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/>
          <a:lstStyle/>
          <a:p>
            <a:pPr>
              <a:defRPr sz="3200"/>
            </a:pPr>
            <a:r>
              <a:rPr dirty="0"/>
              <a:t>Predicción del </a:t>
            </a:r>
            <a:r>
              <a:rPr dirty="0" err="1"/>
              <a:t>Aterrizaje</a:t>
            </a:r>
            <a:r>
              <a:rPr dirty="0"/>
              <a:t> de la Primera Etapa del Falcon 9 de SpaceX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97294"/>
            <a:ext cx="8229600" cy="1028869"/>
          </a:xfrm>
        </p:spPr>
        <p:txBody>
          <a:bodyPr/>
          <a:lstStyle/>
          <a:p>
            <a:pPr>
              <a:defRPr sz="2000"/>
            </a:pPr>
            <a:r>
              <a:rPr dirty="0"/>
              <a:t>Presentación Final - Marcia Katherine Leal Normand</a:t>
            </a:r>
          </a:p>
          <a:p>
            <a:pPr>
              <a:defRPr sz="2000"/>
            </a:pPr>
            <a:r>
              <a:rPr dirty="0" err="1"/>
              <a:t>Fecha</a:t>
            </a:r>
            <a:r>
              <a:rPr dirty="0"/>
              <a:t>: 13 de mayo de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32" y="274638"/>
            <a:ext cx="8570068" cy="1143000"/>
          </a:xfrm>
        </p:spPr>
        <p:txBody>
          <a:bodyPr/>
          <a:lstStyle/>
          <a:p>
            <a:pPr>
              <a:defRPr sz="3200"/>
            </a:pPr>
            <a:r>
              <a:rPr dirty="0"/>
              <a:t>9. </a:t>
            </a:r>
            <a:r>
              <a:rPr lang="es-ES" b="0" i="0" dirty="0">
                <a:solidFill>
                  <a:srgbClr val="111111"/>
                </a:solidFill>
                <a:effectLst/>
              </a:rPr>
              <a:t>Construir un Panel de Control con </a:t>
            </a:r>
            <a:r>
              <a:rPr lang="es-ES" b="0" i="0" dirty="0" err="1">
                <a:solidFill>
                  <a:srgbClr val="111111"/>
                </a:solidFill>
                <a:effectLst/>
              </a:rPr>
              <a:t>Plotly</a:t>
            </a:r>
            <a:r>
              <a:rPr lang="es-ES" b="0" i="0" dirty="0">
                <a:solidFill>
                  <a:srgbClr val="111111"/>
                </a:solidFill>
                <a:effectLst/>
              </a:rPr>
              <a:t> </a:t>
            </a:r>
            <a:r>
              <a:rPr lang="es-ES" b="0" i="0" dirty="0" err="1">
                <a:solidFill>
                  <a:srgbClr val="111111"/>
                </a:solidFill>
                <a:effectLst/>
              </a:rPr>
              <a:t>Dash</a:t>
            </a:r>
            <a:endParaRPr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5D71DB3-CD08-D032-780C-C36EDDBC9099}"/>
              </a:ext>
            </a:extLst>
          </p:cNvPr>
          <p:cNvSpPr txBox="1"/>
          <p:nvPr/>
        </p:nvSpPr>
        <p:spPr>
          <a:xfrm>
            <a:off x="194552" y="1285408"/>
            <a:ext cx="883271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sz="1400" b="1" dirty="0"/>
              <a:t>1. Componentes Interactivos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400" b="1" dirty="0"/>
              <a:t>Menú Desplegable (</a:t>
            </a:r>
            <a:r>
              <a:rPr lang="es-ES" sz="1400" b="1" dirty="0" err="1"/>
              <a:t>Dropdown</a:t>
            </a:r>
            <a:r>
              <a:rPr lang="es-ES" sz="1400" b="1" dirty="0"/>
              <a:t> </a:t>
            </a:r>
            <a:r>
              <a:rPr lang="es-ES" sz="1400" b="1" dirty="0" err="1"/>
              <a:t>Menu</a:t>
            </a:r>
            <a:r>
              <a:rPr lang="es-ES" sz="1400" b="1" dirty="0"/>
              <a:t>):</a:t>
            </a:r>
            <a:br>
              <a:rPr lang="es-ES" sz="1400" dirty="0"/>
            </a:br>
            <a:r>
              <a:rPr lang="es-ES" sz="1400" dirty="0"/>
              <a:t>▪ Permite seleccionar sitios de lanzamiento específicos o “Todos los Sitios”</a:t>
            </a:r>
            <a:br>
              <a:rPr lang="es-ES" sz="1400" dirty="0"/>
            </a:br>
            <a:r>
              <a:rPr lang="es-ES" sz="1400" dirty="0"/>
              <a:t>▪ Filtra los datos dinámicamente.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400" b="1" dirty="0"/>
              <a:t>Control Deslizante de Rango de Carga Útil (</a:t>
            </a:r>
            <a:r>
              <a:rPr lang="es-ES" sz="1400" b="1" dirty="0" err="1"/>
              <a:t>Payload</a:t>
            </a:r>
            <a:r>
              <a:rPr lang="es-ES" sz="1400" b="1" dirty="0"/>
              <a:t> </a:t>
            </a:r>
            <a:r>
              <a:rPr lang="es-ES" sz="1400" b="1" dirty="0" err="1"/>
              <a:t>Range</a:t>
            </a:r>
            <a:r>
              <a:rPr lang="es-ES" sz="1400" b="1" dirty="0"/>
              <a:t> Slider):</a:t>
            </a:r>
            <a:br>
              <a:rPr lang="es-ES" sz="1400" dirty="0"/>
            </a:br>
            <a:r>
              <a:rPr lang="es-ES" sz="1400" dirty="0"/>
              <a:t>▪ Ajusta el rango de masa de carga útil (0–10,000 kg)</a:t>
            </a:r>
            <a:br>
              <a:rPr lang="es-ES" sz="1400" dirty="0"/>
            </a:br>
            <a:r>
              <a:rPr lang="es-ES" sz="1400" dirty="0"/>
              <a:t>▪ Permite analizar tasas de éxito según el peso de la carga.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1400" dirty="0"/>
          </a:p>
          <a:p>
            <a:pPr>
              <a:buNone/>
            </a:pPr>
            <a:r>
              <a:rPr lang="es-ES" sz="1400" b="1" dirty="0"/>
              <a:t>2. Visualizaciones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400" b="1" dirty="0"/>
              <a:t>Gráfico Circular (Pie Chart):</a:t>
            </a:r>
            <a:br>
              <a:rPr lang="es-ES" sz="1400" dirty="0"/>
            </a:br>
            <a:r>
              <a:rPr lang="es-ES" sz="1400" dirty="0"/>
              <a:t>▪ Muestra las tasas de éxito vs. fracaso</a:t>
            </a:r>
            <a:br>
              <a:rPr lang="es-ES" sz="1400" dirty="0"/>
            </a:br>
            <a:r>
              <a:rPr lang="es-ES" sz="1400" dirty="0"/>
              <a:t>▪ Para todos los sitios o un sitio seleccionado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400" b="1" dirty="0"/>
              <a:t>Gráfico de Dispersión (</a:t>
            </a:r>
            <a:r>
              <a:rPr lang="es-ES" sz="1400" b="1" dirty="0" err="1"/>
              <a:t>Scatter</a:t>
            </a:r>
            <a:r>
              <a:rPr lang="es-ES" sz="1400" b="1" dirty="0"/>
              <a:t> </a:t>
            </a:r>
            <a:r>
              <a:rPr lang="es-ES" sz="1400" b="1" dirty="0" err="1"/>
              <a:t>Plot</a:t>
            </a:r>
            <a:r>
              <a:rPr lang="es-ES" sz="1400" b="1" dirty="0"/>
              <a:t>):</a:t>
            </a:r>
            <a:br>
              <a:rPr lang="es-ES" sz="1400" dirty="0"/>
            </a:br>
            <a:r>
              <a:rPr lang="es-ES" sz="1400" dirty="0"/>
              <a:t>▪ Muestra la correlación entre la masa de la carga útil y el éxito del lanzamiento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1400" dirty="0"/>
          </a:p>
          <a:p>
            <a:pPr>
              <a:buNone/>
            </a:pPr>
            <a:r>
              <a:rPr lang="es-ES" sz="1400" b="1" dirty="0"/>
              <a:t>Por Qué Se Añadieron Estos Elementos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400" b="1" dirty="0"/>
              <a:t>Menú Desplegable &amp; Gráfico Circular:</a:t>
            </a:r>
            <a:br>
              <a:rPr lang="es-ES" sz="1400" dirty="0"/>
            </a:br>
            <a:r>
              <a:rPr lang="es-ES" sz="1400" dirty="0"/>
              <a:t>▪ Comparar rápidamente tasas de éxito entre sitios</a:t>
            </a:r>
            <a:br>
              <a:rPr lang="es-ES" sz="1400" dirty="0"/>
            </a:br>
            <a:r>
              <a:rPr lang="es-ES" sz="1400" dirty="0"/>
              <a:t>▪ O analizar el rendimiento de un sitio específico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400" b="1" dirty="0"/>
              <a:t>Control Deslizante de Carga &amp; Gráfico de Dispersión:</a:t>
            </a:r>
            <a:br>
              <a:rPr lang="es-ES" sz="1400" dirty="0"/>
            </a:br>
            <a:r>
              <a:rPr lang="es-ES" sz="1400" dirty="0"/>
              <a:t>▪ Investigar el impacto de cargas más pesadas en las tasas de éxito</a:t>
            </a:r>
            <a:br>
              <a:rPr lang="es-ES" sz="1400" dirty="0"/>
            </a:br>
            <a:r>
              <a:rPr lang="es-ES" sz="1400" dirty="0"/>
              <a:t>▪ Y cómo se desempeñan las diferentes versiones del impulsor (</a:t>
            </a:r>
            <a:r>
              <a:rPr lang="es-ES" sz="1400" dirty="0" err="1"/>
              <a:t>booster</a:t>
            </a:r>
            <a:r>
              <a:rPr lang="es-ES" sz="1400" dirty="0"/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rPr dirty="0"/>
              <a:t>10. </a:t>
            </a:r>
            <a:r>
              <a:rPr lang="es-ES" dirty="0"/>
              <a:t>Análisis Predictivo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8098"/>
            <a:ext cx="8229600" cy="452596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  <a:defRPr sz="2000"/>
            </a:pPr>
            <a:r>
              <a:rPr lang="es-E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Preparación de Datos </a:t>
            </a:r>
          </a:p>
          <a:p>
            <a:pPr>
              <a:defRPr sz="2000"/>
            </a:pPr>
            <a:r>
              <a:rPr lang="es-E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Objetivo binario </a:t>
            </a:r>
            <a:r>
              <a:rPr lang="es-ES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ingenierizado</a:t>
            </a:r>
            <a:r>
              <a:rPr lang="es-E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: Clase (1=aterrizado, 0=fallido)</a:t>
            </a:r>
          </a:p>
          <a:p>
            <a:pPr>
              <a:defRPr sz="2000"/>
            </a:pPr>
            <a:r>
              <a:rPr lang="es-E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Estandarizadas 18 características utilizando </a:t>
            </a:r>
            <a:r>
              <a:rPr lang="es-ES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StandardScaler</a:t>
            </a:r>
            <a:endParaRPr lang="es-ES" b="0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  <a:p>
            <a:pPr>
              <a:defRPr sz="2000"/>
            </a:pPr>
            <a:r>
              <a:rPr lang="es-E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División de datos (80% entrenamiento / 20% prueba) con estado aleatorio fijo</a:t>
            </a:r>
          </a:p>
          <a:p>
            <a:pPr marL="0" indent="0">
              <a:buNone/>
              <a:defRPr sz="2000"/>
            </a:pPr>
            <a:endParaRPr lang="es-ES" b="0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  <a:defRPr sz="2000"/>
            </a:pPr>
            <a:r>
              <a:rPr lang="es-E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2.    Desarrollo del Modelo</a:t>
            </a:r>
          </a:p>
          <a:p>
            <a:pPr marL="0" indent="0">
              <a:buNone/>
              <a:defRPr sz="2000"/>
            </a:pPr>
            <a:r>
              <a:rPr lang="es-E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     Se probaron 4 algoritmos con </a:t>
            </a:r>
            <a:r>
              <a:rPr lang="es-ES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GridSearchCV</a:t>
            </a:r>
            <a:r>
              <a:rPr lang="es-E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(CV de 10 pliegues):</a:t>
            </a:r>
          </a:p>
          <a:p>
            <a:pPr marL="0" indent="0">
              <a:buNone/>
              <a:defRPr sz="2000"/>
            </a:pPr>
            <a:r>
              <a:rPr lang="es-E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    • Regresión Logística</a:t>
            </a:r>
          </a:p>
          <a:p>
            <a:pPr marL="0" indent="0">
              <a:buNone/>
              <a:defRPr sz="2000"/>
            </a:pPr>
            <a:r>
              <a:rPr lang="es-E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    • SVM (Máquina de Soporte Vectorial)</a:t>
            </a:r>
          </a:p>
          <a:p>
            <a:pPr marL="0" indent="0">
              <a:buNone/>
              <a:defRPr sz="2000"/>
            </a:pPr>
            <a:r>
              <a:rPr lang="es-E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    • Árbol de Decisión (</a:t>
            </a:r>
            <a:r>
              <a:rPr lang="es-ES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max_depth</a:t>
            </a:r>
            <a:r>
              <a:rPr lang="es-E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=4, criterio de </a:t>
            </a:r>
            <a:r>
              <a:rPr lang="es-ES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gini</a:t>
            </a:r>
            <a:r>
              <a:rPr lang="es-E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marL="0" indent="0">
              <a:buNone/>
              <a:defRPr sz="2000"/>
            </a:pPr>
            <a:r>
              <a:rPr lang="es-E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    • KNN (K Vecinos Más Cercanos)</a:t>
            </a:r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rPr dirty="0"/>
              <a:t>11. </a:t>
            </a:r>
            <a:r>
              <a:rPr lang="es-CL" dirty="0"/>
              <a:t>Resultados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s-ES" b="1" dirty="0"/>
              <a:t>• Patrones de Lanzamiento y Tasas de Éxito: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La experiencia de vuelo importa:</a:t>
            </a:r>
            <a:r>
              <a:rPr lang="es-ES" dirty="0"/>
              <a:t> El éxito en los lanzamientos mejoró con la experiencia; los primeros años (2010–2013) no tuvieron éxitos, mientras que después de 2013 se observó una mejora.</a:t>
            </a:r>
          </a:p>
          <a:p>
            <a:pPr marL="0" indent="0">
              <a:buNone/>
            </a:pPr>
            <a:endParaRPr lang="es-ES" dirty="0"/>
          </a:p>
          <a:p>
            <a:pPr>
              <a:buNone/>
            </a:pPr>
            <a:r>
              <a:rPr lang="es-ES" b="1" dirty="0"/>
              <a:t>• Perspectivas sobre los Sitios de Lanzamiento: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LC-39A en KSC</a:t>
            </a:r>
            <a:r>
              <a:rPr lang="es-ES" dirty="0"/>
              <a:t> tuvo la mayor tasa de éxito (76.9%) y el mayor número de lanzamientos exitosos.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Los sitios de lanzamiento costeros ofrecieron ventajas logísticas y de seguridad.</a:t>
            </a:r>
          </a:p>
          <a:p>
            <a:pPr marL="0" indent="0">
              <a:buNone/>
            </a:pPr>
            <a:endParaRPr lang="es-ES" dirty="0"/>
          </a:p>
          <a:p>
            <a:pPr>
              <a:buNone/>
            </a:pPr>
            <a:r>
              <a:rPr lang="es-ES" b="1" dirty="0"/>
              <a:t>• Efectos de la Carga Útil y la Órbita: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Las cargas pesadas (&gt;10,000 kg) tuvieron una alta tasa de éxito, especialmente en órbitas LEO, Polar y ISS.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La órbita GTO tuvo la tasa de éxito más baja sin una relación aparente entre el número de vuelos y el éxito.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Las órbitas ES-L1, GEO, HEO y SSO experimentaron una tasa de éxito del 100%.</a:t>
            </a:r>
          </a:p>
          <a:p>
            <a:pPr marL="0" indent="0">
              <a:buNone/>
            </a:pPr>
            <a:endParaRPr lang="es-ES" dirty="0"/>
          </a:p>
          <a:p>
            <a:pPr>
              <a:buNone/>
            </a:pPr>
            <a:r>
              <a:rPr lang="es-ES" b="1" dirty="0"/>
              <a:t>• Modelado y Predicción: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Ambos modelos mostraron un desempeño similar con los datos de prueba.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La selección de modelos utilizó métricas como el F1-score, ROC-AUC y Error Estándar.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K-Vecinos más Cercanos (KNN)</a:t>
            </a:r>
            <a:r>
              <a:rPr lang="es-ES" dirty="0"/>
              <a:t> fue clasificado como el mejor entre los modelos probados.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D1776-D7D1-4BDB-4F0D-4618509EA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00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sz="2700" b="1" dirty="0"/>
              <a:t>Sección 2</a:t>
            </a:r>
            <a:br>
              <a:rPr lang="es-ES" sz="2700" b="1" dirty="0"/>
            </a:br>
            <a:r>
              <a:rPr lang="es-ES" sz="2700" b="1" dirty="0"/>
              <a:t>Conclusiones derivadas del Análisis Exploratorio de Datos (EDA)</a:t>
            </a:r>
            <a:br>
              <a:rPr lang="es-ES" dirty="0"/>
            </a:b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DEFDEB-41D9-0995-0D19-E1A0C4581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60" y="1193900"/>
            <a:ext cx="8492110" cy="5148534"/>
          </a:xfrm>
        </p:spPr>
        <p:txBody>
          <a:bodyPr>
            <a:normAutofit/>
          </a:bodyPr>
          <a:lstStyle/>
          <a:p>
            <a:r>
              <a:rPr lang="es-ES" sz="1600" b="0" i="0" dirty="0">
                <a:solidFill>
                  <a:srgbClr val="111111"/>
                </a:solidFill>
                <a:effectLst/>
                <a:latin typeface="+mj-lt"/>
              </a:rPr>
              <a:t>Número de Vuelo vs. Sitio de Lanzamiento</a:t>
            </a:r>
          </a:p>
          <a:p>
            <a:endParaRPr lang="es-ES" sz="1600" b="0" i="0" dirty="0">
              <a:solidFill>
                <a:srgbClr val="111111"/>
              </a:solidFill>
              <a:effectLst/>
              <a:latin typeface="+mj-lt"/>
            </a:endParaRPr>
          </a:p>
          <a:p>
            <a:endParaRPr lang="es-CL" sz="1600" dirty="0">
              <a:latin typeface="+mj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02CEA48-703E-1CF8-49D5-B1137E5A8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70" y="1583008"/>
            <a:ext cx="8093141" cy="2324301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D057364B-9559-FC97-63C8-0F4989E91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60" y="5220274"/>
            <a:ext cx="889108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Observaciones: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Algunos sitios de lanzamiento se usaron con más frecuencia que otros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 medida que aumenta el número de vuelos, es más probable que el resultado de la misión sea exitoso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También indica que SpaceX aprendió de fallos anteriores, lo que llevó a mejores resultados a medida que aumentaron los números de vuelo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7F50D3E-1089-761C-8E91-50B92FE043EF}"/>
              </a:ext>
            </a:extLst>
          </p:cNvPr>
          <p:cNvSpPr txBox="1"/>
          <p:nvPr/>
        </p:nvSpPr>
        <p:spPr>
          <a:xfrm>
            <a:off x="218600" y="3768167"/>
            <a:ext cx="843388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ES" sz="1400" b="1" dirty="0"/>
              <a:t>Descripción: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400" dirty="0"/>
              <a:t>Relación entre el número de vuelo y el sitio de lanzamiento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400" dirty="0"/>
              <a:t>Eje X (Número de Vuelo): orden del vuelo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400" dirty="0"/>
              <a:t>Eje Y (Sitio de lanzamiento)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400" dirty="0"/>
              <a:t>El punto azul representa misiones fallidas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400" dirty="0"/>
              <a:t>El punto amarillo representa misiones exitosas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47927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437DE-4C1E-47CD-3187-8D894C20E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Carga útil vs. Sitio de lanzamiento</a:t>
            </a:r>
            <a:endParaRPr lang="es-CL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D4FA343-A6A5-8F8A-26F8-6A15123B1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515" y="1273438"/>
            <a:ext cx="7826418" cy="1813717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3EBFF19-4C98-9565-0B65-C5A478F66FEC}"/>
              </a:ext>
            </a:extLst>
          </p:cNvPr>
          <p:cNvSpPr txBox="1"/>
          <p:nvPr/>
        </p:nvSpPr>
        <p:spPr>
          <a:xfrm>
            <a:off x="457199" y="3429000"/>
            <a:ext cx="858952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sz="1600" b="1" dirty="0"/>
              <a:t>Descripción: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Relación entre la masa de carga útil y el sitio de lanzamiento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Eje X (Masa de carga útil): masa de la carga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Eje Y (Sitio de lanzamiento)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El punto azul representa misiones fallidas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El punto amarillo representa misiones exitosas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1600" dirty="0"/>
          </a:p>
          <a:p>
            <a:pPr>
              <a:buNone/>
            </a:pPr>
            <a:r>
              <a:rPr lang="es-ES" sz="1600" b="1" dirty="0"/>
              <a:t>Observaciones: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Casi todos los cohetes lanzados con cargas útiles pesadas fueron exitosos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No hay cohetes lanzados con cargas útiles pesadas (mayores a 10,000 kg) desde VAFB-SLC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797984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46F0E-4E1C-DC6F-18AE-BF27E9D81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Tasa de Éxito vs. Tipo de Órbita</a:t>
            </a:r>
            <a:endParaRPr lang="es-CL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E7716AA-89D6-3280-DA73-48DBF2DA0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932" y="1411708"/>
            <a:ext cx="8229600" cy="2271278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CFF6A0E-CC76-1242-C942-451EFD99A6CD}"/>
              </a:ext>
            </a:extLst>
          </p:cNvPr>
          <p:cNvSpPr txBox="1"/>
          <p:nvPr/>
        </p:nvSpPr>
        <p:spPr>
          <a:xfrm>
            <a:off x="457199" y="3918334"/>
            <a:ext cx="844360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b="1" dirty="0"/>
              <a:t>Descripción: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Tasa de éxito de cada órbita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Eje X (Órbita): órbitas (LEO, ISS, GTO, ...), destino de cada misión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None/>
            </a:pPr>
            <a:r>
              <a:rPr lang="es-ES" b="1" dirty="0"/>
              <a:t>Observaciones: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Las órbitas ES-L1, GEO, HEO y SSO tienen la tasa de éxito más alta (1)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ISS, MEO, LEO y PO muestran una tasa de éxito moderada entre 0.6 y 0.7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GTO tiene la tasa de éxito más baja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7643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CCDDF-9A34-367B-AB01-FF46BDC7D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Número de Vuelo vs. Tipo de Órbita</a:t>
            </a:r>
            <a:endParaRPr lang="es-CL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227EC13-0617-7269-306F-9C9741078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378" y="1339785"/>
            <a:ext cx="8229600" cy="2323047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50FC0B7-AAF6-D125-552D-9D12AD88223C}"/>
              </a:ext>
            </a:extLst>
          </p:cNvPr>
          <p:cNvSpPr txBox="1"/>
          <p:nvPr/>
        </p:nvSpPr>
        <p:spPr>
          <a:xfrm>
            <a:off x="457200" y="3573817"/>
            <a:ext cx="815177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b="1" dirty="0"/>
              <a:t>Descripción: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Relación entre el número de vuelo y la órbita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Eje X (Número de Vuelo): orden en el que se lanzaron las misiones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Eje Y (Órbita): órbitas (LEO, ISS, GTO, ...), destino de cada misión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Punto azul representa misiones fallidas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Punto amarillo representa misiones exitosas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None/>
            </a:pPr>
            <a:r>
              <a:rPr lang="es-ES" b="1" dirty="0"/>
              <a:t>Observaciones: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En la órbita LEO, el éxito parece estar relacionado con el número de vuelos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En la órbita GTO, no parece haber relación entre el número de vuelo y el éxito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538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9DAAD3-96E4-61AA-D752-2AB87F5F3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Carga útil vs. Tipo de órbita</a:t>
            </a:r>
            <a:endParaRPr lang="es-CL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59A6BB0-0E22-EA28-C922-F78AEDA39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08076"/>
            <a:ext cx="8229600" cy="2453640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224368D-D68B-ABEC-FF06-FA5C0D6904C8}"/>
              </a:ext>
            </a:extLst>
          </p:cNvPr>
          <p:cNvSpPr txBox="1"/>
          <p:nvPr/>
        </p:nvSpPr>
        <p:spPr>
          <a:xfrm>
            <a:off x="282101" y="3984565"/>
            <a:ext cx="8764621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sz="1600" b="1" dirty="0"/>
              <a:t>Descripción: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Relación entre la Masa de Carga Útil y el Tipo de Órbita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Eje X (Masa de Carga Útil): masa de la carga útil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Eje Y (Órbita): órbitas (LEO, ISS, GTO, ...), destino de cada misión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Punto azul representa misiones fallidas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Punto amarillo representa misiones exitosas</a:t>
            </a:r>
          </a:p>
          <a:p>
            <a:pPr>
              <a:buNone/>
            </a:pPr>
            <a:r>
              <a:rPr lang="es-ES" sz="1600" b="1" dirty="0"/>
              <a:t>Observaciones: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Para cargas útiles pesadas, los aterrizajes exitosos son más frecuentes en las órbitas Polar, LEO e ISS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En la órbita GTO, es difícil distinguir entre aterrizajes exitosos y fallidos, ya que están presentes ambos resultados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2394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5F60A-9C62-FF85-4702-58DB930C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1864"/>
          </a:xfrm>
        </p:spPr>
        <p:txBody>
          <a:bodyPr>
            <a:normAutofit/>
          </a:bodyPr>
          <a:lstStyle/>
          <a:p>
            <a:r>
              <a:rPr lang="es-ES" sz="3600" b="0" i="0" dirty="0">
                <a:solidFill>
                  <a:srgbClr val="111111"/>
                </a:solidFill>
                <a:effectLst/>
              </a:rPr>
              <a:t>Tendencia Anual de Éxito de Lanzamientos</a:t>
            </a:r>
            <a:endParaRPr lang="es-CL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364E39-FDBD-086D-C425-4649C731C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34" y="1211093"/>
            <a:ext cx="4834536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s-ES" sz="2300" dirty="0"/>
              <a:t>Este gráfico de líneas muestra la </a:t>
            </a:r>
            <a:r>
              <a:rPr lang="es-ES" sz="2300" b="1" dirty="0"/>
              <a:t>tendencia de las tasas de éxito de lanzamiento a lo largo del tiempo</a:t>
            </a:r>
            <a:r>
              <a:rPr lang="es-ES" sz="2300" dirty="0"/>
              <a:t> desde </a:t>
            </a:r>
            <a:r>
              <a:rPr lang="es-ES" sz="2300" b="1" dirty="0"/>
              <a:t>2010 hasta 2020</a:t>
            </a:r>
            <a:r>
              <a:rPr lang="es-ES" sz="2300" dirty="0"/>
              <a:t>, con un intervalo de confianza asociado (área sombreada).</a:t>
            </a:r>
          </a:p>
          <a:p>
            <a:pPr>
              <a:buNone/>
            </a:pPr>
            <a:r>
              <a:rPr lang="es-ES" sz="2300" b="1" dirty="0"/>
              <a:t>Ejes y Etiquetas: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300" b="1" dirty="0"/>
              <a:t>Eje X (Fecha):</a:t>
            </a:r>
            <a:r>
              <a:rPr lang="es-ES" sz="2300" dirty="0"/>
              <a:t> Representa los años desde 2010 hasta 2020.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300" b="1" dirty="0"/>
              <a:t>Eje Y (Clase):</a:t>
            </a:r>
            <a:r>
              <a:rPr lang="es-ES" sz="2300" dirty="0"/>
              <a:t> Representa la tasa de éxito de los lanzamientos, que va de 0 (sin éxito) a 1 (100% de éxito).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300" b="1" dirty="0"/>
              <a:t>Región Sombreada:</a:t>
            </a:r>
            <a:r>
              <a:rPr lang="es-ES" sz="2300" dirty="0"/>
              <a:t> Representa el intervalo de confianza, mostrando la variabilidad en las tasas de éxito.</a:t>
            </a:r>
          </a:p>
          <a:p>
            <a:pPr>
              <a:buNone/>
            </a:pPr>
            <a:r>
              <a:rPr lang="es-ES" sz="2300" b="1" dirty="0"/>
              <a:t>Observaciones: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300" b="1" dirty="0"/>
              <a:t>Primeros Años (2010 - 2013):</a:t>
            </a:r>
            <a:endParaRPr lang="es-ES" sz="23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300" dirty="0"/>
              <a:t>No hubo lanzamientos exitosos (tasa de éxito = 0).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300" b="1" dirty="0"/>
              <a:t>2013 - 2020:</a:t>
            </a:r>
            <a:endParaRPr lang="es-ES" sz="23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300" dirty="0"/>
              <a:t>La tasa de éxito fue aumentando progresivamente.</a:t>
            </a:r>
          </a:p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0DBD9C-48CD-DB8C-97C4-0126828B1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270" y="1050027"/>
            <a:ext cx="4192730" cy="436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77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D5372-9015-0E3C-310B-6088E722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b="0" i="0" dirty="0">
                <a:solidFill>
                  <a:srgbClr val="111111"/>
                </a:solidFill>
                <a:effectLst/>
              </a:rPr>
              <a:t>Todos los nombres de los sitios de lanzamiento</a:t>
            </a:r>
            <a:endParaRPr lang="es-CL" sz="2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CBE354-2987-45A8-41F8-F9777DC86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829" y="1435792"/>
            <a:ext cx="5006061" cy="516668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2200" dirty="0">
                <a:latin typeface="+mj-lt"/>
              </a:rPr>
              <a:t>Esta consulta SQL recupera los sitios de lanzamiento únicos utilizados en misiones espaciales desde la base de datos </a:t>
            </a:r>
            <a:r>
              <a:rPr lang="es-ES" sz="2200" b="1" dirty="0">
                <a:latin typeface="+mj-lt"/>
              </a:rPr>
              <a:t>SPACEXTABLE</a:t>
            </a:r>
            <a:r>
              <a:rPr lang="es-ES" sz="2200" dirty="0">
                <a:latin typeface="+mj-lt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dirty="0">
                <a:latin typeface="+mj-lt"/>
              </a:rPr>
              <a:t>Se identificaron cuatro sitios de lanzamiento únicos: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200" b="1" dirty="0">
                <a:latin typeface="+mj-lt"/>
              </a:rPr>
              <a:t>CCAFS LC-40</a:t>
            </a:r>
            <a:endParaRPr lang="es-ES" sz="22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200" b="1" dirty="0">
                <a:latin typeface="+mj-lt"/>
              </a:rPr>
              <a:t>VAFB SLC-4E</a:t>
            </a:r>
            <a:endParaRPr lang="es-ES" sz="22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200" b="1" dirty="0">
                <a:latin typeface="+mj-lt"/>
              </a:rPr>
              <a:t>KSC LC-39A</a:t>
            </a:r>
            <a:endParaRPr lang="es-ES" sz="22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200" b="1" dirty="0">
                <a:latin typeface="+mj-lt"/>
              </a:rPr>
              <a:t>CCAFS SLC-40</a:t>
            </a:r>
            <a:endParaRPr lang="es-ES" sz="2200" dirty="0">
              <a:latin typeface="+mj-lt"/>
            </a:endParaRPr>
          </a:p>
          <a:p>
            <a:r>
              <a:rPr lang="es-ES" sz="2200" dirty="0">
                <a:latin typeface="+mj-lt"/>
              </a:rPr>
              <a:t>El objetivo de este análisis fue identificar desde dónde se lanzan las misiones de SpaceX.</a:t>
            </a:r>
          </a:p>
          <a:p>
            <a:endParaRPr lang="es-CL" sz="2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D1D3462-C642-C729-E2C2-C04509EEE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261" y="2270394"/>
            <a:ext cx="3223539" cy="28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1. Resumen Ejecutivo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66AA7B-59EA-CA5C-49AD-12FCC2AF0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748" y="1078748"/>
            <a:ext cx="8229600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Recopilación de Datos:</a:t>
            </a:r>
            <a:endParaRPr kumimoji="0" lang="es-CL" altLang="es-C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Fuente: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Los datos se recopilaron desde la API de SpaceX y conjuntos de datos públicos alojados en IBM Cloud.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Herramientas: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Módulo </a:t>
            </a:r>
            <a:r>
              <a:rPr kumimoji="0" lang="es-CL" altLang="es-CL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requests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 Python, pandas y análisis de JSON.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Contenido: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Metadatos de lanzamientos incluyendo masa de carga, tipo de órbita, sitio de lanzamiento, versión del cohete y éxito del aterrizaje.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Limpieza de Datos:</a:t>
            </a:r>
            <a:endParaRPr kumimoji="0" lang="es-CL" altLang="es-C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Estructuras JSON anidadas se transformaron en formato tabular con </a:t>
            </a:r>
            <a:r>
              <a:rPr kumimoji="0" lang="es-CL" altLang="es-CL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json_normalize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 trataron valores faltantes, tipos inconsistentes, y se eliminaron columnas irrelevantes.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 codificaron características categóricas usando </a:t>
            </a:r>
            <a:r>
              <a:rPr kumimoji="0" lang="es-CL" altLang="es-CL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get_dummies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</a:t>
            </a:r>
            <a:r>
              <a:rPr kumimoji="0" lang="es-CL" altLang="es-CL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OneHotEncoding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Análisis Exploratorio de Datos (EDA):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Se usaron visualizaciones y consultas SQL para examinar relaciones entre variables.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Análisis Visual Interactivo: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Uso de </a:t>
            </a:r>
            <a:r>
              <a:rPr kumimoji="0" lang="es-CL" altLang="es-CL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Folium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y </a:t>
            </a:r>
            <a:r>
              <a:rPr kumimoji="0" lang="es-CL" altLang="es-CL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Plotly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CL" altLang="es-CL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Dash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para representar geográficamente patrones de éxito/fracaso.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Análisis Predictivo con Modelos de Clasificación:</a:t>
            </a:r>
            <a:endParaRPr kumimoji="0" lang="es-CL" altLang="es-C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Modelos usados:</a:t>
            </a:r>
            <a:endParaRPr kumimoji="0" lang="es-CL" altLang="es-C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Regresión Logística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Máquinas de Vectores de Soporte (SVM)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Árboles de Decisión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K-Vecinos más Cercanos (KNN)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Ajuste de </a:t>
            </a:r>
            <a:r>
              <a:rPr kumimoji="0" lang="es-CL" altLang="es-CL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Hiperparámetros</a:t>
            </a:r>
            <a:r>
              <a:rPr kumimoji="0" lang="es-CL" altLang="es-CL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Se empleó </a:t>
            </a:r>
            <a:r>
              <a:rPr kumimoji="0" lang="es-CL" altLang="es-CL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GridSearchCV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para la optimización de parámetros.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Métricas de Evaluación: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Precisión (</a:t>
            </a:r>
            <a:r>
              <a:rPr kumimoji="0" lang="es-CL" altLang="es-CL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accuracy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), matriz de confusión y combinación óptima de </a:t>
            </a:r>
            <a:r>
              <a:rPr kumimoji="0" lang="es-CL" altLang="es-CL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hiperparámetros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Resultados: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SVM con </a:t>
            </a:r>
            <a:r>
              <a:rPr kumimoji="0" lang="es-CL" altLang="es-CL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kernel</a:t>
            </a:r>
            <a:r>
              <a:rPr kumimoji="0" lang="es-CL" altLang="es-CL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RBF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alcanzó el mejor rendimiento en la validación.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Regresión Logística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tuvo un buen desempeño con los parámetros óptimos: C=1, </a:t>
            </a:r>
            <a:r>
              <a:rPr kumimoji="0" lang="es-CL" altLang="es-CL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penalty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='l2', </a:t>
            </a:r>
            <a:r>
              <a:rPr kumimoji="0" lang="es-CL" altLang="es-CL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solver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='</a:t>
            </a:r>
            <a:r>
              <a:rPr kumimoji="0" lang="es-CL" altLang="es-CL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lbfgs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'.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Precisión de prueba: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Regresión Logística: ~83%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SVM (RBF): ~85%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Árbol de Decisión: ~80%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Visualización geoespacial con </a:t>
            </a:r>
            <a:r>
              <a:rPr kumimoji="0" lang="es-CL" altLang="es-CL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Folium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reveló patrones espaciales entre diferentes sitios de lanzamiento y tipos de órbita.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AAFFA-003B-F83A-75FC-2DD6FCA0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94" y="274638"/>
            <a:ext cx="9075906" cy="1143000"/>
          </a:xfrm>
        </p:spPr>
        <p:txBody>
          <a:bodyPr>
            <a:normAutofit/>
          </a:bodyPr>
          <a:lstStyle/>
          <a:p>
            <a:r>
              <a:rPr lang="es-ES" sz="2800" i="0" dirty="0">
                <a:solidFill>
                  <a:srgbClr val="111111"/>
                </a:solidFill>
                <a:effectLst/>
                <a:latin typeface="+mn-lt"/>
              </a:rPr>
              <a:t>Los nombres de los sitios de lanzamiento comienzan con 'CCA'</a:t>
            </a:r>
            <a:endParaRPr lang="es-CL" sz="2800" dirty="0">
              <a:latin typeface="+mn-lt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22F0CD1-10B3-7D7F-2075-191C4A08F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636" y="4853472"/>
            <a:ext cx="7940728" cy="172989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584FABB-F2C6-4112-82D2-FF4D4DD8C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21" y="3077858"/>
            <a:ext cx="4884843" cy="1775614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376F988A-F876-2308-F744-BA8DA788E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94" y="1972563"/>
            <a:ext cx="83131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Esta consulta SQL recupera filas distintas de la tabla </a:t>
            </a:r>
            <a:r>
              <a:rPr kumimoji="0" lang="es-CL" altLang="es-C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SPACEXTABLE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donde el nombre 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CL" altLang="es-CL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Launch_Site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comienza con 'CCA', limitado a </a:t>
            </a:r>
            <a:r>
              <a:rPr kumimoji="0" lang="es-CL" altLang="es-C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 registros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38625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4B461-25E7-4D98-35DE-EF4E657A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Carga útil total</a:t>
            </a:r>
            <a:endParaRPr lang="es-CL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6619DE2-F3B4-83F5-5866-3519BAB8D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2374" y="3224718"/>
            <a:ext cx="2994920" cy="3063505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287DA75-7E10-7219-26F4-9CCE218BE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91" y="1419448"/>
            <a:ext cx="882138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 consulta SQL calcula la suma de la columna </a:t>
            </a:r>
            <a:r>
              <a:rPr kumimoji="0" lang="es-CL" altLang="es-C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PAYLOAD_MASS_KG</a:t>
            </a: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para todos los registros donde el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cliente es </a:t>
            </a:r>
            <a:r>
              <a:rPr kumimoji="0" lang="es-CL" altLang="es-C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'NASA (CRS)'</a:t>
            </a: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El resultado de la consulta muestra que la masa total de carga transportada por los </a:t>
            </a:r>
            <a:r>
              <a:rPr kumimoji="0" lang="es-CL" altLang="es-C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boosters</a:t>
            </a: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 SpaceX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para misiones de </a:t>
            </a:r>
            <a:r>
              <a:rPr kumimoji="0" lang="es-CL" altLang="es-C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NASA (CRS)</a:t>
            </a: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es de </a:t>
            </a:r>
            <a:r>
              <a:rPr kumimoji="0" lang="es-CL" altLang="es-C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45.596 kg</a:t>
            </a: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Esto indica que </a:t>
            </a:r>
            <a:r>
              <a:rPr kumimoji="0" lang="es-CL" altLang="es-C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SpaceX</a:t>
            </a: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ha transportado una cantidad significativa de carga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(más de 45 toneladas métricas) para apoyar las misiones de </a:t>
            </a:r>
            <a:r>
              <a:rPr kumimoji="0" lang="es-CL" altLang="es-C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NASA</a:t>
            </a: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3250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2A827-02B7-B2E3-5209-EA50E176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b="0" i="0" dirty="0">
                <a:solidFill>
                  <a:srgbClr val="111111"/>
                </a:solidFill>
                <a:effectLst/>
              </a:rPr>
              <a:t>Masa Promedio de Carga Útil por F9 v1.1</a:t>
            </a:r>
            <a:endParaRPr lang="es-CL" sz="3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6CAA018-8634-7F21-93E4-E6162A5686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391" y="1595164"/>
            <a:ext cx="880067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 consulta SQL calcula el promedio de la columna </a:t>
            </a:r>
            <a:r>
              <a:rPr kumimoji="0" lang="es-CL" altLang="es-C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PAYLOAD_MASS_KG</a:t>
            </a: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para todos los registros donde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la versión del impulsor (</a:t>
            </a:r>
            <a:r>
              <a:rPr kumimoji="0" lang="es-CL" altLang="es-CL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Booster_Version</a:t>
            </a: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 es </a:t>
            </a:r>
            <a:r>
              <a:rPr kumimoji="0" lang="es-CL" altLang="es-C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'F9 v1.1'</a:t>
            </a: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Esto sugiere que el </a:t>
            </a:r>
            <a:r>
              <a:rPr kumimoji="0" lang="es-CL" altLang="es-C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F9 v1.1</a:t>
            </a: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tuvo una capacidad media de carga útil de aproximadamente</a:t>
            </a:r>
            <a:endParaRPr lang="es-CL" altLang="es-CL" sz="16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CL" altLang="es-C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2.93 toneladas métricas por misión</a:t>
            </a: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5D48BCE-8282-4BCF-E244-F7A90B8FD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292" y="3049540"/>
            <a:ext cx="3543607" cy="26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41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88D12-9B04-B704-EC98-16B379F75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0" i="0" dirty="0">
                <a:solidFill>
                  <a:srgbClr val="111111"/>
                </a:solidFill>
                <a:effectLst/>
              </a:rPr>
              <a:t>Fecha del primer aterrizaje exitoso en tierra</a:t>
            </a:r>
            <a:endParaRPr lang="es-C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AFE598-A894-90AC-174B-A3231902A8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74302"/>
            <a:ext cx="862607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consulta SQL recupera la fecha mínima (más antigua) </a:t>
            </a: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(MIN(Date)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de la tabla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SPACEXTABLE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donde el </a:t>
            </a:r>
            <a:r>
              <a:rPr kumimoji="0" lang="es-CL" altLang="es-C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Landing_Outcome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fue </a:t>
            </a: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</a:t>
            </a:r>
            <a:r>
              <a:rPr kumimoji="0" lang="es-CL" altLang="es-C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</a:t>
            </a: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s-CL" altLang="es-C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ground</a:t>
            </a: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L" altLang="es-C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</a:t>
            </a: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)'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resultado se etiqueta como </a:t>
            </a: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Fecha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marca un hito histórico en la tecnología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cohetes reutilizables de SpaceX.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resultado de la consulta muestra que el primer aterrizaje exitoso en plataforma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terrestre de un impulsor de SpaceX ocurrió el </a:t>
            </a: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22 de diciembre de 2015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FDE8C3A-1141-86C0-10B8-5294B9704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971" y="3682820"/>
            <a:ext cx="2972058" cy="2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658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B5592-EA09-74C6-1CDE-6765708C4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0" i="0" dirty="0">
                <a:solidFill>
                  <a:srgbClr val="111111"/>
                </a:solidFill>
                <a:effectLst/>
              </a:rPr>
              <a:t>Aterrizaje exitoso del barco dron con carga entre 4000 y 6000</a:t>
            </a:r>
            <a:endParaRPr lang="es-C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B6F912-DA9E-93AF-5AFB-80630FB8EA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155022"/>
            <a:ext cx="803617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resultado de la consulta lista las versiones de impulsores que aterrizaron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exitosamente en una nave no tripulada y transportaron una carga útil entre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4.000 kg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60.000 kg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 resultados muestran </a:t>
            </a: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 impulsores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F9 FT B1022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F9 FT B1026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F9 FT B1029.1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F9 FT B1021.2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F9 FT B1036.1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F9 B4 B1041.1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F9 FT B1031.2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626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C847D-D60C-7A16-DDB7-78CEB810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0" i="0" dirty="0">
                <a:solidFill>
                  <a:srgbClr val="111111"/>
                </a:solidFill>
                <a:effectLst/>
              </a:rPr>
              <a:t>Número total de resultados de misiones exitosas y fallidas</a:t>
            </a:r>
            <a:endParaRPr lang="es-C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A9A38B-C3B6-9688-CB4A-04A2E416A9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9186" y="1625581"/>
            <a:ext cx="850461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 consulta cuenta: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Misiones_Exitosas</a:t>
            </a:r>
            <a:r>
              <a:rPr kumimoji="0" lang="es-CL" altLang="es-C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Registros donde </a:t>
            </a:r>
            <a:r>
              <a:rPr kumimoji="0" lang="es-CL" altLang="es-C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Mission_Outcome</a:t>
            </a: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comienza con "</a:t>
            </a:r>
            <a:r>
              <a:rPr kumimoji="0" lang="es-CL" altLang="es-C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Success</a:t>
            </a: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 (Éxito).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Misiones_Fallidas</a:t>
            </a:r>
            <a:r>
              <a:rPr kumimoji="0" lang="es-CL" altLang="es-C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Registros donde </a:t>
            </a:r>
            <a:r>
              <a:rPr kumimoji="0" lang="es-CL" altLang="es-C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Mission_Outcome</a:t>
            </a: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comienza con "</a:t>
            </a:r>
            <a:r>
              <a:rPr kumimoji="0" lang="es-CL" altLang="es-C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Failure</a:t>
            </a: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 (Fracaso).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Tasa de Éxito:</a:t>
            </a: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CL" altLang="es-C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100 de 101</a:t>
            </a: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misiones fueron exitosas, lo que indica una tasa de éxito del </a:t>
            </a:r>
            <a:r>
              <a:rPr kumimoji="0" lang="es-CL" altLang="es-C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99%</a:t>
            </a: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Tasa de Fracaso:</a:t>
            </a: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Solo se registró </a:t>
            </a:r>
            <a:r>
              <a:rPr kumimoji="0" lang="es-CL" altLang="es-C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</a:t>
            </a: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fallo, lo que demuestra la </a:t>
            </a:r>
            <a:r>
              <a:rPr kumimoji="0" lang="es-CL" altLang="es-C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alta fiabilidad</a:t>
            </a: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 SpaceX.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D6F14F8-46CB-BCC1-B4FC-5F92960FE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746" y="3156963"/>
            <a:ext cx="5273497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57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3F6DF-9E75-F486-3F7F-9473C4D8E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0" i="0" dirty="0">
                <a:solidFill>
                  <a:srgbClr val="111111"/>
                </a:solidFill>
                <a:effectLst/>
              </a:rPr>
              <a:t>Los impulsores llevaban la carga máxima.</a:t>
            </a:r>
            <a:endParaRPr lang="es-CL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9F4E264-49E2-5C3E-8534-EEC2039E4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1996" y="1826288"/>
            <a:ext cx="4363792" cy="3711262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F78828D4-5B0C-77F3-5F87-94C1F6C10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012" y="1826288"/>
            <a:ext cx="345331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 consulta utiliza una subconsulta para encontrar primero la masa máxima de carga útil (MAX(PAYLOAD_MASS_KG)) en la tabla, luego enumera todos los impulsores que transportaron exactamente esa masa.</a:t>
            </a:r>
            <a:b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Los resultados destacan la capacidad de SpaceX para lanzar repetidamente cargas pesadas con impulsores reutilizados, una piedra angular de su modelo rentable.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Los resultados pueden verse en la imagen.</a:t>
            </a:r>
            <a:endParaRPr kumimoji="0" lang="es-CL" altLang="es-C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8283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A08E5-3D7A-0FD5-2F6B-3E69B7E17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Registros de lanzamiento de 2015</a:t>
            </a:r>
            <a:endParaRPr lang="es-CL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703788B-369A-DF4E-23D7-3252E3A47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3798" y="5473134"/>
            <a:ext cx="4320914" cy="967824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136E28-8F39-EB3B-9F91-270873F673B3}"/>
              </a:ext>
            </a:extLst>
          </p:cNvPr>
          <p:cNvSpPr txBox="1"/>
          <p:nvPr/>
        </p:nvSpPr>
        <p:spPr>
          <a:xfrm>
            <a:off x="252919" y="1772269"/>
            <a:ext cx="863816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La tabla muestra dos intentos fallidos de aterrizaje en nave no tripulada que involucraron versiones tempranas de los impulsores Falcon 9 de SpaceX:</a:t>
            </a:r>
          </a:p>
          <a:p>
            <a:endParaRPr lang="es-ES" dirty="0"/>
          </a:p>
          <a:p>
            <a:pPr>
              <a:buNone/>
            </a:pPr>
            <a:r>
              <a:rPr lang="es-ES" b="1" dirty="0"/>
              <a:t>Fallo en enero: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Impulsor:</a:t>
            </a:r>
            <a:r>
              <a:rPr lang="es-ES" dirty="0"/>
              <a:t> F9 v1.1 B1012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Sitio de lanzamiento:</a:t>
            </a:r>
            <a:r>
              <a:rPr lang="es-ES" dirty="0"/>
              <a:t> CCAFS LC-40 (Cabo Cañaveral)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Resultado:</a:t>
            </a:r>
            <a:r>
              <a:rPr lang="es-ES" dirty="0"/>
              <a:t> Falló el aterrizaje en la nave no tripulada.</a:t>
            </a:r>
          </a:p>
          <a:p>
            <a:endParaRPr lang="es-ES" dirty="0"/>
          </a:p>
          <a:p>
            <a:pPr>
              <a:buNone/>
            </a:pPr>
            <a:r>
              <a:rPr lang="es-ES" b="1" dirty="0"/>
              <a:t>Fallo en abril: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Impulsor:</a:t>
            </a:r>
            <a:r>
              <a:rPr lang="es-ES" dirty="0"/>
              <a:t> F9 v1.1 B1015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Sitio de lanzamiento:</a:t>
            </a:r>
            <a:r>
              <a:rPr lang="es-ES" dirty="0"/>
              <a:t> CCAFS LC-40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Resultado:</a:t>
            </a:r>
            <a:r>
              <a:rPr lang="es-ES" dirty="0"/>
              <a:t> Otro fallo de aterrizaje en nave no tripulada.</a:t>
            </a:r>
          </a:p>
        </p:txBody>
      </p:sp>
    </p:spTree>
    <p:extLst>
      <p:ext uri="{BB962C8B-B14F-4D97-AF65-F5344CB8AC3E}">
        <p14:creationId xmlns:p14="http://schemas.microsoft.com/office/powerpoint/2010/main" val="510915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3E9AA-6D4C-34E0-728F-8F3177B78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b="0" i="0" dirty="0">
                <a:solidFill>
                  <a:srgbClr val="111111"/>
                </a:solidFill>
                <a:effectLst/>
              </a:rPr>
              <a:t>Clasificar resultados de posicionamiento entre el 04-06-2010 y el 20-03-2017</a:t>
            </a:r>
            <a:endParaRPr lang="es-CL" sz="28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A2D469E-3390-A2DC-5C43-1F9968810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905" y="2052152"/>
            <a:ext cx="4320914" cy="3330229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8EF5B60-0A60-07BC-540C-8A93DFFA33F4}"/>
              </a:ext>
            </a:extLst>
          </p:cNvPr>
          <p:cNvSpPr txBox="1"/>
          <p:nvPr/>
        </p:nvSpPr>
        <p:spPr>
          <a:xfrm>
            <a:off x="174180" y="2052152"/>
            <a:ext cx="41157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Esta consulta clasifica la cantidad de resultados de aterrizaje (como Fallo [nave no tripulada] o Éxito [plataforma terrestre]) entre las fechas </a:t>
            </a:r>
            <a:r>
              <a:rPr lang="es-ES" b="1" dirty="0"/>
              <a:t>2010-06-04</a:t>
            </a:r>
            <a:r>
              <a:rPr lang="es-ES" dirty="0"/>
              <a:t> y </a:t>
            </a:r>
            <a:r>
              <a:rPr lang="es-ES" b="1" dirty="0"/>
              <a:t>2017-03-20</a:t>
            </a:r>
            <a:r>
              <a:rPr lang="es-ES" dirty="0"/>
              <a:t>, en orden descendente.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55467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A0E04D0-1B09-695B-0E46-C8C53A320C7A}"/>
              </a:ext>
            </a:extLst>
          </p:cNvPr>
          <p:cNvSpPr txBox="1"/>
          <p:nvPr/>
        </p:nvSpPr>
        <p:spPr>
          <a:xfrm>
            <a:off x="1303507" y="2913434"/>
            <a:ext cx="78404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Sección 3</a:t>
            </a:r>
            <a:br>
              <a:rPr lang="es-ES" dirty="0"/>
            </a:br>
            <a:r>
              <a:rPr lang="es-ES" b="1" dirty="0"/>
              <a:t>Análisis de Proximidades de los Sitios de Lanzamiento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3208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rPr dirty="0"/>
              <a:t>2. </a:t>
            </a:r>
            <a:r>
              <a:rPr lang="es-E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Recolección de datos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2000"/>
            </a:pPr>
            <a:r>
              <a:rPr lang="es-E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• Integración de API: Usé la API REST pública de SpaceX para extraer datos de lanzamientos en vivo.</a:t>
            </a:r>
          </a:p>
          <a:p>
            <a:pPr marL="0" indent="0">
              <a:buNone/>
              <a:defRPr sz="2000"/>
            </a:pPr>
            <a:r>
              <a:rPr lang="es-E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• Análisis de JSON: Los datos en bruto se recuperaron en formato JSON y se convirtieron en tablas estructuradas utilizando </a:t>
            </a:r>
            <a:r>
              <a:rPr lang="es-ES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json_normalize</a:t>
            </a:r>
            <a:endParaRPr lang="es-ES" b="0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  <a:defRPr sz="2000"/>
            </a:pPr>
            <a:r>
              <a:rPr lang="es-E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• Conjuntos de datos en la nube: Complementé los datos de la API con conjuntos de datos en CSV alojados en IBM (dataset_part_2.csv, dataset_part_3.csv).</a:t>
            </a:r>
          </a:p>
          <a:p>
            <a:pPr marL="0" indent="0">
              <a:buNone/>
              <a:defRPr sz="2000"/>
            </a:pPr>
            <a:r>
              <a:rPr lang="es-E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• Fusión de datos: Fusioné múltiples fuentes de datos para crear un conjunto de datos completo sobre el rendimiento de los lanzamientos y las características de los cohetes.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AAF1F-33B4-AA85-8978-9A7426E06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0" i="0" dirty="0">
                <a:solidFill>
                  <a:srgbClr val="111111"/>
                </a:solidFill>
                <a:effectLst/>
              </a:rPr>
              <a:t>Ubicaciones de sitios de lanzamiento</a:t>
            </a:r>
            <a:endParaRPr lang="es-CL" sz="32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2F2AE9A-D0D3-78F8-C780-9A46C5A2A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497" y="3117714"/>
            <a:ext cx="5349704" cy="3299746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5F03148-609E-0632-538B-7F177E312DCC}"/>
              </a:ext>
            </a:extLst>
          </p:cNvPr>
          <p:cNvSpPr txBox="1"/>
          <p:nvPr/>
        </p:nvSpPr>
        <p:spPr>
          <a:xfrm>
            <a:off x="457200" y="1434493"/>
            <a:ext cx="78648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SpaceX prioriza la proximidad a la zona costera más que a la línea del ecuador</a:t>
            </a:r>
            <a:br>
              <a:rPr lang="es-ES" dirty="0"/>
            </a:br>
            <a:r>
              <a:rPr lang="es-ES" dirty="0"/>
              <a:t>○ Las trayectorias oceánicas minimizan el riesgo para las zonas pobladas.</a:t>
            </a:r>
            <a:br>
              <a:rPr lang="es-ES" dirty="0"/>
            </a:br>
            <a:r>
              <a:rPr lang="es-ES" dirty="0"/>
              <a:t>○ Permite aterrizajes controlados en el agua en caso de lanzamientos fallidos.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4520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482A2-B1D5-E1D6-8566-5B07BFCF6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Resultados del sitio de lanzamiento</a:t>
            </a:r>
            <a:endParaRPr lang="es-CL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6CB38E1-A986-D6C0-A0F0-0061F4CA4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4231" y="1567788"/>
            <a:ext cx="4701947" cy="3520745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F629EB36-3DD0-DE1C-645B-894CBBDB2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375" y="1317229"/>
            <a:ext cx="3910519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Hallazgos y Elementos Clave:</a:t>
            </a:r>
            <a:b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○ </a:t>
            </a:r>
            <a:r>
              <a:rPr kumimoji="0" lang="es-CL" altLang="es-C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Distribución de Éxitos/Fracasos</a:t>
            </a: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– Las regiones con alto éxito (por ejemplo, Cabo Cañaveral) contrastan con sitios que muestran fracasos frecuentes, lo que sugiere correlaciones con la infraestructura o factores operativos.</a:t>
            </a:r>
            <a:b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○ </a:t>
            </a:r>
            <a:r>
              <a:rPr kumimoji="0" lang="es-CL" altLang="es-C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Agrupaciones Geográficas</a:t>
            </a: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– Los sitios de lanzamiento cerca de zonas ecuatoriales (por ejemplo, </a:t>
            </a:r>
            <a:r>
              <a:rPr kumimoji="0" lang="es-CL" altLang="es-C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Kourou</a:t>
            </a: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 presentan mayores tasas de éxito, probablemente debido a una mecánica orbital favorable.</a:t>
            </a:r>
            <a:b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○ </a:t>
            </a:r>
            <a:r>
              <a:rPr kumimoji="0" lang="es-CL" altLang="es-C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Patrones Atípicos</a:t>
            </a: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– Agrupaciones aisladas de fracasos pueden indicar riesgos específicos del sitio (clima, tecnología).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Conclusión:</a:t>
            </a: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El mapa resalta el impacto de la ubicación en los resultados de los lanzamientos, apoyando la selección de sitios basada en datos para futuras misiones.</a:t>
            </a:r>
          </a:p>
        </p:txBody>
      </p:sp>
    </p:spTree>
    <p:extLst>
      <p:ext uri="{BB962C8B-B14F-4D97-AF65-F5344CB8AC3E}">
        <p14:creationId xmlns:p14="http://schemas.microsoft.com/office/powerpoint/2010/main" val="88009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59576-4D4D-9F08-B5E8-3BC2CB485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Proximidades de los Sitios de Lanzamiento</a:t>
            </a:r>
            <a:endParaRPr lang="es-CL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3345260-5E3B-41FD-4E00-A8A61D2C4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6553" y="1919195"/>
            <a:ext cx="4278262" cy="3635055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BBACE1E-E488-EC7E-642C-90204DC52B07}"/>
              </a:ext>
            </a:extLst>
          </p:cNvPr>
          <p:cNvSpPr txBox="1"/>
          <p:nvPr/>
        </p:nvSpPr>
        <p:spPr>
          <a:xfrm>
            <a:off x="194553" y="1782048"/>
            <a:ext cx="4572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b="1" dirty="0"/>
              <a:t>Criterios Clave para la Ubicación de Sitios de Lanzamiento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Cerca de la Costa: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Trayectoria de lanzamiento segura sobre el océano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Permite aterrizajes de emergencia en el agua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Limita el riesgo para las personas y la infraestructura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Cerca de Autopistas:</a:t>
            </a:r>
            <a:br>
              <a:rPr lang="es-ES" dirty="0"/>
            </a:br>
            <a:r>
              <a:rPr lang="es-ES" dirty="0"/>
              <a:t>Simplifica el movimiento de personal y equipo.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Cerca de Ferrocarriles:</a:t>
            </a:r>
            <a:br>
              <a:rPr lang="es-ES" dirty="0"/>
            </a:br>
            <a:r>
              <a:rPr lang="es-ES" dirty="0"/>
              <a:t>Esencial para transportar componentes grandes y pesados.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Lejos de Ciudades:</a:t>
            </a:r>
            <a:br>
              <a:rPr lang="es-ES" dirty="0"/>
            </a:br>
            <a:r>
              <a:rPr lang="es-ES" dirty="0"/>
              <a:t>Reduce el peligro para áreas densamente pobladas en caso de fallo.</a:t>
            </a:r>
          </a:p>
        </p:txBody>
      </p:sp>
    </p:spTree>
    <p:extLst>
      <p:ext uri="{BB962C8B-B14F-4D97-AF65-F5344CB8AC3E}">
        <p14:creationId xmlns:p14="http://schemas.microsoft.com/office/powerpoint/2010/main" val="22392711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A1FBA2-3C2E-7774-8E51-EC661745D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Sección 4</a:t>
            </a:r>
            <a:br>
              <a:rPr lang="es-ES" dirty="0"/>
            </a:br>
            <a:r>
              <a:rPr lang="es-ES" b="1" dirty="0"/>
              <a:t>Construcción de un Cuadro de Mando con </a:t>
            </a:r>
            <a:r>
              <a:rPr lang="es-ES" b="1" dirty="0" err="1"/>
              <a:t>Plotly</a:t>
            </a:r>
            <a:r>
              <a:rPr lang="es-ES" b="1" dirty="0"/>
              <a:t> </a:t>
            </a:r>
            <a:r>
              <a:rPr lang="es-ES" b="1" dirty="0" err="1"/>
              <a:t>Dash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39995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AF439-20A5-4043-9DBE-B5F1D279A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b="0" i="0" dirty="0">
                <a:solidFill>
                  <a:srgbClr val="111111"/>
                </a:solidFill>
                <a:effectLst/>
              </a:rPr>
              <a:t>Tasa de Éxito de Los Sitios de Lanzamiento</a:t>
            </a:r>
            <a:endParaRPr lang="es-CL" sz="3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1F9E67-599F-DD00-8993-EF2A7035F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06" y="4091406"/>
            <a:ext cx="5014395" cy="249195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8AC9371-E9DC-E75E-2559-C06D88A54DFD}"/>
              </a:ext>
            </a:extLst>
          </p:cNvPr>
          <p:cNvSpPr txBox="1"/>
          <p:nvPr/>
        </p:nvSpPr>
        <p:spPr>
          <a:xfrm>
            <a:off x="291830" y="1827366"/>
            <a:ext cx="83949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sitio de lanzamiento </a:t>
            </a: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KSC LC-39A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tiene el mayor número de lanzamientos exitosos.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CCAFS LC-40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 sigue con un porcentaje del </a:t>
            </a: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29,2%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VAFB SLC-4E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CCAFS SLC-40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representan una menor proporción con </a:t>
            </a: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16,7%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12,5%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respectivamente.</a:t>
            </a:r>
          </a:p>
        </p:txBody>
      </p:sp>
    </p:spTree>
    <p:extLst>
      <p:ext uri="{BB962C8B-B14F-4D97-AF65-F5344CB8AC3E}">
        <p14:creationId xmlns:p14="http://schemas.microsoft.com/office/powerpoint/2010/main" val="40812760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A71DF0-0522-FA20-6880-CFF82133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0" i="0" dirty="0">
                <a:solidFill>
                  <a:srgbClr val="111111"/>
                </a:solidFill>
                <a:effectLst/>
              </a:rPr>
              <a:t>Tasa de éxito del sitio de lanzamiento KSC LC-39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4634C7A-FEE9-D0E1-9DA5-7566A8F0D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663" y="3820441"/>
            <a:ext cx="4519052" cy="288061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8B344BE-3FAA-FF43-8B76-7F8217007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44" y="342757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A1B2AD5-D692-BA3E-AA23-0D85F730FACA}"/>
              </a:ext>
            </a:extLst>
          </p:cNvPr>
          <p:cNvSpPr txBox="1"/>
          <p:nvPr/>
        </p:nvSpPr>
        <p:spPr>
          <a:xfrm>
            <a:off x="281209" y="1516559"/>
            <a:ext cx="86682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panel informa las tasas de éxito de lanzamiento en la instalación </a:t>
            </a: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KSC LC-39A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un complejo de lanzamiento en el Centro Espacial Kennedy de la NASA utilizado por SpaceX.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gráfico circular muestra el porcentaje de lanzamientos </a:t>
            </a: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exitosos (1)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fallidos (0)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 dicha instalación.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</a:t>
            </a: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76,9%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los lanzamientos tuvo éxito, mientras que el </a:t>
            </a: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23,1%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falló, representando una tasa de éxito razonablemente alta, pero que aún podría mejorarse.</a:t>
            </a:r>
          </a:p>
        </p:txBody>
      </p:sp>
    </p:spTree>
    <p:extLst>
      <p:ext uri="{BB962C8B-B14F-4D97-AF65-F5344CB8AC3E}">
        <p14:creationId xmlns:p14="http://schemas.microsoft.com/office/powerpoint/2010/main" val="6000144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7EAEC-F401-6303-9128-A1C6BC8D2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0" i="0" dirty="0">
                <a:solidFill>
                  <a:srgbClr val="111111"/>
                </a:solidFill>
                <a:effectLst/>
              </a:rPr>
              <a:t>Carga útil vs. Resultado del lanzamiento</a:t>
            </a:r>
            <a:endParaRPr lang="es-CL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66DCAE7-684D-4BC8-BD68-E8917A4F4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flipV="1">
            <a:off x="4720856" y="7562745"/>
            <a:ext cx="3949034" cy="45719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4FC271A-0181-2265-CBBA-C757EA07D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36" y="1919004"/>
            <a:ext cx="861532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 lanzamientos exitosos (y = 1) están distribuidos en todos los rangos de carga útil, pero los fallos (y = 0) son más frecuentes con las versiones v1.1 y FT, especialmente en el rango de 2000–4500 kg.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Las versiones posteriores de impulsores, como B4 y B5, presentan mejores tasas de éxito, incluso con cargas útiles más pesadas, lo que indica una mayor fiabilidad con el tiempo.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2243434-57EB-A671-9350-50CCC0068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872" y="3673330"/>
            <a:ext cx="4168501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888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1139A-4E1A-43C0-B564-8DAE8796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26" y="2531455"/>
            <a:ext cx="8229600" cy="1143000"/>
          </a:xfrm>
        </p:spPr>
        <p:txBody>
          <a:bodyPr/>
          <a:lstStyle/>
          <a:p>
            <a:r>
              <a:rPr lang="es-CL" dirty="0"/>
              <a:t>Análisis Predictivo</a:t>
            </a:r>
          </a:p>
        </p:txBody>
      </p:sp>
    </p:spTree>
    <p:extLst>
      <p:ext uri="{BB962C8B-B14F-4D97-AF65-F5344CB8AC3E}">
        <p14:creationId xmlns:p14="http://schemas.microsoft.com/office/powerpoint/2010/main" val="9351269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5D3A2-9298-1061-3515-62B3E127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0" i="0" dirty="0">
                <a:solidFill>
                  <a:srgbClr val="111111"/>
                </a:solidFill>
                <a:effectLst/>
              </a:rPr>
              <a:t>Precisión de Clasificación</a:t>
            </a:r>
            <a:endParaRPr lang="es-CL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0A79417-C170-CE3C-43B4-087892FAC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5369" y="1710633"/>
            <a:ext cx="4511431" cy="3406435"/>
          </a:xfr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D5EF030-9255-8DB8-51A2-DD9C979FF383}"/>
              </a:ext>
            </a:extLst>
          </p:cNvPr>
          <p:cNvSpPr txBox="1"/>
          <p:nvPr/>
        </p:nvSpPr>
        <p:spPr>
          <a:xfrm>
            <a:off x="204281" y="1710633"/>
            <a:ext cx="36089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Todos los modelos tienen la misma precisión en los datos de prueba.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 la selección del modelo se usaron otras métricas como f1-score, </a:t>
            </a:r>
            <a:r>
              <a:rPr kumimoji="0" lang="es-CL" altLang="es-C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roc-auc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También se evaluó el error estándar.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Según los resultados, KNN fue seleccionado como el modelo con mejor desempeño.</a:t>
            </a:r>
          </a:p>
        </p:txBody>
      </p:sp>
    </p:spTree>
    <p:extLst>
      <p:ext uri="{BB962C8B-B14F-4D97-AF65-F5344CB8AC3E}">
        <p14:creationId xmlns:p14="http://schemas.microsoft.com/office/powerpoint/2010/main" val="35675412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70AD0-C341-36E3-9BEE-108CBE34C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0" i="0" dirty="0">
                <a:solidFill>
                  <a:srgbClr val="111111"/>
                </a:solidFill>
                <a:effectLst/>
              </a:rPr>
              <a:t>Matriz de Confusión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D20583-7F91-57CB-4EAA-C9DD70D98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807" y="1615283"/>
            <a:ext cx="4138019" cy="362743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B63EDD4-F69D-B8A6-03D3-DDF31D33993A}"/>
              </a:ext>
            </a:extLst>
          </p:cNvPr>
          <p:cNvSpPr txBox="1"/>
          <p:nvPr/>
        </p:nvSpPr>
        <p:spPr>
          <a:xfrm>
            <a:off x="246174" y="1417638"/>
            <a:ext cx="4572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dirty="0"/>
              <a:t>La matriz de confusión muestra qué tan bien funcionó el clasificador al predecir los aterrizajes de cohetes. De una muestra de 18: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12 aterrizajes exitosos</a:t>
            </a:r>
            <a:r>
              <a:rPr lang="es-ES" dirty="0"/>
              <a:t> fueron correctamente predichos.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3 fracasos</a:t>
            </a:r>
            <a:r>
              <a:rPr lang="es-ES" dirty="0"/>
              <a:t> también fueron correctamente predichos.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3 fracasos</a:t>
            </a:r>
            <a:r>
              <a:rPr lang="es-ES" dirty="0"/>
              <a:t> fueron clasificados erróneamente como aterrizajes exitosos.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Ningún aterrizaje exitoso fue clasificado erróneamente como fracaso.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Esto sugiere que el modelo es confiable para detectar aterrizajes exitosos.</a:t>
            </a:r>
          </a:p>
        </p:txBody>
      </p:sp>
    </p:spTree>
    <p:extLst>
      <p:ext uri="{BB962C8B-B14F-4D97-AF65-F5344CB8AC3E}">
        <p14:creationId xmlns:p14="http://schemas.microsoft.com/office/powerpoint/2010/main" val="308372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51" y="334120"/>
            <a:ext cx="7772400" cy="855966"/>
          </a:xfrm>
        </p:spPr>
        <p:txBody>
          <a:bodyPr/>
          <a:lstStyle/>
          <a:p>
            <a:pPr>
              <a:defRPr sz="3200"/>
            </a:pPr>
            <a:r>
              <a:rPr dirty="0"/>
              <a:t>3. </a:t>
            </a:r>
            <a:r>
              <a:rPr lang="es-E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Colección de datos - API de SpaceX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69650" y="1190086"/>
            <a:ext cx="8477655" cy="14071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  <a:defRPr sz="2000"/>
            </a:pPr>
            <a:r>
              <a:rPr lang="es-E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La información sobre los lanzamientos, como el cohete utilizado, la carga útil entregada, las especificaciones del cohete, las especificaciones de aterrizaje y el resultado, se recopilaron de la API </a:t>
            </a:r>
            <a:r>
              <a:rPr lang="es-ES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Rest</a:t>
            </a:r>
            <a:r>
              <a:rPr lang="es-E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de SpaceX</a:t>
            </a:r>
          </a:p>
          <a:p>
            <a:pPr marL="0" indent="0">
              <a:buNone/>
              <a:defRPr sz="2000"/>
            </a:pPr>
            <a:r>
              <a:rPr lang="es-E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https://github.com/fac10r/DataScienceEcosystem/blob/main/SpaceX%20API%20calls%20notebook.ipynb</a:t>
            </a:r>
            <a:endParaRPr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584C044-1842-76BE-A89F-D4151ED36CF7}"/>
              </a:ext>
            </a:extLst>
          </p:cNvPr>
          <p:cNvSpPr txBox="1"/>
          <p:nvPr/>
        </p:nvSpPr>
        <p:spPr>
          <a:xfrm>
            <a:off x="564204" y="2732039"/>
            <a:ext cx="874516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[SpaceX REST API]                                                                     [IBM Cloud CSV </a:t>
            </a:r>
            <a:r>
              <a:rPr lang="es-CL" dirty="0" err="1"/>
              <a:t>Datasets</a:t>
            </a:r>
            <a:r>
              <a:rPr lang="es-CL" dirty="0"/>
              <a:t>] </a:t>
            </a:r>
          </a:p>
          <a:p>
            <a:r>
              <a:rPr lang="es-CL" dirty="0"/>
              <a:t>            |                                                                                                        | </a:t>
            </a:r>
          </a:p>
          <a:p>
            <a:r>
              <a:rPr lang="es-CL" dirty="0"/>
              <a:t>            v                                                                                                        </a:t>
            </a:r>
            <a:r>
              <a:rPr lang="es-CL" dirty="0" err="1"/>
              <a:t>v</a:t>
            </a:r>
            <a:r>
              <a:rPr lang="es-CL" dirty="0"/>
              <a:t> </a:t>
            </a:r>
          </a:p>
          <a:p>
            <a:r>
              <a:rPr lang="es-CL" dirty="0"/>
              <a:t>[</a:t>
            </a:r>
            <a:r>
              <a:rPr lang="es-CL" dirty="0" err="1"/>
              <a:t>Extract</a:t>
            </a:r>
            <a:r>
              <a:rPr lang="es-CL" dirty="0"/>
              <a:t> JSON Data]                                                                    [</a:t>
            </a:r>
            <a:r>
              <a:rPr lang="es-CL" dirty="0" err="1"/>
              <a:t>Download</a:t>
            </a:r>
            <a:r>
              <a:rPr lang="es-CL" dirty="0"/>
              <a:t> CSV Files] </a:t>
            </a:r>
          </a:p>
          <a:p>
            <a:r>
              <a:rPr lang="es-CL" dirty="0"/>
              <a:t>            |                                                                                                        | </a:t>
            </a:r>
          </a:p>
          <a:p>
            <a:r>
              <a:rPr lang="es-CL" dirty="0"/>
              <a:t>            v                                                                                                        </a:t>
            </a:r>
            <a:r>
              <a:rPr lang="es-CL" dirty="0" err="1"/>
              <a:t>v</a:t>
            </a:r>
            <a:r>
              <a:rPr lang="es-CL" dirty="0"/>
              <a:t> </a:t>
            </a:r>
          </a:p>
          <a:p>
            <a:r>
              <a:rPr lang="es-CL" dirty="0"/>
              <a:t>[</a:t>
            </a:r>
            <a:r>
              <a:rPr lang="es-CL" dirty="0" err="1"/>
              <a:t>Normalize</a:t>
            </a:r>
            <a:r>
              <a:rPr lang="es-CL" dirty="0"/>
              <a:t> JSON → </a:t>
            </a:r>
            <a:r>
              <a:rPr lang="es-CL" dirty="0" err="1"/>
              <a:t>DataFrame</a:t>
            </a:r>
            <a:r>
              <a:rPr lang="es-CL" dirty="0"/>
              <a:t>]                                         [Load CSV → </a:t>
            </a:r>
            <a:r>
              <a:rPr lang="es-CL" dirty="0" err="1"/>
              <a:t>DataFrame</a:t>
            </a:r>
            <a:r>
              <a:rPr lang="es-CL" dirty="0"/>
              <a:t>]</a:t>
            </a:r>
          </a:p>
          <a:p>
            <a:r>
              <a:rPr lang="es-CL" dirty="0"/>
              <a:t>                                                 \___________________________/ </a:t>
            </a:r>
          </a:p>
          <a:p>
            <a:r>
              <a:rPr lang="es-CL" dirty="0"/>
              <a:t>                                                                             |</a:t>
            </a:r>
          </a:p>
          <a:p>
            <a:r>
              <a:rPr lang="es-CL" dirty="0"/>
              <a:t>                                                                             v </a:t>
            </a:r>
          </a:p>
          <a:p>
            <a:r>
              <a:rPr lang="es-CL" dirty="0"/>
              <a:t>                                               [</a:t>
            </a:r>
            <a:r>
              <a:rPr lang="es-CL" dirty="0" err="1"/>
              <a:t>Merge</a:t>
            </a:r>
            <a:r>
              <a:rPr lang="es-CL" dirty="0"/>
              <a:t>, </a:t>
            </a:r>
            <a:r>
              <a:rPr lang="es-CL" dirty="0" err="1"/>
              <a:t>Clean</a:t>
            </a:r>
            <a:r>
              <a:rPr lang="es-CL" dirty="0"/>
              <a:t>, and </a:t>
            </a:r>
            <a:r>
              <a:rPr lang="es-CL" dirty="0" err="1"/>
              <a:t>Align</a:t>
            </a:r>
            <a:r>
              <a:rPr lang="es-CL" dirty="0"/>
              <a:t> </a:t>
            </a:r>
            <a:r>
              <a:rPr lang="es-CL" dirty="0" err="1"/>
              <a:t>Features</a:t>
            </a:r>
            <a:r>
              <a:rPr lang="es-CL" dirty="0"/>
              <a:t>]</a:t>
            </a:r>
          </a:p>
          <a:p>
            <a:r>
              <a:rPr lang="es-CL" dirty="0"/>
              <a:t>                                                                             |</a:t>
            </a:r>
          </a:p>
          <a:p>
            <a:r>
              <a:rPr lang="es-CL" dirty="0"/>
              <a:t>                                                                             v</a:t>
            </a:r>
          </a:p>
          <a:p>
            <a:r>
              <a:rPr lang="es-CL" dirty="0"/>
              <a:t>                                                       [Final </a:t>
            </a:r>
            <a:r>
              <a:rPr lang="es-CL" dirty="0" err="1"/>
              <a:t>Preprocessed</a:t>
            </a:r>
            <a:r>
              <a:rPr lang="es-CL" dirty="0"/>
              <a:t> </a:t>
            </a:r>
            <a:r>
              <a:rPr lang="es-CL" dirty="0" err="1"/>
              <a:t>Dataset</a:t>
            </a:r>
            <a:endParaRPr lang="es-CL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792A6-113D-0588-A974-BF6140BB8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s-CL" dirty="0"/>
              <a:t>Conclusiones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A0D18D-4F01-5FAE-1A75-9FD71AF861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0196" y="944248"/>
            <a:ext cx="6241774" cy="603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Patrones de Lanzamiento y Tasas de Éxito:</a:t>
            </a:r>
            <a:endParaRPr kumimoji="0" lang="es-CL" altLang="es-C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 experiencia de vuelo importa: el éxito de los lanzamientos mejoró con la experiencia; los años iniciales (2010–2013) no tuvieron éxitos, mientras que después de 2013 se observó una mejora.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Información sobre Sitios de Lanzamiento:</a:t>
            </a:r>
            <a:endParaRPr kumimoji="0" lang="es-CL" altLang="es-C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LC-39A en KSC tuvo la tasa de éxito más alta (76.9%) y la mayor cantidad de lanzamientos exitosos.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Los sitios de lanzamiento costeros ofrecieron ventajas de seguridad y logísticas.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Efectos de Carga Útil y Órbita:</a:t>
            </a:r>
            <a:endParaRPr kumimoji="0" lang="es-CL" altLang="es-C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Las cargas pesadas (&gt;10,000 kg) tuvieron alto éxito, especialmente en órbitas LEO, Polar e ISS.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 órbita GTO tuvo la tasa de éxito más baja sin una relación clara entre el número de vuelo y el éxito.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Las órbitas ES-L1, GEO, HEO y SSO experimentaron una tasa de éxito del 100%.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Modelado y Predicción:</a:t>
            </a:r>
            <a:endParaRPr kumimoji="0" lang="es-CL" altLang="es-C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Ambos modelos funcionaron de manera similar con los datos de prueba.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 elección de modelos se basó en métricas como F1-score, ROC-AUC y error estándar.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K-Vecinos Más Cercanos (KNN) fue clasificado como el mejor modelo en rendimiento.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4954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03AC2-B107-1A52-234F-17A522CC1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Apéndice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A450F9-935A-0F4A-4E84-9DC9FA21A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b="0" i="0" dirty="0">
                <a:solidFill>
                  <a:srgbClr val="111111"/>
                </a:solidFill>
                <a:effectLst/>
                <a:latin typeface="+mj-lt"/>
              </a:rPr>
              <a:t>Incluye cualquier recurso relevante como fragmentos de código en Python, consultas SQL, gráficos, salidas de Notebook o conjuntos de datos que hayas creado durante este proyecto.</a:t>
            </a:r>
            <a:endParaRPr lang="es-CL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835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rPr dirty="0"/>
              <a:t>4. </a:t>
            </a:r>
            <a:r>
              <a:rPr lang="es-CL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Colección de datos </a:t>
            </a:r>
            <a:r>
              <a:rPr lang="es-CL" dirty="0"/>
              <a:t>- </a:t>
            </a:r>
            <a:r>
              <a:rPr lang="es-CL" dirty="0" err="1"/>
              <a:t>Scraping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49" y="1143000"/>
            <a:ext cx="8988357" cy="1512651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rPr lang="es-ES" sz="1800" b="0" i="0" dirty="0">
                <a:solidFill>
                  <a:srgbClr val="111111"/>
                </a:solidFill>
                <a:effectLst/>
                <a:latin typeface="+mj-lt"/>
              </a:rPr>
              <a:t>Los registros históricos de lanzamientos de Falcon9 fueron recopilados de Wikipedia utilizando web </a:t>
            </a:r>
            <a:r>
              <a:rPr lang="es-ES" sz="1800" b="0" i="0" dirty="0" err="1">
                <a:solidFill>
                  <a:srgbClr val="111111"/>
                </a:solidFill>
                <a:effectLst/>
                <a:latin typeface="+mj-lt"/>
              </a:rPr>
              <a:t>scraping</a:t>
            </a:r>
            <a:r>
              <a:rPr lang="es-ES" sz="1800" b="0" i="0" dirty="0">
                <a:solidFill>
                  <a:srgbClr val="111111"/>
                </a:solidFill>
                <a:effectLst/>
                <a:latin typeface="+mj-lt"/>
              </a:rPr>
              <a:t>. El contenido </a:t>
            </a:r>
            <a:r>
              <a:rPr lang="es-ES" sz="1800" b="0" i="0" dirty="0" err="1">
                <a:solidFill>
                  <a:srgbClr val="111111"/>
                </a:solidFill>
                <a:effectLst/>
                <a:latin typeface="+mj-lt"/>
              </a:rPr>
              <a:t>html</a:t>
            </a:r>
            <a:r>
              <a:rPr lang="es-ES" sz="1800" b="0" i="0" dirty="0">
                <a:solidFill>
                  <a:srgbClr val="111111"/>
                </a:solidFill>
                <a:effectLst/>
                <a:latin typeface="+mj-lt"/>
              </a:rPr>
              <a:t> de la página se obtuvo con </a:t>
            </a:r>
            <a:r>
              <a:rPr lang="es-ES" sz="1800" b="0" i="0" dirty="0" err="1">
                <a:solidFill>
                  <a:srgbClr val="111111"/>
                </a:solidFill>
                <a:effectLst/>
                <a:latin typeface="+mj-lt"/>
              </a:rPr>
              <a:t>requests</a:t>
            </a:r>
            <a:r>
              <a:rPr lang="es-ES" sz="1800" b="0" i="0" dirty="0">
                <a:solidFill>
                  <a:srgbClr val="111111"/>
                </a:solidFill>
                <a:effectLst/>
                <a:latin typeface="+mj-lt"/>
              </a:rPr>
              <a:t>. Usando </a:t>
            </a:r>
            <a:r>
              <a:rPr lang="es-ES" sz="1800" b="0" i="0" dirty="0" err="1">
                <a:solidFill>
                  <a:srgbClr val="111111"/>
                </a:solidFill>
                <a:effectLst/>
                <a:latin typeface="+mj-lt"/>
              </a:rPr>
              <a:t>Beautiful</a:t>
            </a:r>
            <a:r>
              <a:rPr lang="es-ES" sz="1800" b="0" i="0" dirty="0">
                <a:solidFill>
                  <a:srgbClr val="111111"/>
                </a:solidFill>
                <a:effectLst/>
                <a:latin typeface="+mj-lt"/>
              </a:rPr>
              <a:t> </a:t>
            </a:r>
            <a:r>
              <a:rPr lang="es-ES" sz="1800" b="0" i="0" dirty="0" err="1">
                <a:solidFill>
                  <a:srgbClr val="111111"/>
                </a:solidFill>
                <a:effectLst/>
                <a:latin typeface="+mj-lt"/>
              </a:rPr>
              <a:t>Soup</a:t>
            </a:r>
            <a:r>
              <a:rPr lang="es-ES" sz="1800" b="0" i="0" dirty="0">
                <a:solidFill>
                  <a:srgbClr val="111111"/>
                </a:solidFill>
                <a:effectLst/>
                <a:latin typeface="+mj-lt"/>
              </a:rPr>
              <a:t>, el contenido fue analizado en un objeto </a:t>
            </a:r>
            <a:r>
              <a:rPr lang="es-ES" sz="1800" b="0" i="0" dirty="0" err="1">
                <a:solidFill>
                  <a:srgbClr val="111111"/>
                </a:solidFill>
                <a:effectLst/>
                <a:latin typeface="+mj-lt"/>
              </a:rPr>
              <a:t>soup</a:t>
            </a:r>
            <a:r>
              <a:rPr lang="es-ES" sz="1800" b="0" i="0" dirty="0">
                <a:solidFill>
                  <a:srgbClr val="111111"/>
                </a:solidFill>
                <a:effectLst/>
                <a:latin typeface="+mj-lt"/>
              </a:rPr>
              <a:t>. Se extrajeron detalles como la fecha, la versión del propulsor, el estado de aterrizaje y la masa de la carga útil utilizando funciones auxiliares.</a:t>
            </a:r>
            <a:endParaRPr sz="1800" dirty="0">
              <a:latin typeface="+mj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BCBEDB1-4758-5A70-F0DE-107F3E7E8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379" y="2655650"/>
            <a:ext cx="6391072" cy="392771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050E25C-E68A-B440-1CF0-683BE704A434}"/>
              </a:ext>
            </a:extLst>
          </p:cNvPr>
          <p:cNvSpPr txBox="1"/>
          <p:nvPr/>
        </p:nvSpPr>
        <p:spPr>
          <a:xfrm>
            <a:off x="248055" y="2996917"/>
            <a:ext cx="22568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https://github.com/fac10r/DataScienceEcosystem /blob/</a:t>
            </a:r>
            <a:r>
              <a:rPr lang="es-CL" dirty="0" err="1"/>
              <a:t>main</a:t>
            </a:r>
            <a:r>
              <a:rPr lang="es-CL" dirty="0"/>
              <a:t>/Data%20Collection%20 %20Scraping.ipynb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rPr dirty="0"/>
              <a:t>5. </a:t>
            </a:r>
            <a:r>
              <a:rPr lang="es-CL" dirty="0"/>
              <a:t>Datos </a:t>
            </a:r>
            <a:r>
              <a:rPr lang="es-CL" dirty="0" err="1"/>
              <a:t>Wrangling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92" y="1166018"/>
            <a:ext cx="4077053" cy="4602484"/>
          </a:xfrm>
        </p:spPr>
        <p:txBody>
          <a:bodyPr>
            <a:normAutofit fontScale="92500" lnSpcReduction="10000"/>
          </a:bodyPr>
          <a:lstStyle/>
          <a:p>
            <a:pPr>
              <a:defRPr sz="2000"/>
            </a:pPr>
            <a:r>
              <a:rPr lang="es-ES" sz="2000" b="0" i="0" dirty="0">
                <a:solidFill>
                  <a:srgbClr val="111111"/>
                </a:solidFill>
                <a:effectLst/>
                <a:latin typeface="+mj-lt"/>
              </a:rPr>
              <a:t>El flujo de trabajo comienza cargando el conjunto de datos y realizando verificaciones iniciales sobre la calidad de los datos, los tipos y los valores faltantes. A continuación, la ingeniería de características transforma los resultados en una clasificación binaria (éxito/fracaso) con criterios de fracaso definidos, seguida de la creación de una variable objetivo clara para el modelado. Finalmente, los datos limpios se exportan en un formato estructurado (por ejemplo, CSV/</a:t>
            </a:r>
            <a:r>
              <a:rPr lang="es-ES" sz="2000" b="0" i="0" dirty="0" err="1">
                <a:solidFill>
                  <a:srgbClr val="111111"/>
                </a:solidFill>
                <a:effectLst/>
                <a:latin typeface="+mj-lt"/>
              </a:rPr>
              <a:t>parquet</a:t>
            </a:r>
            <a:r>
              <a:rPr lang="es-ES" sz="2000" b="0" i="0" dirty="0">
                <a:solidFill>
                  <a:srgbClr val="111111"/>
                </a:solidFill>
                <a:effectLst/>
                <a:latin typeface="+mj-lt"/>
              </a:rPr>
              <a:t>) con transformaciones documentadas, asegurando calidad lista para análisis.</a:t>
            </a:r>
            <a:endParaRPr sz="2000" dirty="0">
              <a:latin typeface="+mj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BBF5081-FE8C-020A-DBA5-A4355EA76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456" y="1417638"/>
            <a:ext cx="4509352" cy="39024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476" y="476487"/>
            <a:ext cx="8229600" cy="1143000"/>
          </a:xfrm>
        </p:spPr>
        <p:txBody>
          <a:bodyPr/>
          <a:lstStyle/>
          <a:p>
            <a:pPr>
              <a:defRPr sz="3200"/>
            </a:pPr>
            <a:r>
              <a:rPr dirty="0"/>
              <a:t>6. </a:t>
            </a:r>
            <a:r>
              <a:rPr lang="es-CL" dirty="0"/>
              <a:t>EDA </a:t>
            </a:r>
            <a:r>
              <a:rPr lang="es-CL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con Visualización de Datos</a:t>
            </a:r>
            <a:endParaRPr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6CCA5F5-6744-E8DE-AFC7-6A69815F3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17515"/>
            <a:ext cx="8435340" cy="4387174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rPr lang="es-CL" dirty="0"/>
              <a:t>7. EDA con SQL</a:t>
            </a:r>
            <a:endParaRPr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1DBBAEB-912E-9B69-9E4B-A90C876CC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92614"/>
            <a:ext cx="8229600" cy="3804386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008"/>
            <a:ext cx="8229600" cy="1143000"/>
          </a:xfrm>
        </p:spPr>
        <p:txBody>
          <a:bodyPr/>
          <a:lstStyle/>
          <a:p>
            <a:pPr>
              <a:defRPr sz="3200"/>
            </a:pPr>
            <a:r>
              <a:rPr dirty="0"/>
              <a:t>8. </a:t>
            </a:r>
            <a:r>
              <a:rPr lang="es-CL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Crea un mapa interactivo con </a:t>
            </a:r>
            <a:r>
              <a:rPr lang="es-CL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Folium</a:t>
            </a:r>
            <a:endParaRPr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3D47832-A043-4E12-D1F5-22500280C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713" y="1718347"/>
            <a:ext cx="886928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Marcadores de Sitios de Lanzamiento</a:t>
            </a:r>
            <a:endParaRPr kumimoji="0" lang="es-CL" altLang="es-C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 agregaron círculos (radio: 1000 m) y marcadores con etiquetas para resaltar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CL" altLang="es-CL" sz="2000" dirty="0">
                <a:latin typeface="+mj-lt"/>
              </a:rPr>
              <a:t>  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los sitios de lanzamiento de SpaceX.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CL" altLang="es-C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Visualización de Éxito/Fracaso</a:t>
            </a:r>
            <a:endParaRPr kumimoji="0" lang="es-CL" altLang="es-C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 utilizó </a:t>
            </a: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MarkerCluster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con marcadores codificados por color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CL" altLang="es-CL" sz="2000" dirty="0">
                <a:latin typeface="+mj-lt"/>
              </a:rPr>
              <a:t> 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(verde = éxito, rojo = fracaso) para mostrar los resultados de los lanzamientos.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CL" altLang="es-C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Análisis de Proximidad</a:t>
            </a:r>
            <a:endParaRPr kumimoji="0" lang="es-CL" altLang="es-C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 calcularon las distancias a la costa, autopistas, ferrocarriles y ciudades.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 agregaron marcadores de distancia y líneas de conexión para contexto espacial.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CL" altLang="es-C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Propósito: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Analizar la ubicación de los sitios de lanzamiento, patrones de éxito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y relaciones logísticas con infraestructura cercana.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3583</Words>
  <Application>Microsoft Office PowerPoint</Application>
  <PresentationFormat>Presentación en pantalla (4:3)</PresentationFormat>
  <Paragraphs>300</Paragraphs>
  <Slides>41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5" baseType="lpstr">
      <vt:lpstr>Arial</vt:lpstr>
      <vt:lpstr>Calibri</vt:lpstr>
      <vt:lpstr>Roboto</vt:lpstr>
      <vt:lpstr>Office Theme</vt:lpstr>
      <vt:lpstr>Predicción del Aterrizaje de la Primera Etapa del Falcon 9 de SpaceX</vt:lpstr>
      <vt:lpstr>1. Resumen Ejecutivo</vt:lpstr>
      <vt:lpstr>2. Recolección de datos</vt:lpstr>
      <vt:lpstr>3. Colección de datos - API de SpaceX</vt:lpstr>
      <vt:lpstr>4. Colección de datos - Scraping</vt:lpstr>
      <vt:lpstr>5. Datos Wrangling</vt:lpstr>
      <vt:lpstr>6. EDA con Visualización de Datos</vt:lpstr>
      <vt:lpstr>7. EDA con SQL</vt:lpstr>
      <vt:lpstr>8. Crea un mapa interactivo con Folium</vt:lpstr>
      <vt:lpstr>9. Construir un Panel de Control con Plotly Dash</vt:lpstr>
      <vt:lpstr>10. Análisis Predictivo</vt:lpstr>
      <vt:lpstr>11. Resultados</vt:lpstr>
      <vt:lpstr>Sección 2 Conclusiones derivadas del Análisis Exploratorio de Datos (EDA) </vt:lpstr>
      <vt:lpstr>Carga útil vs. Sitio de lanzamiento</vt:lpstr>
      <vt:lpstr>Tasa de Éxito vs. Tipo de Órbita</vt:lpstr>
      <vt:lpstr>Número de Vuelo vs. Tipo de Órbita</vt:lpstr>
      <vt:lpstr>Carga útil vs. Tipo de órbita</vt:lpstr>
      <vt:lpstr>Tendencia Anual de Éxito de Lanzamientos</vt:lpstr>
      <vt:lpstr>Todos los nombres de los sitios de lanzamiento</vt:lpstr>
      <vt:lpstr>Los nombres de los sitios de lanzamiento comienzan con 'CCA'</vt:lpstr>
      <vt:lpstr>Carga útil total</vt:lpstr>
      <vt:lpstr>Masa Promedio de Carga Útil por F9 v1.1</vt:lpstr>
      <vt:lpstr>Fecha del primer aterrizaje exitoso en tierra</vt:lpstr>
      <vt:lpstr>Aterrizaje exitoso del barco dron con carga entre 4000 y 6000</vt:lpstr>
      <vt:lpstr>Número total de resultados de misiones exitosas y fallidas</vt:lpstr>
      <vt:lpstr>Los impulsores llevaban la carga máxima.</vt:lpstr>
      <vt:lpstr>Registros de lanzamiento de 2015</vt:lpstr>
      <vt:lpstr>Clasificar resultados de posicionamiento entre el 04-06-2010 y el 20-03-2017</vt:lpstr>
      <vt:lpstr>Presentación de PowerPoint</vt:lpstr>
      <vt:lpstr>Ubicaciones de sitios de lanzamiento</vt:lpstr>
      <vt:lpstr>Resultados del sitio de lanzamiento</vt:lpstr>
      <vt:lpstr>Proximidades de los Sitios de Lanzamiento</vt:lpstr>
      <vt:lpstr>Presentación de PowerPoint</vt:lpstr>
      <vt:lpstr>Tasa de Éxito de Los Sitios de Lanzamiento</vt:lpstr>
      <vt:lpstr>Tasa de éxito del sitio de lanzamiento KSC LC-39</vt:lpstr>
      <vt:lpstr>Carga útil vs. Resultado del lanzamiento</vt:lpstr>
      <vt:lpstr>Análisis Predictivo</vt:lpstr>
      <vt:lpstr>Precisión de Clasificación</vt:lpstr>
      <vt:lpstr>Matriz de Confusión</vt:lpstr>
      <vt:lpstr>Conclusiones</vt:lpstr>
      <vt:lpstr>Apéndice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Marcia Katherine Leal Normand</cp:lastModifiedBy>
  <cp:revision>4</cp:revision>
  <dcterms:created xsi:type="dcterms:W3CDTF">2013-01-27T09:14:16Z</dcterms:created>
  <dcterms:modified xsi:type="dcterms:W3CDTF">2025-05-14T03:14:58Z</dcterms:modified>
  <cp:category/>
</cp:coreProperties>
</file>