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57" r:id="rId5"/>
    <p:sldId id="258" r:id="rId6"/>
    <p:sldId id="259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10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C58F0D-48AF-4D02-B388-64EA853BF6E8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D8B939-CC1F-4EF5-BA31-0B6A0CF1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9/8/18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Jinja2 -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app.route</a:t>
            </a:r>
            <a:r>
              <a:rPr lang="en-US" dirty="0" smtClean="0"/>
              <a:t>(‘/site’, methods = [‘GET’, ‘POST’])</a:t>
            </a:r>
          </a:p>
          <a:p>
            <a:pPr marL="3690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</a:t>
            </a:r>
            <a:r>
              <a:rPr lang="en-US" dirty="0" smtClean="0"/>
              <a:t>():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#Do stuff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 smtClean="0"/>
              <a:t>myVar</a:t>
            </a:r>
            <a:r>
              <a:rPr lang="en-US" dirty="0" smtClean="0"/>
              <a:t> = ‘Hello There’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render_template</a:t>
            </a:r>
            <a:r>
              <a:rPr lang="en-US" dirty="0" smtClean="0"/>
              <a:t>(‘asdf.html’, </a:t>
            </a:r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myVar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5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&lt;h1&gt;Hello {{ </a:t>
            </a:r>
            <a:r>
              <a:rPr lang="en-US" dirty="0" err="1" smtClean="0"/>
              <a:t>myVar</a:t>
            </a:r>
            <a:r>
              <a:rPr lang="en-US" dirty="0" smtClean="0"/>
              <a:t> }}!&lt;/h1&gt;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&lt;div class = ‘whatever’&gt;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}}</a:t>
            </a:r>
          </a:p>
          <a:p>
            <a:pPr marL="36900" indent="0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5318"/>
            <a:ext cx="10353762" cy="6487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Jinja2 – Loops,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91" y="964734"/>
            <a:ext cx="10909916" cy="5560504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>
                <a:effectLst/>
              </a:rPr>
              <a:t>{% if </a:t>
            </a:r>
            <a:r>
              <a:rPr lang="en-US" dirty="0" err="1">
                <a:effectLst/>
              </a:rPr>
              <a:t>messageHistory</a:t>
            </a:r>
            <a:r>
              <a:rPr lang="en-US" dirty="0">
                <a:effectLst/>
              </a:rPr>
              <a:t>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for name, message, </a:t>
            </a:r>
            <a:r>
              <a:rPr lang="en-US" dirty="0" err="1">
                <a:effectLst/>
              </a:rPr>
              <a:t>dt</a:t>
            </a:r>
            <a:r>
              <a:rPr lang="en-US" dirty="0">
                <a:effectLst/>
              </a:rPr>
              <a:t> in </a:t>
            </a:r>
            <a:r>
              <a:rPr lang="en-US" dirty="0" err="1">
                <a:effectLst/>
              </a:rPr>
              <a:t>messageHistory</a:t>
            </a:r>
            <a:r>
              <a:rPr lang="en-US" dirty="0">
                <a:effectLst/>
              </a:rPr>
              <a:t>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if name == </a:t>
            </a:r>
            <a:r>
              <a:rPr lang="en-US" dirty="0" err="1">
                <a:effectLst/>
              </a:rPr>
              <a:t>theirName</a:t>
            </a:r>
            <a:r>
              <a:rPr lang="en-US" dirty="0">
                <a:effectLst/>
              </a:rPr>
              <a:t>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&lt;div class = 'w3-row w3-container w3-mobile'&gt;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&lt;div class = 'w3-col w3-container w3-mobile container darker' style = 'width:50%;'&gt;&lt;b style="color: #000"&gt;{{ name }} &lt;/b&gt;{{ message }}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&gt;{{ </a:t>
            </a:r>
            <a:r>
              <a:rPr lang="en-US" dirty="0" err="1">
                <a:effectLst/>
              </a:rPr>
              <a:t>dt</a:t>
            </a:r>
            <a:r>
              <a:rPr lang="en-US" dirty="0">
                <a:effectLst/>
              </a:rPr>
              <a:t> }}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&lt;/div&gt;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&lt;/div&gt;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else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&lt;div class = 'w3-row w3-container w3-mobile'&gt;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&lt;div class = 'w3-col w3-container w3-mobile container' style = 'width:50%;'&gt;&lt;b style="color: #000"&gt;{{ name }} &lt;/b&gt;{{ message }}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&gt;{{ </a:t>
            </a:r>
            <a:r>
              <a:rPr lang="en-US" dirty="0" err="1">
                <a:effectLst/>
              </a:rPr>
              <a:t>dt</a:t>
            </a:r>
            <a:r>
              <a:rPr lang="en-US" dirty="0">
                <a:effectLst/>
              </a:rPr>
              <a:t> }}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&lt;/div&gt;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&lt;/div&gt;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</a:t>
            </a:r>
            <a:r>
              <a:rPr lang="en-US" dirty="0" err="1">
                <a:effectLst/>
              </a:rPr>
              <a:t>endif</a:t>
            </a:r>
            <a:r>
              <a:rPr lang="en-US" dirty="0">
                <a:effectLst/>
              </a:rPr>
              <a:t>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</a:t>
            </a:r>
            <a:r>
              <a:rPr lang="en-US" dirty="0" err="1">
                <a:effectLst/>
              </a:rPr>
              <a:t>endfor</a:t>
            </a:r>
            <a:r>
              <a:rPr lang="en-US" dirty="0">
                <a:effectLst/>
              </a:rPr>
              <a:t>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else %}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&lt;h3 style='color: #</a:t>
            </a:r>
            <a:r>
              <a:rPr lang="en-US" dirty="0" err="1">
                <a:effectLst/>
              </a:rPr>
              <a:t>ccc;font-size</a:t>
            </a:r>
            <a:r>
              <a:rPr lang="en-US" dirty="0">
                <a:effectLst/>
              </a:rPr>
              <a:t>: 30px;'&gt;No message yet..&lt;/h3&gt;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{% </a:t>
            </a:r>
            <a:r>
              <a:rPr lang="en-US" dirty="0" err="1">
                <a:effectLst/>
              </a:rPr>
              <a:t>endif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%}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2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Jinja2 -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54" y="1707283"/>
            <a:ext cx="5512172" cy="2495602"/>
          </a:xfrm>
        </p:spPr>
        <p:txBody>
          <a:bodyPr/>
          <a:lstStyle/>
          <a:p>
            <a:r>
              <a:rPr lang="en-US" dirty="0" smtClean="0"/>
              <a:t>Templates are your HTML files</a:t>
            </a:r>
          </a:p>
          <a:p>
            <a:endParaRPr lang="en-US" dirty="0"/>
          </a:p>
          <a:p>
            <a:r>
              <a:rPr lang="en-US" dirty="0" smtClean="0"/>
              <a:t>HOWEVER, it’s NOT smart to build each template from scratch</a:t>
            </a:r>
          </a:p>
          <a:p>
            <a:endParaRPr lang="en-US" dirty="0"/>
          </a:p>
          <a:p>
            <a:r>
              <a:rPr lang="en-US" dirty="0" smtClean="0"/>
              <a:t>Jinja2 provides EASY template inheritance.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53931" y="1707283"/>
            <a:ext cx="52822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&lt;title&gt;Analytics Site&lt;/title&gt;</a:t>
            </a:r>
          </a:p>
          <a:p>
            <a:r>
              <a:rPr lang="en-US" dirty="0"/>
              <a:t>&lt;meta name="viewport" content="width=device-width, initial-scale=1"&gt;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="https://www.w3schools.com/w3css/4/w3.css"&gt;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&lt;div class = 'w3-red' align = 'center'&gt;</a:t>
            </a:r>
          </a:p>
          <a:p>
            <a:r>
              <a:rPr lang="en-US" dirty="0"/>
              <a:t>&lt;h1&gt;My Awesome Site&lt;/h1&gt;</a:t>
            </a:r>
          </a:p>
          <a:p>
            <a:r>
              <a:rPr lang="en-US" dirty="0"/>
              <a:t>&lt;/div&gt;</a:t>
            </a:r>
          </a:p>
          <a:p>
            <a:r>
              <a:rPr lang="en-US" b="1" dirty="0"/>
              <a:t>{% block content %}</a:t>
            </a:r>
          </a:p>
          <a:p>
            <a:r>
              <a:rPr lang="en-US" b="1" dirty="0"/>
              <a:t>{% </a:t>
            </a:r>
            <a:r>
              <a:rPr lang="en-US" b="1" dirty="0" err="1"/>
              <a:t>endblock</a:t>
            </a:r>
            <a:r>
              <a:rPr lang="en-US" b="1" dirty="0"/>
              <a:t> %}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3931" y="5066950"/>
            <a:ext cx="2320953" cy="5620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57057" y="492154"/>
            <a:ext cx="60960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{% extends 'base.html' %}</a:t>
            </a:r>
          </a:p>
          <a:p>
            <a:endParaRPr lang="en-US" dirty="0"/>
          </a:p>
          <a:p>
            <a:r>
              <a:rPr lang="en-US" dirty="0"/>
              <a:t>{% block content %}</a:t>
            </a:r>
          </a:p>
          <a:p>
            <a:endParaRPr lang="en-US" dirty="0"/>
          </a:p>
          <a:p>
            <a:r>
              <a:rPr lang="en-US" dirty="0"/>
              <a:t>&lt;H1&gt;Choose Customer&lt;H1&gt;</a:t>
            </a:r>
          </a:p>
          <a:p>
            <a:endParaRPr lang="en-US" dirty="0"/>
          </a:p>
          <a:p>
            <a:r>
              <a:rPr lang="en-US" dirty="0"/>
              <a:t>&lt;form action  = '/results' method = 'post'&gt;</a:t>
            </a:r>
          </a:p>
          <a:p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form.natCustId</a:t>
            </a:r>
            <a:r>
              <a:rPr lang="en-US" dirty="0"/>
              <a:t> }}</a:t>
            </a:r>
          </a:p>
          <a:p>
            <a:r>
              <a:rPr lang="en-US" dirty="0"/>
              <a:t>&lt;p&gt;&lt;/p&gt;</a:t>
            </a:r>
          </a:p>
          <a:p>
            <a:r>
              <a:rPr lang="en-US" dirty="0"/>
              <a:t>&lt;button type = 'submit' value = 'Submit' id = '</a:t>
            </a:r>
            <a:r>
              <a:rPr lang="en-US" dirty="0" err="1"/>
              <a:t>asubmit</a:t>
            </a:r>
            <a:r>
              <a:rPr lang="en-US" dirty="0"/>
              <a:t>'&gt;Submit&lt;/button&gt;</a:t>
            </a:r>
          </a:p>
          <a:p>
            <a:endParaRPr lang="en-US" dirty="0"/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&lt;p&gt;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&lt;h1&gt;OR&lt;/h1&gt;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'/</a:t>
            </a:r>
            <a:r>
              <a:rPr lang="en-US" dirty="0" err="1"/>
              <a:t>modelinput</a:t>
            </a:r>
            <a:r>
              <a:rPr lang="en-US" dirty="0"/>
              <a:t>'&gt;ML Example&lt;/a&gt;</a:t>
            </a:r>
          </a:p>
          <a:p>
            <a:endParaRPr lang="en-US" dirty="0"/>
          </a:p>
          <a:p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3173836" y="500176"/>
            <a:ext cx="2648124" cy="9437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1707" y="5990770"/>
            <a:ext cx="1602297" cy="3201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website that:</a:t>
            </a:r>
          </a:p>
          <a:p>
            <a:pPr lvl="1"/>
            <a:r>
              <a:rPr lang="en-US" dirty="0" smtClean="0"/>
              <a:t>Allows you to view a time series graph of Customer Service tickets for the customer of your choice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Allows you to choose a Test Size and Kernel for a Support Vector Classifier on the Iris dataset. The output is an MPL visualization.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 smtClean="0"/>
              <a:t>Shall we get started?</a:t>
            </a:r>
          </a:p>
        </p:txBody>
      </p:sp>
    </p:spTree>
    <p:extLst>
      <p:ext uri="{BB962C8B-B14F-4D97-AF65-F5344CB8AC3E}">
        <p14:creationId xmlns:p14="http://schemas.microsoft.com/office/powerpoint/2010/main" val="34668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421603" cy="97045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417" y="1834014"/>
            <a:ext cx="4992149" cy="4239614"/>
          </a:xfrm>
        </p:spPr>
        <p:txBody>
          <a:bodyPr>
            <a:normAutofit/>
          </a:bodyPr>
          <a:lstStyle/>
          <a:p>
            <a:r>
              <a:rPr lang="en-US" dirty="0" smtClean="0"/>
              <a:t>Sam Waters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DAPT class of 2016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Chief Technology Officer at DSD Partners, </a:t>
            </a:r>
            <a:r>
              <a:rPr lang="en-US" dirty="0" err="1" smtClean="0"/>
              <a:t>Inc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Nerd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/>
          <a:stretch/>
        </p:blipFill>
        <p:spPr>
          <a:xfrm rot="5400000">
            <a:off x="5762440" y="464169"/>
            <a:ext cx="6180707" cy="58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Web…For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dirty="0" smtClean="0"/>
              <a:t>Why? Just why?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Thinking through the details</a:t>
            </a:r>
          </a:p>
          <a:p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Empathy</a:t>
            </a:r>
          </a:p>
          <a:p>
            <a:pPr lvl="1"/>
            <a:r>
              <a:rPr lang="en-US" dirty="0" smtClean="0"/>
              <a:t>Prototyping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 smtClean="0"/>
              <a:t>Presentation </a:t>
            </a:r>
            <a:r>
              <a:rPr lang="en-US" dirty="0"/>
              <a:t>skills</a:t>
            </a:r>
          </a:p>
          <a:p>
            <a:pPr lvl="1"/>
            <a:r>
              <a:rPr lang="en-US" dirty="0"/>
              <a:t>Storytelling</a:t>
            </a:r>
          </a:p>
          <a:p>
            <a:pPr lvl="1"/>
            <a:r>
              <a:rPr lang="en-US" dirty="0" smtClean="0"/>
              <a:t>Data visualization</a:t>
            </a:r>
            <a:endParaRPr lang="en-US" dirty="0"/>
          </a:p>
          <a:p>
            <a:pPr lvl="1"/>
            <a:r>
              <a:rPr lang="en-US" dirty="0"/>
              <a:t>Business insight</a:t>
            </a:r>
          </a:p>
          <a:p>
            <a:pPr lvl="1"/>
            <a:r>
              <a:rPr lang="en-US" dirty="0"/>
              <a:t>Writing / publishing skills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7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web framework?</a:t>
            </a:r>
          </a:p>
          <a:p>
            <a:pPr lvl="1"/>
            <a:r>
              <a:rPr lang="en-US" dirty="0" smtClean="0"/>
              <a:t>A software </a:t>
            </a:r>
            <a:r>
              <a:rPr lang="en-US" b="1" dirty="0" smtClean="0"/>
              <a:t>framework</a:t>
            </a:r>
            <a:r>
              <a:rPr lang="en-US" dirty="0" smtClean="0"/>
              <a:t> that is designed to support the </a:t>
            </a:r>
            <a:r>
              <a:rPr lang="en-US" b="1" dirty="0" smtClean="0"/>
              <a:t>development</a:t>
            </a:r>
            <a:r>
              <a:rPr lang="en-US" dirty="0" smtClean="0"/>
              <a:t> of </a:t>
            </a:r>
            <a:r>
              <a:rPr lang="en-US" b="1" dirty="0" smtClean="0"/>
              <a:t>web</a:t>
            </a:r>
            <a:r>
              <a:rPr lang="en-US" dirty="0" smtClean="0"/>
              <a:t> applications including </a:t>
            </a:r>
            <a:r>
              <a:rPr lang="en-US" b="1" dirty="0" smtClean="0"/>
              <a:t>web</a:t>
            </a:r>
            <a:r>
              <a:rPr lang="en-US" dirty="0" smtClean="0"/>
              <a:t> services, </a:t>
            </a:r>
            <a:r>
              <a:rPr lang="en-US" b="1" dirty="0" smtClean="0"/>
              <a:t>web</a:t>
            </a:r>
            <a:r>
              <a:rPr lang="en-US" dirty="0" smtClean="0"/>
              <a:t> resources, and </a:t>
            </a:r>
            <a:r>
              <a:rPr lang="en-US" b="1" dirty="0" smtClean="0"/>
              <a:t>web</a:t>
            </a:r>
            <a:r>
              <a:rPr lang="en-US" dirty="0" smtClean="0"/>
              <a:t> APIs.</a:t>
            </a:r>
          </a:p>
          <a:p>
            <a:pPr lvl="1"/>
            <a:r>
              <a:rPr lang="en-US" b="1" dirty="0" smtClean="0"/>
              <a:t>Web</a:t>
            </a:r>
            <a:r>
              <a:rPr lang="en-US" dirty="0" smtClean="0"/>
              <a:t> frameworks aim to automate the overhead associated with common activities performed in </a:t>
            </a:r>
            <a:r>
              <a:rPr lang="en-US" b="1" dirty="0" smtClean="0"/>
              <a:t>web development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Some Popular Web Frameworks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1" y="4716361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38" y="4716360"/>
            <a:ext cx="1799888" cy="2141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8" y="4716360"/>
            <a:ext cx="2006848" cy="2006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18" y="4924106"/>
            <a:ext cx="3050097" cy="1387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6" y="1061266"/>
            <a:ext cx="11526631" cy="4510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8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endParaRPr lang="en-US" dirty="0" smtClean="0"/>
          </a:p>
          <a:p>
            <a:r>
              <a:rPr lang="en-US" dirty="0" smtClean="0"/>
              <a:t>Simple</a:t>
            </a:r>
          </a:p>
          <a:p>
            <a:endParaRPr lang="en-US" dirty="0" smtClean="0"/>
          </a:p>
          <a:p>
            <a:r>
              <a:rPr lang="en-US" b="1" u="sng" dirty="0" err="1" smtClean="0"/>
              <a:t>Unopinionated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 smtClean="0"/>
              <a:t>Lightweight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76" y="312879"/>
            <a:ext cx="4044112" cy="158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– Rules, Structure,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Rules:</a:t>
            </a:r>
          </a:p>
          <a:p>
            <a:pPr lvl="1"/>
            <a:r>
              <a:rPr lang="en-US" dirty="0" smtClean="0"/>
              <a:t>Directory structure matters</a:t>
            </a:r>
          </a:p>
          <a:p>
            <a:pPr lvl="2"/>
            <a:r>
              <a:rPr lang="en-US" dirty="0" smtClean="0"/>
              <a:t>Allows you to use helpers to find files easily</a:t>
            </a:r>
          </a:p>
          <a:p>
            <a:pPr lvl="1"/>
            <a:r>
              <a:rPr lang="en-US" dirty="0" smtClean="0"/>
              <a:t>Flask is pretty bare bones</a:t>
            </a:r>
          </a:p>
          <a:p>
            <a:pPr lvl="2"/>
            <a:r>
              <a:rPr lang="en-US" dirty="0" smtClean="0"/>
              <a:t>Be careful about security!</a:t>
            </a:r>
          </a:p>
          <a:p>
            <a:pPr lvl="1"/>
            <a:r>
              <a:rPr lang="en-US" dirty="0" smtClean="0"/>
              <a:t>There is a large community</a:t>
            </a:r>
          </a:p>
          <a:p>
            <a:pPr lvl="2"/>
            <a:r>
              <a:rPr lang="en-US" dirty="0" smtClean="0"/>
              <a:t>Don’t reinvent the wheel…unless you have to.</a:t>
            </a:r>
          </a:p>
          <a:p>
            <a:r>
              <a:rPr lang="en-US" u="sng" dirty="0" smtClean="0"/>
              <a:t>Structure:</a:t>
            </a:r>
          </a:p>
          <a:p>
            <a:pPr lvl="1"/>
            <a:r>
              <a:rPr lang="en-US" b="1" dirty="0" smtClean="0"/>
              <a:t>Models:</a:t>
            </a:r>
            <a:r>
              <a:rPr lang="en-US" dirty="0" smtClean="0"/>
              <a:t> Object Oriented DB structure (we will not use this today).</a:t>
            </a:r>
          </a:p>
          <a:p>
            <a:pPr lvl="1"/>
            <a:r>
              <a:rPr lang="en-US" b="1" dirty="0" smtClean="0"/>
              <a:t>Views: </a:t>
            </a:r>
            <a:r>
              <a:rPr lang="en-US" dirty="0" smtClean="0"/>
              <a:t>Python code doing the heavy lifting</a:t>
            </a:r>
          </a:p>
          <a:p>
            <a:pPr lvl="1"/>
            <a:r>
              <a:rPr lang="en-US" b="1" dirty="0" smtClean="0"/>
              <a:t>Templates:</a:t>
            </a:r>
            <a:r>
              <a:rPr lang="en-US" dirty="0" smtClean="0"/>
              <a:t> HTML, JS scripts, Inline CSS for front-end</a:t>
            </a:r>
          </a:p>
          <a:p>
            <a:pPr lvl="2"/>
            <a:r>
              <a:rPr lang="en-US" dirty="0" smtClean="0"/>
              <a:t>Jinja2 &amp; </a:t>
            </a:r>
            <a:r>
              <a:rPr lang="en-US" dirty="0" err="1" smtClean="0"/>
              <a:t>WTForms</a:t>
            </a:r>
            <a:endParaRPr lang="en-US" dirty="0" smtClean="0"/>
          </a:p>
          <a:p>
            <a:pPr lvl="1"/>
            <a:r>
              <a:rPr lang="en-US" b="1" dirty="0" smtClean="0"/>
              <a:t>Static Files:</a:t>
            </a:r>
            <a:r>
              <a:rPr lang="en-US" dirty="0" smtClean="0"/>
              <a:t> CSS files, JS files, images,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-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2831" cy="4701010"/>
          </a:xfrm>
        </p:spPr>
        <p:txBody>
          <a:bodyPr>
            <a:normAutofit/>
          </a:bodyPr>
          <a:lstStyle/>
          <a:p>
            <a:r>
              <a:rPr lang="en-US" dirty="0" smtClean="0"/>
              <a:t>Flask has a large community</a:t>
            </a:r>
          </a:p>
          <a:p>
            <a:r>
              <a:rPr lang="en-US" dirty="0" smtClean="0"/>
              <a:t>Many packages to make life easier</a:t>
            </a:r>
          </a:p>
          <a:p>
            <a:pPr lvl="1"/>
            <a:r>
              <a:rPr lang="en-US" dirty="0" smtClean="0"/>
              <a:t>Flask-Login</a:t>
            </a:r>
          </a:p>
          <a:p>
            <a:pPr lvl="1"/>
            <a:r>
              <a:rPr lang="en-US" dirty="0" smtClean="0"/>
              <a:t>Flask-Security</a:t>
            </a:r>
          </a:p>
          <a:p>
            <a:pPr lvl="1"/>
            <a:r>
              <a:rPr lang="en-US" dirty="0" smtClean="0"/>
              <a:t>Flask-</a:t>
            </a:r>
            <a:r>
              <a:rPr lang="en-US" dirty="0" err="1" smtClean="0"/>
              <a:t>Socketio</a:t>
            </a:r>
            <a:endParaRPr lang="en-US" dirty="0" smtClean="0"/>
          </a:p>
          <a:p>
            <a:pPr lvl="1"/>
            <a:r>
              <a:rPr lang="en-US" dirty="0" smtClean="0"/>
              <a:t>…and plenty more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Keep in mind, the Python community loves Object Relational Mappers (ORMs). A lot of these packages/libraries require them.</a:t>
            </a:r>
          </a:p>
          <a:p>
            <a:pPr lvl="1"/>
            <a:r>
              <a:rPr lang="en-US" dirty="0" smtClean="0"/>
              <a:t>Spoiler Alert: I’m not a fan!</a:t>
            </a:r>
          </a:p>
        </p:txBody>
      </p:sp>
    </p:spTree>
    <p:extLst>
      <p:ext uri="{BB962C8B-B14F-4D97-AF65-F5344CB8AC3E}">
        <p14:creationId xmlns:p14="http://schemas.microsoft.com/office/powerpoint/2010/main" val="24828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our hands dirty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remember:</a:t>
            </a:r>
          </a:p>
          <a:p>
            <a:pPr lvl="1"/>
            <a:r>
              <a:rPr lang="en-US" dirty="0" smtClean="0"/>
              <a:t>I’ve built a few websites and I really like Flask…but I’m not a web developer</a:t>
            </a:r>
          </a:p>
          <a:p>
            <a:pPr lvl="1"/>
            <a:r>
              <a:rPr lang="en-US" dirty="0" smtClean="0"/>
              <a:t>I really do not enjoy writing complex HTML and CSS. You won’t see that here</a:t>
            </a:r>
          </a:p>
          <a:p>
            <a:pPr lvl="1"/>
            <a:r>
              <a:rPr lang="en-US" dirty="0" smtClean="0"/>
              <a:t>I expect that you have a working knowledge of Python</a:t>
            </a:r>
          </a:p>
          <a:p>
            <a:pPr lvl="1"/>
            <a:r>
              <a:rPr lang="en-US" dirty="0" smtClean="0"/>
              <a:t>While not exactly required, I expect you understand basic ML concepts and have familiarity with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Are there better ways to do some of this? Yes. However, my goal is to introduce, not train on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7673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Forms: HTML elements that allow you to submit/retrieve user input</a:t>
            </a:r>
          </a:p>
          <a:p>
            <a:r>
              <a:rPr lang="en-US" dirty="0" smtClean="0"/>
              <a:t>HTML: Hypertext Markup Language – the ugly building blocks of the web.</a:t>
            </a:r>
          </a:p>
          <a:p>
            <a:r>
              <a:rPr lang="en-US" dirty="0" smtClean="0"/>
              <a:t>CSS: Cascading Style Sheets – the way to make HTML look pretty</a:t>
            </a:r>
          </a:p>
          <a:p>
            <a:r>
              <a:rPr lang="en-US" dirty="0" smtClean="0"/>
              <a:t>JavaScript: The language of the web. Allows for advanced interactivity in the browser.</a:t>
            </a:r>
          </a:p>
          <a:p>
            <a:r>
              <a:rPr lang="en-US" dirty="0" smtClean="0"/>
              <a:t>D3.js: JavaScript library for data visualization</a:t>
            </a:r>
          </a:p>
          <a:p>
            <a:r>
              <a:rPr lang="en-US" dirty="0" smtClean="0"/>
              <a:t>Route: building block of a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102</TotalTime>
  <Words>845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Slate</vt:lpstr>
      <vt:lpstr>Python Web Development</vt:lpstr>
      <vt:lpstr>About Me</vt:lpstr>
      <vt:lpstr>The Web…For Data Science?</vt:lpstr>
      <vt:lpstr>Web Frameworks</vt:lpstr>
      <vt:lpstr>Why Flask?</vt:lpstr>
      <vt:lpstr>Flask – Rules, Structure, etc</vt:lpstr>
      <vt:lpstr>Flask - Community</vt:lpstr>
      <vt:lpstr>Let’s get our hands dirty</vt:lpstr>
      <vt:lpstr>Key Terms</vt:lpstr>
      <vt:lpstr>Jinja2 - Routes</vt:lpstr>
      <vt:lpstr>Jinja2 - Variables</vt:lpstr>
      <vt:lpstr>Jinja2 – Loops, Conditionals</vt:lpstr>
      <vt:lpstr>Jinja2 - Templates</vt:lpstr>
      <vt:lpstr>What are we building?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Development</dc:title>
  <dc:creator>Sam Waters</dc:creator>
  <cp:lastModifiedBy>Sam Waters</cp:lastModifiedBy>
  <cp:revision>17</cp:revision>
  <dcterms:created xsi:type="dcterms:W3CDTF">2018-08-28T00:38:35Z</dcterms:created>
  <dcterms:modified xsi:type="dcterms:W3CDTF">2018-09-10T10:46:18Z</dcterms:modified>
</cp:coreProperties>
</file>