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99" r:id="rId3"/>
    <p:sldId id="257" r:id="rId4"/>
    <p:sldId id="258" r:id="rId5"/>
    <p:sldId id="260" r:id="rId6"/>
    <p:sldId id="259" r:id="rId7"/>
    <p:sldId id="267" r:id="rId8"/>
    <p:sldId id="262" r:id="rId9"/>
    <p:sldId id="263" r:id="rId10"/>
    <p:sldId id="297" r:id="rId11"/>
    <p:sldId id="298" r:id="rId12"/>
    <p:sldId id="265" r:id="rId13"/>
    <p:sldId id="275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Libre Franklin Medium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66B99-4AE8-4037-9348-29E610C3A0CF}">
  <a:tblStyle styleId="{2FF66B99-4AE8-4037-9348-29E610C3A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1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3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7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f45edc9e4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f45edc9e4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0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1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 idx="2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ubTitle" idx="3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19"/>
          <p:cNvSpPr txBox="1">
            <a:spLocks noGrp="1"/>
          </p:cNvSpPr>
          <p:nvPr>
            <p:ph type="title" idx="4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19"/>
          <p:cNvSpPr txBox="1">
            <a:spLocks noGrp="1"/>
          </p:cNvSpPr>
          <p:nvPr>
            <p:ph type="subTitle" idx="5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2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910" name="Google Shape;1910;p2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11" name="Google Shape;1911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28" name="Google Shape;1928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4" name="Google Shape;1944;p2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945" name="Google Shape;1945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2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962" name="Google Shape;1962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8" name="Google Shape;1978;p22"/>
          <p:cNvSpPr txBox="1">
            <a:spLocks noGrp="1"/>
          </p:cNvSpPr>
          <p:nvPr>
            <p:ph type="ctrTitle"/>
          </p:nvPr>
        </p:nvSpPr>
        <p:spPr>
          <a:xfrm>
            <a:off x="4007850" y="4892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79" name="Google Shape;1979;p22"/>
          <p:cNvSpPr txBox="1">
            <a:spLocks noGrp="1"/>
          </p:cNvSpPr>
          <p:nvPr>
            <p:ph type="subTitle" idx="1"/>
          </p:nvPr>
        </p:nvSpPr>
        <p:spPr>
          <a:xfrm>
            <a:off x="4002975" y="144775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0" name="Google Shape;1980;p22"/>
          <p:cNvSpPr txBox="1"/>
          <p:nvPr/>
        </p:nvSpPr>
        <p:spPr>
          <a:xfrm>
            <a:off x="4050750" y="3598425"/>
            <a:ext cx="4198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includes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2"/>
              </a:solidFill>
              <a:highlight>
                <a:srgbClr val="DFDEF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81" name="Google Shape;1981;p22"/>
          <p:cNvGrpSpPr/>
          <p:nvPr/>
        </p:nvGrpSpPr>
        <p:grpSpPr>
          <a:xfrm rot="-10623515">
            <a:off x="-426830" y="-778919"/>
            <a:ext cx="2363019" cy="2912214"/>
            <a:chOff x="9743146" y="2970638"/>
            <a:chExt cx="1446996" cy="1783072"/>
          </a:xfrm>
        </p:grpSpPr>
        <p:sp>
          <p:nvSpPr>
            <p:cNvPr id="1982" name="Google Shape;1982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3" name="Google Shape;1983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84" name="Google Shape;1984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2" name="Google Shape;1992;p22"/>
          <p:cNvGrpSpPr/>
          <p:nvPr/>
        </p:nvGrpSpPr>
        <p:grpSpPr>
          <a:xfrm rot="-8231321">
            <a:off x="1724114" y="498238"/>
            <a:ext cx="1393156" cy="1716979"/>
            <a:chOff x="9743146" y="2970638"/>
            <a:chExt cx="1446996" cy="1783072"/>
          </a:xfrm>
        </p:grpSpPr>
        <p:sp>
          <p:nvSpPr>
            <p:cNvPr id="1993" name="Google Shape;1993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4" name="Google Shape;1994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95" name="Google Shape;1995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" name="Google Shape;2003;p22"/>
          <p:cNvGrpSpPr/>
          <p:nvPr/>
        </p:nvGrpSpPr>
        <p:grpSpPr>
          <a:xfrm rot="8651340">
            <a:off x="1324893" y="1872520"/>
            <a:ext cx="1597322" cy="1968417"/>
            <a:chOff x="9743146" y="2970638"/>
            <a:chExt cx="1446996" cy="1783072"/>
          </a:xfrm>
        </p:grpSpPr>
        <p:sp>
          <p:nvSpPr>
            <p:cNvPr id="2004" name="Google Shape;2004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06" name="Google Shape;2006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4" name="Google Shape;2014;p22"/>
          <p:cNvGrpSpPr/>
          <p:nvPr/>
        </p:nvGrpSpPr>
        <p:grpSpPr>
          <a:xfrm rot="10550488">
            <a:off x="2848938" y="1638464"/>
            <a:ext cx="1360865" cy="1677115"/>
            <a:chOff x="9743146" y="2970638"/>
            <a:chExt cx="1446996" cy="1783072"/>
          </a:xfrm>
        </p:grpSpPr>
        <p:sp>
          <p:nvSpPr>
            <p:cNvPr id="2015" name="Google Shape;2015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6" name="Google Shape;2016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17" name="Google Shape;2017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5" name="Google Shape;2025;p22"/>
          <p:cNvGrpSpPr/>
          <p:nvPr/>
        </p:nvGrpSpPr>
        <p:grpSpPr>
          <a:xfrm rot="-7561800">
            <a:off x="51484" y="2976673"/>
            <a:ext cx="1624833" cy="2002855"/>
            <a:chOff x="9743146" y="2970638"/>
            <a:chExt cx="1446996" cy="1783072"/>
          </a:xfrm>
        </p:grpSpPr>
        <p:sp>
          <p:nvSpPr>
            <p:cNvPr id="2026" name="Google Shape;2026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28" name="Google Shape;2028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22"/>
          <p:cNvGrpSpPr/>
          <p:nvPr/>
        </p:nvGrpSpPr>
        <p:grpSpPr>
          <a:xfrm rot="-10460586">
            <a:off x="1329687" y="3844051"/>
            <a:ext cx="1382828" cy="1704355"/>
            <a:chOff x="9743146" y="2970638"/>
            <a:chExt cx="1446996" cy="1783072"/>
          </a:xfrm>
        </p:grpSpPr>
        <p:sp>
          <p:nvSpPr>
            <p:cNvPr id="2037" name="Google Shape;2037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8" name="Google Shape;2038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39" name="Google Shape;2039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7" name="Google Shape;2047;p22"/>
          <p:cNvGrpSpPr/>
          <p:nvPr/>
        </p:nvGrpSpPr>
        <p:grpSpPr>
          <a:xfrm rot="-5177783">
            <a:off x="2581569" y="3212017"/>
            <a:ext cx="1243251" cy="1532172"/>
            <a:chOff x="9743146" y="2970638"/>
            <a:chExt cx="1446996" cy="1783072"/>
          </a:xfrm>
        </p:grpSpPr>
        <p:sp>
          <p:nvSpPr>
            <p:cNvPr id="2048" name="Google Shape;2048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50" name="Google Shape;2050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8" name="Google Shape;2058;p22"/>
          <p:cNvGrpSpPr/>
          <p:nvPr/>
        </p:nvGrpSpPr>
        <p:grpSpPr>
          <a:xfrm rot="-5606593">
            <a:off x="-319667" y="2090680"/>
            <a:ext cx="1243188" cy="1532106"/>
            <a:chOff x="9743146" y="2970638"/>
            <a:chExt cx="1446996" cy="1783072"/>
          </a:xfrm>
        </p:grpSpPr>
        <p:sp>
          <p:nvSpPr>
            <p:cNvPr id="2059" name="Google Shape;2059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0" name="Google Shape;2060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61" name="Google Shape;2061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9" name="Google Shape;2069;p22"/>
          <p:cNvGrpSpPr/>
          <p:nvPr/>
        </p:nvGrpSpPr>
        <p:grpSpPr>
          <a:xfrm rot="10349797">
            <a:off x="7761530" y="1232203"/>
            <a:ext cx="1092577" cy="1346536"/>
            <a:chOff x="9743146" y="2970638"/>
            <a:chExt cx="1446996" cy="1783072"/>
          </a:xfrm>
        </p:grpSpPr>
        <p:sp>
          <p:nvSpPr>
            <p:cNvPr id="2070" name="Google Shape;2070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1" name="Google Shape;2071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72" name="Google Shape;2072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 rot="-8231321">
            <a:off x="7882814" y="-513912"/>
            <a:ext cx="1393156" cy="1716979"/>
            <a:chOff x="9743146" y="2970638"/>
            <a:chExt cx="1446996" cy="1783072"/>
          </a:xfrm>
        </p:grpSpPr>
        <p:sp>
          <p:nvSpPr>
            <p:cNvPr id="2081" name="Google Shape;2081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2" name="Google Shape;2082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83" name="Google Shape;2083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60" r:id="rId7"/>
    <p:sldLayoutId id="2147483661" r:id="rId8"/>
    <p:sldLayoutId id="2147483662" r:id="rId9"/>
    <p:sldLayoutId id="2147483665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80398" y="31634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100 Largest Companies </a:t>
            </a:r>
            <a:br>
              <a:rPr lang="en-US" sz="6800" dirty="0"/>
            </a:br>
            <a:r>
              <a:rPr lang="en-US" sz="6800" dirty="0"/>
              <a:t>by Revenue </a:t>
            </a:r>
            <a:br>
              <a:rPr lang="en-US" sz="6800" dirty="0"/>
            </a:br>
            <a:r>
              <a:rPr lang="en" sz="4600" dirty="0">
                <a:solidFill>
                  <a:schemeClr val="dk2"/>
                </a:solidFill>
              </a:rPr>
              <a:t>in the United States</a:t>
            </a:r>
            <a:br>
              <a:rPr lang="en" sz="4600" dirty="0">
                <a:solidFill>
                  <a:schemeClr val="dk2"/>
                </a:solidFill>
              </a:rPr>
            </a:br>
            <a:r>
              <a:rPr lang="en" sz="4600" dirty="0">
                <a:solidFill>
                  <a:schemeClr val="dk2"/>
                </a:solidFill>
              </a:rPr>
              <a:t>for 2022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4" name="Google Shape;2462;p31">
            <a:extLst>
              <a:ext uri="{FF2B5EF4-FFF2-40B4-BE49-F238E27FC236}">
                <a16:creationId xmlns:a16="http://schemas.microsoft.com/office/drawing/2014/main" id="{540B3A1C-51E8-11DA-4CC0-3FA12F81129E}"/>
              </a:ext>
            </a:extLst>
          </p:cNvPr>
          <p:cNvSpPr txBox="1">
            <a:spLocks/>
          </p:cNvSpPr>
          <p:nvPr/>
        </p:nvSpPr>
        <p:spPr>
          <a:xfrm>
            <a:off x="1141228" y="4448400"/>
            <a:ext cx="6427036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8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 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35"/>
          <p:cNvGrpSpPr/>
          <p:nvPr/>
        </p:nvGrpSpPr>
        <p:grpSpPr>
          <a:xfrm rot="-8582706">
            <a:off x="2025590" y="3213207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1052558" y="1900007"/>
            <a:ext cx="2336400" cy="73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Bar Chart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750" name="Google Shape;2750;p35"/>
          <p:cNvGrpSpPr/>
          <p:nvPr/>
        </p:nvGrpSpPr>
        <p:grpSpPr>
          <a:xfrm rot="16538169">
            <a:off x="-654450" y="1835201"/>
            <a:ext cx="1169035" cy="1428700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14196431">
            <a:off x="203917" y="3922834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606464" y="1719623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3A14A-BF5A-91C4-C3E0-561B15A1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" y="-29239"/>
            <a:ext cx="6151340" cy="1149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9FB2E-A9EB-D34B-F2AD-AFDAFFBE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917" y="673490"/>
            <a:ext cx="4595083" cy="4497316"/>
          </a:xfrm>
          <a:prstGeom prst="rect">
            <a:avLst/>
          </a:prstGeom>
        </p:spPr>
      </p:pic>
      <p:grpSp>
        <p:nvGrpSpPr>
          <p:cNvPr id="2772" name="Google Shape;2772;p35"/>
          <p:cNvGrpSpPr/>
          <p:nvPr/>
        </p:nvGrpSpPr>
        <p:grpSpPr>
          <a:xfrm rot="10281057">
            <a:off x="3231048" y="707156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40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160462" y="2255135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2761" name="Google Shape;2761;p35"/>
          <p:cNvGrpSpPr/>
          <p:nvPr/>
        </p:nvGrpSpPr>
        <p:grpSpPr>
          <a:xfrm rot="-8582706">
            <a:off x="6932579" y="3127809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E345C5-AF8F-1BF2-6A7C-89E5B263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987"/>
            <a:ext cx="4707073" cy="4425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6EDDC-C185-5F79-E2D6-C008723B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33" y="7742"/>
            <a:ext cx="4917068" cy="1382926"/>
          </a:xfrm>
          <a:prstGeom prst="rect">
            <a:avLst/>
          </a:prstGeom>
        </p:spPr>
      </p:pic>
      <p:grpSp>
        <p:nvGrpSpPr>
          <p:cNvPr id="2750" name="Google Shape;2750;p35"/>
          <p:cNvGrpSpPr/>
          <p:nvPr/>
        </p:nvGrpSpPr>
        <p:grpSpPr>
          <a:xfrm rot="16538169">
            <a:off x="2099163" y="-453502"/>
            <a:ext cx="1169035" cy="1428700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2" name="Google Shape;2772;p35"/>
          <p:cNvGrpSpPr/>
          <p:nvPr/>
        </p:nvGrpSpPr>
        <p:grpSpPr>
          <a:xfrm rot="10281057">
            <a:off x="7965305" y="106658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-8100000">
            <a:off x="4410429" y="3441152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5565868" y="2755822"/>
            <a:ext cx="2336400" cy="73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Dropdown Selection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Line Chart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DCFD732-A64C-C0FD-D405-39FF46F74771}"/>
              </a:ext>
            </a:extLst>
          </p:cNvPr>
          <p:cNvSpPr/>
          <p:nvPr/>
        </p:nvSpPr>
        <p:spPr>
          <a:xfrm rot="2484874">
            <a:off x="4207902" y="867039"/>
            <a:ext cx="625214" cy="599636"/>
          </a:xfrm>
          <a:prstGeom prst="downArrow">
            <a:avLst>
              <a:gd name="adj1" fmla="val 50000"/>
              <a:gd name="adj2" fmla="val 46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47"/>
          <p:cNvSpPr txBox="1">
            <a:spLocks noGrp="1"/>
          </p:cNvSpPr>
          <p:nvPr>
            <p:ph type="ctrTitle"/>
          </p:nvPr>
        </p:nvSpPr>
        <p:spPr>
          <a:xfrm>
            <a:off x="3724314" y="135400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16603" y="181659"/>
            <a:ext cx="5542200" cy="121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100 Largest Companies by Revenue </a:t>
            </a:r>
            <a:br>
              <a:rPr lang="en-US" sz="6800" dirty="0"/>
            </a:br>
            <a:r>
              <a:rPr lang="en" sz="2400" dirty="0">
                <a:solidFill>
                  <a:schemeClr val="dk2"/>
                </a:solidFill>
              </a:rPr>
              <a:t>in the United States for 2022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203B76-8343-4BCC-BD59-FB2DF3C056D9}"/>
              </a:ext>
            </a:extLst>
          </p:cNvPr>
          <p:cNvSpPr txBox="1">
            <a:spLocks/>
          </p:cNvSpPr>
          <p:nvPr/>
        </p:nvSpPr>
        <p:spPr>
          <a:xfrm>
            <a:off x="1713850" y="1327542"/>
            <a:ext cx="5716299" cy="264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-US" dirty="0"/>
              <a:t>This tool maps and graphs corporate data in three ways:</a:t>
            </a:r>
          </a:p>
          <a:p>
            <a:pPr algn="l"/>
            <a:endParaRPr lang="en-US" dirty="0"/>
          </a:p>
          <a:p>
            <a:pPr marL="482600" indent="-342900" algn="l">
              <a:buAutoNum type="arabicPeriod"/>
            </a:pPr>
            <a:r>
              <a:rPr lang="en-US" dirty="0"/>
              <a:t>A heat map showing the distribution of the largest corporate headquarters across the United States.</a:t>
            </a:r>
          </a:p>
          <a:p>
            <a:pPr marL="482600" indent="-342900" algn="l">
              <a:buAutoNum type="arabicPeriod"/>
            </a:pPr>
            <a:endParaRPr lang="en-US" dirty="0"/>
          </a:p>
          <a:p>
            <a:pPr algn="l"/>
            <a:r>
              <a:rPr lang="en-US" dirty="0"/>
              <a:t>2.    A bar chart that groups their total revenue by industry.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  Dynamic line charts of the stock prices for whichever company the user chooses from a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78581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04850" y="8052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Files</a:t>
            </a:r>
            <a:endParaRPr dirty="0"/>
          </a:p>
        </p:txBody>
      </p:sp>
      <p:sp>
        <p:nvSpPr>
          <p:cNvPr id="2338" name="Google Shape;2338;p29"/>
          <p:cNvSpPr txBox="1"/>
          <p:nvPr/>
        </p:nvSpPr>
        <p:spPr>
          <a:xfrm>
            <a:off x="1253431" y="4224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500">
              <a:solidFill>
                <a:schemeClr val="accent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339" name="Google Shape;2339;p29"/>
          <p:cNvSpPr txBox="1"/>
          <p:nvPr/>
        </p:nvSpPr>
        <p:spPr>
          <a:xfrm>
            <a:off x="4500569" y="4224000"/>
            <a:ext cx="339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You can visit our sister projects:</a:t>
            </a:r>
            <a:b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>
              <a:solidFill>
                <a:schemeClr val="accent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740233" y="450138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4EF5-A63F-BE27-E482-D9F799D5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21" y="1788287"/>
            <a:ext cx="7704000" cy="2051247"/>
          </a:xfrm>
        </p:spPr>
        <p:txBody>
          <a:bodyPr/>
          <a:lstStyle/>
          <a:p>
            <a:r>
              <a:rPr lang="en-US" b="1" dirty="0"/>
              <a:t>100 rows of company data from "data/largest_us_companies_2022.csv“</a:t>
            </a:r>
          </a:p>
          <a:p>
            <a:pPr marL="114300" indent="0">
              <a:buNone/>
            </a:pPr>
            <a:r>
              <a:rPr lang="en-US" dirty="0"/>
              <a:t>	Source: Wikipedia - 	https://en.wikipedia.org/wiki/List_of_largest_companies_in_the_United_States_by_revenue</a:t>
            </a:r>
          </a:p>
          <a:p>
            <a:endParaRPr lang="en-US" dirty="0"/>
          </a:p>
          <a:p>
            <a:r>
              <a:rPr lang="en-US" b="1" dirty="0"/>
              <a:t>21,586 rows of historical stock data from "data/stock_prices_2022.csv“</a:t>
            </a:r>
          </a:p>
          <a:p>
            <a:pPr marL="114300" indent="0">
              <a:buNone/>
            </a:pPr>
            <a:r>
              <a:rPr lang="en-US" dirty="0"/>
              <a:t>	Source: Yahoo! Finance – </a:t>
            </a:r>
          </a:p>
          <a:p>
            <a:pPr marL="114300" indent="0">
              <a:buNone/>
            </a:pPr>
            <a:r>
              <a:rPr lang="en-US" dirty="0"/>
              <a:t>	https://finance.yahoo.com/lookup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650007" y="247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Pieces</a:t>
            </a:r>
            <a:endParaRPr dirty="0"/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470369" y="1525968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474870" y="1909981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PostgreSQL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108673" y="147576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5478085" y="1801694"/>
            <a:ext cx="202565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" dirty="0"/>
              <a:t>ompanies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stocks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1458189" y="3114394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2383" name="Google Shape;2383;p30"/>
          <p:cNvSpPr txBox="1">
            <a:spLocks noGrp="1"/>
          </p:cNvSpPr>
          <p:nvPr>
            <p:ph type="subTitle" idx="5"/>
          </p:nvPr>
        </p:nvSpPr>
        <p:spPr>
          <a:xfrm>
            <a:off x="1801912" y="3510649"/>
            <a:ext cx="2384700" cy="985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Leaflet Heat Map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Plotly Bar Chart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Plotly Line Chart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5119039" y="311199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2385" name="Google Shape;2385;p30"/>
          <p:cNvSpPr txBox="1">
            <a:spLocks noGrp="1"/>
          </p:cNvSpPr>
          <p:nvPr>
            <p:ph type="subTitle" idx="7"/>
          </p:nvPr>
        </p:nvSpPr>
        <p:spPr>
          <a:xfrm>
            <a:off x="5476377" y="3456196"/>
            <a:ext cx="2384700" cy="98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stock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271244" y="1039298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2191262" y="2624729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5926776" y="103293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5915240" y="262473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2"/>
          <p:cNvSpPr txBox="1">
            <a:spLocks noGrp="1"/>
          </p:cNvSpPr>
          <p:nvPr>
            <p:ph type="subTitle" idx="1"/>
          </p:nvPr>
        </p:nvSpPr>
        <p:spPr>
          <a:xfrm>
            <a:off x="4478520" y="1085203"/>
            <a:ext cx="3863777" cy="2714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Flask-powered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Leaflet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endParaRPr dirty="0"/>
          </a:p>
        </p:txBody>
      </p:sp>
      <p:sp>
        <p:nvSpPr>
          <p:cNvPr id="2501" name="Google Shape;2501;p32"/>
          <p:cNvSpPr txBox="1">
            <a:spLocks noGrp="1"/>
          </p:cNvSpPr>
          <p:nvPr>
            <p:ph type="title"/>
          </p:nvPr>
        </p:nvSpPr>
        <p:spPr>
          <a:xfrm>
            <a:off x="3450332" y="589620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2503" name="Google Shape;2503;p32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2525;p32">
            <a:extLst>
              <a:ext uri="{FF2B5EF4-FFF2-40B4-BE49-F238E27FC236}">
                <a16:creationId xmlns:a16="http://schemas.microsoft.com/office/drawing/2014/main" id="{9185C9C7-C57D-A1A2-781D-1353295F2E69}"/>
              </a:ext>
            </a:extLst>
          </p:cNvPr>
          <p:cNvGrpSpPr/>
          <p:nvPr/>
        </p:nvGrpSpPr>
        <p:grpSpPr>
          <a:xfrm rot="3207049">
            <a:off x="6788327" y="2620548"/>
            <a:ext cx="1487454" cy="1966458"/>
            <a:chOff x="9743146" y="2970638"/>
            <a:chExt cx="1446996" cy="1783072"/>
          </a:xfrm>
        </p:grpSpPr>
        <p:sp>
          <p:nvSpPr>
            <p:cNvPr id="5" name="Google Shape;2526;p32">
              <a:extLst>
                <a:ext uri="{FF2B5EF4-FFF2-40B4-BE49-F238E27FC236}">
                  <a16:creationId xmlns:a16="http://schemas.microsoft.com/office/drawing/2014/main" id="{F06E9B13-0050-2C5C-956D-961EBAF0911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527;p32">
              <a:extLst>
                <a:ext uri="{FF2B5EF4-FFF2-40B4-BE49-F238E27FC236}">
                  <a16:creationId xmlns:a16="http://schemas.microsoft.com/office/drawing/2014/main" id="{4515C9CF-72E6-05C0-AECD-BF1C4EC201E1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" name="Google Shape;2528;p32">
                <a:extLst>
                  <a:ext uri="{FF2B5EF4-FFF2-40B4-BE49-F238E27FC236}">
                    <a16:creationId xmlns:a16="http://schemas.microsoft.com/office/drawing/2014/main" id="{F7228DD3-8020-5F71-A9D7-88FD4446306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529;p32">
                <a:extLst>
                  <a:ext uri="{FF2B5EF4-FFF2-40B4-BE49-F238E27FC236}">
                    <a16:creationId xmlns:a16="http://schemas.microsoft.com/office/drawing/2014/main" id="{5AB7F17B-706E-31EB-67A1-107AA4152C7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530;p32">
                <a:extLst>
                  <a:ext uri="{FF2B5EF4-FFF2-40B4-BE49-F238E27FC236}">
                    <a16:creationId xmlns:a16="http://schemas.microsoft.com/office/drawing/2014/main" id="{EB76C667-D08F-E560-4C4D-035E2659EB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31;p32">
                <a:extLst>
                  <a:ext uri="{FF2B5EF4-FFF2-40B4-BE49-F238E27FC236}">
                    <a16:creationId xmlns:a16="http://schemas.microsoft.com/office/drawing/2014/main" id="{1FFD315B-BEB7-6E73-B80E-CD0F57A02DA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32;p32">
                <a:extLst>
                  <a:ext uri="{FF2B5EF4-FFF2-40B4-BE49-F238E27FC236}">
                    <a16:creationId xmlns:a16="http://schemas.microsoft.com/office/drawing/2014/main" id="{6859424C-35B7-AAF8-77A4-C066AB8DDCC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33;p32">
                <a:extLst>
                  <a:ext uri="{FF2B5EF4-FFF2-40B4-BE49-F238E27FC236}">
                    <a16:creationId xmlns:a16="http://schemas.microsoft.com/office/drawing/2014/main" id="{2540EADE-BDA8-99EE-AE9A-C3D87F402D5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4;p32">
                <a:extLst>
                  <a:ext uri="{FF2B5EF4-FFF2-40B4-BE49-F238E27FC236}">
                    <a16:creationId xmlns:a16="http://schemas.microsoft.com/office/drawing/2014/main" id="{97EA5D97-48F8-8D5F-FBF9-898C4FE5AE2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35;p32">
                <a:extLst>
                  <a:ext uri="{FF2B5EF4-FFF2-40B4-BE49-F238E27FC236}">
                    <a16:creationId xmlns:a16="http://schemas.microsoft.com/office/drawing/2014/main" id="{6E6617E1-1439-660F-6568-DBD655FDAD8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2536;p32">
            <a:extLst>
              <a:ext uri="{FF2B5EF4-FFF2-40B4-BE49-F238E27FC236}">
                <a16:creationId xmlns:a16="http://schemas.microsoft.com/office/drawing/2014/main" id="{11C9273F-C2AE-2082-BCC6-C4864B4EF2A7}"/>
              </a:ext>
            </a:extLst>
          </p:cNvPr>
          <p:cNvGrpSpPr/>
          <p:nvPr/>
        </p:nvGrpSpPr>
        <p:grpSpPr>
          <a:xfrm rot="20838680">
            <a:off x="7897896" y="4078623"/>
            <a:ext cx="1447085" cy="1089968"/>
            <a:chOff x="2700330" y="-829613"/>
            <a:chExt cx="2200221" cy="1657495"/>
          </a:xfrm>
        </p:grpSpPr>
        <p:sp>
          <p:nvSpPr>
            <p:cNvPr id="16" name="Google Shape;2537;p32">
              <a:extLst>
                <a:ext uri="{FF2B5EF4-FFF2-40B4-BE49-F238E27FC236}">
                  <a16:creationId xmlns:a16="http://schemas.microsoft.com/office/drawing/2014/main" id="{D91CBD25-6668-AD3A-1D2B-DE3155244987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2538;p32">
              <a:extLst>
                <a:ext uri="{FF2B5EF4-FFF2-40B4-BE49-F238E27FC236}">
                  <a16:creationId xmlns:a16="http://schemas.microsoft.com/office/drawing/2014/main" id="{1CFBB308-A3CC-5BED-D475-132281EC83B8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8" name="Google Shape;2539;p32">
                <a:extLst>
                  <a:ext uri="{FF2B5EF4-FFF2-40B4-BE49-F238E27FC236}">
                    <a16:creationId xmlns:a16="http://schemas.microsoft.com/office/drawing/2014/main" id="{13A98596-466D-93F8-4E48-6558193B025F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40;p32">
                <a:extLst>
                  <a:ext uri="{FF2B5EF4-FFF2-40B4-BE49-F238E27FC236}">
                    <a16:creationId xmlns:a16="http://schemas.microsoft.com/office/drawing/2014/main" id="{2481A6B0-1D95-7409-B40D-B2EB2B02E8BE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41;p32">
                <a:extLst>
                  <a:ext uri="{FF2B5EF4-FFF2-40B4-BE49-F238E27FC236}">
                    <a16:creationId xmlns:a16="http://schemas.microsoft.com/office/drawing/2014/main" id="{1CF87688-097C-E102-601F-483BCCCCAA44}"/>
                  </a:ext>
                </a:extLst>
              </p:cNvPr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42;p32">
                <a:extLst>
                  <a:ext uri="{FF2B5EF4-FFF2-40B4-BE49-F238E27FC236}">
                    <a16:creationId xmlns:a16="http://schemas.microsoft.com/office/drawing/2014/main" id="{30226A18-4340-64BA-2D05-A221375A0100}"/>
                  </a:ext>
                </a:extLst>
              </p:cNvPr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43;p32">
                <a:extLst>
                  <a:ext uri="{FF2B5EF4-FFF2-40B4-BE49-F238E27FC236}">
                    <a16:creationId xmlns:a16="http://schemas.microsoft.com/office/drawing/2014/main" id="{707A4E44-FBF8-DFE7-D149-92D52B2A3070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44;p32">
                <a:extLst>
                  <a:ext uri="{FF2B5EF4-FFF2-40B4-BE49-F238E27FC236}">
                    <a16:creationId xmlns:a16="http://schemas.microsoft.com/office/drawing/2014/main" id="{5A483BEC-6381-F1C6-6725-A01AA8D87E1A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45;p32">
                <a:extLst>
                  <a:ext uri="{FF2B5EF4-FFF2-40B4-BE49-F238E27FC236}">
                    <a16:creationId xmlns:a16="http://schemas.microsoft.com/office/drawing/2014/main" id="{DE2D5DC8-7F94-6C93-3FF0-39947B370104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46;p32">
                <a:extLst>
                  <a:ext uri="{FF2B5EF4-FFF2-40B4-BE49-F238E27FC236}">
                    <a16:creationId xmlns:a16="http://schemas.microsoft.com/office/drawing/2014/main" id="{8A8903C3-2ED4-B31E-FFEF-75D20C94C737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514;p32">
            <a:extLst>
              <a:ext uri="{FF2B5EF4-FFF2-40B4-BE49-F238E27FC236}">
                <a16:creationId xmlns:a16="http://schemas.microsoft.com/office/drawing/2014/main" id="{4899631A-892C-B6CE-CA9A-0C439268C079}"/>
              </a:ext>
            </a:extLst>
          </p:cNvPr>
          <p:cNvGrpSpPr/>
          <p:nvPr/>
        </p:nvGrpSpPr>
        <p:grpSpPr>
          <a:xfrm rot="7646340">
            <a:off x="4912513" y="3606262"/>
            <a:ext cx="1507623" cy="1857780"/>
            <a:chOff x="9743146" y="2970638"/>
            <a:chExt cx="1446996" cy="1783072"/>
          </a:xfrm>
        </p:grpSpPr>
        <p:sp>
          <p:nvSpPr>
            <p:cNvPr id="27" name="Google Shape;2515;p32">
              <a:extLst>
                <a:ext uri="{FF2B5EF4-FFF2-40B4-BE49-F238E27FC236}">
                  <a16:creationId xmlns:a16="http://schemas.microsoft.com/office/drawing/2014/main" id="{99C238A2-6C02-9C5F-7006-B3450AC23F5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516;p32">
              <a:extLst>
                <a:ext uri="{FF2B5EF4-FFF2-40B4-BE49-F238E27FC236}">
                  <a16:creationId xmlns:a16="http://schemas.microsoft.com/office/drawing/2014/main" id="{57B4A549-7384-077E-1B65-63E7A98E581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" name="Google Shape;2517;p32">
                <a:extLst>
                  <a:ext uri="{FF2B5EF4-FFF2-40B4-BE49-F238E27FC236}">
                    <a16:creationId xmlns:a16="http://schemas.microsoft.com/office/drawing/2014/main" id="{C8785A64-91A7-3D9A-C674-28B3139DA223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18;p32">
                <a:extLst>
                  <a:ext uri="{FF2B5EF4-FFF2-40B4-BE49-F238E27FC236}">
                    <a16:creationId xmlns:a16="http://schemas.microsoft.com/office/drawing/2014/main" id="{768C3456-DD68-E3E1-0C9D-72202D466273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19;p32">
                <a:extLst>
                  <a:ext uri="{FF2B5EF4-FFF2-40B4-BE49-F238E27FC236}">
                    <a16:creationId xmlns:a16="http://schemas.microsoft.com/office/drawing/2014/main" id="{5760FC7B-A1B0-9A40-B3C4-E22F8D245BF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20;p32">
                <a:extLst>
                  <a:ext uri="{FF2B5EF4-FFF2-40B4-BE49-F238E27FC236}">
                    <a16:creationId xmlns:a16="http://schemas.microsoft.com/office/drawing/2014/main" id="{FC0B78DB-4AA9-EDB6-EDA7-364A879B5A0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521;p32">
                <a:extLst>
                  <a:ext uri="{FF2B5EF4-FFF2-40B4-BE49-F238E27FC236}">
                    <a16:creationId xmlns:a16="http://schemas.microsoft.com/office/drawing/2014/main" id="{245CB9E0-5E2A-2921-078B-10F11091EF3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22;p32">
                <a:extLst>
                  <a:ext uri="{FF2B5EF4-FFF2-40B4-BE49-F238E27FC236}">
                    <a16:creationId xmlns:a16="http://schemas.microsoft.com/office/drawing/2014/main" id="{5FDA4D57-4895-6DC5-B814-5C02E040A14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523;p32">
                <a:extLst>
                  <a:ext uri="{FF2B5EF4-FFF2-40B4-BE49-F238E27FC236}">
                    <a16:creationId xmlns:a16="http://schemas.microsoft.com/office/drawing/2014/main" id="{7CE2FF37-2E3F-4F22-05C1-543288F0EAC7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24;p32">
                <a:extLst>
                  <a:ext uri="{FF2B5EF4-FFF2-40B4-BE49-F238E27FC236}">
                    <a16:creationId xmlns:a16="http://schemas.microsoft.com/office/drawing/2014/main" id="{6E9AC161-E96F-62BA-941B-157B270D686C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86;p30">
            <a:extLst>
              <a:ext uri="{FF2B5EF4-FFF2-40B4-BE49-F238E27FC236}">
                <a16:creationId xmlns:a16="http://schemas.microsoft.com/office/drawing/2014/main" id="{C53CBBFC-3A14-E119-1844-B6DD1BF35C7A}"/>
              </a:ext>
            </a:extLst>
          </p:cNvPr>
          <p:cNvSpPr txBox="1">
            <a:spLocks/>
          </p:cNvSpPr>
          <p:nvPr/>
        </p:nvSpPr>
        <p:spPr>
          <a:xfrm>
            <a:off x="7051726" y="587048"/>
            <a:ext cx="2169001" cy="17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</a:t>
            </a:r>
          </a:p>
          <a:p>
            <a:r>
              <a:rPr lang="e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Cleaning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Jupyter</a:t>
            </a:r>
            <a:endParaRPr lang="en-US" sz="2000" dirty="0"/>
          </a:p>
          <a:p>
            <a:r>
              <a:rPr lang="en-US" sz="2000" dirty="0"/>
              <a:t>notebook</a:t>
            </a:r>
          </a:p>
          <a:p>
            <a:endParaRPr lang="en" sz="8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257C4-726B-7B72-AEBF-40F49E82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25" y="2737186"/>
            <a:ext cx="4613097" cy="237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0853A-231E-69E2-0B04-9A399C2E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" y="13806"/>
            <a:ext cx="7095690" cy="2796436"/>
          </a:xfrm>
          <a:prstGeom prst="rect">
            <a:avLst/>
          </a:prstGeom>
        </p:spPr>
      </p:pic>
      <p:grpSp>
        <p:nvGrpSpPr>
          <p:cNvPr id="2485" name="Google Shape;2485;p31"/>
          <p:cNvGrpSpPr/>
          <p:nvPr/>
        </p:nvGrpSpPr>
        <p:grpSpPr>
          <a:xfrm rot="16200000">
            <a:off x="3262325" y="3860595"/>
            <a:ext cx="1126991" cy="135050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17343340">
            <a:off x="6363907" y="-336356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2474;p31">
            <a:extLst>
              <a:ext uri="{FF2B5EF4-FFF2-40B4-BE49-F238E27FC236}">
                <a16:creationId xmlns:a16="http://schemas.microsoft.com/office/drawing/2014/main" id="{7D164074-9BDF-88D5-36DE-EBB256B755E6}"/>
              </a:ext>
            </a:extLst>
          </p:cNvPr>
          <p:cNvGrpSpPr/>
          <p:nvPr/>
        </p:nvGrpSpPr>
        <p:grpSpPr>
          <a:xfrm rot="709790">
            <a:off x="-388103" y="2643963"/>
            <a:ext cx="974174" cy="1200965"/>
            <a:chOff x="9743146" y="2970638"/>
            <a:chExt cx="1446996" cy="1783072"/>
          </a:xfrm>
        </p:grpSpPr>
        <p:sp>
          <p:nvSpPr>
            <p:cNvPr id="13" name="Google Shape;2475;p31">
              <a:extLst>
                <a:ext uri="{FF2B5EF4-FFF2-40B4-BE49-F238E27FC236}">
                  <a16:creationId xmlns:a16="http://schemas.microsoft.com/office/drawing/2014/main" id="{75BDF6A8-28DE-0013-7DEC-0D54B115842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2476;p31">
              <a:extLst>
                <a:ext uri="{FF2B5EF4-FFF2-40B4-BE49-F238E27FC236}">
                  <a16:creationId xmlns:a16="http://schemas.microsoft.com/office/drawing/2014/main" id="{0586B1A1-BA0F-9D8F-2BD5-69931856695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5" name="Google Shape;2477;p31">
                <a:extLst>
                  <a:ext uri="{FF2B5EF4-FFF2-40B4-BE49-F238E27FC236}">
                    <a16:creationId xmlns:a16="http://schemas.microsoft.com/office/drawing/2014/main" id="{B14BFB36-01B7-A6EC-E610-76C744F685B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78;p31">
                <a:extLst>
                  <a:ext uri="{FF2B5EF4-FFF2-40B4-BE49-F238E27FC236}">
                    <a16:creationId xmlns:a16="http://schemas.microsoft.com/office/drawing/2014/main" id="{F56205B3-CE1B-A85B-2C4D-81E2EF575A7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79;p31">
                <a:extLst>
                  <a:ext uri="{FF2B5EF4-FFF2-40B4-BE49-F238E27FC236}">
                    <a16:creationId xmlns:a16="http://schemas.microsoft.com/office/drawing/2014/main" id="{EE9161E5-F7B9-BF8D-D0D2-A08797DE98B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80;p31">
                <a:extLst>
                  <a:ext uri="{FF2B5EF4-FFF2-40B4-BE49-F238E27FC236}">
                    <a16:creationId xmlns:a16="http://schemas.microsoft.com/office/drawing/2014/main" id="{D7768450-B6F4-2E4A-5926-EB9AE9F3AB6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81;p31">
                <a:extLst>
                  <a:ext uri="{FF2B5EF4-FFF2-40B4-BE49-F238E27FC236}">
                    <a16:creationId xmlns:a16="http://schemas.microsoft.com/office/drawing/2014/main" id="{A2B993E6-4CC8-8791-C9BF-E3FBC6CD9BE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82;p31">
                <a:extLst>
                  <a:ext uri="{FF2B5EF4-FFF2-40B4-BE49-F238E27FC236}">
                    <a16:creationId xmlns:a16="http://schemas.microsoft.com/office/drawing/2014/main" id="{9876E547-3CB2-B998-CF3A-E14876E5E9A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83;p31">
                <a:extLst>
                  <a:ext uri="{FF2B5EF4-FFF2-40B4-BE49-F238E27FC236}">
                    <a16:creationId xmlns:a16="http://schemas.microsoft.com/office/drawing/2014/main" id="{0E4F12CC-F0CA-6597-B58B-68AE380CBBF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84;p31">
                <a:extLst>
                  <a:ext uri="{FF2B5EF4-FFF2-40B4-BE49-F238E27FC236}">
                    <a16:creationId xmlns:a16="http://schemas.microsoft.com/office/drawing/2014/main" id="{6FA5AE38-7737-84A4-6C98-A1FDAD5D4AF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0;p39">
            <a:extLst>
              <a:ext uri="{FF2B5EF4-FFF2-40B4-BE49-F238E27FC236}">
                <a16:creationId xmlns:a16="http://schemas.microsoft.com/office/drawing/2014/main" id="{49DB2D0B-9882-B29E-1529-CE983D1105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6272" y="3221904"/>
            <a:ext cx="3668265" cy="1272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Updated column names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Split  coordinates into latitude and longitude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commas from integer fields</a:t>
            </a: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8306325" y="2051297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965523" y="1886798"/>
            <a:ext cx="3683573" cy="2211279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39"/>
          <p:cNvGrpSpPr/>
          <p:nvPr/>
        </p:nvGrpSpPr>
        <p:grpSpPr>
          <a:xfrm rot="2208898">
            <a:off x="7835423" y="2919490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70679" y="1178898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370737" y="3451652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C5D196A-7C2C-003C-5E48-5ED49B69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85" y="0"/>
            <a:ext cx="4215984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57EE2-2922-317E-C8D0-3B21B111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56" y="19014"/>
            <a:ext cx="4643125" cy="2077078"/>
          </a:xfrm>
          <a:prstGeom prst="rect">
            <a:avLst/>
          </a:prstGeom>
        </p:spPr>
      </p:pic>
      <p:grpSp>
        <p:nvGrpSpPr>
          <p:cNvPr id="3031" name="Google Shape;3031;p39"/>
          <p:cNvGrpSpPr/>
          <p:nvPr/>
        </p:nvGrpSpPr>
        <p:grpSpPr>
          <a:xfrm>
            <a:off x="965523" y="1886806"/>
            <a:ext cx="3683573" cy="2211279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386;p30">
            <a:extLst>
              <a:ext uri="{FF2B5EF4-FFF2-40B4-BE49-F238E27FC236}">
                <a16:creationId xmlns:a16="http://schemas.microsoft.com/office/drawing/2014/main" id="{D939E830-66EF-F5FC-7A32-BAFCE247ABEE}"/>
              </a:ext>
            </a:extLst>
          </p:cNvPr>
          <p:cNvSpPr txBox="1">
            <a:spLocks/>
          </p:cNvSpPr>
          <p:nvPr/>
        </p:nvSpPr>
        <p:spPr>
          <a:xfrm>
            <a:off x="1311414" y="2169006"/>
            <a:ext cx="2894702" cy="17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200" dirty="0"/>
              <a:t>Uploaded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SQLAlchemy</a:t>
            </a:r>
            <a:endParaRPr lang="en-US" sz="2000" dirty="0"/>
          </a:p>
          <a:p>
            <a:endParaRPr lang="en" sz="800" dirty="0"/>
          </a:p>
          <a:p>
            <a:r>
              <a:rPr lang="en" sz="3200" dirty="0"/>
              <a:t>Database</a:t>
            </a:r>
          </a:p>
          <a:p>
            <a:r>
              <a:rPr lang="en-US" sz="2000" dirty="0"/>
              <a:t>in PostgreSQL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-27374" y="1345395"/>
            <a:ext cx="2048620" cy="249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Four</a:t>
            </a:r>
            <a:br>
              <a:rPr lang="en-US" dirty="0"/>
            </a:br>
            <a:r>
              <a:rPr lang="en-US" dirty="0"/>
              <a:t>Python Flask-powered APIs</a:t>
            </a:r>
            <a:endParaRPr dirty="0"/>
          </a:p>
        </p:txBody>
      </p:sp>
      <p:grpSp>
        <p:nvGrpSpPr>
          <p:cNvPr id="2626" name="Google Shape;2626;p34"/>
          <p:cNvGrpSpPr/>
          <p:nvPr/>
        </p:nvGrpSpPr>
        <p:grpSpPr>
          <a:xfrm rot="-9039472">
            <a:off x="669821" y="-261434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2BB233-9808-F0F3-2F6C-F6F35A5A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63" y="0"/>
            <a:ext cx="7238696" cy="5143500"/>
          </a:xfrm>
          <a:prstGeom prst="rect">
            <a:avLst/>
          </a:prstGeom>
        </p:spPr>
      </p:pic>
      <p:grpSp>
        <p:nvGrpSpPr>
          <p:cNvPr id="2648" name="Google Shape;2648;p34"/>
          <p:cNvGrpSpPr/>
          <p:nvPr/>
        </p:nvGrpSpPr>
        <p:grpSpPr>
          <a:xfrm rot="10598618">
            <a:off x="8622413" y="3867723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8276204" y="-190829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849206" y="421798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6369536" y="887686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Leaflet Heat Map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750" name="Google Shape;2750;p35"/>
          <p:cNvGrpSpPr/>
          <p:nvPr/>
        </p:nvGrpSpPr>
        <p:grpSpPr>
          <a:xfrm rot="553535">
            <a:off x="6043093" y="3257796"/>
            <a:ext cx="1427920" cy="1759566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-8100000">
            <a:off x="6079791" y="1767586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1" name="Google Shape;2761;p35"/>
          <p:cNvGrpSpPr/>
          <p:nvPr/>
        </p:nvGrpSpPr>
        <p:grpSpPr>
          <a:xfrm rot="-8582706">
            <a:off x="7124501" y="3123009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8E0F8F-B7F3-C26E-3452-B32B5F4D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08" y="0"/>
            <a:ext cx="5435880" cy="5143500"/>
          </a:xfrm>
          <a:prstGeom prst="rect">
            <a:avLst/>
          </a:prstGeom>
        </p:spPr>
      </p:pic>
      <p:grpSp>
        <p:nvGrpSpPr>
          <p:cNvPr id="2772" name="Google Shape;2772;p35"/>
          <p:cNvGrpSpPr/>
          <p:nvPr/>
        </p:nvGrpSpPr>
        <p:grpSpPr>
          <a:xfrm rot="10281057">
            <a:off x="5193377" y="754900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302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Libre Franklin Medium</vt:lpstr>
      <vt:lpstr>Darker Grotesque SemiBold</vt:lpstr>
      <vt:lpstr>Bebas Neue</vt:lpstr>
      <vt:lpstr>Anton</vt:lpstr>
      <vt:lpstr>Arial</vt:lpstr>
      <vt:lpstr>US National Dollar Day Minitheme by Slidesgo</vt:lpstr>
      <vt:lpstr>100 Largest Companies  by Revenue  in the United States for 2022</vt:lpstr>
      <vt:lpstr>100 Largest Companies by Revenue  in the United States for 2022</vt:lpstr>
      <vt:lpstr>Input Files</vt:lpstr>
      <vt:lpstr>Key Pieces</vt:lpstr>
      <vt:lpstr>Technologies</vt:lpstr>
      <vt:lpstr>PowerPoint Presentation</vt:lpstr>
      <vt:lpstr>PowerPoint Presentation</vt:lpstr>
      <vt:lpstr>Four Python Flask-powered APIs</vt:lpstr>
      <vt:lpstr>Visualization:</vt:lpstr>
      <vt:lpstr>Plotly Bar Chart</vt:lpstr>
      <vt:lpstr>Visualization:</vt:lpstr>
      <vt:lpstr>Demo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Largest Companies  by Revenue  in the United States for 2022</dc:title>
  <cp:lastModifiedBy>Mark Lech</cp:lastModifiedBy>
  <cp:revision>19</cp:revision>
  <dcterms:modified xsi:type="dcterms:W3CDTF">2023-04-20T20:42:41Z</dcterms:modified>
</cp:coreProperties>
</file>