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312" r:id="rId3"/>
    <p:sldId id="258" r:id="rId4"/>
    <p:sldId id="295" r:id="rId5"/>
    <p:sldId id="257" r:id="rId6"/>
    <p:sldId id="259" r:id="rId7"/>
    <p:sldId id="305" r:id="rId8"/>
    <p:sldId id="260" r:id="rId9"/>
    <p:sldId id="306" r:id="rId10"/>
    <p:sldId id="296" r:id="rId11"/>
    <p:sldId id="304" r:id="rId12"/>
    <p:sldId id="297" r:id="rId13"/>
    <p:sldId id="303" r:id="rId14"/>
    <p:sldId id="299" r:id="rId15"/>
    <p:sldId id="300" r:id="rId16"/>
    <p:sldId id="301" r:id="rId17"/>
    <p:sldId id="307" r:id="rId18"/>
    <p:sldId id="302" r:id="rId19"/>
    <p:sldId id="261" r:id="rId20"/>
    <p:sldId id="308" r:id="rId21"/>
    <p:sldId id="309" r:id="rId22"/>
    <p:sldId id="314" r:id="rId23"/>
  </p:sldIdLst>
  <p:sldSz cx="9144000" cy="5143500" type="screen16x9"/>
  <p:notesSz cx="6858000" cy="9144000"/>
  <p:embeddedFontLst>
    <p:embeddedFont>
      <p:font typeface="Abril Fatface" panose="02000503000000020003" pitchFamily="2" charset="0"/>
      <p:regular r:id="rId25"/>
    </p:embeddedFon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Helvetica" panose="020B0604020202020204" pitchFamily="34"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
      <p:font typeface="PT Serif" panose="020A0603040505020204" pitchFamily="18"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44D327-C8C6-4163-A623-057FE4961991}">
  <a:tblStyle styleId="{A644D327-C8C6-4163-A623-057FE496199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F84729-DA0B-49D1-B9D5-606E54AD438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9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8318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3307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4526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004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2592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0490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1689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6154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0343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07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0487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6502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1327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45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542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868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0"/>
        <p:cNvGrpSpPr/>
        <p:nvPr/>
      </p:nvGrpSpPr>
      <p:grpSpPr>
        <a:xfrm>
          <a:off x="0" y="0"/>
          <a:ext cx="0" cy="0"/>
          <a:chOff x="0" y="0"/>
          <a:chExt cx="0" cy="0"/>
        </a:xfrm>
      </p:grpSpPr>
      <p:sp>
        <p:nvSpPr>
          <p:cNvPr id="21" name="Google Shape;21;p2"/>
          <p:cNvSpPr/>
          <p:nvPr/>
        </p:nvSpPr>
        <p:spPr>
          <a:xfrm>
            <a:off x="8142711" y="3918330"/>
            <a:ext cx="943913" cy="1337393"/>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2" name="Google Shape;22;p2"/>
          <p:cNvSpPr/>
          <p:nvPr/>
        </p:nvSpPr>
        <p:spPr>
          <a:xfrm>
            <a:off x="8246778" y="1061814"/>
            <a:ext cx="565397" cy="79463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3" name="Google Shape;23;p2"/>
          <p:cNvSpPr/>
          <p:nvPr/>
        </p:nvSpPr>
        <p:spPr>
          <a:xfrm>
            <a:off x="7302238" y="4554392"/>
            <a:ext cx="623239" cy="66856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4" name="Google Shape;24;p2"/>
          <p:cNvSpPr/>
          <p:nvPr/>
        </p:nvSpPr>
        <p:spPr>
          <a:xfrm>
            <a:off x="8812176" y="313545"/>
            <a:ext cx="505297" cy="649408"/>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5" name="Google Shape;25;p2"/>
          <p:cNvSpPr/>
          <p:nvPr/>
        </p:nvSpPr>
        <p:spPr>
          <a:xfrm>
            <a:off x="7486177" y="4101249"/>
            <a:ext cx="218857" cy="338539"/>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6" name="Google Shape;26;p2"/>
          <p:cNvSpPr/>
          <p:nvPr/>
        </p:nvSpPr>
        <p:spPr>
          <a:xfrm>
            <a:off x="6980299" y="-88163"/>
            <a:ext cx="707299" cy="1056471"/>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7" name="Google Shape;27;p2"/>
          <p:cNvSpPr/>
          <p:nvPr/>
        </p:nvSpPr>
        <p:spPr>
          <a:xfrm>
            <a:off x="8353588" y="325842"/>
            <a:ext cx="315620" cy="43634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8" name="Google Shape;28;p2"/>
          <p:cNvSpPr/>
          <p:nvPr/>
        </p:nvSpPr>
        <p:spPr>
          <a:xfrm>
            <a:off x="7687616" y="916471"/>
            <a:ext cx="245359" cy="453113"/>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9" name="Google Shape;29;p2"/>
          <p:cNvSpPr/>
          <p:nvPr/>
        </p:nvSpPr>
        <p:spPr>
          <a:xfrm>
            <a:off x="8637153" y="2924174"/>
            <a:ext cx="816948" cy="1106134"/>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30" name="Google Shape;30;p2"/>
          <p:cNvSpPr/>
          <p:nvPr/>
        </p:nvSpPr>
        <p:spPr>
          <a:xfrm rot="-5400000">
            <a:off x="6840000" y="4568068"/>
            <a:ext cx="417000" cy="3285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6496124" y="-12475"/>
            <a:ext cx="589800" cy="4071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208235" y="3375182"/>
            <a:ext cx="218854" cy="309865"/>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33" name="Google Shape;33;p2"/>
          <p:cNvSpPr/>
          <p:nvPr/>
        </p:nvSpPr>
        <p:spPr>
          <a:xfrm>
            <a:off x="8013853" y="659316"/>
            <a:ext cx="258850" cy="308994"/>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34" name="Google Shape;34;p2"/>
          <p:cNvSpPr/>
          <p:nvPr/>
        </p:nvSpPr>
        <p:spPr>
          <a:xfrm>
            <a:off x="7828438" y="4163755"/>
            <a:ext cx="206506" cy="213544"/>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35" name="Google Shape;35;p2"/>
          <p:cNvSpPr/>
          <p:nvPr/>
        </p:nvSpPr>
        <p:spPr>
          <a:xfrm>
            <a:off x="8003439" y="1292797"/>
            <a:ext cx="172864" cy="21116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36" name="Google Shape;36;p2"/>
          <p:cNvSpPr/>
          <p:nvPr/>
        </p:nvSpPr>
        <p:spPr>
          <a:xfrm>
            <a:off x="7939495" y="-95340"/>
            <a:ext cx="476421" cy="6611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37" name="Google Shape;37;p2"/>
          <p:cNvSpPr/>
          <p:nvPr/>
        </p:nvSpPr>
        <p:spPr>
          <a:xfrm>
            <a:off x="7709340" y="156126"/>
            <a:ext cx="64053" cy="158205"/>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38" name="Google Shape;38;p2"/>
          <p:cNvSpPr/>
          <p:nvPr/>
        </p:nvSpPr>
        <p:spPr>
          <a:xfrm>
            <a:off x="9017902" y="4284544"/>
            <a:ext cx="121390" cy="166376"/>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39" name="Google Shape;39;p2"/>
          <p:cNvSpPr/>
          <p:nvPr/>
        </p:nvSpPr>
        <p:spPr>
          <a:xfrm>
            <a:off x="8736528" y="68644"/>
            <a:ext cx="172852" cy="251573"/>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40" name="Google Shape;40;p2"/>
          <p:cNvSpPr/>
          <p:nvPr/>
        </p:nvSpPr>
        <p:spPr>
          <a:xfrm>
            <a:off x="9053841" y="1122374"/>
            <a:ext cx="172853" cy="222146"/>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41" name="Google Shape;41;p2"/>
          <p:cNvSpPr txBox="1">
            <a:spLocks noGrp="1"/>
          </p:cNvSpPr>
          <p:nvPr>
            <p:ph type="ctrTitle"/>
          </p:nvPr>
        </p:nvSpPr>
        <p:spPr>
          <a:xfrm>
            <a:off x="1661700" y="1991825"/>
            <a:ext cx="58206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800"/>
              <a:buNone/>
              <a:defRPr sz="4800">
                <a:solidFill>
                  <a:schemeClr val="dk1"/>
                </a:solidFill>
              </a:defRPr>
            </a:lvl1pPr>
            <a:lvl2pPr lvl="1" algn="ctr">
              <a:spcBef>
                <a:spcPts val="0"/>
              </a:spcBef>
              <a:spcAft>
                <a:spcPts val="0"/>
              </a:spcAft>
              <a:buClr>
                <a:schemeClr val="dk1"/>
              </a:buClr>
              <a:buSzPts val="4800"/>
              <a:buNone/>
              <a:defRPr sz="4800">
                <a:solidFill>
                  <a:schemeClr val="dk1"/>
                </a:solidFill>
              </a:defRPr>
            </a:lvl2pPr>
            <a:lvl3pPr lvl="2" algn="ctr">
              <a:spcBef>
                <a:spcPts val="0"/>
              </a:spcBef>
              <a:spcAft>
                <a:spcPts val="0"/>
              </a:spcAft>
              <a:buClr>
                <a:schemeClr val="dk1"/>
              </a:buClr>
              <a:buSzPts val="4800"/>
              <a:buNone/>
              <a:defRPr sz="4800">
                <a:solidFill>
                  <a:schemeClr val="dk1"/>
                </a:solidFill>
              </a:defRPr>
            </a:lvl3pPr>
            <a:lvl4pPr lvl="3" algn="ctr">
              <a:spcBef>
                <a:spcPts val="0"/>
              </a:spcBef>
              <a:spcAft>
                <a:spcPts val="0"/>
              </a:spcAft>
              <a:buClr>
                <a:schemeClr val="dk1"/>
              </a:buClr>
              <a:buSzPts val="4800"/>
              <a:buNone/>
              <a:defRPr sz="4800">
                <a:solidFill>
                  <a:schemeClr val="dk1"/>
                </a:solidFill>
              </a:defRPr>
            </a:lvl4pPr>
            <a:lvl5pPr lvl="4" algn="ctr">
              <a:spcBef>
                <a:spcPts val="0"/>
              </a:spcBef>
              <a:spcAft>
                <a:spcPts val="0"/>
              </a:spcAft>
              <a:buClr>
                <a:schemeClr val="dk1"/>
              </a:buClr>
              <a:buSzPts val="4800"/>
              <a:buNone/>
              <a:defRPr sz="4800">
                <a:solidFill>
                  <a:schemeClr val="dk1"/>
                </a:solidFill>
              </a:defRPr>
            </a:lvl5pPr>
            <a:lvl6pPr lvl="5" algn="ctr">
              <a:spcBef>
                <a:spcPts val="0"/>
              </a:spcBef>
              <a:spcAft>
                <a:spcPts val="0"/>
              </a:spcAft>
              <a:buClr>
                <a:schemeClr val="dk1"/>
              </a:buClr>
              <a:buSzPts val="4800"/>
              <a:buNone/>
              <a:defRPr sz="4800">
                <a:solidFill>
                  <a:schemeClr val="dk1"/>
                </a:solidFill>
              </a:defRPr>
            </a:lvl6pPr>
            <a:lvl7pPr lvl="6" algn="ctr">
              <a:spcBef>
                <a:spcPts val="0"/>
              </a:spcBef>
              <a:spcAft>
                <a:spcPts val="0"/>
              </a:spcAft>
              <a:buClr>
                <a:schemeClr val="dk1"/>
              </a:buClr>
              <a:buSzPts val="4800"/>
              <a:buNone/>
              <a:defRPr sz="4800">
                <a:solidFill>
                  <a:schemeClr val="dk1"/>
                </a:solidFill>
              </a:defRPr>
            </a:lvl7pPr>
            <a:lvl8pPr lvl="7" algn="ctr">
              <a:spcBef>
                <a:spcPts val="0"/>
              </a:spcBef>
              <a:spcAft>
                <a:spcPts val="0"/>
              </a:spcAft>
              <a:buClr>
                <a:schemeClr val="dk1"/>
              </a:buClr>
              <a:buSzPts val="4800"/>
              <a:buNone/>
              <a:defRPr sz="4800">
                <a:solidFill>
                  <a:schemeClr val="dk1"/>
                </a:solidFill>
              </a:defRPr>
            </a:lvl8pPr>
            <a:lvl9pPr lvl="8" algn="ctr">
              <a:spcBef>
                <a:spcPts val="0"/>
              </a:spcBef>
              <a:spcAft>
                <a:spcPts val="0"/>
              </a:spcAft>
              <a:buClr>
                <a:schemeClr val="dk1"/>
              </a:buClr>
              <a:buSzPts val="4800"/>
              <a:buNone/>
              <a:defRPr sz="4800">
                <a:solidFill>
                  <a:schemeClr val="dk1"/>
                </a:solidFill>
              </a:defRPr>
            </a:lvl9pPr>
          </a:lstStyle>
          <a:p>
            <a:endParaRPr/>
          </a:p>
        </p:txBody>
      </p:sp>
      <p:sp>
        <p:nvSpPr>
          <p:cNvPr id="42" name="Google Shape;42;p2"/>
          <p:cNvSpPr/>
          <p:nvPr/>
        </p:nvSpPr>
        <p:spPr>
          <a:xfrm>
            <a:off x="240789" y="-249878"/>
            <a:ext cx="1325150" cy="1838954"/>
          </a:xfrm>
          <a:prstGeom prst="rect">
            <a:avLst/>
          </a:prstGeom>
        </p:spPr>
        <p:txBody>
          <a:bodyPr>
            <a:prstTxWarp prst="textPlain">
              <a:avLst/>
            </a:prstTxWarp>
          </a:bodyPr>
          <a:lstStyle/>
          <a:p>
            <a:pPr lvl="0" algn="ctr"/>
            <a:r>
              <a:rPr b="1" i="0">
                <a:ln>
                  <a:noFill/>
                </a:ln>
                <a:solidFill>
                  <a:srgbClr val="00BFC9">
                    <a:alpha val="45000"/>
                  </a:srgbClr>
                </a:solidFill>
                <a:latin typeface="Montserrat"/>
              </a:rPr>
              <a:t>6</a:t>
            </a:r>
          </a:p>
        </p:txBody>
      </p:sp>
      <p:sp>
        <p:nvSpPr>
          <p:cNvPr id="43" name="Google Shape;43;p2"/>
          <p:cNvSpPr/>
          <p:nvPr/>
        </p:nvSpPr>
        <p:spPr>
          <a:xfrm>
            <a:off x="1462669" y="359548"/>
            <a:ext cx="684178" cy="835807"/>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4</a:t>
            </a:r>
          </a:p>
        </p:txBody>
      </p:sp>
      <p:sp>
        <p:nvSpPr>
          <p:cNvPr id="44" name="Google Shape;44;p2"/>
          <p:cNvSpPr/>
          <p:nvPr/>
        </p:nvSpPr>
        <p:spPr>
          <a:xfrm>
            <a:off x="-145673" y="1499255"/>
            <a:ext cx="545851" cy="815317"/>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45" name="Google Shape;45;p2"/>
          <p:cNvSpPr/>
          <p:nvPr/>
        </p:nvSpPr>
        <p:spPr>
          <a:xfrm>
            <a:off x="468639" y="3330899"/>
            <a:ext cx="596301" cy="711807"/>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0</a:t>
            </a:r>
          </a:p>
        </p:txBody>
      </p:sp>
      <p:sp>
        <p:nvSpPr>
          <p:cNvPr id="46" name="Google Shape;46;p2"/>
          <p:cNvSpPr/>
          <p:nvPr/>
        </p:nvSpPr>
        <p:spPr>
          <a:xfrm>
            <a:off x="2715924" y="4728432"/>
            <a:ext cx="422823" cy="543418"/>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8</a:t>
            </a:r>
          </a:p>
        </p:txBody>
      </p:sp>
      <p:sp>
        <p:nvSpPr>
          <p:cNvPr id="47" name="Google Shape;47;p2"/>
          <p:cNvSpPr/>
          <p:nvPr/>
        </p:nvSpPr>
        <p:spPr>
          <a:xfrm>
            <a:off x="857004" y="4218046"/>
            <a:ext cx="948321" cy="1017281"/>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48" name="Google Shape;48;p2"/>
          <p:cNvSpPr/>
          <p:nvPr/>
        </p:nvSpPr>
        <p:spPr>
          <a:xfrm>
            <a:off x="6477124" y="659323"/>
            <a:ext cx="375994" cy="418413"/>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49" name="Google Shape;49;p2"/>
          <p:cNvSpPr/>
          <p:nvPr/>
        </p:nvSpPr>
        <p:spPr>
          <a:xfrm>
            <a:off x="2001208" y="4048123"/>
            <a:ext cx="340184" cy="496651"/>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2</a:t>
            </a:r>
          </a:p>
        </p:txBody>
      </p:sp>
      <p:sp>
        <p:nvSpPr>
          <p:cNvPr id="50" name="Google Shape;50;p2"/>
          <p:cNvSpPr/>
          <p:nvPr/>
        </p:nvSpPr>
        <p:spPr>
          <a:xfrm>
            <a:off x="-202825" y="3641301"/>
            <a:ext cx="863938" cy="1198949"/>
          </a:xfrm>
          <a:prstGeom prst="rect">
            <a:avLst/>
          </a:prstGeom>
        </p:spPr>
        <p:txBody>
          <a:bodyPr>
            <a:prstTxWarp prst="textPlain">
              <a:avLst/>
            </a:prstTxWarp>
          </a:bodyPr>
          <a:lstStyle/>
          <a:p>
            <a:pPr lvl="0" algn="ctr"/>
            <a:r>
              <a:rPr b="1" i="0">
                <a:ln>
                  <a:noFill/>
                </a:ln>
                <a:solidFill>
                  <a:srgbClr val="00FFFF">
                    <a:alpha val="13460"/>
                  </a:srgbClr>
                </a:solidFill>
                <a:latin typeface="Montserrat"/>
              </a:rPr>
              <a:t>9</a:t>
            </a:r>
          </a:p>
        </p:txBody>
      </p:sp>
      <p:sp>
        <p:nvSpPr>
          <p:cNvPr id="51" name="Google Shape;51;p2"/>
          <p:cNvSpPr/>
          <p:nvPr/>
        </p:nvSpPr>
        <p:spPr>
          <a:xfrm rot="-5400000">
            <a:off x="1953573" y="-64893"/>
            <a:ext cx="756300" cy="595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2309286" y="4286696"/>
            <a:ext cx="746700" cy="5151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09496" y="3809336"/>
            <a:ext cx="234870" cy="332106"/>
          </a:xfrm>
          <a:prstGeom prst="rect">
            <a:avLst/>
          </a:prstGeom>
        </p:spPr>
        <p:txBody>
          <a:bodyPr>
            <a:prstTxWarp prst="textPlain">
              <a:avLst/>
            </a:prstTxWarp>
          </a:bodyPr>
          <a:lstStyle/>
          <a:p>
            <a:pPr lvl="0" algn="ctr"/>
            <a:r>
              <a:rPr b="1" i="0">
                <a:ln>
                  <a:noFill/>
                </a:ln>
                <a:solidFill>
                  <a:srgbClr val="6AA84F"/>
                </a:solidFill>
                <a:latin typeface="Montserrat"/>
              </a:rPr>
              <a:t>3</a:t>
            </a:r>
          </a:p>
        </p:txBody>
      </p:sp>
      <p:sp>
        <p:nvSpPr>
          <p:cNvPr id="54" name="Google Shape;54;p2"/>
          <p:cNvSpPr/>
          <p:nvPr/>
        </p:nvSpPr>
        <p:spPr>
          <a:xfrm>
            <a:off x="180514" y="977226"/>
            <a:ext cx="178753" cy="330110"/>
          </a:xfrm>
          <a:prstGeom prst="rect">
            <a:avLst/>
          </a:prstGeom>
        </p:spPr>
        <p:txBody>
          <a:bodyPr>
            <a:prstTxWarp prst="textPlain">
              <a:avLst/>
            </a:prstTxWarp>
          </a:bodyPr>
          <a:lstStyle/>
          <a:p>
            <a:pPr lvl="0" algn="ctr"/>
            <a:r>
              <a:rPr b="0" i="0">
                <a:ln>
                  <a:noFill/>
                </a:ln>
                <a:solidFill>
                  <a:srgbClr val="6AA84F"/>
                </a:solidFill>
                <a:latin typeface="Abril Fatface"/>
              </a:rPr>
              <a:t>1</a:t>
            </a:r>
          </a:p>
        </p:txBody>
      </p:sp>
      <p:sp>
        <p:nvSpPr>
          <p:cNvPr id="55" name="Google Shape;55;p2"/>
          <p:cNvSpPr/>
          <p:nvPr/>
        </p:nvSpPr>
        <p:spPr>
          <a:xfrm>
            <a:off x="2001208" y="4738570"/>
            <a:ext cx="172436" cy="245058"/>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56" name="Google Shape;56;p2"/>
          <p:cNvSpPr/>
          <p:nvPr/>
        </p:nvSpPr>
        <p:spPr>
          <a:xfrm>
            <a:off x="3322800" y="4742227"/>
            <a:ext cx="163350" cy="237741"/>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5</a:t>
            </a:r>
          </a:p>
        </p:txBody>
      </p:sp>
      <p:sp>
        <p:nvSpPr>
          <p:cNvPr id="57" name="Google Shape;57;p2"/>
          <p:cNvSpPr/>
          <p:nvPr/>
        </p:nvSpPr>
        <p:spPr>
          <a:xfrm>
            <a:off x="2629623" y="359546"/>
            <a:ext cx="461790" cy="639195"/>
          </a:xfrm>
          <a:prstGeom prst="rect">
            <a:avLst/>
          </a:prstGeom>
        </p:spPr>
        <p:txBody>
          <a:bodyPr>
            <a:prstTxWarp prst="textPlain">
              <a:avLst/>
            </a:prstTxWarp>
          </a:bodyPr>
          <a:lstStyle/>
          <a:p>
            <a:pPr lvl="0" algn="ctr"/>
            <a:r>
              <a:rPr b="1" i="0">
                <a:ln>
                  <a:noFill/>
                </a:ln>
                <a:solidFill>
                  <a:srgbClr val="00FFFF">
                    <a:alpha val="13460"/>
                  </a:srgbClr>
                </a:solidFill>
                <a:latin typeface="Montserrat"/>
              </a:rPr>
              <a:t>7</a:t>
            </a:r>
          </a:p>
        </p:txBody>
      </p:sp>
      <p:sp>
        <p:nvSpPr>
          <p:cNvPr id="58" name="Google Shape;58;p2"/>
          <p:cNvSpPr/>
          <p:nvPr/>
        </p:nvSpPr>
        <p:spPr>
          <a:xfrm>
            <a:off x="65335" y="101130"/>
            <a:ext cx="123829" cy="175316"/>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59" name="Google Shape;59;p2"/>
          <p:cNvSpPr/>
          <p:nvPr/>
        </p:nvSpPr>
        <p:spPr>
          <a:xfrm>
            <a:off x="575656" y="4769892"/>
            <a:ext cx="128737" cy="182401"/>
          </a:xfrm>
          <a:prstGeom prst="rect">
            <a:avLst/>
          </a:prstGeom>
        </p:spPr>
        <p:txBody>
          <a:bodyPr>
            <a:prstTxWarp prst="textPlain">
              <a:avLst/>
            </a:prstTxWarp>
          </a:bodyPr>
          <a:lstStyle/>
          <a:p>
            <a:pPr lvl="0" algn="ctr"/>
            <a:r>
              <a:rPr b="1" i="0">
                <a:ln>
                  <a:noFill/>
                </a:ln>
                <a:solidFill>
                  <a:srgbClr val="6AA84F"/>
                </a:solidFill>
                <a:latin typeface="Montserrat"/>
              </a:rPr>
              <a:t>5</a:t>
            </a:r>
          </a:p>
        </p:txBody>
      </p:sp>
      <p:sp>
        <p:nvSpPr>
          <p:cNvPr id="60" name="Google Shape;60;p2"/>
          <p:cNvSpPr/>
          <p:nvPr/>
        </p:nvSpPr>
        <p:spPr>
          <a:xfrm>
            <a:off x="735785" y="1757713"/>
            <a:ext cx="212661" cy="273304"/>
          </a:xfrm>
          <a:prstGeom prst="rect">
            <a:avLst/>
          </a:prstGeom>
        </p:spPr>
        <p:txBody>
          <a:bodyPr>
            <a:prstTxWarp prst="textPlain">
              <a:avLst/>
            </a:prstTxWarp>
          </a:bodyPr>
          <a:lstStyle/>
          <a:p>
            <a:pPr lvl="0" algn="ctr"/>
            <a:r>
              <a:rPr b="0" i="0">
                <a:ln>
                  <a:noFill/>
                </a:ln>
                <a:solidFill>
                  <a:srgbClr val="6AA84F"/>
                </a:solidFill>
                <a:latin typeface="Abril Fatface"/>
              </a:rPr>
              <a:t>6</a:t>
            </a:r>
          </a:p>
        </p:txBody>
      </p:sp>
      <p:sp>
        <p:nvSpPr>
          <p:cNvPr id="61" name="Google Shape;61;p2"/>
          <p:cNvSpPr/>
          <p:nvPr/>
        </p:nvSpPr>
        <p:spPr>
          <a:xfrm>
            <a:off x="1617563" y="68452"/>
            <a:ext cx="187263" cy="240664"/>
          </a:xfrm>
          <a:prstGeom prst="rect">
            <a:avLst/>
          </a:prstGeom>
        </p:spPr>
        <p:txBody>
          <a:bodyPr>
            <a:prstTxWarp prst="textPlain">
              <a:avLst/>
            </a:prstTxWarp>
          </a:bodyPr>
          <a:lstStyle/>
          <a:p>
            <a:pPr lvl="0" algn="ctr"/>
            <a:r>
              <a:rPr b="0" i="0">
                <a:ln>
                  <a:noFill/>
                </a:ln>
                <a:solidFill>
                  <a:srgbClr val="6AA84F"/>
                </a:solidFill>
                <a:latin typeface="Abril Fatface"/>
              </a:rPr>
              <a:t>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lt2"/>
        </a:solidFill>
        <a:effectLst/>
      </p:bgPr>
    </p:bg>
    <p:spTree>
      <p:nvGrpSpPr>
        <p:cNvPr id="1" name="Shape 62"/>
        <p:cNvGrpSpPr/>
        <p:nvPr/>
      </p:nvGrpSpPr>
      <p:grpSpPr>
        <a:xfrm>
          <a:off x="0" y="0"/>
          <a:ext cx="0" cy="0"/>
          <a:chOff x="0" y="0"/>
          <a:chExt cx="0" cy="0"/>
        </a:xfrm>
      </p:grpSpPr>
      <p:sp>
        <p:nvSpPr>
          <p:cNvPr id="63" name="Google Shape;63;p3"/>
          <p:cNvSpPr txBox="1">
            <a:spLocks noGrp="1"/>
          </p:cNvSpPr>
          <p:nvPr>
            <p:ph type="ctrTitle"/>
          </p:nvPr>
        </p:nvSpPr>
        <p:spPr>
          <a:xfrm>
            <a:off x="685800" y="2726350"/>
            <a:ext cx="55146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64" name="Google Shape;64;p3"/>
          <p:cNvSpPr txBox="1">
            <a:spLocks noGrp="1"/>
          </p:cNvSpPr>
          <p:nvPr>
            <p:ph type="subTitle" idx="1"/>
          </p:nvPr>
        </p:nvSpPr>
        <p:spPr>
          <a:xfrm>
            <a:off x="685800" y="3983054"/>
            <a:ext cx="55146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65" name="Google Shape;65;p3"/>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66" name="Google Shape;66;p3"/>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67" name="Google Shape;67;p3"/>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68" name="Google Shape;68;p3"/>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69" name="Google Shape;69;p3"/>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70" name="Google Shape;70;p3"/>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71" name="Google Shape;71;p3"/>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72" name="Google Shape;72;p3"/>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73" name="Google Shape;73;p3"/>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74" name="Google Shape;74;p3"/>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77" name="Google Shape;77;p3"/>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78" name="Google Shape;78;p3"/>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79" name="Google Shape;79;p3"/>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80" name="Google Shape;80;p3"/>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81" name="Google Shape;81;p3"/>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82" name="Google Shape;82;p3"/>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83" name="Google Shape;83;p3"/>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84" name="Google Shape;84;p3"/>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lt2"/>
        </a:solidFill>
        <a:effectLst/>
      </p:bgPr>
    </p:bg>
    <p:spTree>
      <p:nvGrpSpPr>
        <p:cNvPr id="1" name="Shape 85"/>
        <p:cNvGrpSpPr/>
        <p:nvPr/>
      </p:nvGrpSpPr>
      <p:grpSpPr>
        <a:xfrm>
          <a:off x="0" y="0"/>
          <a:ext cx="0" cy="0"/>
          <a:chOff x="0" y="0"/>
          <a:chExt cx="0" cy="0"/>
        </a:xfrm>
      </p:grpSpPr>
      <p:sp>
        <p:nvSpPr>
          <p:cNvPr id="86" name="Google Shape;86;p4"/>
          <p:cNvSpPr txBox="1">
            <a:spLocks noGrp="1"/>
          </p:cNvSpPr>
          <p:nvPr>
            <p:ph type="body" idx="1"/>
          </p:nvPr>
        </p:nvSpPr>
        <p:spPr>
          <a:xfrm>
            <a:off x="724389" y="2161800"/>
            <a:ext cx="5343600" cy="819900"/>
          </a:xfrm>
          <a:prstGeom prst="rect">
            <a:avLst/>
          </a:prstGeom>
        </p:spPr>
        <p:txBody>
          <a:bodyPr spcFirstLastPara="1" wrap="square" lIns="91425" tIns="91425" rIns="91425" bIns="91425" anchor="ctr" anchorCtr="0">
            <a:noAutofit/>
          </a:bodyPr>
          <a:lstStyle>
            <a:lvl1pPr marL="457200" lvl="0" indent="-431800" rtl="0">
              <a:spcBef>
                <a:spcPts val="600"/>
              </a:spcBef>
              <a:spcAft>
                <a:spcPts val="0"/>
              </a:spcAft>
              <a:buSzPts val="3200"/>
              <a:buChar char="⊸"/>
              <a:defRPr sz="3200" i="1"/>
            </a:lvl1pPr>
            <a:lvl2pPr marL="914400" lvl="1" indent="-431800" rtl="0">
              <a:spcBef>
                <a:spcPts val="0"/>
              </a:spcBef>
              <a:spcAft>
                <a:spcPts val="0"/>
              </a:spcAft>
              <a:buSzPts val="3200"/>
              <a:buChar char="▫"/>
              <a:defRPr sz="3200" i="1"/>
            </a:lvl2pPr>
            <a:lvl3pPr marL="1371600" lvl="2" indent="-431800" rtl="0">
              <a:spcBef>
                <a:spcPts val="0"/>
              </a:spcBef>
              <a:spcAft>
                <a:spcPts val="0"/>
              </a:spcAft>
              <a:buSzPts val="3200"/>
              <a:buChar char="⋅"/>
              <a:defRPr sz="3200" i="1"/>
            </a:lvl3pPr>
            <a:lvl4pPr marL="1828800" lvl="3" indent="-431800" rtl="0">
              <a:spcBef>
                <a:spcPts val="0"/>
              </a:spcBef>
              <a:spcAft>
                <a:spcPts val="0"/>
              </a:spcAft>
              <a:buSzPts val="3200"/>
              <a:buChar char="●"/>
              <a:defRPr sz="3200" i="1"/>
            </a:lvl4pPr>
            <a:lvl5pPr marL="2286000" lvl="4" indent="-431800" rtl="0">
              <a:spcBef>
                <a:spcPts val="0"/>
              </a:spcBef>
              <a:spcAft>
                <a:spcPts val="0"/>
              </a:spcAft>
              <a:buSzPts val="3200"/>
              <a:buChar char="○"/>
              <a:defRPr sz="3200" i="1"/>
            </a:lvl5pPr>
            <a:lvl6pPr marL="2743200" lvl="5" indent="-431800" rtl="0">
              <a:spcBef>
                <a:spcPts val="0"/>
              </a:spcBef>
              <a:spcAft>
                <a:spcPts val="0"/>
              </a:spcAft>
              <a:buSzPts val="3200"/>
              <a:buChar char="■"/>
              <a:defRPr sz="3200" i="1"/>
            </a:lvl6pPr>
            <a:lvl7pPr marL="3200400" lvl="6" indent="-431800" rtl="0">
              <a:spcBef>
                <a:spcPts val="0"/>
              </a:spcBef>
              <a:spcAft>
                <a:spcPts val="0"/>
              </a:spcAft>
              <a:buSzPts val="3200"/>
              <a:buChar char="●"/>
              <a:defRPr sz="3200" i="1"/>
            </a:lvl7pPr>
            <a:lvl8pPr marL="3657600" lvl="7" indent="-431800" rtl="0">
              <a:spcBef>
                <a:spcPts val="0"/>
              </a:spcBef>
              <a:spcAft>
                <a:spcPts val="0"/>
              </a:spcAft>
              <a:buSzPts val="3200"/>
              <a:buChar char="○"/>
              <a:defRPr sz="3200" i="1"/>
            </a:lvl8pPr>
            <a:lvl9pPr marL="4114800" lvl="8" indent="-431800">
              <a:spcBef>
                <a:spcPts val="0"/>
              </a:spcBef>
              <a:spcAft>
                <a:spcPts val="0"/>
              </a:spcAft>
              <a:buSzPts val="3200"/>
              <a:buChar char="■"/>
              <a:defRPr sz="3200" i="1"/>
            </a:lvl9pPr>
          </a:lstStyle>
          <a:p>
            <a:endParaRPr/>
          </a:p>
        </p:txBody>
      </p:sp>
      <p:sp>
        <p:nvSpPr>
          <p:cNvPr id="87" name="Google Shape;87;p4"/>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88" name="Google Shape;88;p4"/>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89" name="Google Shape;89;p4"/>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90" name="Google Shape;90;p4"/>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91" name="Google Shape;91;p4"/>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92" name="Google Shape;92;p4"/>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93" name="Google Shape;93;p4"/>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94" name="Google Shape;94;p4"/>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95" name="Google Shape;95;p4"/>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96" name="Google Shape;96;p4"/>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99" name="Google Shape;99;p4"/>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00" name="Google Shape;100;p4"/>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01" name="Google Shape;101;p4"/>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02" name="Google Shape;102;p4"/>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03" name="Google Shape;103;p4"/>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04" name="Google Shape;104;p4"/>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05" name="Google Shape;105;p4"/>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06" name="Google Shape;106;p4"/>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07" name="Google Shape;107;p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8"/>
        <p:cNvGrpSpPr/>
        <p:nvPr/>
      </p:nvGrpSpPr>
      <p:grpSpPr>
        <a:xfrm>
          <a:off x="0" y="0"/>
          <a:ext cx="0" cy="0"/>
          <a:chOff x="0" y="0"/>
          <a:chExt cx="0" cy="0"/>
        </a:xfrm>
      </p:grpSpPr>
      <p:sp>
        <p:nvSpPr>
          <p:cNvPr id="109" name="Google Shape;109;p5"/>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10" name="Google Shape;110;p5"/>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11" name="Google Shape;111;p5"/>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12" name="Google Shape;112;p5"/>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13" name="Google Shape;113;p5"/>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14" name="Google Shape;114;p5"/>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15" name="Google Shape;115;p5"/>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16" name="Google Shape;116;p5"/>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17" name="Google Shape;117;p5"/>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18" name="Google Shape;118;p5"/>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21" name="Google Shape;121;p5"/>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22" name="Google Shape;122;p5"/>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23" name="Google Shape;123;p5"/>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24" name="Google Shape;124;p5"/>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25" name="Google Shape;125;p5"/>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26" name="Google Shape;126;p5"/>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27" name="Google Shape;127;p5"/>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28" name="Google Shape;128;p5"/>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29" name="Google Shape;129;p5"/>
          <p:cNvSpPr txBox="1">
            <a:spLocks noGrp="1"/>
          </p:cNvSpPr>
          <p:nvPr>
            <p:ph type="title"/>
          </p:nvPr>
        </p:nvSpPr>
        <p:spPr>
          <a:xfrm>
            <a:off x="717780" y="780900"/>
            <a:ext cx="5169000" cy="697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30" name="Google Shape;130;p5"/>
          <p:cNvSpPr txBox="1">
            <a:spLocks noGrp="1"/>
          </p:cNvSpPr>
          <p:nvPr>
            <p:ph type="body" idx="1"/>
          </p:nvPr>
        </p:nvSpPr>
        <p:spPr>
          <a:xfrm>
            <a:off x="717780" y="1513574"/>
            <a:ext cx="5169000" cy="30312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131" name="Google Shape;131;p5"/>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32"/>
        <p:cNvGrpSpPr/>
        <p:nvPr/>
      </p:nvGrpSpPr>
      <p:grpSpPr>
        <a:xfrm>
          <a:off x="0" y="0"/>
          <a:ext cx="0" cy="0"/>
          <a:chOff x="0" y="0"/>
          <a:chExt cx="0" cy="0"/>
        </a:xfrm>
      </p:grpSpPr>
      <p:sp>
        <p:nvSpPr>
          <p:cNvPr id="133" name="Google Shape;133;p6"/>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134" name="Google Shape;134;p6"/>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135" name="Google Shape;135;p6"/>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136" name="Google Shape;136;p6"/>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137" name="Google Shape;137;p6"/>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138" name="Google Shape;138;p6"/>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139" name="Google Shape;139;p6"/>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140" name="Google Shape;140;p6"/>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141" name="Google Shape;141;p6"/>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142" name="Google Shape;142;p6"/>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145" name="Google Shape;145;p6"/>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146" name="Google Shape;146;p6"/>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147" name="Google Shape;147;p6"/>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148" name="Google Shape;148;p6"/>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149" name="Google Shape;149;p6"/>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150" name="Google Shape;150;p6"/>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151" name="Google Shape;151;p6"/>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152" name="Google Shape;152;p6"/>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153" name="Google Shape;153;p6"/>
          <p:cNvSpPr txBox="1">
            <a:spLocks noGrp="1"/>
          </p:cNvSpPr>
          <p:nvPr>
            <p:ph type="title"/>
          </p:nvPr>
        </p:nvSpPr>
        <p:spPr>
          <a:xfrm>
            <a:off x="735875" y="780900"/>
            <a:ext cx="5917200" cy="697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54" name="Google Shape;154;p6"/>
          <p:cNvSpPr txBox="1">
            <a:spLocks noGrp="1"/>
          </p:cNvSpPr>
          <p:nvPr>
            <p:ph type="body" idx="1"/>
          </p:nvPr>
        </p:nvSpPr>
        <p:spPr>
          <a:xfrm>
            <a:off x="735875" y="1478400"/>
            <a:ext cx="2667600" cy="3447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55" name="Google Shape;155;p6"/>
          <p:cNvSpPr txBox="1">
            <a:spLocks noGrp="1"/>
          </p:cNvSpPr>
          <p:nvPr>
            <p:ph type="body" idx="2"/>
          </p:nvPr>
        </p:nvSpPr>
        <p:spPr>
          <a:xfrm>
            <a:off x="3563910" y="1478400"/>
            <a:ext cx="2667600" cy="3447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56" name="Google Shape;156;p6"/>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9"/>
        <p:cNvGrpSpPr/>
        <p:nvPr/>
      </p:nvGrpSpPr>
      <p:grpSpPr>
        <a:xfrm>
          <a:off x="0" y="0"/>
          <a:ext cx="0" cy="0"/>
          <a:chOff x="0" y="0"/>
          <a:chExt cx="0" cy="0"/>
        </a:xfrm>
      </p:grpSpPr>
      <p:sp>
        <p:nvSpPr>
          <p:cNvPr id="230" name="Google Shape;230;p10"/>
          <p:cNvSpPr/>
          <p:nvPr/>
        </p:nvSpPr>
        <p:spPr>
          <a:xfrm>
            <a:off x="7123399" y="2945300"/>
            <a:ext cx="1604425" cy="2273251"/>
          </a:xfrm>
          <a:prstGeom prst="rect">
            <a:avLst/>
          </a:prstGeom>
        </p:spPr>
        <p:txBody>
          <a:bodyPr>
            <a:prstTxWarp prst="textPlain">
              <a:avLst/>
            </a:prstTxWarp>
          </a:bodyPr>
          <a:lstStyle/>
          <a:p>
            <a:pPr lvl="0" algn="ctr"/>
            <a:r>
              <a:rPr b="1" i="0">
                <a:ln>
                  <a:noFill/>
                </a:ln>
                <a:solidFill>
                  <a:srgbClr val="00BFC9">
                    <a:alpha val="45000"/>
                  </a:srgbClr>
                </a:solidFill>
                <a:latin typeface="Montserrat"/>
              </a:rPr>
              <a:t>5</a:t>
            </a:r>
          </a:p>
        </p:txBody>
      </p:sp>
      <p:sp>
        <p:nvSpPr>
          <p:cNvPr id="231" name="Google Shape;231;p10"/>
          <p:cNvSpPr/>
          <p:nvPr/>
        </p:nvSpPr>
        <p:spPr>
          <a:xfrm>
            <a:off x="8411549" y="1666550"/>
            <a:ext cx="774325" cy="1088276"/>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3</a:t>
            </a:r>
          </a:p>
        </p:txBody>
      </p:sp>
      <p:sp>
        <p:nvSpPr>
          <p:cNvPr id="232" name="Google Shape;232;p10"/>
          <p:cNvSpPr/>
          <p:nvPr/>
        </p:nvSpPr>
        <p:spPr>
          <a:xfrm>
            <a:off x="6567123" y="2997749"/>
            <a:ext cx="844060" cy="905442"/>
          </a:xfrm>
          <a:prstGeom prst="rect">
            <a:avLst/>
          </a:prstGeom>
        </p:spPr>
        <p:txBody>
          <a:bodyPr>
            <a:prstTxWarp prst="textPlain">
              <a:avLst/>
            </a:prstTxWarp>
          </a:bodyPr>
          <a:lstStyle/>
          <a:p>
            <a:pPr lvl="0" algn="ctr"/>
            <a:r>
              <a:rPr b="1" i="0">
                <a:ln>
                  <a:noFill/>
                </a:ln>
                <a:solidFill>
                  <a:srgbClr val="00FFFF">
                    <a:alpha val="13460"/>
                  </a:srgbClr>
                </a:solidFill>
                <a:latin typeface="Montserrat"/>
              </a:rPr>
              <a:t>€</a:t>
            </a:r>
          </a:p>
        </p:txBody>
      </p:sp>
      <p:sp>
        <p:nvSpPr>
          <p:cNvPr id="233" name="Google Shape;233;p10"/>
          <p:cNvSpPr/>
          <p:nvPr/>
        </p:nvSpPr>
        <p:spPr>
          <a:xfrm>
            <a:off x="7702425" y="944674"/>
            <a:ext cx="692017" cy="889382"/>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9</a:t>
            </a:r>
          </a:p>
        </p:txBody>
      </p:sp>
      <p:sp>
        <p:nvSpPr>
          <p:cNvPr id="234" name="Google Shape;234;p10"/>
          <p:cNvSpPr/>
          <p:nvPr/>
        </p:nvSpPr>
        <p:spPr>
          <a:xfrm>
            <a:off x="8482541" y="3571675"/>
            <a:ext cx="432249" cy="668625"/>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7</a:t>
            </a:r>
          </a:p>
        </p:txBody>
      </p:sp>
      <p:sp>
        <p:nvSpPr>
          <p:cNvPr id="235" name="Google Shape;235;p10"/>
          <p:cNvSpPr/>
          <p:nvPr/>
        </p:nvSpPr>
        <p:spPr>
          <a:xfrm>
            <a:off x="7956575" y="-147125"/>
            <a:ext cx="968665" cy="1446867"/>
          </a:xfrm>
          <a:prstGeom prst="rect">
            <a:avLst/>
          </a:prstGeom>
        </p:spPr>
        <p:txBody>
          <a:bodyPr>
            <a:prstTxWarp prst="textPlain">
              <a:avLst/>
            </a:prstTxWarp>
          </a:bodyPr>
          <a:lstStyle/>
          <a:p>
            <a:pPr lvl="0" algn="ctr"/>
            <a:r>
              <a:rPr b="1" i="0">
                <a:ln>
                  <a:noFill/>
                </a:ln>
                <a:solidFill>
                  <a:srgbClr val="00BFC9">
                    <a:alpha val="45000"/>
                  </a:srgbClr>
                </a:solidFill>
                <a:latin typeface="Montserrat"/>
              </a:rPr>
              <a:t>$</a:t>
            </a:r>
          </a:p>
        </p:txBody>
      </p:sp>
      <p:sp>
        <p:nvSpPr>
          <p:cNvPr id="236" name="Google Shape;236;p10"/>
          <p:cNvSpPr/>
          <p:nvPr/>
        </p:nvSpPr>
        <p:spPr>
          <a:xfrm>
            <a:off x="7524777" y="-48672"/>
            <a:ext cx="432250" cy="597585"/>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a:t>
            </a:r>
          </a:p>
        </p:txBody>
      </p:sp>
      <p:sp>
        <p:nvSpPr>
          <p:cNvPr id="237" name="Google Shape;237;p10"/>
          <p:cNvSpPr/>
          <p:nvPr/>
        </p:nvSpPr>
        <p:spPr>
          <a:xfrm>
            <a:off x="7153450" y="1200149"/>
            <a:ext cx="336025" cy="620550"/>
          </a:xfrm>
          <a:prstGeom prst="rect">
            <a:avLst/>
          </a:prstGeom>
        </p:spPr>
        <p:txBody>
          <a:bodyPr>
            <a:prstTxWarp prst="textPlain">
              <a:avLst/>
            </a:prstTxWarp>
          </a:bodyPr>
          <a:lstStyle/>
          <a:p>
            <a:pPr lvl="0" algn="ctr"/>
            <a:r>
              <a:rPr b="0" i="0">
                <a:ln>
                  <a:noFill/>
                </a:ln>
                <a:solidFill>
                  <a:srgbClr val="00BFC9">
                    <a:alpha val="45000"/>
                  </a:srgbClr>
                </a:solidFill>
                <a:latin typeface="Abril Fatface"/>
              </a:rPr>
              <a:t>1</a:t>
            </a:r>
          </a:p>
        </p:txBody>
      </p:sp>
      <p:sp>
        <p:nvSpPr>
          <p:cNvPr id="238" name="Google Shape;238;p10"/>
          <p:cNvSpPr/>
          <p:nvPr/>
        </p:nvSpPr>
        <p:spPr>
          <a:xfrm>
            <a:off x="7524775" y="1713000"/>
            <a:ext cx="1106400" cy="14980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8</a:t>
            </a:r>
          </a:p>
        </p:txBody>
      </p:sp>
      <p:sp>
        <p:nvSpPr>
          <p:cNvPr id="239" name="Google Shape;239;p10"/>
          <p:cNvSpPr/>
          <p:nvPr/>
        </p:nvSpPr>
        <p:spPr>
          <a:xfrm rot="-5400000">
            <a:off x="7167502" y="893428"/>
            <a:ext cx="564600" cy="4449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0"/>
          <p:cNvSpPr/>
          <p:nvPr/>
        </p:nvSpPr>
        <p:spPr>
          <a:xfrm rot="5400000">
            <a:off x="8455975" y="4580950"/>
            <a:ext cx="485400" cy="334800"/>
          </a:xfrm>
          <a:prstGeom prst="rightArrow">
            <a:avLst>
              <a:gd name="adj1" fmla="val 50000"/>
              <a:gd name="adj2" fmla="val 50000"/>
            </a:avLst>
          </a:prstGeom>
          <a:noFill/>
          <a:ln w="9525" cap="flat" cmpd="sng">
            <a:solidFill>
              <a:srgbClr val="0070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0"/>
          <p:cNvSpPr/>
          <p:nvPr/>
        </p:nvSpPr>
        <p:spPr>
          <a:xfrm>
            <a:off x="7301600" y="2427892"/>
            <a:ext cx="296397" cy="419653"/>
          </a:xfrm>
          <a:prstGeom prst="rect">
            <a:avLst/>
          </a:prstGeom>
        </p:spPr>
        <p:txBody>
          <a:bodyPr>
            <a:prstTxWarp prst="textPlain">
              <a:avLst/>
            </a:prstTxWarp>
          </a:bodyPr>
          <a:lstStyle/>
          <a:p>
            <a:pPr lvl="0" algn="ctr"/>
            <a:r>
              <a:rPr b="1" i="0">
                <a:ln>
                  <a:noFill/>
                </a:ln>
                <a:solidFill>
                  <a:srgbClr val="6AA84F"/>
                </a:solidFill>
                <a:latin typeface="Montserrat"/>
              </a:rPr>
              <a:t>2</a:t>
            </a:r>
          </a:p>
        </p:txBody>
      </p:sp>
      <p:sp>
        <p:nvSpPr>
          <p:cNvPr id="242" name="Google Shape;242;p10"/>
          <p:cNvSpPr/>
          <p:nvPr/>
        </p:nvSpPr>
        <p:spPr>
          <a:xfrm>
            <a:off x="8668228" y="988756"/>
            <a:ext cx="354503" cy="423175"/>
          </a:xfrm>
          <a:prstGeom prst="rect">
            <a:avLst/>
          </a:prstGeom>
        </p:spPr>
        <p:txBody>
          <a:bodyPr>
            <a:prstTxWarp prst="textPlain">
              <a:avLst/>
            </a:prstTxWarp>
          </a:bodyPr>
          <a:lstStyle/>
          <a:p>
            <a:pPr lvl="0" algn="ctr"/>
            <a:r>
              <a:rPr b="0" i="0">
                <a:ln>
                  <a:noFill/>
                </a:ln>
                <a:solidFill>
                  <a:srgbClr val="6AA84F"/>
                </a:solidFill>
                <a:latin typeface="Abril Fatface"/>
              </a:rPr>
              <a:t>0</a:t>
            </a:r>
          </a:p>
        </p:txBody>
      </p:sp>
      <p:sp>
        <p:nvSpPr>
          <p:cNvPr id="243" name="Google Shape;243;p10"/>
          <p:cNvSpPr/>
          <p:nvPr/>
        </p:nvSpPr>
        <p:spPr>
          <a:xfrm>
            <a:off x="8763900" y="3127993"/>
            <a:ext cx="279674" cy="289206"/>
          </a:xfrm>
          <a:prstGeom prst="rect">
            <a:avLst/>
          </a:prstGeom>
        </p:spPr>
        <p:txBody>
          <a:bodyPr>
            <a:prstTxWarp prst="textPlain">
              <a:avLst/>
            </a:prstTxWarp>
          </a:bodyPr>
          <a:lstStyle/>
          <a:p>
            <a:pPr lvl="0" algn="ctr"/>
            <a:r>
              <a:rPr b="1" i="0">
                <a:ln>
                  <a:noFill/>
                </a:ln>
                <a:solidFill>
                  <a:srgbClr val="6AA84F"/>
                </a:solidFill>
                <a:latin typeface="Montserrat"/>
              </a:rPr>
              <a:t>¥</a:t>
            </a:r>
          </a:p>
        </p:txBody>
      </p:sp>
      <p:sp>
        <p:nvSpPr>
          <p:cNvPr id="244" name="Google Shape;244;p10"/>
          <p:cNvSpPr/>
          <p:nvPr/>
        </p:nvSpPr>
        <p:spPr>
          <a:xfrm>
            <a:off x="7233391" y="1950962"/>
            <a:ext cx="236741" cy="289200"/>
          </a:xfrm>
          <a:prstGeom prst="rect">
            <a:avLst/>
          </a:prstGeom>
        </p:spPr>
        <p:txBody>
          <a:bodyPr>
            <a:prstTxWarp prst="textPlain">
              <a:avLst/>
            </a:prstTxWarp>
          </a:bodyPr>
          <a:lstStyle/>
          <a:p>
            <a:pPr lvl="0" algn="ctr"/>
            <a:r>
              <a:rPr b="0" i="0">
                <a:ln>
                  <a:noFill/>
                </a:ln>
                <a:solidFill>
                  <a:srgbClr val="00FFFF">
                    <a:alpha val="13460"/>
                  </a:srgbClr>
                </a:solidFill>
                <a:latin typeface="Abril Fatface"/>
              </a:rPr>
              <a:t>4</a:t>
            </a:r>
          </a:p>
        </p:txBody>
      </p:sp>
      <p:sp>
        <p:nvSpPr>
          <p:cNvPr id="245" name="Google Shape;245;p10"/>
          <p:cNvSpPr/>
          <p:nvPr/>
        </p:nvSpPr>
        <p:spPr>
          <a:xfrm>
            <a:off x="6811905" y="-87455"/>
            <a:ext cx="652469" cy="905451"/>
          </a:xfrm>
          <a:prstGeom prst="rect">
            <a:avLst/>
          </a:prstGeom>
        </p:spPr>
        <p:txBody>
          <a:bodyPr>
            <a:prstTxWarp prst="textPlain">
              <a:avLst/>
            </a:prstTxWarp>
          </a:bodyPr>
          <a:lstStyle/>
          <a:p>
            <a:pPr lvl="0" algn="ctr"/>
            <a:r>
              <a:rPr b="1" i="0">
                <a:ln>
                  <a:noFill/>
                </a:ln>
                <a:solidFill>
                  <a:srgbClr val="00FFFF">
                    <a:alpha val="13460"/>
                  </a:srgbClr>
                </a:solidFill>
                <a:latin typeface="Montserrat"/>
              </a:rPr>
              <a:t>6</a:t>
            </a:r>
          </a:p>
        </p:txBody>
      </p:sp>
      <p:sp>
        <p:nvSpPr>
          <p:cNvPr id="246" name="Google Shape;246;p10"/>
          <p:cNvSpPr/>
          <p:nvPr/>
        </p:nvSpPr>
        <p:spPr>
          <a:xfrm>
            <a:off x="7662627" y="662323"/>
            <a:ext cx="87722" cy="216666"/>
          </a:xfrm>
          <a:prstGeom prst="rect">
            <a:avLst/>
          </a:prstGeom>
        </p:spPr>
        <p:txBody>
          <a:bodyPr>
            <a:prstTxWarp prst="textPlain">
              <a:avLst/>
            </a:prstTxWarp>
          </a:bodyPr>
          <a:lstStyle/>
          <a:p>
            <a:pPr lvl="0" algn="ctr"/>
            <a:r>
              <a:rPr b="1" i="0">
                <a:ln>
                  <a:noFill/>
                </a:ln>
                <a:solidFill>
                  <a:srgbClr val="6AA84F"/>
                </a:solidFill>
                <a:latin typeface="Montserrat"/>
              </a:rPr>
              <a:t>1</a:t>
            </a:r>
          </a:p>
        </p:txBody>
      </p:sp>
      <p:sp>
        <p:nvSpPr>
          <p:cNvPr id="247" name="Google Shape;247;p10"/>
          <p:cNvSpPr/>
          <p:nvPr/>
        </p:nvSpPr>
        <p:spPr>
          <a:xfrm>
            <a:off x="6992802" y="3859303"/>
            <a:ext cx="164400" cy="225324"/>
          </a:xfrm>
          <a:prstGeom prst="rect">
            <a:avLst/>
          </a:prstGeom>
        </p:spPr>
        <p:txBody>
          <a:bodyPr>
            <a:prstTxWarp prst="textPlain">
              <a:avLst/>
            </a:prstTxWarp>
          </a:bodyPr>
          <a:lstStyle/>
          <a:p>
            <a:pPr lvl="0" algn="ctr"/>
            <a:r>
              <a:rPr b="1" i="0">
                <a:ln>
                  <a:noFill/>
                </a:ln>
                <a:solidFill>
                  <a:srgbClr val="6AA84F"/>
                </a:solidFill>
                <a:latin typeface="Montserrat"/>
              </a:rPr>
              <a:t>4</a:t>
            </a:r>
          </a:p>
        </p:txBody>
      </p:sp>
      <p:sp>
        <p:nvSpPr>
          <p:cNvPr id="248" name="Google Shape;248;p10"/>
          <p:cNvSpPr/>
          <p:nvPr/>
        </p:nvSpPr>
        <p:spPr>
          <a:xfrm>
            <a:off x="6897399" y="729426"/>
            <a:ext cx="236725" cy="344536"/>
          </a:xfrm>
          <a:prstGeom prst="rect">
            <a:avLst/>
          </a:prstGeom>
        </p:spPr>
        <p:txBody>
          <a:bodyPr>
            <a:prstTxWarp prst="textPlain">
              <a:avLst/>
            </a:prstTxWarp>
          </a:bodyPr>
          <a:lstStyle/>
          <a:p>
            <a:pPr lvl="0" algn="ctr"/>
            <a:r>
              <a:rPr b="0" i="0">
                <a:ln>
                  <a:noFill/>
                </a:ln>
                <a:solidFill>
                  <a:srgbClr val="6AA84F"/>
                </a:solidFill>
                <a:latin typeface="Abril Fatface"/>
              </a:rPr>
              <a:t>5</a:t>
            </a:r>
          </a:p>
        </p:txBody>
      </p:sp>
      <p:sp>
        <p:nvSpPr>
          <p:cNvPr id="249" name="Google Shape;249;p10"/>
          <p:cNvSpPr/>
          <p:nvPr/>
        </p:nvSpPr>
        <p:spPr>
          <a:xfrm>
            <a:off x="8925943" y="4066263"/>
            <a:ext cx="236725" cy="304233"/>
          </a:xfrm>
          <a:prstGeom prst="rect">
            <a:avLst/>
          </a:prstGeom>
        </p:spPr>
        <p:txBody>
          <a:bodyPr>
            <a:prstTxWarp prst="textPlain">
              <a:avLst/>
            </a:prstTxWarp>
          </a:bodyPr>
          <a:lstStyle/>
          <a:p>
            <a:pPr lvl="0" algn="ctr"/>
            <a:r>
              <a:rPr b="0" i="0">
                <a:ln>
                  <a:noFill/>
                </a:ln>
                <a:solidFill>
                  <a:srgbClr val="6AA84F"/>
                </a:solidFill>
                <a:latin typeface="Abril Fatface"/>
              </a:rPr>
              <a:t>8</a:t>
            </a:r>
          </a:p>
        </p:txBody>
      </p:sp>
      <p:sp>
        <p:nvSpPr>
          <p:cNvPr id="250" name="Google Shape;250;p10"/>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825798" y="-750"/>
            <a:ext cx="7486405" cy="5145000"/>
            <a:chOff x="825798" y="-750"/>
            <a:chExt cx="7486405" cy="5145000"/>
          </a:xfrm>
        </p:grpSpPr>
        <p:cxnSp>
          <p:nvCxnSpPr>
            <p:cNvPr id="7" name="Google Shape;7;p1"/>
            <p:cNvCxnSpPr/>
            <p:nvPr/>
          </p:nvCxnSpPr>
          <p:spPr>
            <a:xfrm>
              <a:off x="825798"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8" name="Google Shape;8;p1"/>
            <p:cNvCxnSpPr/>
            <p:nvPr/>
          </p:nvCxnSpPr>
          <p:spPr>
            <a:xfrm>
              <a:off x="1657621"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9" name="Google Shape;9;p1"/>
            <p:cNvCxnSpPr/>
            <p:nvPr/>
          </p:nvCxnSpPr>
          <p:spPr>
            <a:xfrm>
              <a:off x="2489443"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0" name="Google Shape;10;p1"/>
            <p:cNvCxnSpPr/>
            <p:nvPr/>
          </p:nvCxnSpPr>
          <p:spPr>
            <a:xfrm>
              <a:off x="8312202"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1" name="Google Shape;11;p1"/>
            <p:cNvCxnSpPr/>
            <p:nvPr/>
          </p:nvCxnSpPr>
          <p:spPr>
            <a:xfrm>
              <a:off x="7480380"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2" name="Google Shape;12;p1"/>
            <p:cNvCxnSpPr/>
            <p:nvPr/>
          </p:nvCxnSpPr>
          <p:spPr>
            <a:xfrm>
              <a:off x="6648557"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3" name="Google Shape;13;p1"/>
            <p:cNvCxnSpPr/>
            <p:nvPr/>
          </p:nvCxnSpPr>
          <p:spPr>
            <a:xfrm>
              <a:off x="5816734"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4" name="Google Shape;14;p1"/>
            <p:cNvCxnSpPr/>
            <p:nvPr/>
          </p:nvCxnSpPr>
          <p:spPr>
            <a:xfrm>
              <a:off x="4984911"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5" name="Google Shape;15;p1"/>
            <p:cNvCxnSpPr/>
            <p:nvPr/>
          </p:nvCxnSpPr>
          <p:spPr>
            <a:xfrm>
              <a:off x="4153089" y="-750"/>
              <a:ext cx="0" cy="5145000"/>
            </a:xfrm>
            <a:prstGeom prst="straightConnector1">
              <a:avLst/>
            </a:prstGeom>
            <a:noFill/>
            <a:ln w="9525" cap="flat" cmpd="sng">
              <a:solidFill>
                <a:srgbClr val="005C65"/>
              </a:solidFill>
              <a:prstDash val="dot"/>
              <a:round/>
              <a:headEnd type="none" w="med" len="med"/>
              <a:tailEnd type="none" w="med" len="med"/>
            </a:ln>
          </p:spPr>
        </p:cxnSp>
        <p:cxnSp>
          <p:nvCxnSpPr>
            <p:cNvPr id="16" name="Google Shape;16;p1"/>
            <p:cNvCxnSpPr/>
            <p:nvPr/>
          </p:nvCxnSpPr>
          <p:spPr>
            <a:xfrm>
              <a:off x="3321266" y="-750"/>
              <a:ext cx="0" cy="5145000"/>
            </a:xfrm>
            <a:prstGeom prst="straightConnector1">
              <a:avLst/>
            </a:prstGeom>
            <a:noFill/>
            <a:ln w="9525" cap="flat" cmpd="sng">
              <a:solidFill>
                <a:srgbClr val="005C65"/>
              </a:solidFill>
              <a:prstDash val="dot"/>
              <a:round/>
              <a:headEnd type="none" w="med" len="med"/>
              <a:tailEnd type="none" w="med" len="med"/>
            </a:ln>
          </p:spPr>
        </p:cxnSp>
      </p:grpSp>
      <p:sp>
        <p:nvSpPr>
          <p:cNvPr id="17" name="Google Shape;17;p1"/>
          <p:cNvSpPr txBox="1">
            <a:spLocks noGrp="1"/>
          </p:cNvSpPr>
          <p:nvPr>
            <p:ph type="title"/>
          </p:nvPr>
        </p:nvSpPr>
        <p:spPr>
          <a:xfrm>
            <a:off x="735875" y="780900"/>
            <a:ext cx="5917200" cy="697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18" name="Google Shape;18;p1"/>
          <p:cNvSpPr txBox="1">
            <a:spLocks noGrp="1"/>
          </p:cNvSpPr>
          <p:nvPr>
            <p:ph type="body" idx="1"/>
          </p:nvPr>
        </p:nvSpPr>
        <p:spPr>
          <a:xfrm>
            <a:off x="735875" y="1513574"/>
            <a:ext cx="5917200" cy="303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PT Serif"/>
              <a:buChar char="⊸"/>
              <a:defRPr sz="2400">
                <a:solidFill>
                  <a:schemeClr val="dk1"/>
                </a:solidFill>
                <a:latin typeface="PT Serif"/>
                <a:ea typeface="PT Serif"/>
                <a:cs typeface="PT Serif"/>
                <a:sym typeface="PT Serif"/>
              </a:defRPr>
            </a:lvl1pPr>
            <a:lvl2pPr marL="914400" lvl="1"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2pPr>
            <a:lvl3pPr marL="1371600" lvl="2"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3pPr>
            <a:lvl4pPr marL="1828800" lvl="3"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4pPr>
            <a:lvl5pPr marL="2286000" lvl="4"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5pPr>
            <a:lvl6pPr marL="2743200" lvl="5"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6pPr>
            <a:lvl7pPr marL="3200400" lvl="6"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7pPr>
            <a:lvl8pPr marL="3657600" lvl="7"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8pPr>
            <a:lvl9pPr marL="4114800" lvl="8" indent="-381000">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9pPr>
          </a:lstStyle>
          <a:p>
            <a:endParaRPr/>
          </a:p>
        </p:txBody>
      </p:sp>
      <p:sp>
        <p:nvSpPr>
          <p:cNvPr id="19" name="Google Shape;19;p1"/>
          <p:cNvSpPr txBox="1">
            <a:spLocks noGrp="1"/>
          </p:cNvSpPr>
          <p:nvPr>
            <p:ph type="sldNum" idx="12"/>
          </p:nvPr>
        </p:nvSpPr>
        <p:spPr>
          <a:xfrm>
            <a:off x="76200" y="39925"/>
            <a:ext cx="548700" cy="360000"/>
          </a:xfrm>
          <a:prstGeom prst="rect">
            <a:avLst/>
          </a:prstGeom>
          <a:noFill/>
          <a:ln>
            <a:noFill/>
          </a:ln>
        </p:spPr>
        <p:txBody>
          <a:bodyPr spcFirstLastPara="1" wrap="square" lIns="91425" tIns="91425" rIns="91425" bIns="91425" anchor="t" anchorCtr="0">
            <a:noAutofit/>
          </a:bodyPr>
          <a:lstStyle>
            <a:lvl1pPr lvl="0">
              <a:buNone/>
              <a:defRPr sz="1100" b="1">
                <a:solidFill>
                  <a:schemeClr val="lt2"/>
                </a:solidFill>
                <a:latin typeface="Montserrat"/>
                <a:ea typeface="Montserrat"/>
                <a:cs typeface="Montserrat"/>
                <a:sym typeface="Montserrat"/>
              </a:defRPr>
            </a:lvl1pPr>
            <a:lvl2pPr lvl="1">
              <a:buNone/>
              <a:defRPr sz="1100" b="1">
                <a:solidFill>
                  <a:schemeClr val="lt2"/>
                </a:solidFill>
                <a:latin typeface="Montserrat"/>
                <a:ea typeface="Montserrat"/>
                <a:cs typeface="Montserrat"/>
                <a:sym typeface="Montserrat"/>
              </a:defRPr>
            </a:lvl2pPr>
            <a:lvl3pPr lvl="2">
              <a:buNone/>
              <a:defRPr sz="1100" b="1">
                <a:solidFill>
                  <a:schemeClr val="lt2"/>
                </a:solidFill>
                <a:latin typeface="Montserrat"/>
                <a:ea typeface="Montserrat"/>
                <a:cs typeface="Montserrat"/>
                <a:sym typeface="Montserrat"/>
              </a:defRPr>
            </a:lvl3pPr>
            <a:lvl4pPr lvl="3">
              <a:buNone/>
              <a:defRPr sz="1100" b="1">
                <a:solidFill>
                  <a:schemeClr val="lt2"/>
                </a:solidFill>
                <a:latin typeface="Montserrat"/>
                <a:ea typeface="Montserrat"/>
                <a:cs typeface="Montserrat"/>
                <a:sym typeface="Montserrat"/>
              </a:defRPr>
            </a:lvl4pPr>
            <a:lvl5pPr lvl="4">
              <a:buNone/>
              <a:defRPr sz="1100" b="1">
                <a:solidFill>
                  <a:schemeClr val="lt2"/>
                </a:solidFill>
                <a:latin typeface="Montserrat"/>
                <a:ea typeface="Montserrat"/>
                <a:cs typeface="Montserrat"/>
                <a:sym typeface="Montserrat"/>
              </a:defRPr>
            </a:lvl5pPr>
            <a:lvl6pPr lvl="5">
              <a:buNone/>
              <a:defRPr sz="1100" b="1">
                <a:solidFill>
                  <a:schemeClr val="lt2"/>
                </a:solidFill>
                <a:latin typeface="Montserrat"/>
                <a:ea typeface="Montserrat"/>
                <a:cs typeface="Montserrat"/>
                <a:sym typeface="Montserrat"/>
              </a:defRPr>
            </a:lvl6pPr>
            <a:lvl7pPr lvl="6">
              <a:buNone/>
              <a:defRPr sz="1100" b="1">
                <a:solidFill>
                  <a:schemeClr val="lt2"/>
                </a:solidFill>
                <a:latin typeface="Montserrat"/>
                <a:ea typeface="Montserrat"/>
                <a:cs typeface="Montserrat"/>
                <a:sym typeface="Montserrat"/>
              </a:defRPr>
            </a:lvl7pPr>
            <a:lvl8pPr lvl="7">
              <a:buNone/>
              <a:defRPr sz="1100" b="1">
                <a:solidFill>
                  <a:schemeClr val="lt2"/>
                </a:solidFill>
                <a:latin typeface="Montserrat"/>
                <a:ea typeface="Montserrat"/>
                <a:cs typeface="Montserrat"/>
                <a:sym typeface="Montserrat"/>
              </a:defRPr>
            </a:lvl8pPr>
            <a:lvl9pPr lvl="8">
              <a:buNone/>
              <a:defRPr sz="1100" b="1">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a:spLocks noGrp="1"/>
          </p:cNvSpPr>
          <p:nvPr>
            <p:ph type="ctrTitle"/>
          </p:nvPr>
        </p:nvSpPr>
        <p:spPr>
          <a:xfrm>
            <a:off x="124690" y="753191"/>
            <a:ext cx="8894619"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STOCK MARKET PREDICTOR:</a:t>
            </a:r>
            <a:endParaRPr sz="4000" dirty="0"/>
          </a:p>
        </p:txBody>
      </p:sp>
      <p:sp>
        <p:nvSpPr>
          <p:cNvPr id="2" name="Google Shape;257;p12">
            <a:extLst>
              <a:ext uri="{FF2B5EF4-FFF2-40B4-BE49-F238E27FC236}">
                <a16:creationId xmlns:a16="http://schemas.microsoft.com/office/drawing/2014/main" id="{1447D798-7859-F50F-389C-351280F83FAC}"/>
              </a:ext>
            </a:extLst>
          </p:cNvPr>
          <p:cNvSpPr txBox="1">
            <a:spLocks/>
          </p:cNvSpPr>
          <p:nvPr/>
        </p:nvSpPr>
        <p:spPr>
          <a:xfrm>
            <a:off x="505691" y="1714732"/>
            <a:ext cx="8035636"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9pPr>
          </a:lstStyle>
          <a:p>
            <a:r>
              <a:rPr lang="en-US" sz="3200" dirty="0"/>
              <a:t>Using the Volatility Index to </a:t>
            </a:r>
          </a:p>
          <a:p>
            <a:r>
              <a:rPr lang="en-US" sz="3200" dirty="0"/>
              <a:t>Predict S&amp;P 500 Future Returns</a:t>
            </a:r>
          </a:p>
        </p:txBody>
      </p:sp>
      <p:sp>
        <p:nvSpPr>
          <p:cNvPr id="3" name="Google Shape;257;p12">
            <a:extLst>
              <a:ext uri="{FF2B5EF4-FFF2-40B4-BE49-F238E27FC236}">
                <a16:creationId xmlns:a16="http://schemas.microsoft.com/office/drawing/2014/main" id="{727B43D7-EA3E-9FE8-2935-760B678E4949}"/>
              </a:ext>
            </a:extLst>
          </p:cNvPr>
          <p:cNvSpPr txBox="1">
            <a:spLocks/>
          </p:cNvSpPr>
          <p:nvPr/>
        </p:nvSpPr>
        <p:spPr>
          <a:xfrm>
            <a:off x="1330035" y="2874532"/>
            <a:ext cx="6303818"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9pPr>
          </a:lstStyle>
          <a:p>
            <a:r>
              <a:rPr lang="en-US" sz="2400" dirty="0"/>
              <a:t>Coded and presented by Mark Lech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10</a:t>
            </a:fld>
            <a:endParaRPr lang="en" dirty="0"/>
          </a:p>
        </p:txBody>
      </p:sp>
      <p:sp>
        <p:nvSpPr>
          <p:cNvPr id="6" name="Google Shape;540;p39">
            <a:extLst>
              <a:ext uri="{FF2B5EF4-FFF2-40B4-BE49-F238E27FC236}">
                <a16:creationId xmlns:a16="http://schemas.microsoft.com/office/drawing/2014/main" id="{05763D49-C8F8-CA48-980B-C3CCF5A77FDC}"/>
              </a:ext>
            </a:extLst>
          </p:cNvPr>
          <p:cNvSpPr txBox="1">
            <a:spLocks/>
          </p:cNvSpPr>
          <p:nvPr/>
        </p:nvSpPr>
        <p:spPr>
          <a:xfrm>
            <a:off x="2856608" y="-200941"/>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a:t>Model Roadmap</a:t>
            </a:r>
            <a:endParaRPr lang="en-US" dirty="0"/>
          </a:p>
        </p:txBody>
      </p:sp>
      <p:sp>
        <p:nvSpPr>
          <p:cNvPr id="7" name="Google Shape;542;p39">
            <a:extLst>
              <a:ext uri="{FF2B5EF4-FFF2-40B4-BE49-F238E27FC236}">
                <a16:creationId xmlns:a16="http://schemas.microsoft.com/office/drawing/2014/main" id="{F98A7B33-3578-2140-AAC6-B7CF18F09627}"/>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43;p39">
            <a:extLst>
              <a:ext uri="{FF2B5EF4-FFF2-40B4-BE49-F238E27FC236}">
                <a16:creationId xmlns:a16="http://schemas.microsoft.com/office/drawing/2014/main" id="{D72F73C0-6BD1-821B-BF36-C415C55E485E}"/>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562;p39">
            <a:extLst>
              <a:ext uri="{FF2B5EF4-FFF2-40B4-BE49-F238E27FC236}">
                <a16:creationId xmlns:a16="http://schemas.microsoft.com/office/drawing/2014/main" id="{4C8BB385-2422-ADA3-4A58-444B69946B76}"/>
              </a:ext>
            </a:extLst>
          </p:cNvPr>
          <p:cNvSpPr txBox="1"/>
          <p:nvPr/>
        </p:nvSpPr>
        <p:spPr>
          <a:xfrm>
            <a:off x="3407914"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563;p39">
            <a:extLst>
              <a:ext uri="{FF2B5EF4-FFF2-40B4-BE49-F238E27FC236}">
                <a16:creationId xmlns:a16="http://schemas.microsoft.com/office/drawing/2014/main" id="{97070B46-C2DF-5377-7EE5-DBA6A5DF6E0F}"/>
              </a:ext>
            </a:extLst>
          </p:cNvPr>
          <p:cNvSpPr txBox="1"/>
          <p:nvPr/>
        </p:nvSpPr>
        <p:spPr>
          <a:xfrm>
            <a:off x="1403821"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562;p39">
            <a:extLst>
              <a:ext uri="{FF2B5EF4-FFF2-40B4-BE49-F238E27FC236}">
                <a16:creationId xmlns:a16="http://schemas.microsoft.com/office/drawing/2014/main" id="{F78F4D9E-011D-EC5C-95B7-4915A969FBD7}"/>
              </a:ext>
            </a:extLst>
          </p:cNvPr>
          <p:cNvSpPr txBox="1"/>
          <p:nvPr/>
        </p:nvSpPr>
        <p:spPr>
          <a:xfrm>
            <a:off x="5412007"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9" name="Google Shape;280;p15">
            <a:extLst>
              <a:ext uri="{FF2B5EF4-FFF2-40B4-BE49-F238E27FC236}">
                <a16:creationId xmlns:a16="http://schemas.microsoft.com/office/drawing/2014/main" id="{E79D1E77-3BDE-4FF5-4542-5DD6D0A1C8E2}"/>
              </a:ext>
            </a:extLst>
          </p:cNvPr>
          <p:cNvSpPr txBox="1">
            <a:spLocks noGrp="1"/>
          </p:cNvSpPr>
          <p:nvPr>
            <p:ph type="subTitle" idx="1"/>
          </p:nvPr>
        </p:nvSpPr>
        <p:spPr>
          <a:xfrm>
            <a:off x="207753" y="1961836"/>
            <a:ext cx="2565662" cy="3181664"/>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1 Loop Logic</a:t>
            </a:r>
          </a:p>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6200" indent="0"/>
            <a:r>
              <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filter process for looped through 21 input symbols to find unique pairs, resulting in 210 </a:t>
            </a:r>
            <a:r>
              <a:rPr lang="en-US" sz="16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conbinations</a:t>
            </a:r>
            <a:r>
              <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outer loop joined with two output symbols, for a total of 420 combinations.</a:t>
            </a:r>
          </a:p>
          <a:p>
            <a:pPr marL="76200" indent="0"/>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1" name="Picture 20" descr="A screenshot of a computer program&#10;&#10;Description automatically generated with low confidence">
            <a:extLst>
              <a:ext uri="{FF2B5EF4-FFF2-40B4-BE49-F238E27FC236}">
                <a16:creationId xmlns:a16="http://schemas.microsoft.com/office/drawing/2014/main" id="{E3E133EC-76FD-AD77-53DD-11EC2CB882CF}"/>
              </a:ext>
            </a:extLst>
          </p:cNvPr>
          <p:cNvPicPr>
            <a:picLocks noChangeAspect="1"/>
          </p:cNvPicPr>
          <p:nvPr/>
        </p:nvPicPr>
        <p:blipFill>
          <a:blip r:embed="rId3"/>
          <a:stretch>
            <a:fillRect/>
          </a:stretch>
        </p:blipFill>
        <p:spPr>
          <a:xfrm>
            <a:off x="2856608" y="133350"/>
            <a:ext cx="6184900" cy="4876800"/>
          </a:xfrm>
          <a:prstGeom prst="rect">
            <a:avLst/>
          </a:prstGeom>
        </p:spPr>
      </p:pic>
      <p:pic>
        <p:nvPicPr>
          <p:cNvPr id="2" name="Picture 1" descr="A red sports car on a black background&#10;&#10;Description automatically generated with medium confidence">
            <a:extLst>
              <a:ext uri="{FF2B5EF4-FFF2-40B4-BE49-F238E27FC236}">
                <a16:creationId xmlns:a16="http://schemas.microsoft.com/office/drawing/2014/main" id="{9350A73A-A495-FA1E-6ADB-BEF60FBB9DC8}"/>
              </a:ext>
            </a:extLst>
          </p:cNvPr>
          <p:cNvPicPr>
            <a:picLocks noChangeAspect="1"/>
          </p:cNvPicPr>
          <p:nvPr/>
        </p:nvPicPr>
        <p:blipFill>
          <a:blip r:embed="rId4"/>
          <a:stretch>
            <a:fillRect/>
          </a:stretch>
        </p:blipFill>
        <p:spPr>
          <a:xfrm>
            <a:off x="1486718" y="90072"/>
            <a:ext cx="1011043" cy="1011043"/>
          </a:xfrm>
          <a:prstGeom prst="rect">
            <a:avLst/>
          </a:prstGeom>
        </p:spPr>
      </p:pic>
    </p:spTree>
    <p:extLst>
      <p:ext uri="{BB962C8B-B14F-4D97-AF65-F5344CB8AC3E}">
        <p14:creationId xmlns:p14="http://schemas.microsoft.com/office/powerpoint/2010/main" val="2904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5"/>
          <p:cNvSpPr txBox="1">
            <a:spLocks noGrp="1"/>
          </p:cNvSpPr>
          <p:nvPr>
            <p:ph type="subTitle" idx="1"/>
          </p:nvPr>
        </p:nvSpPr>
        <p:spPr>
          <a:xfrm>
            <a:off x="290946" y="2101809"/>
            <a:ext cx="8091053" cy="3242472"/>
          </a:xfrm>
          <a:prstGeom prst="rect">
            <a:avLst/>
          </a:prstGeom>
        </p:spPr>
        <p:txBody>
          <a:bodyPr spcFirstLastPara="1" wrap="square" lIns="91425" tIns="91425" rIns="91425" bIns="91425" anchor="t" anchorCtr="0">
            <a:noAutofit/>
          </a:bodyPr>
          <a:lstStyle/>
          <a:p>
            <a:pPr marL="76200" indent="0"/>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Model 1: </a:t>
            </a:r>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Looping through a Neural Network to Find the Best Candidates</a:t>
            </a:r>
          </a:p>
          <a:p>
            <a:pPr marL="76200" indent="0"/>
            <a:endPar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Findings:</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For model 1 inputs, the closing price features of two symbols (VIX and VIX3M) produced consistently higher accuracies.</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For outputs, the S&amp;P 500 return for one year in the future produced higher overall scores.</a:t>
            </a:r>
          </a:p>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6200" indent="0"/>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Result:</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VIX and VIX3M were passed to Model 2 as inputs, with the S&amp;P 500 as the output.</a:t>
            </a:r>
          </a:p>
          <a:p>
            <a:pPr marL="76200" indent="0"/>
            <a:endPar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11</a:t>
            </a:fld>
            <a:endParaRPr lang="en" dirty="0"/>
          </a:p>
        </p:txBody>
      </p:sp>
      <p:sp>
        <p:nvSpPr>
          <p:cNvPr id="6" name="Google Shape;540;p39">
            <a:extLst>
              <a:ext uri="{FF2B5EF4-FFF2-40B4-BE49-F238E27FC236}">
                <a16:creationId xmlns:a16="http://schemas.microsoft.com/office/drawing/2014/main" id="{05763D49-C8F8-CA48-980B-C3CCF5A77FDC}"/>
              </a:ext>
            </a:extLst>
          </p:cNvPr>
          <p:cNvSpPr txBox="1">
            <a:spLocks/>
          </p:cNvSpPr>
          <p:nvPr/>
        </p:nvSpPr>
        <p:spPr>
          <a:xfrm>
            <a:off x="2856608" y="-200941"/>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a:t>Model Roadmap</a:t>
            </a:r>
            <a:endParaRPr lang="en-US" dirty="0"/>
          </a:p>
        </p:txBody>
      </p:sp>
      <p:sp>
        <p:nvSpPr>
          <p:cNvPr id="7" name="Google Shape;542;p39">
            <a:extLst>
              <a:ext uri="{FF2B5EF4-FFF2-40B4-BE49-F238E27FC236}">
                <a16:creationId xmlns:a16="http://schemas.microsoft.com/office/drawing/2014/main" id="{F98A7B33-3578-2140-AAC6-B7CF18F09627}"/>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43;p39">
            <a:extLst>
              <a:ext uri="{FF2B5EF4-FFF2-40B4-BE49-F238E27FC236}">
                <a16:creationId xmlns:a16="http://schemas.microsoft.com/office/drawing/2014/main" id="{D72F73C0-6BD1-821B-BF36-C415C55E485E}"/>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562;p39">
            <a:extLst>
              <a:ext uri="{FF2B5EF4-FFF2-40B4-BE49-F238E27FC236}">
                <a16:creationId xmlns:a16="http://schemas.microsoft.com/office/drawing/2014/main" id="{4C8BB385-2422-ADA3-4A58-444B69946B76}"/>
              </a:ext>
            </a:extLst>
          </p:cNvPr>
          <p:cNvSpPr txBox="1"/>
          <p:nvPr/>
        </p:nvSpPr>
        <p:spPr>
          <a:xfrm>
            <a:off x="3407914"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563;p39">
            <a:extLst>
              <a:ext uri="{FF2B5EF4-FFF2-40B4-BE49-F238E27FC236}">
                <a16:creationId xmlns:a16="http://schemas.microsoft.com/office/drawing/2014/main" id="{97070B46-C2DF-5377-7EE5-DBA6A5DF6E0F}"/>
              </a:ext>
            </a:extLst>
          </p:cNvPr>
          <p:cNvSpPr txBox="1"/>
          <p:nvPr/>
        </p:nvSpPr>
        <p:spPr>
          <a:xfrm>
            <a:off x="1403821"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562;p39">
            <a:extLst>
              <a:ext uri="{FF2B5EF4-FFF2-40B4-BE49-F238E27FC236}">
                <a16:creationId xmlns:a16="http://schemas.microsoft.com/office/drawing/2014/main" id="{F78F4D9E-011D-EC5C-95B7-4915A969FBD7}"/>
              </a:ext>
            </a:extLst>
          </p:cNvPr>
          <p:cNvSpPr txBox="1"/>
          <p:nvPr/>
        </p:nvSpPr>
        <p:spPr>
          <a:xfrm>
            <a:off x="5412007"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pic>
        <p:nvPicPr>
          <p:cNvPr id="2" name="Picture 1" descr="A red sports car on a black background&#10;&#10;Description automatically generated with medium confidence">
            <a:extLst>
              <a:ext uri="{FF2B5EF4-FFF2-40B4-BE49-F238E27FC236}">
                <a16:creationId xmlns:a16="http://schemas.microsoft.com/office/drawing/2014/main" id="{974251D0-2BD5-5FDB-3468-12CDFA2C2E62}"/>
              </a:ext>
            </a:extLst>
          </p:cNvPr>
          <p:cNvPicPr>
            <a:picLocks noChangeAspect="1"/>
          </p:cNvPicPr>
          <p:nvPr/>
        </p:nvPicPr>
        <p:blipFill>
          <a:blip r:embed="rId3"/>
          <a:stretch>
            <a:fillRect/>
          </a:stretch>
        </p:blipFill>
        <p:spPr>
          <a:xfrm>
            <a:off x="1486718" y="90072"/>
            <a:ext cx="1011043" cy="1011043"/>
          </a:xfrm>
          <a:prstGeom prst="rect">
            <a:avLst/>
          </a:prstGeom>
        </p:spPr>
      </p:pic>
    </p:spTree>
    <p:extLst>
      <p:ext uri="{BB962C8B-B14F-4D97-AF65-F5344CB8AC3E}">
        <p14:creationId xmlns:p14="http://schemas.microsoft.com/office/powerpoint/2010/main" val="80758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5"/>
          <p:cNvSpPr txBox="1">
            <a:spLocks noGrp="1"/>
          </p:cNvSpPr>
          <p:nvPr>
            <p:ph type="subTitle" idx="1"/>
          </p:nvPr>
        </p:nvSpPr>
        <p:spPr>
          <a:xfrm>
            <a:off x="685800" y="2039278"/>
            <a:ext cx="5728855" cy="2684129"/>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2: Optimizing the Neural Network</a:t>
            </a: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619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VIX and VIX3M closing values were inputs.</a:t>
            </a:r>
          </a:p>
          <a:p>
            <a:pPr marL="3619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S&amp;P 500 return for one year was the output.</a:t>
            </a:r>
          </a:p>
          <a:p>
            <a:pPr marL="3619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Data was optimized with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KerasTuner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with a maximum of 10 hidden layers and 200 nodes.</a:t>
            </a:r>
          </a:p>
          <a:p>
            <a:pPr marL="3619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 second neural network model was then run using the optimized variables.</a:t>
            </a:r>
          </a:p>
          <a:p>
            <a:pPr marL="3619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results yielded an accuracy of 77.4%.</a:t>
            </a:r>
          </a:p>
          <a:p>
            <a:pPr marL="76200" indent="0"/>
            <a:endPar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r>
              <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p:txBody>
      </p:sp>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12</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pic>
        <p:nvPicPr>
          <p:cNvPr id="2" name="Picture 1" descr="A red sports car on a black background&#10;&#10;Description automatically generated with medium confidence">
            <a:extLst>
              <a:ext uri="{FF2B5EF4-FFF2-40B4-BE49-F238E27FC236}">
                <a16:creationId xmlns:a16="http://schemas.microsoft.com/office/drawing/2014/main" id="{64CC6DE3-388D-56A1-1516-1A189D477793}"/>
              </a:ext>
            </a:extLst>
          </p:cNvPr>
          <p:cNvPicPr>
            <a:picLocks noChangeAspect="1"/>
          </p:cNvPicPr>
          <p:nvPr/>
        </p:nvPicPr>
        <p:blipFill>
          <a:blip r:embed="rId3"/>
          <a:stretch>
            <a:fillRect/>
          </a:stretch>
        </p:blipFill>
        <p:spPr>
          <a:xfrm>
            <a:off x="3536596" y="65869"/>
            <a:ext cx="1011043" cy="1011043"/>
          </a:xfrm>
          <a:prstGeom prst="rect">
            <a:avLst/>
          </a:prstGeom>
        </p:spPr>
      </p:pic>
    </p:spTree>
    <p:extLst>
      <p:ext uri="{BB962C8B-B14F-4D97-AF65-F5344CB8AC3E}">
        <p14:creationId xmlns:p14="http://schemas.microsoft.com/office/powerpoint/2010/main" val="459702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13</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735725" y="2305916"/>
            <a:ext cx="3301570" cy="2155499"/>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2 Optimizer Logic</a:t>
            </a:r>
          </a:p>
          <a:p>
            <a:pPr marL="76200" indent="0"/>
            <a:endPar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r>
              <a:rPr 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KerasTuner</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auto-optimizer tested various numbers of hidden layers, nodes and epochs.</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screenshot of a computer code&#10;&#10;Description automatically generated with low confidence">
            <a:extLst>
              <a:ext uri="{FF2B5EF4-FFF2-40B4-BE49-F238E27FC236}">
                <a16:creationId xmlns:a16="http://schemas.microsoft.com/office/drawing/2014/main" id="{42C09383-9EEF-1800-E6AC-E9AEB3714335}"/>
              </a:ext>
            </a:extLst>
          </p:cNvPr>
          <p:cNvPicPr>
            <a:picLocks noChangeAspect="1"/>
          </p:cNvPicPr>
          <p:nvPr/>
        </p:nvPicPr>
        <p:blipFill>
          <a:blip r:embed="rId3"/>
          <a:stretch>
            <a:fillRect/>
          </a:stretch>
        </p:blipFill>
        <p:spPr>
          <a:xfrm>
            <a:off x="4645837" y="66675"/>
            <a:ext cx="4349750" cy="5010150"/>
          </a:xfrm>
          <a:prstGeom prst="rect">
            <a:avLst/>
          </a:prstGeom>
        </p:spPr>
      </p:pic>
      <p:pic>
        <p:nvPicPr>
          <p:cNvPr id="2" name="Picture 1" descr="A red sports car on a black background&#10;&#10;Description automatically generated with medium confidence">
            <a:extLst>
              <a:ext uri="{FF2B5EF4-FFF2-40B4-BE49-F238E27FC236}">
                <a16:creationId xmlns:a16="http://schemas.microsoft.com/office/drawing/2014/main" id="{73044A47-AC61-996B-545E-51F470B1E4ED}"/>
              </a:ext>
            </a:extLst>
          </p:cNvPr>
          <p:cNvPicPr>
            <a:picLocks noChangeAspect="1"/>
          </p:cNvPicPr>
          <p:nvPr/>
        </p:nvPicPr>
        <p:blipFill>
          <a:blip r:embed="rId4"/>
          <a:stretch>
            <a:fillRect/>
          </a:stretch>
        </p:blipFill>
        <p:spPr>
          <a:xfrm>
            <a:off x="3521354" y="65869"/>
            <a:ext cx="1011043" cy="1011043"/>
          </a:xfrm>
          <a:prstGeom prst="rect">
            <a:avLst/>
          </a:prstGeom>
        </p:spPr>
      </p:pic>
    </p:spTree>
    <p:extLst>
      <p:ext uri="{BB962C8B-B14F-4D97-AF65-F5344CB8AC3E}">
        <p14:creationId xmlns:p14="http://schemas.microsoft.com/office/powerpoint/2010/main" val="285465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14</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280;p15">
            <a:extLst>
              <a:ext uri="{FF2B5EF4-FFF2-40B4-BE49-F238E27FC236}">
                <a16:creationId xmlns:a16="http://schemas.microsoft.com/office/drawing/2014/main" id="{1B83DCD6-72A8-38F3-656E-0A8B85E92A42}"/>
              </a:ext>
            </a:extLst>
          </p:cNvPr>
          <p:cNvSpPr txBox="1">
            <a:spLocks/>
          </p:cNvSpPr>
          <p:nvPr/>
        </p:nvSpPr>
        <p:spPr>
          <a:xfrm>
            <a:off x="624900" y="4232563"/>
            <a:ext cx="7301346" cy="1012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Very few negative returns on the lower right of the chart.</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Symbol VIX had a more defined lower boundary than VIX3M.</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VIX and the S&amp;P 500 were then passed to Model 3.</a:t>
            </a: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81000" y="1792306"/>
            <a:ext cx="7456387" cy="1205345"/>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2: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VIX and VIX3M inputs and S&amp;P 500 outputs were then plotted:</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descr="A picture containing text, screenshot, colorfulness, diagram&#10;&#10;Description automatically generated">
            <a:extLst>
              <a:ext uri="{FF2B5EF4-FFF2-40B4-BE49-F238E27FC236}">
                <a16:creationId xmlns:a16="http://schemas.microsoft.com/office/drawing/2014/main" id="{FD806822-5DB2-44FF-2F8A-65AB065F2409}"/>
              </a:ext>
            </a:extLst>
          </p:cNvPr>
          <p:cNvPicPr>
            <a:picLocks noChangeAspect="1"/>
          </p:cNvPicPr>
          <p:nvPr/>
        </p:nvPicPr>
        <p:blipFill>
          <a:blip r:embed="rId3"/>
          <a:stretch>
            <a:fillRect/>
          </a:stretch>
        </p:blipFill>
        <p:spPr>
          <a:xfrm>
            <a:off x="713509" y="2237509"/>
            <a:ext cx="3445545" cy="2008385"/>
          </a:xfrm>
          <a:prstGeom prst="rect">
            <a:avLst/>
          </a:prstGeom>
        </p:spPr>
      </p:pic>
      <p:pic>
        <p:nvPicPr>
          <p:cNvPr id="16" name="Picture 15" descr="A picture containing map, text, screenshot, diagram">
            <a:extLst>
              <a:ext uri="{FF2B5EF4-FFF2-40B4-BE49-F238E27FC236}">
                <a16:creationId xmlns:a16="http://schemas.microsoft.com/office/drawing/2014/main" id="{83AF2E20-E396-AF3C-0FBE-86E1475EBCF7}"/>
              </a:ext>
            </a:extLst>
          </p:cNvPr>
          <p:cNvPicPr>
            <a:picLocks noChangeAspect="1"/>
          </p:cNvPicPr>
          <p:nvPr/>
        </p:nvPicPr>
        <p:blipFill>
          <a:blip r:embed="rId4"/>
          <a:stretch>
            <a:fillRect/>
          </a:stretch>
        </p:blipFill>
        <p:spPr>
          <a:xfrm>
            <a:off x="4051113" y="2237508"/>
            <a:ext cx="2909530" cy="2008385"/>
          </a:xfrm>
          <a:prstGeom prst="rect">
            <a:avLst/>
          </a:prstGeom>
        </p:spPr>
      </p:pic>
      <p:pic>
        <p:nvPicPr>
          <p:cNvPr id="2" name="Picture 1" descr="A red sports car on a black background&#10;&#10;Description automatically generated with medium confidence">
            <a:extLst>
              <a:ext uri="{FF2B5EF4-FFF2-40B4-BE49-F238E27FC236}">
                <a16:creationId xmlns:a16="http://schemas.microsoft.com/office/drawing/2014/main" id="{8D8B3F18-7211-0BB4-773B-CB3EDCB974C7}"/>
              </a:ext>
            </a:extLst>
          </p:cNvPr>
          <p:cNvPicPr>
            <a:picLocks noChangeAspect="1"/>
          </p:cNvPicPr>
          <p:nvPr/>
        </p:nvPicPr>
        <p:blipFill>
          <a:blip r:embed="rId5"/>
          <a:stretch>
            <a:fillRect/>
          </a:stretch>
        </p:blipFill>
        <p:spPr>
          <a:xfrm>
            <a:off x="3536596" y="77283"/>
            <a:ext cx="1011043" cy="1011043"/>
          </a:xfrm>
          <a:prstGeom prst="rect">
            <a:avLst/>
          </a:prstGeom>
        </p:spPr>
      </p:pic>
    </p:spTree>
    <p:extLst>
      <p:ext uri="{BB962C8B-B14F-4D97-AF65-F5344CB8AC3E}">
        <p14:creationId xmlns:p14="http://schemas.microsoft.com/office/powerpoint/2010/main" val="480256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15</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60218" y="1792306"/>
            <a:ext cx="7477169" cy="1205345"/>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3: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VIX and S&amp;P 500 were plotted with linear and non-linear regressions</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picture containing text, screenshot, line, diagram&#10;&#10;Description automatically generated">
            <a:extLst>
              <a:ext uri="{FF2B5EF4-FFF2-40B4-BE49-F238E27FC236}">
                <a16:creationId xmlns:a16="http://schemas.microsoft.com/office/drawing/2014/main" id="{44A75FF5-4F9A-38AB-187A-DEF8483AAD89}"/>
              </a:ext>
            </a:extLst>
          </p:cNvPr>
          <p:cNvPicPr>
            <a:picLocks noChangeAspect="1"/>
          </p:cNvPicPr>
          <p:nvPr/>
        </p:nvPicPr>
        <p:blipFill>
          <a:blip r:embed="rId3"/>
          <a:stretch>
            <a:fillRect/>
          </a:stretch>
        </p:blipFill>
        <p:spPr>
          <a:xfrm>
            <a:off x="686969" y="2237508"/>
            <a:ext cx="3429000" cy="2286000"/>
          </a:xfrm>
          <a:prstGeom prst="rect">
            <a:avLst/>
          </a:prstGeom>
        </p:spPr>
      </p:pic>
      <p:pic>
        <p:nvPicPr>
          <p:cNvPr id="18" name="Picture 17" descr="A picture containing text, screenshot, line, diagram&#10;&#10;Description automatically generated">
            <a:extLst>
              <a:ext uri="{FF2B5EF4-FFF2-40B4-BE49-F238E27FC236}">
                <a16:creationId xmlns:a16="http://schemas.microsoft.com/office/drawing/2014/main" id="{433D33DF-77C8-D92C-0D90-AB6997A1FB2E}"/>
              </a:ext>
            </a:extLst>
          </p:cNvPr>
          <p:cNvPicPr>
            <a:picLocks noChangeAspect="1"/>
          </p:cNvPicPr>
          <p:nvPr/>
        </p:nvPicPr>
        <p:blipFill>
          <a:blip r:embed="rId4"/>
          <a:stretch>
            <a:fillRect/>
          </a:stretch>
        </p:blipFill>
        <p:spPr>
          <a:xfrm>
            <a:off x="4051114" y="2237508"/>
            <a:ext cx="3118613" cy="2286000"/>
          </a:xfrm>
          <a:prstGeom prst="rect">
            <a:avLst/>
          </a:prstGeom>
        </p:spPr>
      </p:pic>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85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Additional trend lines, formatting and colors made the relationship easy to see.</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S&amp;P 500 returns improved significantly with VIX values above 35 and 50.</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descr="A red sports car on a black background&#10;&#10;Description automatically generated with medium confidence">
            <a:extLst>
              <a:ext uri="{FF2B5EF4-FFF2-40B4-BE49-F238E27FC236}">
                <a16:creationId xmlns:a16="http://schemas.microsoft.com/office/drawing/2014/main" id="{D23D999E-E00B-4140-8071-3EA9229CA32D}"/>
              </a:ext>
            </a:extLst>
          </p:cNvPr>
          <p:cNvPicPr>
            <a:picLocks noChangeAspect="1"/>
          </p:cNvPicPr>
          <p:nvPr/>
        </p:nvPicPr>
        <p:blipFill>
          <a:blip r:embed="rId5"/>
          <a:stretch>
            <a:fillRect/>
          </a:stretch>
        </p:blipFill>
        <p:spPr>
          <a:xfrm>
            <a:off x="5549685" y="78992"/>
            <a:ext cx="1011043" cy="1011043"/>
          </a:xfrm>
          <a:prstGeom prst="rect">
            <a:avLst/>
          </a:prstGeom>
        </p:spPr>
      </p:pic>
    </p:spTree>
    <p:extLst>
      <p:ext uri="{BB962C8B-B14F-4D97-AF65-F5344CB8AC3E}">
        <p14:creationId xmlns:p14="http://schemas.microsoft.com/office/powerpoint/2010/main" val="228025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16</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03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25" name="Picture 24" descr="A picture containing text, screenshot, font, document&#10;&#10;Description automatically generated">
            <a:extLst>
              <a:ext uri="{FF2B5EF4-FFF2-40B4-BE49-F238E27FC236}">
                <a16:creationId xmlns:a16="http://schemas.microsoft.com/office/drawing/2014/main" id="{70AF429E-0A22-81BA-27AD-BC3A5D76DDFC}"/>
              </a:ext>
            </a:extLst>
          </p:cNvPr>
          <p:cNvPicPr>
            <a:picLocks noChangeAspect="1"/>
          </p:cNvPicPr>
          <p:nvPr/>
        </p:nvPicPr>
        <p:blipFill>
          <a:blip r:embed="rId3"/>
          <a:stretch>
            <a:fillRect/>
          </a:stretch>
        </p:blipFill>
        <p:spPr>
          <a:xfrm>
            <a:off x="245882" y="541403"/>
            <a:ext cx="4996378" cy="4602097"/>
          </a:xfrm>
          <a:prstGeom prst="rect">
            <a:avLst/>
          </a:prstGeom>
        </p:spPr>
      </p:pic>
      <p:pic>
        <p:nvPicPr>
          <p:cNvPr id="27" name="Picture 26" descr="A picture containing text, screenshot, line, diagram&#10;&#10;Description automatically generated">
            <a:extLst>
              <a:ext uri="{FF2B5EF4-FFF2-40B4-BE49-F238E27FC236}">
                <a16:creationId xmlns:a16="http://schemas.microsoft.com/office/drawing/2014/main" id="{A649B121-794E-D5F9-0A7A-8D2387624B0E}"/>
              </a:ext>
            </a:extLst>
          </p:cNvPr>
          <p:cNvPicPr>
            <a:picLocks noChangeAspect="1"/>
          </p:cNvPicPr>
          <p:nvPr/>
        </p:nvPicPr>
        <p:blipFill>
          <a:blip r:embed="rId4"/>
          <a:stretch>
            <a:fillRect/>
          </a:stretch>
        </p:blipFill>
        <p:spPr>
          <a:xfrm>
            <a:off x="4159054" y="1826722"/>
            <a:ext cx="4422371" cy="3316778"/>
          </a:xfrm>
          <a:prstGeom prst="rect">
            <a:avLst/>
          </a:prstGeom>
        </p:spPr>
      </p:pic>
      <p:pic>
        <p:nvPicPr>
          <p:cNvPr id="2" name="Picture 1" descr="A red sports car on a black background&#10;&#10;Description automatically generated with medium confidence">
            <a:extLst>
              <a:ext uri="{FF2B5EF4-FFF2-40B4-BE49-F238E27FC236}">
                <a16:creationId xmlns:a16="http://schemas.microsoft.com/office/drawing/2014/main" id="{C5B1E0D2-8F54-52A8-8388-02E38372F52D}"/>
              </a:ext>
            </a:extLst>
          </p:cNvPr>
          <p:cNvPicPr>
            <a:picLocks noChangeAspect="1"/>
          </p:cNvPicPr>
          <p:nvPr/>
        </p:nvPicPr>
        <p:blipFill>
          <a:blip r:embed="rId5"/>
          <a:stretch>
            <a:fillRect/>
          </a:stretch>
        </p:blipFill>
        <p:spPr>
          <a:xfrm>
            <a:off x="5549685" y="65869"/>
            <a:ext cx="1011043" cy="1011043"/>
          </a:xfrm>
          <a:prstGeom prst="rect">
            <a:avLst/>
          </a:prstGeom>
        </p:spPr>
      </p:pic>
    </p:spTree>
    <p:extLst>
      <p:ext uri="{BB962C8B-B14F-4D97-AF65-F5344CB8AC3E}">
        <p14:creationId xmlns:p14="http://schemas.microsoft.com/office/powerpoint/2010/main" val="955983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17</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72781" y="1892602"/>
            <a:ext cx="7356666" cy="1205345"/>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3:</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03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280;p15">
            <a:extLst>
              <a:ext uri="{FF2B5EF4-FFF2-40B4-BE49-F238E27FC236}">
                <a16:creationId xmlns:a16="http://schemas.microsoft.com/office/drawing/2014/main" id="{CAE3CDBC-AEEE-FA5A-2AB0-A3C8462AD333}"/>
              </a:ext>
            </a:extLst>
          </p:cNvPr>
          <p:cNvSpPr txBox="1">
            <a:spLocks/>
          </p:cNvSpPr>
          <p:nvPr/>
        </p:nvSpPr>
        <p:spPr>
          <a:xfrm>
            <a:off x="101118" y="2397240"/>
            <a:ext cx="7047827" cy="23548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361950" indent="-285750">
              <a:buFont typeface="Arial" panose="020B0604020202020204" pitchFamily="34" charset="0"/>
              <a:buChar char="•"/>
            </a:pPr>
            <a:r>
              <a:rPr lang="en-US" sz="1600" b="0" i="0" dirty="0">
                <a:solidFill>
                  <a:schemeClr val="tx1"/>
                </a:solidFill>
                <a:effectLst/>
                <a:latin typeface="Helvetica" panose="020B0604020202020204" pitchFamily="34" charset="0"/>
              </a:rPr>
              <a:t>The coefficient of determination might seem concerning: 0.03.</a:t>
            </a:r>
          </a:p>
          <a:p>
            <a:pPr marL="361950" indent="-285750">
              <a:buFont typeface="Arial" panose="020B0604020202020204" pitchFamily="34" charset="0"/>
              <a:buChar char="•"/>
            </a:pPr>
            <a:r>
              <a:rPr lang="en-US" sz="1600" dirty="0">
                <a:solidFill>
                  <a:schemeClr val="tx1"/>
                </a:solidFill>
                <a:latin typeface="Helvetica" panose="020B0604020202020204" pitchFamily="34" charset="0"/>
              </a:rPr>
              <a:t>D</a:t>
            </a:r>
            <a:r>
              <a:rPr lang="en-US" sz="1600" b="0" i="0" dirty="0">
                <a:solidFill>
                  <a:schemeClr val="tx1"/>
                </a:solidFill>
                <a:effectLst/>
                <a:latin typeface="Helvetica" panose="020B0604020202020204" pitchFamily="34" charset="0"/>
              </a:rPr>
              <a:t>ue to wide variation at the lower VIX levels and a high positive spread in the upper.</a:t>
            </a:r>
          </a:p>
          <a:p>
            <a:pPr marL="361950" indent="-285750">
              <a:buFont typeface="Arial" panose="020B0604020202020204" pitchFamily="34" charset="0"/>
              <a:buChar char="•"/>
            </a:pPr>
            <a:r>
              <a:rPr lang="en-US" sz="1600" dirty="0">
                <a:solidFill>
                  <a:schemeClr val="tx1"/>
                </a:solidFill>
                <a:latin typeface="Helvetica" panose="020B0604020202020204" pitchFamily="34" charset="0"/>
              </a:rPr>
              <a:t>R</a:t>
            </a:r>
            <a:r>
              <a:rPr lang="en-US" sz="1600" b="0" i="0" dirty="0">
                <a:solidFill>
                  <a:schemeClr val="tx1"/>
                </a:solidFill>
                <a:effectLst/>
                <a:latin typeface="Helvetica" panose="020B0604020202020204" pitchFamily="34" charset="0"/>
              </a:rPr>
              <a:t>eal-world application is in uncovering and isolating positive future returns by using VIX upper ranges.</a:t>
            </a:r>
          </a:p>
          <a:p>
            <a:pPr marL="361950" indent="-285750">
              <a:buFont typeface="Arial" panose="020B0604020202020204" pitchFamily="34" charset="0"/>
              <a:buChar char="•"/>
            </a:pPr>
            <a:r>
              <a:rPr lang="en-US" sz="1600" b="0" i="0" dirty="0">
                <a:solidFill>
                  <a:schemeClr val="tx1"/>
                </a:solidFill>
                <a:effectLst/>
                <a:latin typeface="Helvetica" panose="020B0604020202020204" pitchFamily="34" charset="0"/>
              </a:rPr>
              <a:t>In this situation, the probability of a positive outcome is </a:t>
            </a:r>
            <a:r>
              <a:rPr lang="en-US" sz="1600" b="0" i="0" u="sng" dirty="0">
                <a:solidFill>
                  <a:schemeClr val="tx1"/>
                </a:solidFill>
                <a:effectLst/>
                <a:latin typeface="Helvetica" panose="020B0604020202020204" pitchFamily="34" charset="0"/>
              </a:rPr>
              <a:t>much</a:t>
            </a:r>
            <a:r>
              <a:rPr lang="en-US" sz="1600" b="0" i="0" dirty="0">
                <a:solidFill>
                  <a:schemeClr val="tx1"/>
                </a:solidFill>
                <a:effectLst/>
                <a:latin typeface="Helvetica" panose="020B0604020202020204" pitchFamily="34" charset="0"/>
              </a:rPr>
              <a:t> more important.</a:t>
            </a: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61950" indent="-285750">
              <a:buFont typeface="Arial" panose="020B060402020202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red sports car on a black background&#10;&#10;Description automatically generated with medium confidence">
            <a:extLst>
              <a:ext uri="{FF2B5EF4-FFF2-40B4-BE49-F238E27FC236}">
                <a16:creationId xmlns:a16="http://schemas.microsoft.com/office/drawing/2014/main" id="{0DE62C11-028F-59C2-DC2F-485AD800C96D}"/>
              </a:ext>
            </a:extLst>
          </p:cNvPr>
          <p:cNvPicPr>
            <a:picLocks noChangeAspect="1"/>
          </p:cNvPicPr>
          <p:nvPr/>
        </p:nvPicPr>
        <p:blipFill>
          <a:blip r:embed="rId3"/>
          <a:stretch>
            <a:fillRect/>
          </a:stretch>
        </p:blipFill>
        <p:spPr>
          <a:xfrm>
            <a:off x="5549685" y="74860"/>
            <a:ext cx="1011043" cy="1011043"/>
          </a:xfrm>
          <a:prstGeom prst="rect">
            <a:avLst/>
          </a:prstGeom>
        </p:spPr>
      </p:pic>
    </p:spTree>
    <p:extLst>
      <p:ext uri="{BB962C8B-B14F-4D97-AF65-F5344CB8AC3E}">
        <p14:creationId xmlns:p14="http://schemas.microsoft.com/office/powerpoint/2010/main" val="2497863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18</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138007" y="-101553"/>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72781" y="1892602"/>
            <a:ext cx="7356666" cy="1205345"/>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3:</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03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280;p15">
            <a:extLst>
              <a:ext uri="{FF2B5EF4-FFF2-40B4-BE49-F238E27FC236}">
                <a16:creationId xmlns:a16="http://schemas.microsoft.com/office/drawing/2014/main" id="{CAE3CDBC-AEEE-FA5A-2AB0-A3C8462AD333}"/>
              </a:ext>
            </a:extLst>
          </p:cNvPr>
          <p:cNvSpPr txBox="1">
            <a:spLocks/>
          </p:cNvSpPr>
          <p:nvPr/>
        </p:nvSpPr>
        <p:spPr>
          <a:xfrm>
            <a:off x="101119" y="2397240"/>
            <a:ext cx="3927764" cy="23548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SQL confirmed the VIX/S&amp;P 500 relationship. </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When the VIX is above 35, the S&amp;P 500 rose 283 / 309 times (92.6%).</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When the VIX is above 50, the S&amp;P 500 rose 73 / 74 times (98.5%).</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Model 3 was exported and embedded at                  stock-forecaster.herokuapp.com          where the user can enter a VIX value. </a:t>
            </a:r>
          </a:p>
          <a:p>
            <a:pPr marL="361950" indent="-285750">
              <a:buFont typeface="Arial" panose="020B060402020202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descr="A screenshot of a computer&#10;&#10;Description automatically generated with medium confidence">
            <a:extLst>
              <a:ext uri="{FF2B5EF4-FFF2-40B4-BE49-F238E27FC236}">
                <a16:creationId xmlns:a16="http://schemas.microsoft.com/office/drawing/2014/main" id="{2F3D07F3-76B0-3E14-F0A8-3BA8F511E634}"/>
              </a:ext>
            </a:extLst>
          </p:cNvPr>
          <p:cNvPicPr>
            <a:picLocks noChangeAspect="1"/>
          </p:cNvPicPr>
          <p:nvPr/>
        </p:nvPicPr>
        <p:blipFill>
          <a:blip r:embed="rId3"/>
          <a:stretch>
            <a:fillRect/>
          </a:stretch>
        </p:blipFill>
        <p:spPr>
          <a:xfrm>
            <a:off x="4278314" y="1830913"/>
            <a:ext cx="4673427" cy="3241542"/>
          </a:xfrm>
          <a:prstGeom prst="rect">
            <a:avLst/>
          </a:prstGeom>
        </p:spPr>
      </p:pic>
      <p:pic>
        <p:nvPicPr>
          <p:cNvPr id="3" name="Picture 2" descr="A red sports car on a black background&#10;&#10;Description automatically generated with medium confidence">
            <a:extLst>
              <a:ext uri="{FF2B5EF4-FFF2-40B4-BE49-F238E27FC236}">
                <a16:creationId xmlns:a16="http://schemas.microsoft.com/office/drawing/2014/main" id="{C2D96914-EB84-6DE0-E879-C064BE6BA43D}"/>
              </a:ext>
            </a:extLst>
          </p:cNvPr>
          <p:cNvPicPr>
            <a:picLocks noChangeAspect="1"/>
          </p:cNvPicPr>
          <p:nvPr/>
        </p:nvPicPr>
        <p:blipFill>
          <a:blip r:embed="rId4"/>
          <a:stretch>
            <a:fillRect/>
          </a:stretch>
        </p:blipFill>
        <p:spPr>
          <a:xfrm>
            <a:off x="5549685" y="71507"/>
            <a:ext cx="1011043" cy="1011043"/>
          </a:xfrm>
          <a:prstGeom prst="rect">
            <a:avLst/>
          </a:prstGeom>
        </p:spPr>
      </p:pic>
    </p:spTree>
    <p:extLst>
      <p:ext uri="{BB962C8B-B14F-4D97-AF65-F5344CB8AC3E}">
        <p14:creationId xmlns:p14="http://schemas.microsoft.com/office/powerpoint/2010/main" val="312234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5" name="Google Shape;542;p39">
            <a:extLst>
              <a:ext uri="{FF2B5EF4-FFF2-40B4-BE49-F238E27FC236}">
                <a16:creationId xmlns:a16="http://schemas.microsoft.com/office/drawing/2014/main" id="{78C1A89A-83D6-40D4-CA5D-FD831EFA1DC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FFFFFF">
                <a:alpha val="10000"/>
              </a:srgb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86C7847A-E75E-4C20-65C4-5B7B336633C7}"/>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alpha val="10000"/>
              </a:srgbClr>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17"/>
          <p:cNvSpPr txBox="1">
            <a:spLocks noGrp="1"/>
          </p:cNvSpPr>
          <p:nvPr>
            <p:ph type="title"/>
          </p:nvPr>
        </p:nvSpPr>
        <p:spPr>
          <a:xfrm>
            <a:off x="1596578" y="270196"/>
            <a:ext cx="5169000" cy="69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Technologies</a:t>
            </a:r>
            <a:endParaRPr dirty="0"/>
          </a:p>
        </p:txBody>
      </p:sp>
      <p:sp>
        <p:nvSpPr>
          <p:cNvPr id="293" name="Google Shape;293;p17"/>
          <p:cNvSpPr txBox="1">
            <a:spLocks noGrp="1"/>
          </p:cNvSpPr>
          <p:nvPr>
            <p:ph type="body" idx="1"/>
          </p:nvPr>
        </p:nvSpPr>
        <p:spPr>
          <a:xfrm>
            <a:off x="557874" y="1218810"/>
            <a:ext cx="2277843" cy="2956994"/>
          </a:xfrm>
          <a:prstGeom prst="rect">
            <a:avLst/>
          </a:prstGeom>
        </p:spPr>
        <p:txBody>
          <a:bodyPr spcFirstLastPara="1" wrap="square" lIns="91425" tIns="91425" rIns="91425" bIns="91425" numCol="1" anchor="t" anchorCtr="0">
            <a:noAutofit/>
          </a:bodyPr>
          <a:lstStyle/>
          <a:p>
            <a:pPr>
              <a:buSzPct val="100000"/>
            </a:pPr>
            <a:r>
              <a:rPr lang="en-US" sz="1400" b="0" i="0" dirty="0">
                <a:solidFill>
                  <a:schemeClr val="tx1"/>
                </a:solidFill>
                <a:effectLst/>
                <a:latin typeface="Helvetica" panose="020B0604020202020204" pitchFamily="34" charset="0"/>
              </a:rPr>
              <a:t>Python</a:t>
            </a:r>
          </a:p>
          <a:p>
            <a:pPr>
              <a:buSzPct val="100000"/>
            </a:pPr>
            <a:r>
              <a:rPr lang="en-US" sz="1400" b="0" i="0" dirty="0">
                <a:solidFill>
                  <a:schemeClr val="tx1"/>
                </a:solidFill>
                <a:effectLst/>
                <a:latin typeface="Helvetica" panose="020B0604020202020204" pitchFamily="34" charset="0"/>
              </a:rPr>
              <a:t>Flask</a:t>
            </a:r>
            <a:endParaRPr lang="en-US" sz="1400" dirty="0">
              <a:solidFill>
                <a:schemeClr val="tx1"/>
              </a:solidFill>
              <a:latin typeface="Helvetica" panose="020B0604020202020204" pitchFamily="34" charset="0"/>
            </a:endParaRPr>
          </a:p>
          <a:p>
            <a:pPr>
              <a:buSzPct val="100000"/>
            </a:pPr>
            <a:r>
              <a:rPr lang="en-US" sz="1400" b="0" i="0" dirty="0">
                <a:solidFill>
                  <a:schemeClr val="tx1"/>
                </a:solidFill>
                <a:effectLst/>
                <a:latin typeface="Helvetica" panose="020B0604020202020204" pitchFamily="34" charset="0"/>
              </a:rPr>
              <a:t>GitHub</a:t>
            </a:r>
            <a:endParaRPr lang="en-US" sz="1400" dirty="0">
              <a:solidFill>
                <a:schemeClr val="tx1"/>
              </a:solidFill>
              <a:latin typeface="Helvetica" panose="020B0604020202020204" pitchFamily="34" charset="0"/>
            </a:endParaRPr>
          </a:p>
          <a:p>
            <a:pPr>
              <a:buSzPct val="100000"/>
            </a:pPr>
            <a:r>
              <a:rPr lang="en-US" sz="1400" b="0" i="0" dirty="0">
                <a:solidFill>
                  <a:schemeClr val="tx1"/>
                </a:solidFill>
                <a:effectLst/>
                <a:latin typeface="Helvetica" panose="020B0604020202020204" pitchFamily="34" charset="0"/>
              </a:rPr>
              <a:t>Pandas</a:t>
            </a:r>
            <a:endParaRPr lang="en-US" sz="1400" dirty="0">
              <a:solidFill>
                <a:schemeClr val="tx1"/>
              </a:solidFill>
              <a:latin typeface="Helvetica" panose="020B0604020202020204" pitchFamily="34" charset="0"/>
            </a:endParaRPr>
          </a:p>
          <a:p>
            <a:pPr>
              <a:buSzPct val="100000"/>
            </a:pPr>
            <a:r>
              <a:rPr lang="en-US" sz="1400" b="0" i="0" dirty="0">
                <a:solidFill>
                  <a:schemeClr val="tx1"/>
                </a:solidFill>
                <a:effectLst/>
                <a:latin typeface="Helvetica" panose="020B0604020202020204" pitchFamily="34" charset="0"/>
              </a:rPr>
              <a:t>Matplotlib</a:t>
            </a:r>
            <a:endParaRPr lang="en-US" sz="1400" dirty="0">
              <a:solidFill>
                <a:schemeClr val="tx1"/>
              </a:solidFill>
              <a:latin typeface="Helvetica" panose="020B0604020202020204" pitchFamily="34" charset="0"/>
            </a:endParaRPr>
          </a:p>
          <a:p>
            <a:pPr>
              <a:buSzPct val="100000"/>
            </a:pPr>
            <a:r>
              <a:rPr lang="en-US" sz="1400" b="0" i="0" dirty="0">
                <a:solidFill>
                  <a:schemeClr val="tx1"/>
                </a:solidFill>
                <a:effectLst/>
                <a:latin typeface="Helvetica" panose="020B0604020202020204" pitchFamily="34" charset="0"/>
              </a:rPr>
              <a:t>Seaborn</a:t>
            </a:r>
            <a:endParaRPr lang="en-US" sz="1400" dirty="0">
              <a:solidFill>
                <a:schemeClr val="tx1"/>
              </a:solidFill>
              <a:latin typeface="Helvetica" panose="020B0604020202020204" pitchFamily="34" charset="0"/>
            </a:endParaRPr>
          </a:p>
          <a:p>
            <a:pPr>
              <a:buSzPct val="100000"/>
            </a:pPr>
            <a:r>
              <a:rPr lang="en-US" sz="1400" b="0" i="0" dirty="0">
                <a:solidFill>
                  <a:schemeClr val="tx1"/>
                </a:solidFill>
                <a:effectLst/>
                <a:latin typeface="Helvetica" panose="020B0604020202020204" pitchFamily="34" charset="0"/>
              </a:rPr>
              <a:t>SQL</a:t>
            </a:r>
            <a:endParaRPr lang="en-US" sz="1400" dirty="0">
              <a:solidFill>
                <a:schemeClr val="tx1"/>
              </a:solidFill>
              <a:latin typeface="Helvetica" panose="020B0604020202020204" pitchFamily="34" charset="0"/>
            </a:endParaRPr>
          </a:p>
          <a:p>
            <a:pPr>
              <a:buSzPct val="100000"/>
            </a:pPr>
            <a:r>
              <a:rPr lang="en-US" sz="1400" b="0" i="0" dirty="0" err="1">
                <a:solidFill>
                  <a:schemeClr val="tx1"/>
                </a:solidFill>
                <a:effectLst/>
                <a:latin typeface="Helvetica" panose="020B0604020202020204" pitchFamily="34" charset="0"/>
              </a:rPr>
              <a:t>Numpy</a:t>
            </a:r>
            <a:endParaRPr lang="en-US" sz="1400" dirty="0">
              <a:solidFill>
                <a:schemeClr val="tx1"/>
              </a:solidFill>
              <a:latin typeface="Helvetica" panose="020B0604020202020204" pitchFamily="34" charset="0"/>
            </a:endParaRPr>
          </a:p>
          <a:p>
            <a:pPr>
              <a:buSzPct val="100000"/>
            </a:pPr>
            <a:r>
              <a:rPr lang="en-US" sz="1400" b="0" i="0" dirty="0" err="1">
                <a:solidFill>
                  <a:schemeClr val="tx1"/>
                </a:solidFill>
                <a:effectLst/>
                <a:latin typeface="Helvetica" panose="020B0604020202020204" pitchFamily="34" charset="0"/>
              </a:rPr>
              <a:t>Scipy</a:t>
            </a:r>
            <a:endParaRPr lang="en-US" sz="1400" b="0" i="0" dirty="0">
              <a:solidFill>
                <a:schemeClr val="tx1"/>
              </a:solidFill>
              <a:effectLst/>
              <a:latin typeface="Helvetica" panose="020B0604020202020204" pitchFamily="34" charset="0"/>
            </a:endParaRPr>
          </a:p>
        </p:txBody>
      </p:sp>
      <p:sp>
        <p:nvSpPr>
          <p:cNvPr id="294" name="Google Shape;294;p17"/>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2" name="Google Shape;293;p17">
            <a:extLst>
              <a:ext uri="{FF2B5EF4-FFF2-40B4-BE49-F238E27FC236}">
                <a16:creationId xmlns:a16="http://schemas.microsoft.com/office/drawing/2014/main" id="{29A9992B-93B0-16E7-9DA9-558E476B7A43}"/>
              </a:ext>
            </a:extLst>
          </p:cNvPr>
          <p:cNvSpPr txBox="1">
            <a:spLocks/>
          </p:cNvSpPr>
          <p:nvPr/>
        </p:nvSpPr>
        <p:spPr>
          <a:xfrm>
            <a:off x="2386049" y="1218810"/>
            <a:ext cx="4216496" cy="2956994"/>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SzPct val="100000"/>
            </a:pPr>
            <a:r>
              <a:rPr lang="en-US" sz="1400" dirty="0">
                <a:solidFill>
                  <a:schemeClr val="tx1"/>
                </a:solidFill>
                <a:latin typeface="Helvetica" panose="020B0604020202020204" pitchFamily="34" charset="0"/>
              </a:rPr>
              <a:t>Google </a:t>
            </a:r>
            <a:r>
              <a:rPr lang="en-US" sz="1400" dirty="0" err="1">
                <a:solidFill>
                  <a:schemeClr val="tx1"/>
                </a:solidFill>
                <a:latin typeface="Helvetica" panose="020B0604020202020204" pitchFamily="34" charset="0"/>
              </a:rPr>
              <a:t>Colaboratory</a:t>
            </a:r>
            <a:endParaRPr lang="en-US" sz="1400" dirty="0">
              <a:solidFill>
                <a:schemeClr val="tx1"/>
              </a:solidFill>
              <a:latin typeface="Helvetica" panose="020B0604020202020204" pitchFamily="34" charset="0"/>
            </a:endParaRPr>
          </a:p>
          <a:p>
            <a:pPr>
              <a:buSzPct val="100000"/>
            </a:pPr>
            <a:r>
              <a:rPr lang="en-US" sz="1400" dirty="0" err="1">
                <a:solidFill>
                  <a:schemeClr val="tx1"/>
                </a:solidFill>
                <a:latin typeface="Helvetica" panose="020B0604020202020204" pitchFamily="34" charset="0"/>
              </a:rPr>
              <a:t>Jupyter</a:t>
            </a:r>
            <a:r>
              <a:rPr lang="en-US" sz="1400" dirty="0">
                <a:solidFill>
                  <a:schemeClr val="tx1"/>
                </a:solidFill>
                <a:latin typeface="Helvetica" panose="020B0604020202020204" pitchFamily="34" charset="0"/>
              </a:rPr>
              <a:t> Notebook</a:t>
            </a:r>
          </a:p>
          <a:p>
            <a:pPr>
              <a:buSzPct val="100000"/>
            </a:pPr>
            <a:r>
              <a:rPr lang="en-US" sz="1400" dirty="0">
                <a:solidFill>
                  <a:schemeClr val="tx1"/>
                </a:solidFill>
                <a:latin typeface="Helvetica" panose="020B0604020202020204" pitchFamily="34" charset="0"/>
              </a:rPr>
              <a:t>APIs (internal and external)</a:t>
            </a:r>
          </a:p>
          <a:p>
            <a:pPr>
              <a:buSzPct val="100000"/>
            </a:pPr>
            <a:r>
              <a:rPr lang="en-US" sz="1400" dirty="0">
                <a:solidFill>
                  <a:schemeClr val="tx1"/>
                </a:solidFill>
                <a:latin typeface="Helvetica" panose="020B0604020202020204" pitchFamily="34" charset="0"/>
              </a:rPr>
              <a:t>Scikit-learn</a:t>
            </a:r>
          </a:p>
          <a:p>
            <a:pPr>
              <a:buSzPct val="100000"/>
            </a:pPr>
            <a:r>
              <a:rPr lang="en-US" sz="1400" dirty="0">
                <a:solidFill>
                  <a:schemeClr val="tx1"/>
                </a:solidFill>
                <a:latin typeface="Helvetica" panose="020B0604020202020204" pitchFamily="34" charset="0"/>
              </a:rPr>
              <a:t>Scikit-learn: </a:t>
            </a:r>
            <a:r>
              <a:rPr lang="en-US" sz="1400" dirty="0" err="1">
                <a:solidFill>
                  <a:schemeClr val="tx1"/>
                </a:solidFill>
                <a:latin typeface="Helvetica" panose="020B0604020202020204" pitchFamily="34" charset="0"/>
              </a:rPr>
              <a:t>LinearRegression</a:t>
            </a:r>
            <a:endParaRPr lang="en-US" sz="1400" dirty="0">
              <a:solidFill>
                <a:schemeClr val="tx1"/>
              </a:solidFill>
              <a:latin typeface="Helvetica" panose="020B0604020202020204" pitchFamily="34" charset="0"/>
            </a:endParaRPr>
          </a:p>
          <a:p>
            <a:pPr>
              <a:buSzPct val="100000"/>
            </a:pPr>
            <a:r>
              <a:rPr lang="en-US" sz="1400" dirty="0">
                <a:solidFill>
                  <a:schemeClr val="tx1"/>
                </a:solidFill>
                <a:latin typeface="Helvetica" panose="020B0604020202020204" pitchFamily="34" charset="0"/>
              </a:rPr>
              <a:t>Scikit-learn: </a:t>
            </a:r>
            <a:r>
              <a:rPr lang="en-US" sz="1400" dirty="0" err="1">
                <a:solidFill>
                  <a:schemeClr val="tx1"/>
                </a:solidFill>
                <a:latin typeface="Helvetica" panose="020B0604020202020204" pitchFamily="34" charset="0"/>
              </a:rPr>
              <a:t>StandardScaler</a:t>
            </a:r>
            <a:endParaRPr lang="en-US" sz="1400" dirty="0">
              <a:solidFill>
                <a:schemeClr val="tx1"/>
              </a:solidFill>
              <a:latin typeface="Helvetica" panose="020B0604020202020204" pitchFamily="34" charset="0"/>
            </a:endParaRPr>
          </a:p>
          <a:p>
            <a:pPr>
              <a:buSzPct val="100000"/>
            </a:pPr>
            <a:r>
              <a:rPr lang="en-US" sz="1400" dirty="0">
                <a:solidFill>
                  <a:schemeClr val="tx1"/>
                </a:solidFill>
                <a:latin typeface="Helvetica" panose="020B0604020202020204" pitchFamily="34" charset="0"/>
              </a:rPr>
              <a:t>Scikit-learn: </a:t>
            </a:r>
            <a:r>
              <a:rPr lang="en-US" sz="1400" dirty="0" err="1">
                <a:solidFill>
                  <a:schemeClr val="tx1"/>
                </a:solidFill>
                <a:latin typeface="Helvetica" panose="020B0604020202020204" pitchFamily="34" charset="0"/>
              </a:rPr>
              <a:t>MinMaxScaler</a:t>
            </a:r>
            <a:endParaRPr lang="en-US" sz="1400" dirty="0">
              <a:solidFill>
                <a:schemeClr val="tx1"/>
              </a:solidFill>
              <a:latin typeface="Helvetica" panose="020B0604020202020204" pitchFamily="34" charset="0"/>
            </a:endParaRPr>
          </a:p>
          <a:p>
            <a:pPr>
              <a:buSzPct val="100000"/>
            </a:pPr>
            <a:r>
              <a:rPr lang="en-US" sz="1400" dirty="0">
                <a:solidFill>
                  <a:schemeClr val="tx1"/>
                </a:solidFill>
                <a:latin typeface="Helvetica" panose="020B0604020202020204" pitchFamily="34" charset="0"/>
              </a:rPr>
              <a:t>Scikit-learn: </a:t>
            </a:r>
            <a:r>
              <a:rPr lang="en-US" sz="1400" dirty="0" err="1">
                <a:solidFill>
                  <a:schemeClr val="tx1"/>
                </a:solidFill>
                <a:latin typeface="Helvetica" panose="020B0604020202020204" pitchFamily="34" charset="0"/>
              </a:rPr>
              <a:t>train_test_split</a:t>
            </a:r>
            <a:endParaRPr lang="en-US" sz="1400" dirty="0">
              <a:solidFill>
                <a:schemeClr val="tx1"/>
              </a:solidFill>
              <a:latin typeface="Helvetica" panose="020B0604020202020204" pitchFamily="34" charset="0"/>
            </a:endParaRPr>
          </a:p>
          <a:p>
            <a:pPr>
              <a:buSzPct val="100000"/>
            </a:pPr>
            <a:r>
              <a:rPr lang="en-US" sz="1400" dirty="0">
                <a:solidFill>
                  <a:schemeClr val="tx1"/>
                </a:solidFill>
                <a:latin typeface="Helvetica" panose="020B0604020202020204" pitchFamily="34" charset="0"/>
              </a:rPr>
              <a:t>Scikit-learn: </a:t>
            </a:r>
            <a:r>
              <a:rPr lang="en-US" sz="1400" dirty="0" err="1">
                <a:solidFill>
                  <a:schemeClr val="tx1"/>
                </a:solidFill>
                <a:latin typeface="Helvetica" panose="020B0604020202020204" pitchFamily="34" charset="0"/>
              </a:rPr>
              <a:t>accuracy_score</a:t>
            </a:r>
            <a:endParaRPr lang="en-US" sz="1400" dirty="0">
              <a:solidFill>
                <a:schemeClr val="tx1"/>
              </a:solidFill>
              <a:latin typeface="Helvetica" panose="020B0604020202020204" pitchFamily="34" charset="0"/>
            </a:endParaRPr>
          </a:p>
        </p:txBody>
      </p:sp>
      <p:sp>
        <p:nvSpPr>
          <p:cNvPr id="3" name="Google Shape;293;p17">
            <a:extLst>
              <a:ext uri="{FF2B5EF4-FFF2-40B4-BE49-F238E27FC236}">
                <a16:creationId xmlns:a16="http://schemas.microsoft.com/office/drawing/2014/main" id="{BBB0C458-EB81-90A5-2657-732947E74027}"/>
              </a:ext>
            </a:extLst>
          </p:cNvPr>
          <p:cNvSpPr txBox="1">
            <a:spLocks/>
          </p:cNvSpPr>
          <p:nvPr/>
        </p:nvSpPr>
        <p:spPr>
          <a:xfrm>
            <a:off x="5361079" y="1218810"/>
            <a:ext cx="3069641" cy="2956994"/>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SzPct val="100000"/>
            </a:pPr>
            <a:r>
              <a:rPr lang="en-US" sz="1400" dirty="0" err="1">
                <a:solidFill>
                  <a:schemeClr val="tx1"/>
                </a:solidFill>
                <a:latin typeface="Helvetica" panose="020B0604020202020204" pitchFamily="34" charset="0"/>
              </a:rPr>
              <a:t>KerasTuner</a:t>
            </a:r>
            <a:endParaRPr lang="en-US" sz="1400" dirty="0">
              <a:solidFill>
                <a:schemeClr val="tx1"/>
              </a:solidFill>
              <a:latin typeface="Helvetica" panose="020B0604020202020204" pitchFamily="34" charset="0"/>
            </a:endParaRPr>
          </a:p>
          <a:p>
            <a:pPr>
              <a:buSzPct val="100000"/>
            </a:pPr>
            <a:r>
              <a:rPr lang="en-US" sz="1400" dirty="0">
                <a:solidFill>
                  <a:schemeClr val="tx1"/>
                </a:solidFill>
                <a:latin typeface="Helvetica" panose="020B0604020202020204" pitchFamily="34" charset="0"/>
              </a:rPr>
              <a:t>TensorFlow</a:t>
            </a:r>
          </a:p>
          <a:p>
            <a:pPr>
              <a:buSzPct val="100000"/>
            </a:pPr>
            <a:r>
              <a:rPr lang="en-US" sz="1400" dirty="0">
                <a:solidFill>
                  <a:schemeClr val="tx1"/>
                </a:solidFill>
                <a:latin typeface="Helvetica" panose="020B0604020202020204" pitchFamily="34" charset="0"/>
              </a:rPr>
              <a:t>Machine Learning</a:t>
            </a:r>
          </a:p>
          <a:p>
            <a:pPr>
              <a:buSzPct val="100000"/>
            </a:pPr>
            <a:r>
              <a:rPr lang="en-US" sz="1400" dirty="0">
                <a:solidFill>
                  <a:schemeClr val="tx1"/>
                </a:solidFill>
                <a:latin typeface="Helvetica" panose="020B0604020202020204" pitchFamily="34" charset="0"/>
              </a:rPr>
              <a:t>Neural Networks</a:t>
            </a:r>
          </a:p>
          <a:p>
            <a:pPr>
              <a:buSzPct val="100000"/>
            </a:pPr>
            <a:r>
              <a:rPr lang="en-US" sz="1400" dirty="0">
                <a:solidFill>
                  <a:schemeClr val="tx1"/>
                </a:solidFill>
                <a:latin typeface="Helvetica" panose="020B0604020202020204" pitchFamily="34" charset="0"/>
              </a:rPr>
              <a:t>HTML</a:t>
            </a:r>
          </a:p>
          <a:p>
            <a:pPr>
              <a:buSzPct val="100000"/>
            </a:pPr>
            <a:r>
              <a:rPr lang="en-US" sz="1400" dirty="0">
                <a:solidFill>
                  <a:schemeClr val="tx1"/>
                </a:solidFill>
                <a:latin typeface="Helvetica" panose="020B0604020202020204" pitchFamily="34" charset="0"/>
              </a:rPr>
              <a:t>CSS</a:t>
            </a:r>
          </a:p>
          <a:p>
            <a:pPr>
              <a:buSzPct val="100000"/>
            </a:pPr>
            <a:r>
              <a:rPr lang="en-US" sz="1400" dirty="0">
                <a:solidFill>
                  <a:schemeClr val="tx1"/>
                </a:solidFill>
                <a:latin typeface="Helvetica" panose="020B0604020202020204" pitchFamily="34" charset="0"/>
              </a:rPr>
              <a:t>Pickle</a:t>
            </a:r>
          </a:p>
          <a:p>
            <a:pPr>
              <a:buSzPct val="100000"/>
            </a:pPr>
            <a:r>
              <a:rPr lang="en-US" sz="1400" dirty="0">
                <a:solidFill>
                  <a:schemeClr val="tx1"/>
                </a:solidFill>
                <a:latin typeface="Helvetica" panose="020B0604020202020204" pitchFamily="34" charset="0"/>
              </a:rPr>
              <a:t>Tableau</a:t>
            </a:r>
          </a:p>
          <a:p>
            <a:pPr>
              <a:buSzPct val="100000"/>
            </a:pPr>
            <a:r>
              <a:rPr lang="en-US" sz="1400" dirty="0">
                <a:solidFill>
                  <a:schemeClr val="tx1"/>
                </a:solidFill>
                <a:latin typeface="Helvetica" panose="020B0604020202020204" pitchFamily="34" charset="0"/>
              </a:rPr>
              <a:t>Heroku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6" name="Google Shape;1521;p50">
            <a:extLst>
              <a:ext uri="{FF2B5EF4-FFF2-40B4-BE49-F238E27FC236}">
                <a16:creationId xmlns:a16="http://schemas.microsoft.com/office/drawing/2014/main" id="{4BCFD990-B56E-762A-D2C0-FF266F957EE0}"/>
              </a:ext>
            </a:extLst>
          </p:cNvPr>
          <p:cNvSpPr txBox="1"/>
          <p:nvPr/>
        </p:nvSpPr>
        <p:spPr>
          <a:xfrm>
            <a:off x="1210006" y="1579419"/>
            <a:ext cx="6991886" cy="3699163"/>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1800" b="1" dirty="0">
                <a:solidFill>
                  <a:schemeClr val="tx1"/>
                </a:solidFill>
                <a:latin typeface="Montserrat"/>
                <a:ea typeface="Montserrat"/>
                <a:cs typeface="Montserrat"/>
                <a:sym typeface="Montserrat"/>
              </a:rPr>
              <a:t>Important disclaimer:</a:t>
            </a:r>
          </a:p>
          <a:p>
            <a:pPr marL="0" lvl="0" indent="0" rtl="0">
              <a:spcBef>
                <a:spcPts val="0"/>
              </a:spcBef>
              <a:spcAft>
                <a:spcPts val="0"/>
              </a:spcAft>
              <a:buNone/>
            </a:pPr>
            <a:r>
              <a:rPr lang="en-US" sz="1800" dirty="0">
                <a:solidFill>
                  <a:schemeClr val="tx1"/>
                </a:solidFill>
                <a:latin typeface="Montserrat"/>
                <a:ea typeface="Montserrat"/>
                <a:cs typeface="Montserrat"/>
                <a:sym typeface="Montserrat"/>
              </a:rPr>
              <a:t>Past performance may not be indicative of future results. The information on this site is provided for discussion purposes and should not be considered as investment advice. There is no assurance that the future performance of any investment, strategy, or product made reference to directly or indirectly here will be profitable, equal any historical performance levels, or be suitable for your portfolio.</a:t>
            </a:r>
            <a:endParaRPr sz="1800" dirty="0">
              <a:solidFill>
                <a:schemeClr val="tx1"/>
              </a:solidFill>
              <a:latin typeface="Montserrat"/>
              <a:ea typeface="Montserrat"/>
              <a:cs typeface="Montserrat"/>
              <a:sym typeface="Montserrat"/>
            </a:endParaRPr>
          </a:p>
        </p:txBody>
      </p:sp>
    </p:spTree>
    <p:extLst>
      <p:ext uri="{BB962C8B-B14F-4D97-AF65-F5344CB8AC3E}">
        <p14:creationId xmlns:p14="http://schemas.microsoft.com/office/powerpoint/2010/main" val="2893138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20</a:t>
            </a:fld>
            <a:endParaRPr lang="en" dirty="0"/>
          </a:p>
        </p:txBody>
      </p:sp>
      <p:sp>
        <p:nvSpPr>
          <p:cNvPr id="4" name="Google Shape;540;p39">
            <a:extLst>
              <a:ext uri="{FF2B5EF4-FFF2-40B4-BE49-F238E27FC236}">
                <a16:creationId xmlns:a16="http://schemas.microsoft.com/office/drawing/2014/main" id="{30BF826E-3B43-E728-5904-6F9235A04073}"/>
              </a:ext>
            </a:extLst>
          </p:cNvPr>
          <p:cNvSpPr txBox="1">
            <a:spLocks/>
          </p:cNvSpPr>
          <p:nvPr/>
        </p:nvSpPr>
        <p:spPr>
          <a:xfrm>
            <a:off x="242455" y="-101553"/>
            <a:ext cx="5812752"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solidFill>
                  <a:schemeClr val="tx1"/>
                </a:solidFill>
              </a:rPr>
              <a:t>Conclusion</a:t>
            </a:r>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562;p39">
            <a:extLst>
              <a:ext uri="{FF2B5EF4-FFF2-40B4-BE49-F238E27FC236}">
                <a16:creationId xmlns:a16="http://schemas.microsoft.com/office/drawing/2014/main" id="{3713304E-30B9-9266-FDF3-88CF31DB00F3}"/>
              </a:ext>
            </a:extLst>
          </p:cNvPr>
          <p:cNvSpPr txBox="1"/>
          <p:nvPr/>
        </p:nvSpPr>
        <p:spPr>
          <a:xfrm>
            <a:off x="3407914"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1" name="Google Shape;563;p39">
            <a:extLst>
              <a:ext uri="{FF2B5EF4-FFF2-40B4-BE49-F238E27FC236}">
                <a16:creationId xmlns:a16="http://schemas.microsoft.com/office/drawing/2014/main" id="{21BA104B-5BAB-146D-CF61-E8533F28C7E9}"/>
              </a:ext>
            </a:extLst>
          </p:cNvPr>
          <p:cNvSpPr txBox="1"/>
          <p:nvPr/>
        </p:nvSpPr>
        <p:spPr>
          <a:xfrm>
            <a:off x="1403821"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2;p39">
            <a:extLst>
              <a:ext uri="{FF2B5EF4-FFF2-40B4-BE49-F238E27FC236}">
                <a16:creationId xmlns:a16="http://schemas.microsoft.com/office/drawing/2014/main" id="{3611917D-7BB0-CBDE-173D-FAF959C47FF6}"/>
              </a:ext>
            </a:extLst>
          </p:cNvPr>
          <p:cNvSpPr txBox="1"/>
          <p:nvPr/>
        </p:nvSpPr>
        <p:spPr>
          <a:xfrm>
            <a:off x="5412007" y="107691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50550" y="1873001"/>
            <a:ext cx="7356666" cy="1205345"/>
          </a:xfrm>
          <a:prstGeom prst="rect">
            <a:avLst/>
          </a:prstGeom>
        </p:spPr>
        <p:txBody>
          <a:bodyPr spcFirstLastPara="1" wrap="square" lIns="91425" tIns="91425" rIns="91425" bIns="91425" anchor="t" anchorCtr="0">
            <a:noAutofit/>
          </a:bodyPr>
          <a:lstStyle/>
          <a:p>
            <a:pPr marL="76200" indent="0"/>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03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280;p15">
            <a:extLst>
              <a:ext uri="{FF2B5EF4-FFF2-40B4-BE49-F238E27FC236}">
                <a16:creationId xmlns:a16="http://schemas.microsoft.com/office/drawing/2014/main" id="{CAE3CDBC-AEEE-FA5A-2AB0-A3C8462AD333}"/>
              </a:ext>
            </a:extLst>
          </p:cNvPr>
          <p:cNvSpPr txBox="1">
            <a:spLocks/>
          </p:cNvSpPr>
          <p:nvPr/>
        </p:nvSpPr>
        <p:spPr>
          <a:xfrm>
            <a:off x="350550" y="2107857"/>
            <a:ext cx="7054754" cy="23548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285750" marR="0" lvl="0" indent="-2857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The historical average of the </a:t>
            </a:r>
            <a:r>
              <a:rPr kumimoji="0" lang="en-US" sz="1400" b="0" i="0" u="none" strike="noStrike" kern="0" cap="none" spc="0" normalizeH="0" baseline="0" noProof="0" dirty="0" err="1">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Vix</a:t>
            </a: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 is just north of 20 but values of the </a:t>
            </a:r>
            <a:r>
              <a:rPr kumimoji="0" lang="en-US" sz="1400" b="0" i="0" u="none" strike="noStrike" kern="0" cap="none" spc="0" normalizeH="0" baseline="0" noProof="0" dirty="0" err="1">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Vix</a:t>
            </a: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 from 2000 - 2023 show long periods of relative calm interrupted by spikes in volatility.</a:t>
            </a:r>
          </a:p>
          <a:p>
            <a:pPr marL="0" marR="0" lvl="0" indent="0" algn="l" defTabSz="914400" rtl="0" eaLnBrk="1" fontAlgn="auto" latinLnBrk="0" hangingPunct="1">
              <a:lnSpc>
                <a:spcPct val="100000"/>
              </a:lnSpc>
              <a:spcBef>
                <a:spcPts val="0"/>
              </a:spcBef>
              <a:spcAft>
                <a:spcPts val="0"/>
              </a:spcAft>
              <a:buClr>
                <a:schemeClr val="tx1"/>
              </a:buClr>
              <a:buSzTx/>
              <a:tabLst/>
              <a:defRPr/>
            </a:pPr>
            <a:endPar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Historically, the models demonstrate that significant VIX spikes above 35, and especially above 50, are signals that the S&amp;P 500 has been higher one-year from that point.</a:t>
            </a:r>
          </a:p>
          <a:p>
            <a:pPr marL="0" marR="0" lvl="0" indent="0" algn="l" defTabSz="914400" rtl="0" eaLnBrk="1" fontAlgn="auto" latinLnBrk="0" hangingPunct="1">
              <a:lnSpc>
                <a:spcPct val="100000"/>
              </a:lnSpc>
              <a:spcBef>
                <a:spcPts val="0"/>
              </a:spcBef>
              <a:spcAft>
                <a:spcPts val="0"/>
              </a:spcAft>
              <a:buClr>
                <a:schemeClr val="tx1"/>
              </a:buClr>
              <a:buSzTx/>
              <a:tabLst/>
              <a:defRPr/>
            </a:pPr>
            <a:endPar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The most prominent examples are when the </a:t>
            </a:r>
            <a:r>
              <a:rPr kumimoji="0" lang="en-US" sz="1400" b="0" i="0" u="none" strike="noStrike" kern="0" cap="none" spc="0" normalizeH="0" baseline="0" noProof="0" dirty="0" err="1">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Vix</a:t>
            </a: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 is above 35, which has resulted in a positive return 92.5% of the time.</a:t>
            </a:r>
          </a:p>
          <a:p>
            <a:pPr marL="0" marR="0" lvl="0" indent="0" algn="l" defTabSz="914400" rtl="0" eaLnBrk="1" fontAlgn="auto" latinLnBrk="0" hangingPunct="1">
              <a:lnSpc>
                <a:spcPct val="100000"/>
              </a:lnSpc>
              <a:spcBef>
                <a:spcPts val="0"/>
              </a:spcBef>
              <a:spcAft>
                <a:spcPts val="0"/>
              </a:spcAft>
              <a:buClr>
                <a:schemeClr val="tx1"/>
              </a:buClr>
              <a:buSzTx/>
              <a:tabLst/>
              <a:defRPr/>
            </a:pPr>
            <a:endPar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A </a:t>
            </a:r>
            <a:r>
              <a:rPr kumimoji="0" lang="en-US" sz="1400" b="0" i="0" u="none" strike="noStrike" kern="0" cap="none" spc="0" normalizeH="0" baseline="0" noProof="0" dirty="0" err="1">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Vix</a:t>
            </a:r>
            <a:r>
              <a:rPr kumimoji="0" lang="en-US" sz="1400" b="0" i="0" u="none" strike="noStrike" kern="0" cap="none" spc="0" normalizeH="0" baseline="0" noProof="0" dirty="0">
                <a:ln>
                  <a:noFill/>
                </a:ln>
                <a:solidFill>
                  <a:srgbClr val="EFEFEF"/>
                </a:solidFill>
                <a:effectLst/>
                <a:uLnTx/>
                <a:uFillTx/>
                <a:latin typeface="Calibri" panose="020F0502020204030204" pitchFamily="34" charset="0"/>
                <a:ea typeface="Calibri" panose="020F0502020204030204" pitchFamily="34" charset="0"/>
                <a:cs typeface="Calibri" panose="020F0502020204030204" pitchFamily="34" charset="0"/>
                <a:sym typeface="Arial"/>
              </a:rPr>
              <a:t> over 50 has a smaller sample size but a higher positive frequency of 98.6%</a:t>
            </a:r>
          </a:p>
        </p:txBody>
      </p:sp>
      <p:pic>
        <p:nvPicPr>
          <p:cNvPr id="7" name="Picture 6" descr="A red sports car on a black background&#10;&#10;Description automatically generated with medium confidence">
            <a:extLst>
              <a:ext uri="{FF2B5EF4-FFF2-40B4-BE49-F238E27FC236}">
                <a16:creationId xmlns:a16="http://schemas.microsoft.com/office/drawing/2014/main" id="{5EE73578-4FFB-3583-9CDC-C2967CE1B61C}"/>
              </a:ext>
            </a:extLst>
          </p:cNvPr>
          <p:cNvPicPr>
            <a:picLocks noChangeAspect="1"/>
          </p:cNvPicPr>
          <p:nvPr/>
        </p:nvPicPr>
        <p:blipFill>
          <a:blip r:embed="rId3"/>
          <a:stretch>
            <a:fillRect/>
          </a:stretch>
        </p:blipFill>
        <p:spPr>
          <a:xfrm>
            <a:off x="8056757" y="-5932"/>
            <a:ext cx="1011043" cy="1011043"/>
          </a:xfrm>
          <a:prstGeom prst="rect">
            <a:avLst/>
          </a:prstGeom>
        </p:spPr>
      </p:pic>
    </p:spTree>
    <p:extLst>
      <p:ext uri="{BB962C8B-B14F-4D97-AF65-F5344CB8AC3E}">
        <p14:creationId xmlns:p14="http://schemas.microsoft.com/office/powerpoint/2010/main" val="941399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9" name="Google Shape;1520;p50">
            <a:hlinkClick r:id="rId3"/>
            <a:extLst>
              <a:ext uri="{FF2B5EF4-FFF2-40B4-BE49-F238E27FC236}">
                <a16:creationId xmlns:a16="http://schemas.microsoft.com/office/drawing/2014/main" id="{F89D45C0-D9FC-5FFA-B237-3660887F4ED4}"/>
              </a:ext>
            </a:extLst>
          </p:cNvPr>
          <p:cNvPicPr preferRelativeResize="0"/>
          <p:nvPr/>
        </p:nvPicPr>
        <p:blipFill rotWithShape="1">
          <a:blip r:embed="rId4">
            <a:alphaModFix/>
          </a:blip>
          <a:srcRect/>
          <a:stretch/>
        </p:blipFill>
        <p:spPr>
          <a:xfrm>
            <a:off x="3121624" y="1139498"/>
            <a:ext cx="2112640" cy="550600"/>
          </a:xfrm>
          <a:prstGeom prst="rect">
            <a:avLst/>
          </a:prstGeom>
          <a:noFill/>
          <a:ln>
            <a:noFill/>
          </a:ln>
        </p:spPr>
      </p:pic>
      <p:sp>
        <p:nvSpPr>
          <p:cNvPr id="13" name="Google Shape;1521;p50">
            <a:extLst>
              <a:ext uri="{FF2B5EF4-FFF2-40B4-BE49-F238E27FC236}">
                <a16:creationId xmlns:a16="http://schemas.microsoft.com/office/drawing/2014/main" id="{C27D3C93-52F0-9EFF-2085-B0C0A5958DF0}"/>
              </a:ext>
            </a:extLst>
          </p:cNvPr>
          <p:cNvSpPr txBox="1"/>
          <p:nvPr/>
        </p:nvSpPr>
        <p:spPr>
          <a:xfrm>
            <a:off x="801299" y="1897773"/>
            <a:ext cx="6391724"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5" name="Google Shape;1522;p50">
            <a:extLst>
              <a:ext uri="{FF2B5EF4-FFF2-40B4-BE49-F238E27FC236}">
                <a16:creationId xmlns:a16="http://schemas.microsoft.com/office/drawing/2014/main" id="{4992FCA3-7C1C-3ADF-700D-83F583B43DAA}"/>
              </a:ext>
            </a:extLst>
          </p:cNvPr>
          <p:cNvGrpSpPr/>
          <p:nvPr/>
        </p:nvGrpSpPr>
        <p:grpSpPr>
          <a:xfrm>
            <a:off x="385775" y="2978405"/>
            <a:ext cx="7158026" cy="892418"/>
            <a:chOff x="801125" y="3213932"/>
            <a:chExt cx="7762851" cy="892418"/>
          </a:xfrm>
        </p:grpSpPr>
        <p:grpSp>
          <p:nvGrpSpPr>
            <p:cNvPr id="16" name="Google Shape;1523;p50">
              <a:extLst>
                <a:ext uri="{FF2B5EF4-FFF2-40B4-BE49-F238E27FC236}">
                  <a16:creationId xmlns:a16="http://schemas.microsoft.com/office/drawing/2014/main" id="{E13B262B-D23C-9A9C-7705-C456530049EA}"/>
                </a:ext>
              </a:extLst>
            </p:cNvPr>
            <p:cNvGrpSpPr/>
            <p:nvPr/>
          </p:nvGrpSpPr>
          <p:grpSpPr>
            <a:xfrm>
              <a:off x="4845759" y="3213932"/>
              <a:ext cx="1695900" cy="892418"/>
              <a:chOff x="4845759" y="3213932"/>
              <a:chExt cx="1695900" cy="892418"/>
            </a:xfrm>
          </p:grpSpPr>
          <p:sp>
            <p:nvSpPr>
              <p:cNvPr id="27" name="Google Shape;1524;p50">
                <a:extLst>
                  <a:ext uri="{FF2B5EF4-FFF2-40B4-BE49-F238E27FC236}">
                    <a16:creationId xmlns:a16="http://schemas.microsoft.com/office/drawing/2014/main" id="{7F4EE3D3-4EEF-6238-02D2-1747593BA951}"/>
                  </a:ext>
                </a:extLst>
              </p:cNvPr>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28" name="Google Shape;1525;p50">
                <a:extLst>
                  <a:ext uri="{FF2B5EF4-FFF2-40B4-BE49-F238E27FC236}">
                    <a16:creationId xmlns:a16="http://schemas.microsoft.com/office/drawing/2014/main" id="{39EBD6D2-BEE3-FE2C-991F-D124F2D01167}"/>
                  </a:ext>
                </a:extLst>
              </p:cNvPr>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 name="Google Shape;1526;p50">
              <a:extLst>
                <a:ext uri="{FF2B5EF4-FFF2-40B4-BE49-F238E27FC236}">
                  <a16:creationId xmlns:a16="http://schemas.microsoft.com/office/drawing/2014/main" id="{D4DDD118-98C5-50BB-17AD-9315FC58C0B2}"/>
                </a:ext>
              </a:extLst>
            </p:cNvPr>
            <p:cNvGrpSpPr/>
            <p:nvPr/>
          </p:nvGrpSpPr>
          <p:grpSpPr>
            <a:xfrm>
              <a:off x="2823442" y="3214222"/>
              <a:ext cx="1695900" cy="892128"/>
              <a:chOff x="2823442" y="3214222"/>
              <a:chExt cx="1695900" cy="892128"/>
            </a:xfrm>
          </p:grpSpPr>
          <p:sp>
            <p:nvSpPr>
              <p:cNvPr id="25" name="Google Shape;1527;p50">
                <a:extLst>
                  <a:ext uri="{FF2B5EF4-FFF2-40B4-BE49-F238E27FC236}">
                    <a16:creationId xmlns:a16="http://schemas.microsoft.com/office/drawing/2014/main" id="{DCC71258-C715-29A4-046A-950B5BDEF6CF}"/>
                  </a:ext>
                </a:extLst>
              </p:cNvPr>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26" name="Google Shape;1528;p50">
                <a:extLst>
                  <a:ext uri="{FF2B5EF4-FFF2-40B4-BE49-F238E27FC236}">
                    <a16:creationId xmlns:a16="http://schemas.microsoft.com/office/drawing/2014/main" id="{4C2C528A-0C2F-EDB4-AB99-B21D44D14C3A}"/>
                  </a:ext>
                </a:extLst>
              </p:cNvPr>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8" name="Google Shape;1529;p50">
              <a:extLst>
                <a:ext uri="{FF2B5EF4-FFF2-40B4-BE49-F238E27FC236}">
                  <a16:creationId xmlns:a16="http://schemas.microsoft.com/office/drawing/2014/main" id="{E7E496D5-4730-62CD-3275-460268583B56}"/>
                </a:ext>
              </a:extLst>
            </p:cNvPr>
            <p:cNvGrpSpPr/>
            <p:nvPr/>
          </p:nvGrpSpPr>
          <p:grpSpPr>
            <a:xfrm>
              <a:off x="6868076" y="3213932"/>
              <a:ext cx="1695900" cy="892418"/>
              <a:chOff x="6868076" y="3213932"/>
              <a:chExt cx="1695900" cy="892418"/>
            </a:xfrm>
          </p:grpSpPr>
          <p:sp>
            <p:nvSpPr>
              <p:cNvPr id="23" name="Google Shape;1530;p50">
                <a:extLst>
                  <a:ext uri="{FF2B5EF4-FFF2-40B4-BE49-F238E27FC236}">
                    <a16:creationId xmlns:a16="http://schemas.microsoft.com/office/drawing/2014/main" id="{F7F8C215-4DE5-7B72-781C-7621A43E6629}"/>
                  </a:ext>
                </a:extLst>
              </p:cNvPr>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24" name="Google Shape;1531;p50">
                <a:extLst>
                  <a:ext uri="{FF2B5EF4-FFF2-40B4-BE49-F238E27FC236}">
                    <a16:creationId xmlns:a16="http://schemas.microsoft.com/office/drawing/2014/main" id="{F79B0B15-0079-B24C-305E-9BE199A76B9D}"/>
                  </a:ext>
                </a:extLst>
              </p:cNvPr>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20" name="Google Shape;1532;p50">
              <a:extLst>
                <a:ext uri="{FF2B5EF4-FFF2-40B4-BE49-F238E27FC236}">
                  <a16:creationId xmlns:a16="http://schemas.microsoft.com/office/drawing/2014/main" id="{1859577A-8736-C0FE-23F7-2569EA791C83}"/>
                </a:ext>
              </a:extLst>
            </p:cNvPr>
            <p:cNvGrpSpPr/>
            <p:nvPr/>
          </p:nvGrpSpPr>
          <p:grpSpPr>
            <a:xfrm>
              <a:off x="801125" y="3214206"/>
              <a:ext cx="1695900" cy="892144"/>
              <a:chOff x="801125" y="3214206"/>
              <a:chExt cx="1695900" cy="892144"/>
            </a:xfrm>
          </p:grpSpPr>
          <p:sp>
            <p:nvSpPr>
              <p:cNvPr id="21" name="Google Shape;1533;p50">
                <a:extLst>
                  <a:ext uri="{FF2B5EF4-FFF2-40B4-BE49-F238E27FC236}">
                    <a16:creationId xmlns:a16="http://schemas.microsoft.com/office/drawing/2014/main" id="{0E7984EC-6645-EB0E-385C-6568A86339F6}"/>
                  </a:ext>
                </a:extLst>
              </p:cNvPr>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For PowerPoint and Google Slides</a:t>
                </a:r>
                <a:endParaRPr sz="1200" dirty="0">
                  <a:solidFill>
                    <a:srgbClr val="434343"/>
                  </a:solidFill>
                  <a:latin typeface="Montserrat"/>
                  <a:ea typeface="Montserrat"/>
                  <a:cs typeface="Montserrat"/>
                  <a:sym typeface="Montserrat"/>
                </a:endParaRPr>
              </a:p>
            </p:txBody>
          </p:sp>
          <p:sp>
            <p:nvSpPr>
              <p:cNvPr id="22" name="Google Shape;1534;p50">
                <a:extLst>
                  <a:ext uri="{FF2B5EF4-FFF2-40B4-BE49-F238E27FC236}">
                    <a16:creationId xmlns:a16="http://schemas.microsoft.com/office/drawing/2014/main" id="{315A2D65-74BA-420D-2EA2-87E658E78E48}"/>
                  </a:ext>
                </a:extLst>
              </p:cNvPr>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extLst>
      <p:ext uri="{BB962C8B-B14F-4D97-AF65-F5344CB8AC3E}">
        <p14:creationId xmlns:p14="http://schemas.microsoft.com/office/powerpoint/2010/main" val="1543406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22</a:t>
            </a:fld>
            <a:endParaRPr lang="en" dirty="0"/>
          </a:p>
        </p:txBody>
      </p:sp>
      <p:sp>
        <p:nvSpPr>
          <p:cNvPr id="5" name="Google Shape;542;p39">
            <a:extLst>
              <a:ext uri="{FF2B5EF4-FFF2-40B4-BE49-F238E27FC236}">
                <a16:creationId xmlns:a16="http://schemas.microsoft.com/office/drawing/2014/main" id="{77E03226-DC26-3D1F-8F06-1496B28C8532}"/>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43;p39">
            <a:extLst>
              <a:ext uri="{FF2B5EF4-FFF2-40B4-BE49-F238E27FC236}">
                <a16:creationId xmlns:a16="http://schemas.microsoft.com/office/drawing/2014/main" id="{E14944C6-20C5-F06A-17DC-7BF06BBD88AB}"/>
              </a:ext>
            </a:extLst>
          </p:cNvPr>
          <p:cNvSpPr/>
          <p:nvPr/>
        </p:nvSpPr>
        <p:spPr>
          <a:xfrm>
            <a:off x="0" y="68077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280;p15">
            <a:extLst>
              <a:ext uri="{FF2B5EF4-FFF2-40B4-BE49-F238E27FC236}">
                <a16:creationId xmlns:a16="http://schemas.microsoft.com/office/drawing/2014/main" id="{2F2089F2-7FF6-60CE-EA27-6D9E4DC6B50B}"/>
              </a:ext>
            </a:extLst>
          </p:cNvPr>
          <p:cNvSpPr txBox="1">
            <a:spLocks noGrp="1"/>
          </p:cNvSpPr>
          <p:nvPr>
            <p:ph type="subTitle" idx="1"/>
          </p:nvPr>
        </p:nvSpPr>
        <p:spPr>
          <a:xfrm>
            <a:off x="350550" y="1873001"/>
            <a:ext cx="7356666" cy="1205345"/>
          </a:xfrm>
          <a:prstGeom prst="rect">
            <a:avLst/>
          </a:prstGeom>
        </p:spPr>
        <p:txBody>
          <a:bodyPr spcFirstLastPara="1" wrap="square" lIns="91425" tIns="91425" rIns="91425" bIns="91425" anchor="t" anchorCtr="0">
            <a:noAutofit/>
          </a:bodyPr>
          <a:lstStyle/>
          <a:p>
            <a:pPr marL="76200" indent="0"/>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endParaRPr lang="en-US"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Google Shape;280;p15">
            <a:extLst>
              <a:ext uri="{FF2B5EF4-FFF2-40B4-BE49-F238E27FC236}">
                <a16:creationId xmlns:a16="http://schemas.microsoft.com/office/drawing/2014/main" id="{82B98897-B353-DA9A-B08C-7A40504ED15F}"/>
              </a:ext>
            </a:extLst>
          </p:cNvPr>
          <p:cNvSpPr txBox="1">
            <a:spLocks/>
          </p:cNvSpPr>
          <p:nvPr/>
        </p:nvSpPr>
        <p:spPr>
          <a:xfrm>
            <a:off x="480721" y="4464877"/>
            <a:ext cx="7356666" cy="503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Google Shape;1521;p50">
            <a:extLst>
              <a:ext uri="{FF2B5EF4-FFF2-40B4-BE49-F238E27FC236}">
                <a16:creationId xmlns:a16="http://schemas.microsoft.com/office/drawing/2014/main" id="{5E59D012-DBD8-B448-5591-8721F448F98B}"/>
              </a:ext>
            </a:extLst>
          </p:cNvPr>
          <p:cNvSpPr txBox="1"/>
          <p:nvPr/>
        </p:nvSpPr>
        <p:spPr>
          <a:xfrm>
            <a:off x="1036826" y="2364646"/>
            <a:ext cx="6391724" cy="1039392"/>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4800" b="1" dirty="0">
                <a:solidFill>
                  <a:schemeClr val="tx1"/>
                </a:solidFill>
                <a:latin typeface="Montserrat"/>
                <a:ea typeface="Montserrat"/>
                <a:cs typeface="Montserrat"/>
                <a:sym typeface="Montserrat"/>
              </a:rPr>
              <a:t>Thank you!</a:t>
            </a:r>
            <a:endParaRPr sz="4800" b="1" dirty="0">
              <a:solidFill>
                <a:schemeClr val="tx1"/>
              </a:solidFill>
              <a:latin typeface="Montserrat"/>
              <a:ea typeface="Montserrat"/>
              <a:cs typeface="Montserrat"/>
              <a:sym typeface="Montserrat"/>
            </a:endParaRPr>
          </a:p>
        </p:txBody>
      </p:sp>
      <p:pic>
        <p:nvPicPr>
          <p:cNvPr id="7" name="Picture 6" descr="A red sports car on a black background&#10;&#10;Description automatically generated with medium confidence">
            <a:extLst>
              <a:ext uri="{FF2B5EF4-FFF2-40B4-BE49-F238E27FC236}">
                <a16:creationId xmlns:a16="http://schemas.microsoft.com/office/drawing/2014/main" id="{5EE73578-4FFB-3583-9CDC-C2967CE1B61C}"/>
              </a:ext>
            </a:extLst>
          </p:cNvPr>
          <p:cNvPicPr>
            <a:picLocks noChangeAspect="1"/>
          </p:cNvPicPr>
          <p:nvPr/>
        </p:nvPicPr>
        <p:blipFill>
          <a:blip r:embed="rId3"/>
          <a:stretch>
            <a:fillRect/>
          </a:stretch>
        </p:blipFill>
        <p:spPr>
          <a:xfrm>
            <a:off x="8638478" y="34828"/>
            <a:ext cx="1011043" cy="1011043"/>
          </a:xfrm>
          <a:prstGeom prst="rect">
            <a:avLst/>
          </a:prstGeom>
        </p:spPr>
      </p:pic>
    </p:spTree>
    <p:extLst>
      <p:ext uri="{BB962C8B-B14F-4D97-AF65-F5344CB8AC3E}">
        <p14:creationId xmlns:p14="http://schemas.microsoft.com/office/powerpoint/2010/main" val="397141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350550" y="814423"/>
            <a:ext cx="659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t>The “Vix”</a:t>
            </a:r>
            <a:endParaRPr sz="9600" dirty="0"/>
          </a:p>
        </p:txBody>
      </p:sp>
      <p:sp>
        <p:nvSpPr>
          <p:cNvPr id="273" name="Google Shape;273;p14"/>
          <p:cNvSpPr txBox="1">
            <a:spLocks noGrp="1"/>
          </p:cNvSpPr>
          <p:nvPr>
            <p:ph type="body" idx="4294967295"/>
          </p:nvPr>
        </p:nvSpPr>
        <p:spPr>
          <a:xfrm>
            <a:off x="350550" y="2276011"/>
            <a:ext cx="6860740" cy="2827564"/>
          </a:xfrm>
          <a:prstGeom prst="rect">
            <a:avLst/>
          </a:prstGeom>
        </p:spPr>
        <p:txBody>
          <a:bodyPr spcFirstLastPara="1" wrap="square" lIns="91425" tIns="91425" rIns="91425" bIns="91425" anchor="t" anchorCtr="0">
            <a:noAutofit/>
          </a:bodyPr>
          <a:lstStyle/>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Vix</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is the Chicago Board Options Exchange's Volatility Index, a measure of the stock market's expected volatility.</a:t>
            </a:r>
          </a:p>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often referred to as the fear index or fear gauge.</a:t>
            </a:r>
          </a:p>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higher the VIX, the greater the level of fear and in the market.</a:t>
            </a: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L</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evels above 30 indicate high levels of uncertainty.</a:t>
            </a:r>
            <a:br>
              <a:rPr lang="en-US" sz="1400" b="0" dirty="0">
                <a:solidFill>
                  <a:srgbClr val="CCCCCC"/>
                </a:solidFill>
                <a:effectLst/>
                <a:latin typeface="Consolas" panose="020B0609020204030204" pitchFamily="49" charset="0"/>
              </a:rPr>
            </a:br>
            <a:endParaRPr lang="en-US" sz="1400" b="0" dirty="0">
              <a:solidFill>
                <a:srgbClr val="CCCCCC"/>
              </a:solidFill>
              <a:effectLst/>
              <a:latin typeface="Consolas" panose="020B0609020204030204" pitchFamily="49" charset="0"/>
            </a:endParaRPr>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4"/>
          <p:cNvSpPr txBox="1">
            <a:spLocks noGrp="1"/>
          </p:cNvSpPr>
          <p:nvPr>
            <p:ph type="ctrTitle" idx="4294967295"/>
          </p:nvPr>
        </p:nvSpPr>
        <p:spPr>
          <a:xfrm>
            <a:off x="250248" y="219741"/>
            <a:ext cx="6593700" cy="45011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t>The</a:t>
            </a:r>
            <a:br>
              <a:rPr lang="en" sz="9600" dirty="0"/>
            </a:br>
            <a:r>
              <a:rPr lang="en" sz="9600" dirty="0"/>
              <a:t>S&amp;P </a:t>
            </a:r>
            <a:br>
              <a:rPr lang="en" sz="9600" dirty="0"/>
            </a:br>
            <a:r>
              <a:rPr lang="en" sz="9600" dirty="0"/>
              <a:t>500</a:t>
            </a:r>
            <a:endParaRPr sz="9600" dirty="0"/>
          </a:p>
        </p:txBody>
      </p:sp>
      <p:sp>
        <p:nvSpPr>
          <p:cNvPr id="273" name="Google Shape;273;p14"/>
          <p:cNvSpPr txBox="1">
            <a:spLocks noGrp="1"/>
          </p:cNvSpPr>
          <p:nvPr>
            <p:ph type="body" idx="4294967295"/>
          </p:nvPr>
        </p:nvSpPr>
        <p:spPr>
          <a:xfrm>
            <a:off x="3004561" y="914400"/>
            <a:ext cx="4220583" cy="3428999"/>
          </a:xfrm>
          <a:prstGeom prst="rect">
            <a:avLst/>
          </a:prstGeom>
        </p:spPr>
        <p:txBody>
          <a:bodyPr spcFirstLastPara="1" wrap="square" lIns="91425" tIns="91425" rIns="91425" bIns="91425" anchor="t" anchorCtr="0">
            <a:noAutofit/>
          </a:bodyPr>
          <a:lstStyle/>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“S&amp;P 500” is the Standard and Poor's 500 index.</a:t>
            </a: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It is </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stock market index tracking the stock performance of 500 of the largest companies listed on the stock exchange.</a:t>
            </a:r>
          </a:p>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one of the most commonly followed equity indices.</a:t>
            </a: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It </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the index frequently referred to as "the market".</a:t>
            </a:r>
          </a:p>
        </p:txBody>
      </p:sp>
      <p:sp>
        <p:nvSpPr>
          <p:cNvPr id="274" name="Google Shape;274;p14"/>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91506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3"/>
          <p:cNvSpPr txBox="1">
            <a:spLocks noGrp="1"/>
          </p:cNvSpPr>
          <p:nvPr>
            <p:ph type="title"/>
          </p:nvPr>
        </p:nvSpPr>
        <p:spPr>
          <a:xfrm>
            <a:off x="555767" y="331871"/>
            <a:ext cx="7708470" cy="21262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The Vix </a:t>
            </a:r>
            <a:br>
              <a:rPr lang="en" sz="3600" dirty="0"/>
            </a:br>
            <a:r>
              <a:rPr lang="en" sz="3600" dirty="0"/>
              <a:t>    +  The S&amp;P 500</a:t>
            </a:r>
            <a:br>
              <a:rPr lang="en" sz="3600" dirty="0"/>
            </a:br>
            <a:r>
              <a:rPr lang="en" sz="3600" dirty="0"/>
              <a:t>        + Machine Learning</a:t>
            </a:r>
            <a:br>
              <a:rPr lang="en" sz="3600" dirty="0"/>
            </a:br>
            <a:r>
              <a:rPr lang="en" sz="3600" dirty="0"/>
              <a:t>            =  Something Good</a:t>
            </a:r>
            <a:endParaRPr sz="3600" dirty="0"/>
          </a:p>
        </p:txBody>
      </p:sp>
      <p:sp>
        <p:nvSpPr>
          <p:cNvPr id="265" name="Google Shape;265;p13"/>
          <p:cNvSpPr txBox="1"/>
          <p:nvPr/>
        </p:nvSpPr>
        <p:spPr>
          <a:xfrm>
            <a:off x="839646" y="2529129"/>
            <a:ext cx="5997572" cy="2314766"/>
          </a:xfrm>
          <a:prstGeom prst="rect">
            <a:avLst/>
          </a:prstGeom>
          <a:noFill/>
          <a:ln>
            <a:noFill/>
          </a:ln>
        </p:spPr>
        <p:txBody>
          <a:bodyPr spcFirstLastPara="1" wrap="square" lIns="91425" tIns="91425" rIns="91425" bIns="91425" anchor="t" anchorCtr="0">
            <a:noAutofit/>
          </a:bodyPr>
          <a:lstStyle/>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Machine learning models have determined a straight-forward way to use elevated levels of the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Vix</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 help predict a positive gain for the S&amp;P 500 index one year into the future.</a:t>
            </a:r>
          </a:p>
          <a:p>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The models have shown that w</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hen the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Vix</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rises above 35, and especially above 50, the historical return on the S&amp;P 500 over the following year has been very positive.</a:t>
            </a:r>
          </a:p>
          <a:p>
            <a:pPr marL="0" lvl="0" indent="0" algn="l" rtl="0">
              <a:spcBef>
                <a:spcPts val="1000"/>
              </a:spcBef>
              <a:spcAft>
                <a:spcPts val="1000"/>
              </a:spcAft>
              <a:buNone/>
            </a:pPr>
            <a:endParaRPr sz="1100" dirty="0">
              <a:solidFill>
                <a:srgbClr val="FFFFFF"/>
              </a:solidFill>
              <a:latin typeface="PT Serif"/>
              <a:ea typeface="PT Serif"/>
              <a:cs typeface="PT Serif"/>
              <a:sym typeface="PT Serif"/>
            </a:endParaRPr>
          </a:p>
        </p:txBody>
      </p:sp>
      <p:sp>
        <p:nvSpPr>
          <p:cNvPr id="266" name="Google Shape;266;p13"/>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5"/>
          <p:cNvSpPr txBox="1">
            <a:spLocks noGrp="1"/>
          </p:cNvSpPr>
          <p:nvPr>
            <p:ph type="subTitle" idx="1"/>
          </p:nvPr>
        </p:nvSpPr>
        <p:spPr>
          <a:xfrm>
            <a:off x="768846" y="877198"/>
            <a:ext cx="6961908" cy="1175700"/>
          </a:xfrm>
          <a:prstGeom prst="rect">
            <a:avLst/>
          </a:prstGeom>
        </p:spPr>
        <p:txBody>
          <a:bodyPr spcFirstLastPara="1" wrap="square" lIns="91425" tIns="91425" rIns="91425" bIns="91425" anchor="t" anchorCtr="0">
            <a:noAutofit/>
          </a:bodyPr>
          <a:lstStyle/>
          <a:p>
            <a:pPr marL="76200" indent="0" algn="ctr"/>
            <a:r>
              <a:rPr lang="en-US" sz="24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machine learning modules were built</a:t>
            </a:r>
          </a:p>
          <a:p>
            <a:pPr marL="76200" indent="0" algn="ctr"/>
            <a:r>
              <a:rPr lang="en-US" sz="24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and run in succession</a:t>
            </a:r>
          </a:p>
        </p:txBody>
      </p:sp>
      <p:sp>
        <p:nvSpPr>
          <p:cNvPr id="281" name="Google Shape;281;p15"/>
          <p:cNvSpPr txBox="1">
            <a:spLocks noGrp="1"/>
          </p:cNvSpPr>
          <p:nvPr>
            <p:ph type="sldNum" idx="4294967295"/>
          </p:nvPr>
        </p:nvSpPr>
        <p:spPr>
          <a:xfrm>
            <a:off x="76200" y="1424126"/>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6</a:t>
            </a:fld>
            <a:endParaRPr lang="en" dirty="0"/>
          </a:p>
        </p:txBody>
      </p:sp>
      <p:sp>
        <p:nvSpPr>
          <p:cNvPr id="5" name="Google Shape;540;p39">
            <a:extLst>
              <a:ext uri="{FF2B5EF4-FFF2-40B4-BE49-F238E27FC236}">
                <a16:creationId xmlns:a16="http://schemas.microsoft.com/office/drawing/2014/main" id="{0034480E-3318-5E0C-63E5-1AD0F68F97D8}"/>
              </a:ext>
            </a:extLst>
          </p:cNvPr>
          <p:cNvSpPr txBox="1">
            <a:spLocks/>
          </p:cNvSpPr>
          <p:nvPr/>
        </p:nvSpPr>
        <p:spPr>
          <a:xfrm>
            <a:off x="2288572" y="166199"/>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3200" dirty="0">
                <a:solidFill>
                  <a:schemeClr val="tx1"/>
                </a:solidFill>
              </a:rPr>
              <a:t>Model Roadmap</a:t>
            </a:r>
          </a:p>
        </p:txBody>
      </p:sp>
      <p:sp>
        <p:nvSpPr>
          <p:cNvPr id="6" name="Google Shape;542;p39">
            <a:extLst>
              <a:ext uri="{FF2B5EF4-FFF2-40B4-BE49-F238E27FC236}">
                <a16:creationId xmlns:a16="http://schemas.microsoft.com/office/drawing/2014/main" id="{AACCE8D9-E456-CA97-855A-E029AE6AF4CB}"/>
              </a:ext>
            </a:extLst>
          </p:cNvPr>
          <p:cNvSpPr/>
          <p:nvPr/>
        </p:nvSpPr>
        <p:spPr>
          <a:xfrm>
            <a:off x="0" y="206639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543;p39">
            <a:extLst>
              <a:ext uri="{FF2B5EF4-FFF2-40B4-BE49-F238E27FC236}">
                <a16:creationId xmlns:a16="http://schemas.microsoft.com/office/drawing/2014/main" id="{D7ADD856-BE8D-3BDB-63C4-B7B9C73C5D48}"/>
              </a:ext>
            </a:extLst>
          </p:cNvPr>
          <p:cNvSpPr/>
          <p:nvPr/>
        </p:nvSpPr>
        <p:spPr>
          <a:xfrm>
            <a:off x="0" y="206639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562;p39">
            <a:extLst>
              <a:ext uri="{FF2B5EF4-FFF2-40B4-BE49-F238E27FC236}">
                <a16:creationId xmlns:a16="http://schemas.microsoft.com/office/drawing/2014/main" id="{79C55233-FFA2-41C1-FB55-E98528FF4DB1}"/>
              </a:ext>
            </a:extLst>
          </p:cNvPr>
          <p:cNvSpPr txBox="1"/>
          <p:nvPr/>
        </p:nvSpPr>
        <p:spPr>
          <a:xfrm>
            <a:off x="3407914" y="246253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3;p39">
            <a:extLst>
              <a:ext uri="{FF2B5EF4-FFF2-40B4-BE49-F238E27FC236}">
                <a16:creationId xmlns:a16="http://schemas.microsoft.com/office/drawing/2014/main" id="{060DC6EC-5A54-5BC6-6EB8-9B238E34DC37}"/>
              </a:ext>
            </a:extLst>
          </p:cNvPr>
          <p:cNvSpPr txBox="1"/>
          <p:nvPr/>
        </p:nvSpPr>
        <p:spPr>
          <a:xfrm>
            <a:off x="1403821" y="246253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562;p39">
            <a:extLst>
              <a:ext uri="{FF2B5EF4-FFF2-40B4-BE49-F238E27FC236}">
                <a16:creationId xmlns:a16="http://schemas.microsoft.com/office/drawing/2014/main" id="{99E8226E-A3A6-4231-0AED-7C11D637DF39}"/>
              </a:ext>
            </a:extLst>
          </p:cNvPr>
          <p:cNvSpPr txBox="1"/>
          <p:nvPr/>
        </p:nvSpPr>
        <p:spPr>
          <a:xfrm>
            <a:off x="5412007" y="246253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4" name="Google Shape;280;p15">
            <a:extLst>
              <a:ext uri="{FF2B5EF4-FFF2-40B4-BE49-F238E27FC236}">
                <a16:creationId xmlns:a16="http://schemas.microsoft.com/office/drawing/2014/main" id="{6BBC6313-E716-EE9D-0422-C0E5D6B0E060}"/>
              </a:ext>
            </a:extLst>
          </p:cNvPr>
          <p:cNvSpPr txBox="1">
            <a:spLocks/>
          </p:cNvSpPr>
          <p:nvPr/>
        </p:nvSpPr>
        <p:spPr>
          <a:xfrm>
            <a:off x="2866612" y="2858334"/>
            <a:ext cx="2299771" cy="117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Neural</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Network</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Optimization</a:t>
            </a:r>
          </a:p>
        </p:txBody>
      </p:sp>
      <p:sp>
        <p:nvSpPr>
          <p:cNvPr id="14" name="Google Shape;280;p15">
            <a:extLst>
              <a:ext uri="{FF2B5EF4-FFF2-40B4-BE49-F238E27FC236}">
                <a16:creationId xmlns:a16="http://schemas.microsoft.com/office/drawing/2014/main" id="{F2F8EAAD-96D7-77A7-D991-5122E12A22C2}"/>
              </a:ext>
            </a:extLst>
          </p:cNvPr>
          <p:cNvSpPr txBox="1">
            <a:spLocks/>
          </p:cNvSpPr>
          <p:nvPr/>
        </p:nvSpPr>
        <p:spPr>
          <a:xfrm>
            <a:off x="837492" y="2858334"/>
            <a:ext cx="2299771" cy="117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Neural </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Network</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Discovery</a:t>
            </a:r>
          </a:p>
        </p:txBody>
      </p:sp>
      <p:sp>
        <p:nvSpPr>
          <p:cNvPr id="16" name="Google Shape;280;p15">
            <a:extLst>
              <a:ext uri="{FF2B5EF4-FFF2-40B4-BE49-F238E27FC236}">
                <a16:creationId xmlns:a16="http://schemas.microsoft.com/office/drawing/2014/main" id="{EDE14D1C-9D11-91A1-F445-38F8AC50DB64}"/>
              </a:ext>
            </a:extLst>
          </p:cNvPr>
          <p:cNvSpPr txBox="1">
            <a:spLocks/>
          </p:cNvSpPr>
          <p:nvPr/>
        </p:nvSpPr>
        <p:spPr>
          <a:xfrm>
            <a:off x="4912057" y="2830074"/>
            <a:ext cx="2397057" cy="117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Linear &amp;</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Non-linear</a:t>
            </a:r>
          </a:p>
          <a:p>
            <a:pPr marL="76200" indent="0"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Regression</a:t>
            </a:r>
          </a:p>
        </p:txBody>
      </p:sp>
      <p:pic>
        <p:nvPicPr>
          <p:cNvPr id="17" name="Picture 16" descr="A red sports car on a black background&#10;&#10;Description automatically generated with medium confidence">
            <a:extLst>
              <a:ext uri="{FF2B5EF4-FFF2-40B4-BE49-F238E27FC236}">
                <a16:creationId xmlns:a16="http://schemas.microsoft.com/office/drawing/2014/main" id="{7B85D317-0DE0-A075-924E-4EC07D1FDD5F}"/>
              </a:ext>
            </a:extLst>
          </p:cNvPr>
          <p:cNvPicPr>
            <a:picLocks noChangeAspect="1"/>
          </p:cNvPicPr>
          <p:nvPr/>
        </p:nvPicPr>
        <p:blipFill>
          <a:blip r:embed="rId3"/>
          <a:stretch>
            <a:fillRect/>
          </a:stretch>
        </p:blipFill>
        <p:spPr>
          <a:xfrm>
            <a:off x="80775" y="2435141"/>
            <a:ext cx="1011043" cy="10110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5"/>
          <p:cNvSpPr txBox="1">
            <a:spLocks noGrp="1"/>
          </p:cNvSpPr>
          <p:nvPr>
            <p:ph type="subTitle" idx="1"/>
          </p:nvPr>
        </p:nvSpPr>
        <p:spPr>
          <a:xfrm>
            <a:off x="350550" y="2277859"/>
            <a:ext cx="7586808" cy="2652167"/>
          </a:xfrm>
          <a:prstGeom prst="rect">
            <a:avLst/>
          </a:prstGeom>
        </p:spPr>
        <p:txBody>
          <a:bodyPr spcFirstLastPara="1" wrap="square" lIns="91425" tIns="91425" rIns="91425" bIns="91425" anchor="t" anchorCtr="0">
            <a:noAutofit/>
          </a:bodyPr>
          <a:lstStyle/>
          <a:p>
            <a:pPr marL="76200" indent="0"/>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 1:  Looping through a Neural Network to Find the Best Candidates</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Neural network run in Google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Colaboratory</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21 ticker symbols were fed in as possible inputs. They resulted in 210 unique pairs.</a:t>
            </a:r>
          </a:p>
          <a:p>
            <a:pPr>
              <a:buFont typeface="Arial" panose="020B0604020202020204" pitchFamily="34" charset="0"/>
              <a:buChar char="•"/>
            </a:pP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 securities were possible outputs to measure results.</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Joined</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with the 210 pairs, there were 420 possible combinations to test.</a:t>
            </a:r>
          </a:p>
        </p:txBody>
      </p:sp>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7</a:t>
            </a:fld>
            <a:endParaRPr lang="en" dirty="0"/>
          </a:p>
        </p:txBody>
      </p:sp>
      <p:sp>
        <p:nvSpPr>
          <p:cNvPr id="5" name="Google Shape;540;p39">
            <a:extLst>
              <a:ext uri="{FF2B5EF4-FFF2-40B4-BE49-F238E27FC236}">
                <a16:creationId xmlns:a16="http://schemas.microsoft.com/office/drawing/2014/main" id="{0034480E-3318-5E0C-63E5-1AD0F68F97D8}"/>
              </a:ext>
            </a:extLst>
          </p:cNvPr>
          <p:cNvSpPr txBox="1">
            <a:spLocks/>
          </p:cNvSpPr>
          <p:nvPr/>
        </p:nvSpPr>
        <p:spPr>
          <a:xfrm>
            <a:off x="2856608" y="-213372"/>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a:t>Model Roadmap</a:t>
            </a:r>
            <a:endParaRPr lang="en-US" dirty="0"/>
          </a:p>
        </p:txBody>
      </p:sp>
      <p:sp>
        <p:nvSpPr>
          <p:cNvPr id="6" name="Google Shape;542;p39">
            <a:extLst>
              <a:ext uri="{FF2B5EF4-FFF2-40B4-BE49-F238E27FC236}">
                <a16:creationId xmlns:a16="http://schemas.microsoft.com/office/drawing/2014/main" id="{AACCE8D9-E456-CA97-855A-E029AE6AF4CB}"/>
              </a:ext>
            </a:extLst>
          </p:cNvPr>
          <p:cNvSpPr/>
          <p:nvPr/>
        </p:nvSpPr>
        <p:spPr>
          <a:xfrm>
            <a:off x="0" y="682197"/>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543;p39">
            <a:extLst>
              <a:ext uri="{FF2B5EF4-FFF2-40B4-BE49-F238E27FC236}">
                <a16:creationId xmlns:a16="http://schemas.microsoft.com/office/drawing/2014/main" id="{D7ADD856-BE8D-3BDB-63C4-B7B9C73C5D48}"/>
              </a:ext>
            </a:extLst>
          </p:cNvPr>
          <p:cNvSpPr/>
          <p:nvPr/>
        </p:nvSpPr>
        <p:spPr>
          <a:xfrm>
            <a:off x="0" y="682197"/>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562;p39">
            <a:extLst>
              <a:ext uri="{FF2B5EF4-FFF2-40B4-BE49-F238E27FC236}">
                <a16:creationId xmlns:a16="http://schemas.microsoft.com/office/drawing/2014/main" id="{79C55233-FFA2-41C1-FB55-E98528FF4DB1}"/>
              </a:ext>
            </a:extLst>
          </p:cNvPr>
          <p:cNvSpPr txBox="1"/>
          <p:nvPr/>
        </p:nvSpPr>
        <p:spPr>
          <a:xfrm>
            <a:off x="3407914" y="1078335"/>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2" name="Google Shape;563;p39">
            <a:extLst>
              <a:ext uri="{FF2B5EF4-FFF2-40B4-BE49-F238E27FC236}">
                <a16:creationId xmlns:a16="http://schemas.microsoft.com/office/drawing/2014/main" id="{060DC6EC-5A54-5BC6-6EB8-9B238E34DC37}"/>
              </a:ext>
            </a:extLst>
          </p:cNvPr>
          <p:cNvSpPr txBox="1"/>
          <p:nvPr/>
        </p:nvSpPr>
        <p:spPr>
          <a:xfrm>
            <a:off x="1403821" y="1078335"/>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562;p39">
            <a:extLst>
              <a:ext uri="{FF2B5EF4-FFF2-40B4-BE49-F238E27FC236}">
                <a16:creationId xmlns:a16="http://schemas.microsoft.com/office/drawing/2014/main" id="{99E8226E-A3A6-4231-0AED-7C11D637DF39}"/>
              </a:ext>
            </a:extLst>
          </p:cNvPr>
          <p:cNvSpPr txBox="1"/>
          <p:nvPr/>
        </p:nvSpPr>
        <p:spPr>
          <a:xfrm>
            <a:off x="5412007" y="1078335"/>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pic>
        <p:nvPicPr>
          <p:cNvPr id="2" name="Picture 1" descr="A red sports car on a black background&#10;&#10;Description automatically generated with medium confidence">
            <a:extLst>
              <a:ext uri="{FF2B5EF4-FFF2-40B4-BE49-F238E27FC236}">
                <a16:creationId xmlns:a16="http://schemas.microsoft.com/office/drawing/2014/main" id="{4C2882F8-6A19-F295-5456-5DCF77B091E3}"/>
              </a:ext>
            </a:extLst>
          </p:cNvPr>
          <p:cNvPicPr>
            <a:picLocks noChangeAspect="1"/>
          </p:cNvPicPr>
          <p:nvPr/>
        </p:nvPicPr>
        <p:blipFill>
          <a:blip r:embed="rId3"/>
          <a:stretch>
            <a:fillRect/>
          </a:stretch>
        </p:blipFill>
        <p:spPr>
          <a:xfrm>
            <a:off x="1486718" y="97578"/>
            <a:ext cx="1011043" cy="1011043"/>
          </a:xfrm>
          <a:prstGeom prst="rect">
            <a:avLst/>
          </a:prstGeom>
        </p:spPr>
      </p:pic>
    </p:spTree>
    <p:extLst>
      <p:ext uri="{BB962C8B-B14F-4D97-AF65-F5344CB8AC3E}">
        <p14:creationId xmlns:p14="http://schemas.microsoft.com/office/powerpoint/2010/main" val="84108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6"/>
          <p:cNvSpPr txBox="1">
            <a:spLocks noGrp="1"/>
          </p:cNvSpPr>
          <p:nvPr>
            <p:ph type="body" idx="1"/>
          </p:nvPr>
        </p:nvSpPr>
        <p:spPr>
          <a:xfrm>
            <a:off x="145207" y="2428581"/>
            <a:ext cx="8445717" cy="2473968"/>
          </a:xfrm>
          <a:prstGeom prst="rect">
            <a:avLst/>
          </a:prstGeom>
        </p:spPr>
        <p:txBody>
          <a:bodyPr spcFirstLastPara="1" wrap="square" lIns="91425" tIns="91425" rIns="91425" bIns="91425" numCol="3" anchor="ctr" anchorCtr="0">
            <a:noAutofit/>
          </a:bodyPr>
          <a:lstStyle/>
          <a:p>
            <a:pPr marL="0" lvl="0" indent="0" algn="l" rtl="0">
              <a:spcBef>
                <a:spcPts val="600"/>
              </a:spcBef>
              <a:spcAft>
                <a:spcPts val="0"/>
              </a:spcAft>
              <a:buNone/>
            </a:pPr>
            <a:r>
              <a:rPr lang="en-US" sz="1200" b="1" i="0" u="sng" dirty="0">
                <a:latin typeface="Calibri" panose="020F0502020204030204" pitchFamily="34" charset="0"/>
                <a:ea typeface="Calibri" panose="020F0502020204030204" pitchFamily="34" charset="0"/>
                <a:cs typeface="Calibri" panose="020F0502020204030204" pitchFamily="34" charset="0"/>
              </a:rPr>
              <a:t>21 Potential inputs:</a:t>
            </a:r>
            <a:r>
              <a:rPr lang="en-US" sz="1200" i="0" u="sng" dirty="0">
                <a:latin typeface="Calibri" panose="020F0502020204030204" pitchFamily="34" charset="0"/>
                <a:ea typeface="Calibri" panose="020F0502020204030204" pitchFamily="34" charset="0"/>
                <a:cs typeface="Calibri" panose="020F0502020204030204" pitchFamily="34" charset="0"/>
              </a:rPr>
              <a:t>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500 (^GSPC)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Dow Jones Industrial Average (^DJI)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NASDAQ Composite (^IXIC)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Russell 2000 (^RUT)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Consumer Staples Sector (XLP)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Energy Sector (XLE)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Financial Sector (XLF)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Health Care Sector (XLV)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Industrial Sector (XLI)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Materials Sector (XLB)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Real Estate Sector (XLRE)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Technology Sector (XLK)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Utilities Sector (XLU)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Communication Services (XLC)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S&amp;P Consumer Discretionary (XLY)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CBOE Volatility Index (^VIX)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CBOE 3-Month Volatility (^VIX3M)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Crude Oil Futures (CL=F)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Treasury Yield 10 Years (^TNX)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Bitcoin USD (BTC-USD)  </a:t>
            </a:r>
          </a:p>
          <a:p>
            <a:pPr marL="342900" lvl="0" indent="-342900" algn="l" rtl="0">
              <a:spcBef>
                <a:spcPts val="600"/>
              </a:spcBef>
              <a:spcAft>
                <a:spcPts val="0"/>
              </a:spcAft>
              <a:buClr>
                <a:schemeClr val="tx1"/>
              </a:buClr>
              <a:buSzPct val="100000"/>
              <a:buFont typeface="+mj-lt"/>
              <a:buAutoNum type="arabicPeriod"/>
            </a:pPr>
            <a:r>
              <a:rPr lang="en-US" sz="1200" i="0" dirty="0">
                <a:latin typeface="Calibri" panose="020F0502020204030204" pitchFamily="34" charset="0"/>
                <a:ea typeface="Calibri" panose="020F0502020204030204" pitchFamily="34" charset="0"/>
                <a:cs typeface="Calibri" panose="020F0502020204030204" pitchFamily="34" charset="0"/>
              </a:rPr>
              <a:t>CMC Crypto 200 Index (^CMC200)</a:t>
            </a:r>
          </a:p>
          <a:p>
            <a:pPr marL="0" lvl="0" indent="0" algn="l" rtl="0">
              <a:spcBef>
                <a:spcPts val="600"/>
              </a:spcBef>
              <a:spcAft>
                <a:spcPts val="0"/>
              </a:spcAft>
              <a:buNone/>
            </a:pPr>
            <a:endParaRPr lang="en-US" sz="1200" i="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600"/>
              </a:spcBef>
              <a:spcAft>
                <a:spcPts val="0"/>
              </a:spcAft>
              <a:buNone/>
            </a:pPr>
            <a:endParaRPr lang="en-US" sz="1200" i="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600"/>
              </a:spcBef>
              <a:spcAft>
                <a:spcPts val="0"/>
              </a:spcAft>
              <a:buNone/>
            </a:pPr>
            <a:r>
              <a:rPr lang="en-US" sz="1200" b="1" i="0" u="sng" dirty="0">
                <a:solidFill>
                  <a:schemeClr val="tx1"/>
                </a:solidFill>
                <a:latin typeface="Calibri" panose="020F0502020204030204" pitchFamily="34" charset="0"/>
                <a:ea typeface="Calibri" panose="020F0502020204030204" pitchFamily="34" charset="0"/>
                <a:cs typeface="Calibri" panose="020F0502020204030204" pitchFamily="34" charset="0"/>
              </a:rPr>
              <a:t>2 Possible Outputs:  </a:t>
            </a:r>
          </a:p>
          <a:p>
            <a:pPr marL="342900" indent="-342900">
              <a:buClr>
                <a:schemeClr val="tx1"/>
              </a:buClr>
              <a:buSzPct val="100000"/>
              <a:buFont typeface="+mj-lt"/>
              <a:buAutoNum type="arabicPeriod"/>
            </a:pPr>
            <a:r>
              <a:rPr lang="en-US" sz="1200" i="0" dirty="0">
                <a:solidFill>
                  <a:schemeClr val="tx1"/>
                </a:solidFill>
                <a:latin typeface="Calibri" panose="020F0502020204030204" pitchFamily="34" charset="0"/>
                <a:ea typeface="Calibri" panose="020F0502020204030204" pitchFamily="34" charset="0"/>
                <a:cs typeface="Calibri" panose="020F0502020204030204" pitchFamily="34" charset="0"/>
              </a:rPr>
              <a:t>SPY (an ETF that mirrors the S&amp;P 500)  </a:t>
            </a:r>
          </a:p>
          <a:p>
            <a:pPr marL="342900" indent="-342900">
              <a:buClr>
                <a:schemeClr val="tx1"/>
              </a:buClr>
              <a:buSzPct val="100000"/>
              <a:buFont typeface="+mj-lt"/>
              <a:buAutoNum type="arabicPeriod"/>
            </a:pPr>
            <a:r>
              <a:rPr lang="en-US" sz="1200" i="0" dirty="0">
                <a:solidFill>
                  <a:schemeClr val="tx1"/>
                </a:solidFill>
                <a:latin typeface="Calibri" panose="020F0502020204030204" pitchFamily="34" charset="0"/>
                <a:ea typeface="Calibri" panose="020F0502020204030204" pitchFamily="34" charset="0"/>
                <a:cs typeface="Calibri" panose="020F0502020204030204" pitchFamily="34" charset="0"/>
              </a:rPr>
              <a:t>USO (an ETN made up of oil futures)</a:t>
            </a:r>
          </a:p>
        </p:txBody>
      </p:sp>
      <p:sp>
        <p:nvSpPr>
          <p:cNvPr id="287" name="Google Shape;287;p16"/>
          <p:cNvSpPr txBox="1">
            <a:spLocks noGrp="1"/>
          </p:cNvSpPr>
          <p:nvPr>
            <p:ph type="sldNum" idx="12"/>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 name="Google Shape;540;p39">
            <a:extLst>
              <a:ext uri="{FF2B5EF4-FFF2-40B4-BE49-F238E27FC236}">
                <a16:creationId xmlns:a16="http://schemas.microsoft.com/office/drawing/2014/main" id="{D23725C3-13D1-0A03-CFEF-57094EE856EF}"/>
              </a:ext>
            </a:extLst>
          </p:cNvPr>
          <p:cNvSpPr txBox="1">
            <a:spLocks/>
          </p:cNvSpPr>
          <p:nvPr/>
        </p:nvSpPr>
        <p:spPr>
          <a:xfrm>
            <a:off x="2856608" y="-209431"/>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dirty="0"/>
              <a:t>Model Roadmap</a:t>
            </a:r>
          </a:p>
        </p:txBody>
      </p:sp>
      <p:sp>
        <p:nvSpPr>
          <p:cNvPr id="14" name="Google Shape;542;p39">
            <a:extLst>
              <a:ext uri="{FF2B5EF4-FFF2-40B4-BE49-F238E27FC236}">
                <a16:creationId xmlns:a16="http://schemas.microsoft.com/office/drawing/2014/main" id="{9C964CC4-C98F-45F5-FE3D-7CF84564935F}"/>
              </a:ext>
            </a:extLst>
          </p:cNvPr>
          <p:cNvSpPr/>
          <p:nvPr/>
        </p:nvSpPr>
        <p:spPr>
          <a:xfrm>
            <a:off x="0" y="68613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43;p39">
            <a:extLst>
              <a:ext uri="{FF2B5EF4-FFF2-40B4-BE49-F238E27FC236}">
                <a16:creationId xmlns:a16="http://schemas.microsoft.com/office/drawing/2014/main" id="{72BA6870-058D-9939-70A7-DEDC0DB9B374}"/>
              </a:ext>
            </a:extLst>
          </p:cNvPr>
          <p:cNvSpPr/>
          <p:nvPr/>
        </p:nvSpPr>
        <p:spPr>
          <a:xfrm>
            <a:off x="0" y="68613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562;p39">
            <a:extLst>
              <a:ext uri="{FF2B5EF4-FFF2-40B4-BE49-F238E27FC236}">
                <a16:creationId xmlns:a16="http://schemas.microsoft.com/office/drawing/2014/main" id="{85F4A8FD-AB3E-E832-9A77-CA1369A0AE09}"/>
              </a:ext>
            </a:extLst>
          </p:cNvPr>
          <p:cNvSpPr txBox="1"/>
          <p:nvPr/>
        </p:nvSpPr>
        <p:spPr>
          <a:xfrm>
            <a:off x="3407914" y="108227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20" name="Google Shape;563;p39">
            <a:extLst>
              <a:ext uri="{FF2B5EF4-FFF2-40B4-BE49-F238E27FC236}">
                <a16:creationId xmlns:a16="http://schemas.microsoft.com/office/drawing/2014/main" id="{6907262C-42BD-0500-C3AA-D4E27697DAFA}"/>
              </a:ext>
            </a:extLst>
          </p:cNvPr>
          <p:cNvSpPr txBox="1"/>
          <p:nvPr/>
        </p:nvSpPr>
        <p:spPr>
          <a:xfrm>
            <a:off x="1403821" y="108227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21" name="Google Shape;562;p39">
            <a:extLst>
              <a:ext uri="{FF2B5EF4-FFF2-40B4-BE49-F238E27FC236}">
                <a16:creationId xmlns:a16="http://schemas.microsoft.com/office/drawing/2014/main" id="{8CD59039-52CB-9F27-3F20-5A36733FEB47}"/>
              </a:ext>
            </a:extLst>
          </p:cNvPr>
          <p:cNvSpPr txBox="1"/>
          <p:nvPr/>
        </p:nvSpPr>
        <p:spPr>
          <a:xfrm>
            <a:off x="5412007" y="108227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2" name="Google Shape;280;p15">
            <a:extLst>
              <a:ext uri="{FF2B5EF4-FFF2-40B4-BE49-F238E27FC236}">
                <a16:creationId xmlns:a16="http://schemas.microsoft.com/office/drawing/2014/main" id="{FFA95A4A-A9C6-61E0-0460-3F7E63619099}"/>
              </a:ext>
            </a:extLst>
          </p:cNvPr>
          <p:cNvSpPr txBox="1">
            <a:spLocks/>
          </p:cNvSpPr>
          <p:nvPr/>
        </p:nvSpPr>
        <p:spPr>
          <a:xfrm>
            <a:off x="0" y="2049133"/>
            <a:ext cx="8839200" cy="1729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2"/>
              </a:buClr>
              <a:buSzPts val="1800"/>
              <a:buFont typeface="PT Serif"/>
              <a:buNone/>
              <a:defRPr sz="1800" b="0" i="0" u="none" strike="noStrike" cap="none">
                <a:solidFill>
                  <a:schemeClr val="dk2"/>
                </a:solidFill>
                <a:latin typeface="PT Serif"/>
                <a:ea typeface="PT Serif"/>
                <a:cs typeface="PT Serif"/>
                <a:sym typeface="PT Serif"/>
              </a:defRPr>
            </a:lvl9pPr>
          </a:lstStyle>
          <a:p>
            <a:pPr marL="76200" indent="0"/>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Model 1: </a:t>
            </a:r>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Looping through a Neural Network to Find the Best Candidates</a:t>
            </a:r>
          </a:p>
          <a:p>
            <a:pPr marL="76200" indent="0"/>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red sports car on a black background&#10;&#10;Description automatically generated with medium confidence">
            <a:extLst>
              <a:ext uri="{FF2B5EF4-FFF2-40B4-BE49-F238E27FC236}">
                <a16:creationId xmlns:a16="http://schemas.microsoft.com/office/drawing/2014/main" id="{9E37293A-FAF8-233D-6859-AD28EDF0F66C}"/>
              </a:ext>
            </a:extLst>
          </p:cNvPr>
          <p:cNvPicPr>
            <a:picLocks noChangeAspect="1"/>
          </p:cNvPicPr>
          <p:nvPr/>
        </p:nvPicPr>
        <p:blipFill>
          <a:blip r:embed="rId3"/>
          <a:stretch>
            <a:fillRect/>
          </a:stretch>
        </p:blipFill>
        <p:spPr>
          <a:xfrm>
            <a:off x="1486718" y="81582"/>
            <a:ext cx="1011043" cy="10110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5"/>
          <p:cNvSpPr txBox="1">
            <a:spLocks noGrp="1"/>
          </p:cNvSpPr>
          <p:nvPr>
            <p:ph type="subTitle" idx="1"/>
          </p:nvPr>
        </p:nvSpPr>
        <p:spPr>
          <a:xfrm>
            <a:off x="214745" y="2236966"/>
            <a:ext cx="8091053" cy="2401728"/>
          </a:xfrm>
          <a:prstGeom prst="rect">
            <a:avLst/>
          </a:prstGeom>
        </p:spPr>
        <p:txBody>
          <a:bodyPr spcFirstLastPara="1" wrap="square" lIns="91425" tIns="91425" rIns="91425" bIns="91425" anchor="t" anchorCtr="0">
            <a:noAutofit/>
          </a:bodyPr>
          <a:lstStyle/>
          <a:p>
            <a:pPr marL="76200" indent="0"/>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Model 1: </a:t>
            </a:r>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Looping through a Neural Network to Find the Best Candidates</a:t>
            </a:r>
          </a:p>
          <a:p>
            <a:pPr marL="76200" indent="0"/>
            <a:endPar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indent="0"/>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Process:</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Test 420 input/output combination via an automated loop.</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Record findings, looking for accuracy results over 70%.</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Adjust features and other variables.</a:t>
            </a:r>
          </a:p>
          <a:p>
            <a:pPr marL="3619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Run the process run again.</a:t>
            </a:r>
          </a:p>
          <a:p>
            <a:pPr marL="76200" indent="0"/>
            <a:endPar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81" name="Google Shape;281;p15"/>
          <p:cNvSpPr txBox="1">
            <a:spLocks noGrp="1"/>
          </p:cNvSpPr>
          <p:nvPr>
            <p:ph type="sldNum" idx="4294967295"/>
          </p:nvPr>
        </p:nvSpPr>
        <p:spPr>
          <a:xfrm>
            <a:off x="76200" y="39925"/>
            <a:ext cx="548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mtClean="0"/>
              <a:t>9</a:t>
            </a:fld>
            <a:endParaRPr lang="en" dirty="0"/>
          </a:p>
        </p:txBody>
      </p:sp>
      <p:sp>
        <p:nvSpPr>
          <p:cNvPr id="6" name="Google Shape;540;p39">
            <a:extLst>
              <a:ext uri="{FF2B5EF4-FFF2-40B4-BE49-F238E27FC236}">
                <a16:creationId xmlns:a16="http://schemas.microsoft.com/office/drawing/2014/main" id="{05763D49-C8F8-CA48-980B-C3CCF5A77FDC}"/>
              </a:ext>
            </a:extLst>
          </p:cNvPr>
          <p:cNvSpPr txBox="1">
            <a:spLocks/>
          </p:cNvSpPr>
          <p:nvPr/>
        </p:nvSpPr>
        <p:spPr>
          <a:xfrm>
            <a:off x="2856608" y="-200941"/>
            <a:ext cx="5917200" cy="6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a:t>Model Roadmap</a:t>
            </a:r>
            <a:endParaRPr lang="en-US" dirty="0"/>
          </a:p>
        </p:txBody>
      </p:sp>
      <p:sp>
        <p:nvSpPr>
          <p:cNvPr id="7" name="Google Shape;542;p39">
            <a:extLst>
              <a:ext uri="{FF2B5EF4-FFF2-40B4-BE49-F238E27FC236}">
                <a16:creationId xmlns:a16="http://schemas.microsoft.com/office/drawing/2014/main" id="{F98A7B33-3578-2140-AAC6-B7CF18F09627}"/>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B7B7B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43;p39">
            <a:extLst>
              <a:ext uri="{FF2B5EF4-FFF2-40B4-BE49-F238E27FC236}">
                <a16:creationId xmlns:a16="http://schemas.microsoft.com/office/drawing/2014/main" id="{D72F73C0-6BD1-821B-BF36-C415C55E485E}"/>
              </a:ext>
            </a:extLst>
          </p:cNvPr>
          <p:cNvSpPr/>
          <p:nvPr/>
        </p:nvSpPr>
        <p:spPr>
          <a:xfrm>
            <a:off x="0" y="694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562;p39">
            <a:extLst>
              <a:ext uri="{FF2B5EF4-FFF2-40B4-BE49-F238E27FC236}">
                <a16:creationId xmlns:a16="http://schemas.microsoft.com/office/drawing/2014/main" id="{4C8BB385-2422-ADA3-4A58-444B69946B76}"/>
              </a:ext>
            </a:extLst>
          </p:cNvPr>
          <p:cNvSpPr txBox="1"/>
          <p:nvPr/>
        </p:nvSpPr>
        <p:spPr>
          <a:xfrm>
            <a:off x="3407914"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2</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3" name="Google Shape;563;p39">
            <a:extLst>
              <a:ext uri="{FF2B5EF4-FFF2-40B4-BE49-F238E27FC236}">
                <a16:creationId xmlns:a16="http://schemas.microsoft.com/office/drawing/2014/main" id="{97070B46-C2DF-5377-7EE5-DBA6A5DF6E0F}"/>
              </a:ext>
            </a:extLst>
          </p:cNvPr>
          <p:cNvSpPr txBox="1"/>
          <p:nvPr/>
        </p:nvSpPr>
        <p:spPr>
          <a:xfrm>
            <a:off x="1403821"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1</a:t>
            </a:r>
            <a:endParaRPr sz="4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sp>
        <p:nvSpPr>
          <p:cNvPr id="14" name="Google Shape;562;p39">
            <a:extLst>
              <a:ext uri="{FF2B5EF4-FFF2-40B4-BE49-F238E27FC236}">
                <a16:creationId xmlns:a16="http://schemas.microsoft.com/office/drawing/2014/main" id="{F78F4D9E-011D-EC5C-95B7-4915A969FBD7}"/>
              </a:ext>
            </a:extLst>
          </p:cNvPr>
          <p:cNvSpPr txBox="1"/>
          <p:nvPr/>
        </p:nvSpPr>
        <p:spPr>
          <a:xfrm>
            <a:off x="5412007" y="1090766"/>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rPr>
              <a:t>3</a:t>
            </a:r>
            <a:endParaRPr sz="4800" dirty="0">
              <a:solidFill>
                <a:schemeClr val="tx1"/>
              </a:solidFill>
              <a:latin typeface="Calibri" panose="020F0502020204030204" pitchFamily="34" charset="0"/>
              <a:ea typeface="Calibri" panose="020F0502020204030204" pitchFamily="34" charset="0"/>
              <a:cs typeface="Calibri" panose="020F0502020204030204" pitchFamily="34" charset="0"/>
              <a:sym typeface="PT Serif"/>
            </a:endParaRPr>
          </a:p>
        </p:txBody>
      </p:sp>
      <p:pic>
        <p:nvPicPr>
          <p:cNvPr id="2" name="Picture 1" descr="A red sports car on a black background&#10;&#10;Description automatically generated with medium confidence">
            <a:extLst>
              <a:ext uri="{FF2B5EF4-FFF2-40B4-BE49-F238E27FC236}">
                <a16:creationId xmlns:a16="http://schemas.microsoft.com/office/drawing/2014/main" id="{C9B0FCDD-13C7-4F8F-F685-959B3F368BEA}"/>
              </a:ext>
            </a:extLst>
          </p:cNvPr>
          <p:cNvPicPr>
            <a:picLocks noChangeAspect="1"/>
          </p:cNvPicPr>
          <p:nvPr/>
        </p:nvPicPr>
        <p:blipFill>
          <a:blip r:embed="rId3"/>
          <a:stretch>
            <a:fillRect/>
          </a:stretch>
        </p:blipFill>
        <p:spPr>
          <a:xfrm>
            <a:off x="1486718" y="90072"/>
            <a:ext cx="1011043" cy="1011043"/>
          </a:xfrm>
          <a:prstGeom prst="rect">
            <a:avLst/>
          </a:prstGeom>
        </p:spPr>
      </p:pic>
    </p:spTree>
    <p:extLst>
      <p:ext uri="{BB962C8B-B14F-4D97-AF65-F5344CB8AC3E}">
        <p14:creationId xmlns:p14="http://schemas.microsoft.com/office/powerpoint/2010/main" val="47640691"/>
      </p:ext>
    </p:extLst>
  </p:cSld>
  <p:clrMapOvr>
    <a:masterClrMapping/>
  </p:clrMapOvr>
</p:sld>
</file>

<file path=ppt/theme/theme1.xml><?xml version="1.0" encoding="utf-8"?>
<a:theme xmlns:a="http://schemas.openxmlformats.org/drawingml/2006/main" name="Balthasar template">
  <a:themeElements>
    <a:clrScheme name="Custom 347">
      <a:dk1>
        <a:srgbClr val="EFEFEF"/>
      </a:dk1>
      <a:lt1>
        <a:srgbClr val="004046"/>
      </a:lt1>
      <a:dk2>
        <a:srgbClr val="6AA84F"/>
      </a:dk2>
      <a:lt2>
        <a:srgbClr val="007074"/>
      </a:lt2>
      <a:accent1>
        <a:srgbClr val="00BFC9"/>
      </a:accent1>
      <a:accent2>
        <a:srgbClr val="00FFFF"/>
      </a:accent2>
      <a:accent3>
        <a:srgbClr val="DDFFFF"/>
      </a:accent3>
      <a:accent4>
        <a:srgbClr val="B6D7A8"/>
      </a:accent4>
      <a:accent5>
        <a:srgbClr val="D9D9D9"/>
      </a:accent5>
      <a:accent6>
        <a:srgbClr val="004046"/>
      </a:accent6>
      <a:hlink>
        <a:srgbClr val="00BFC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1361</Words>
  <Application>Microsoft Office PowerPoint</Application>
  <PresentationFormat>On-screen Show (16:9)</PresentationFormat>
  <Paragraphs>226</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Abril Fatface</vt:lpstr>
      <vt:lpstr>Consolas</vt:lpstr>
      <vt:lpstr>Calibri</vt:lpstr>
      <vt:lpstr>Helvetica</vt:lpstr>
      <vt:lpstr>Montserrat</vt:lpstr>
      <vt:lpstr>PT Serif</vt:lpstr>
      <vt:lpstr>Balthasar template</vt:lpstr>
      <vt:lpstr>STOCK MARKET PREDICTOR:</vt:lpstr>
      <vt:lpstr>PowerPoint Presentation</vt:lpstr>
      <vt:lpstr>The “Vix”</vt:lpstr>
      <vt:lpstr>The S&amp;P  500</vt:lpstr>
      <vt:lpstr>The Vix      +  The S&amp;P 500         + Machine Learning             =  Something Good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PREDICTOR:</dc:title>
  <cp:lastModifiedBy>Mark Lech</cp:lastModifiedBy>
  <cp:revision>22</cp:revision>
  <dcterms:modified xsi:type="dcterms:W3CDTF">2023-06-12T16:51:14Z</dcterms:modified>
</cp:coreProperties>
</file>