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58" r:id="rId3"/>
    <p:sldId id="295" r:id="rId4"/>
    <p:sldId id="257" r:id="rId5"/>
    <p:sldId id="259" r:id="rId6"/>
    <p:sldId id="260" r:id="rId7"/>
    <p:sldId id="304" r:id="rId8"/>
    <p:sldId id="296" r:id="rId9"/>
    <p:sldId id="297" r:id="rId10"/>
    <p:sldId id="299" r:id="rId11"/>
    <p:sldId id="303" r:id="rId12"/>
    <p:sldId id="300" r:id="rId13"/>
    <p:sldId id="301" r:id="rId14"/>
    <p:sldId id="30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Montserrat" panose="020F0502020204030204" pitchFamily="2" charset="0"/>
      <p:regular r:id="rId60"/>
      <p:bold r:id="rId61"/>
      <p:italic r:id="rId62"/>
      <p:boldItalic r:id="rId63"/>
    </p:embeddedFont>
    <p:embeddedFont>
      <p:font typeface="PT Serif" panose="020A0603040505020204" pitchFamily="18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0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49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68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34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5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d3cf23c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d3cf23c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3cf23c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3cf23c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d3cf23c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d3cf23c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3cf23c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3cf23c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3cf23c1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3cf23c1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3cf23c1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3cf23c1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d3cf23c1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d3cf23c1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d3cf23c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d3cf23c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d3cf23c1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bd3cf23c1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032c15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032c15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51bf01e1_1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51bf01e1_1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41a88a598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41a88a598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30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31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5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24690" y="753191"/>
            <a:ext cx="88946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STOCK MARKET PREDICTOR:</a:t>
            </a:r>
            <a:endParaRPr sz="4000" dirty="0"/>
          </a:p>
        </p:txBody>
      </p:sp>
      <p:sp>
        <p:nvSpPr>
          <p:cNvPr id="2" name="Google Shape;257;p12">
            <a:extLst>
              <a:ext uri="{FF2B5EF4-FFF2-40B4-BE49-F238E27FC236}">
                <a16:creationId xmlns:a16="http://schemas.microsoft.com/office/drawing/2014/main" id="{1447D798-7859-F50F-389C-351280F83FAC}"/>
              </a:ext>
            </a:extLst>
          </p:cNvPr>
          <p:cNvSpPr txBox="1">
            <a:spLocks/>
          </p:cNvSpPr>
          <p:nvPr/>
        </p:nvSpPr>
        <p:spPr>
          <a:xfrm>
            <a:off x="505691" y="1714732"/>
            <a:ext cx="803563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Using the Volatility Index to </a:t>
            </a:r>
          </a:p>
          <a:p>
            <a:r>
              <a:rPr lang="en-US" sz="3200" dirty="0"/>
              <a:t>Predict S&amp;P 500 Future Returns</a:t>
            </a:r>
          </a:p>
        </p:txBody>
      </p:sp>
      <p:sp>
        <p:nvSpPr>
          <p:cNvPr id="3" name="Google Shape;257;p12">
            <a:extLst>
              <a:ext uri="{FF2B5EF4-FFF2-40B4-BE49-F238E27FC236}">
                <a16:creationId xmlns:a16="http://schemas.microsoft.com/office/drawing/2014/main" id="{727B43D7-EA3E-9FE8-2935-760B678E4949}"/>
              </a:ext>
            </a:extLst>
          </p:cNvPr>
          <p:cNvSpPr txBox="1">
            <a:spLocks/>
          </p:cNvSpPr>
          <p:nvPr/>
        </p:nvSpPr>
        <p:spPr>
          <a:xfrm>
            <a:off x="1330035" y="2874532"/>
            <a:ext cx="630381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280;p15">
            <a:extLst>
              <a:ext uri="{FF2B5EF4-FFF2-40B4-BE49-F238E27FC236}">
                <a16:creationId xmlns:a16="http://schemas.microsoft.com/office/drawing/2014/main" id="{1B83DCD6-72A8-38F3-656E-0A8B85E92A42}"/>
              </a:ext>
            </a:extLst>
          </p:cNvPr>
          <p:cNvSpPr txBox="1">
            <a:spLocks/>
          </p:cNvSpPr>
          <p:nvPr/>
        </p:nvSpPr>
        <p:spPr>
          <a:xfrm>
            <a:off x="624900" y="4232563"/>
            <a:ext cx="7301346" cy="101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were very no negative returns on the lower right of the chart!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VIX had the especially strong looking correlations.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VIX3M eliminated, so VIX and the S&amp;P 500 were then passed to Model 3.</a:t>
            </a: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21" y="1792306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VIX3M inputs and S&amp;P 500 outputs were then plotted: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FD806822-5DB2-44FF-2F8A-65AB065F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2237509"/>
            <a:ext cx="3229663" cy="2008385"/>
          </a:xfrm>
          <a:prstGeom prst="rect">
            <a:avLst/>
          </a:prstGeom>
        </p:spPr>
      </p:pic>
      <p:pic>
        <p:nvPicPr>
          <p:cNvPr id="16" name="Picture 15" descr="A picture containing map, text, screenshot, diagram">
            <a:extLst>
              <a:ext uri="{FF2B5EF4-FFF2-40B4-BE49-F238E27FC236}">
                <a16:creationId xmlns:a16="http://schemas.microsoft.com/office/drawing/2014/main" id="{83AF2E20-E396-AF3C-0FBE-86E1475EB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61" y="2237508"/>
            <a:ext cx="2909530" cy="2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5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21" y="2305916"/>
            <a:ext cx="3678333" cy="215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auto-optimizer was run overnight each time the features and/or variables were changed and a new batch of 420 combinations was run.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2C09383-9EEF-1800-E6AC-E9AEB371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96" y="66675"/>
            <a:ext cx="4349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21" y="1792306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S&amp;P 500 plotted with linear and non-linear regressions: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4A75FF5-4F9A-38AB-187A-DEF8483A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9" y="2237508"/>
            <a:ext cx="3429000" cy="2286000"/>
          </a:xfrm>
          <a:prstGeom prst="rect">
            <a:avLst/>
          </a:prstGeom>
        </p:spPr>
      </p:pic>
      <p:pic>
        <p:nvPicPr>
          <p:cNvPr id="18" name="Picture 1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33D33DF-77C8-D92C-0D90-AB6997A1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4" y="2237508"/>
            <a:ext cx="3118613" cy="2286000"/>
          </a:xfrm>
          <a:prstGeom prst="rect">
            <a:avLst/>
          </a:prstGeom>
        </p:spPr>
      </p:pic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trend lines, formatting and colors made the relationship easy to see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above 35 and 50 changed significantly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5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70AF429E-0A22-81BA-27AD-BC3A5D76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2" y="541403"/>
            <a:ext cx="4996378" cy="4602097"/>
          </a:xfrm>
          <a:prstGeom prst="rect">
            <a:avLst/>
          </a:prstGeom>
        </p:spPr>
      </p:pic>
      <p:pic>
        <p:nvPicPr>
          <p:cNvPr id="27" name="Picture 2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649B121-794E-D5F9-0A7A-8D238762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54" y="1826722"/>
            <a:ext cx="4422371" cy="33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8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0550" y="1908608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80;p15">
            <a:extLst>
              <a:ext uri="{FF2B5EF4-FFF2-40B4-BE49-F238E27FC236}">
                <a16:creationId xmlns:a16="http://schemas.microsoft.com/office/drawing/2014/main" id="{CAE3CDBC-AEEE-FA5A-2AB0-A3C8462AD333}"/>
              </a:ext>
            </a:extLst>
          </p:cNvPr>
          <p:cNvSpPr txBox="1">
            <a:spLocks/>
          </p:cNvSpPr>
          <p:nvPr/>
        </p:nvSpPr>
        <p:spPr>
          <a:xfrm>
            <a:off x="76200" y="2397239"/>
            <a:ext cx="3937250" cy="235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confirmed the strong numbers.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35, the market rose 283 / 309 times (92.6%).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50, the market rose 73 / 74 times (98.5%).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 was embedded at                  stock-forecaster.herokuapp.com          where the user can enter a VIX value.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3D07F3-76B0-3E14-F0A8-3BA8F511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02" y="1850003"/>
            <a:ext cx="4673427" cy="3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BIG CONCEPT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Bring the attention of your audience over a key concept using icons or illustrations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28" name="Google Shape;328;p21" descr="office.jpg"/>
          <p:cNvPicPr preferRelativeResize="0"/>
          <p:nvPr/>
        </p:nvPicPr>
        <p:blipFill rotWithShape="1">
          <a:blip r:embed="rId3">
            <a:alphaModFix/>
          </a:blip>
          <a:srcRect l="10736" r="24817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350550" y="81442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 “Vix”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50550" y="2276011"/>
            <a:ext cx="6860740" cy="282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Chicago Board Options Exchange's Volatility Index, a measure of the stock market's expected volatility.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often referred to as the fear index or fear gauge.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higher the VIX, the greater the level of fear and in the market.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evels above 30 indicate high levels of uncertainty.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 idx="4294967295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 idx="4294967295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24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2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3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2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3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800100" y="1074699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800100" y="1784181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800100" y="2493663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0"/>
          <p:cNvCxnSpPr/>
          <p:nvPr/>
        </p:nvCxnSpPr>
        <p:spPr>
          <a:xfrm>
            <a:off x="800100" y="320314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800100" y="393452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30"/>
          <p:cNvSpPr txBox="1"/>
          <p:nvPr/>
        </p:nvSpPr>
        <p:spPr>
          <a:xfrm>
            <a:off x="8001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4000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3000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2000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1000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1317396" y="2380936"/>
            <a:ext cx="195000" cy="15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1579466" y="1986873"/>
            <a:ext cx="1950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1841536" y="2493663"/>
            <a:ext cx="1950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2779347" y="2694726"/>
            <a:ext cx="195000" cy="123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041417" y="2096343"/>
            <a:ext cx="1950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3303487" y="1229023"/>
            <a:ext cx="1950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4241298" y="2140118"/>
            <a:ext cx="195000" cy="179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503368" y="1074575"/>
            <a:ext cx="1950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765438" y="2322561"/>
            <a:ext cx="1950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5703249" y="2753100"/>
            <a:ext cx="195000" cy="11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5965319" y="1293618"/>
            <a:ext cx="1950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227389" y="1607408"/>
            <a:ext cx="1950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4845100" y="373572"/>
            <a:ext cx="2119546" cy="4396359"/>
            <a:chOff x="2547150" y="238125"/>
            <a:chExt cx="2525675" cy="5238750"/>
          </a:xfrm>
        </p:grpSpPr>
        <p:sp>
          <p:nvSpPr>
            <p:cNvPr id="435" name="Google Shape;43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9" name="Google Shape;439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8914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250248" y="219741"/>
            <a:ext cx="6593700" cy="4501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</a:t>
            </a:r>
            <a:br>
              <a:rPr lang="en" sz="9600" dirty="0"/>
            </a:br>
            <a:r>
              <a:rPr lang="en" sz="9600" dirty="0"/>
              <a:t>S&amp;P </a:t>
            </a:r>
            <a:br>
              <a:rPr lang="en" sz="9600" dirty="0"/>
            </a:br>
            <a:r>
              <a:rPr lang="en" sz="9600" dirty="0"/>
              <a:t>500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004561" y="914400"/>
            <a:ext cx="4220583" cy="342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“S&amp;P 500” is the Standard and Poor's 500 index.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stock market index tracking the stock performance of 500 of the largest companies listed on the stock exchange.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one of the most commonly followed equity indices.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index frequently referred to as "the market".</a:t>
            </a: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06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46" name="Google Shape;446;p32"/>
          <p:cNvGrpSpPr/>
          <p:nvPr/>
        </p:nvGrpSpPr>
        <p:grpSpPr>
          <a:xfrm>
            <a:off x="4735352" y="465959"/>
            <a:ext cx="2736410" cy="4222433"/>
            <a:chOff x="2112475" y="238125"/>
            <a:chExt cx="3395050" cy="5238750"/>
          </a:xfrm>
        </p:grpSpPr>
        <p:sp>
          <p:nvSpPr>
            <p:cNvPr id="447" name="Google Shape;44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3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57" name="Google Shape;457;p3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59" name="Google Shape;45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70" name="Google Shape;470;p34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lang="en" sz="1200" b="1"/>
              <a:t>Montserrat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lang="en" sz="1200" b="1"/>
              <a:t>PT Serif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lang="en" sz="1200" b="1">
                <a:solidFill>
                  <a:schemeClr val="lt1"/>
                </a:solidFill>
                <a:highlight>
                  <a:srgbClr val="FFFFFF"/>
                </a:highlight>
              </a:rPr>
              <a:t>#004046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lang="en" sz="1200" b="1">
                <a:solidFill>
                  <a:schemeClr val="accent1"/>
                </a:solidFill>
              </a:rPr>
              <a:t>#00bfc9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lang="en" sz="1200" b="1">
                <a:solidFill>
                  <a:schemeClr val="lt2"/>
                </a:solidFill>
              </a:rPr>
              <a:t>#007074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lang="en" sz="1200" b="1">
                <a:solidFill>
                  <a:schemeClr val="dk2"/>
                </a:solidFill>
              </a:rPr>
              <a:t>#6aa84f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DEC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NOV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OCT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SEP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AUG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JUL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MAY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APR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FEB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JAN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5" name="Google Shape;515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1" name="Google Shape;521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4" name="Google Shape;524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5" name="Google Shape;525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6" name="Google Shape;526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8" name="Google Shape;528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1" name="Google Shape;531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2" name="Google Shape;532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4" name="Google Shape;534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4294967295"/>
          </p:nvPr>
        </p:nvSpPr>
        <p:spPr>
          <a:xfrm>
            <a:off x="2856608" y="1475459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Roadmap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Google Shape;547;p39"/>
          <p:cNvGrpSpPr/>
          <p:nvPr/>
        </p:nvGrpSpPr>
        <p:grpSpPr>
          <a:xfrm>
            <a:off x="1665967" y="1581961"/>
            <a:ext cx="762107" cy="789067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3407914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1403821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" name="Google Shape;562;p39">
            <a:extLst>
              <a:ext uri="{FF2B5EF4-FFF2-40B4-BE49-F238E27FC236}">
                <a16:creationId xmlns:a16="http://schemas.microsoft.com/office/drawing/2014/main" id="{E8B89F58-F7E9-BAAD-1BC9-AE3D64E97A6E}"/>
              </a:ext>
            </a:extLst>
          </p:cNvPr>
          <p:cNvSpPr txBox="1"/>
          <p:nvPr/>
        </p:nvSpPr>
        <p:spPr>
          <a:xfrm>
            <a:off x="5412007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827200" y="1412081"/>
          <a:ext cx="6378825" cy="319775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0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1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2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9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827850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STRENGTHS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4656111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WEAKNESSES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827850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OPPORTUNITIES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4656111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THREATS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sp>
        <p:nvSpPr>
          <p:cNvPr id="590" name="Google Shape;590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W</a:t>
            </a:r>
          </a:p>
        </p:txBody>
      </p:sp>
      <p:sp>
        <p:nvSpPr>
          <p:cNvPr id="591" name="Google Shape;591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O</a:t>
            </a:r>
          </a:p>
        </p:txBody>
      </p:sp>
      <p:sp>
        <p:nvSpPr>
          <p:cNvPr id="592" name="Google Shape;592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555767" y="331871"/>
            <a:ext cx="7708470" cy="2126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Vix </a:t>
            </a:r>
            <a:br>
              <a:rPr lang="en" sz="3600" dirty="0"/>
            </a:br>
            <a:r>
              <a:rPr lang="en" sz="3600" dirty="0"/>
              <a:t>    +  The S&amp;P 500</a:t>
            </a:r>
            <a:br>
              <a:rPr lang="en" sz="3600" dirty="0"/>
            </a:br>
            <a:r>
              <a:rPr lang="en" sz="3600" dirty="0"/>
              <a:t>        + Machine Learning</a:t>
            </a:r>
            <a:br>
              <a:rPr lang="en" sz="3600" dirty="0"/>
            </a:br>
            <a:r>
              <a:rPr lang="en" sz="3600" dirty="0"/>
              <a:t>            =  Something Good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839646" y="2529129"/>
            <a:ext cx="5997572" cy="23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 learning models, I have determined a straight-forward way to use elevated levels of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help predict a positive gain for the S&amp;P 500 index one year into the future.</a:t>
            </a: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models have shown that w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rises above 35, and especially above 50, the historical return on the S&amp;P 500 over the following year has been very positive.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98" name="Google Shape;598;p4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99" name="Google Shape;59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Activities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Resources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Value Propositions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Relationships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Channels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Segments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Partners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Cost Structure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Revenue Streams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13" name="Google Shape;613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5" name="Google Shape;615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17" name="Google Shape;617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21" name="Google Shape;621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27" name="Google Shape;627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8" name="Google Shape;638;p4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639" name="Google Shape;639;p43"/>
          <p:cNvGrpSpPr/>
          <p:nvPr/>
        </p:nvGrpSpPr>
        <p:grpSpPr>
          <a:xfrm>
            <a:off x="813879" y="1413043"/>
            <a:ext cx="3608219" cy="3117157"/>
            <a:chOff x="855292" y="1413043"/>
            <a:chExt cx="3608219" cy="3243858"/>
          </a:xfrm>
        </p:grpSpPr>
        <p:sp>
          <p:nvSpPr>
            <p:cNvPr id="640" name="Google Shape;640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647" name="Google Shape;647;p43"/>
          <p:cNvCxnSpPr/>
          <p:nvPr/>
        </p:nvCxnSpPr>
        <p:spPr>
          <a:xfrm>
            <a:off x="4349205" y="1950075"/>
            <a:ext cx="90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3"/>
          <p:cNvSpPr txBox="1"/>
          <p:nvPr/>
        </p:nvSpPr>
        <p:spPr>
          <a:xfrm>
            <a:off x="5302373" y="177802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49" name="Google Shape;649;p43"/>
          <p:cNvCxnSpPr/>
          <p:nvPr/>
        </p:nvCxnSpPr>
        <p:spPr>
          <a:xfrm>
            <a:off x="4216539" y="2431700"/>
            <a:ext cx="103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3"/>
          <p:cNvSpPr txBox="1"/>
          <p:nvPr/>
        </p:nvSpPr>
        <p:spPr>
          <a:xfrm>
            <a:off x="5302373" y="225964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1" name="Google Shape;651;p43"/>
          <p:cNvCxnSpPr/>
          <p:nvPr/>
        </p:nvCxnSpPr>
        <p:spPr>
          <a:xfrm>
            <a:off x="4028011" y="2913325"/>
            <a:ext cx="1221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3"/>
          <p:cNvSpPr txBox="1"/>
          <p:nvPr/>
        </p:nvSpPr>
        <p:spPr>
          <a:xfrm>
            <a:off x="5302373" y="274125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>
            <a:off x="3867414" y="3394925"/>
            <a:ext cx="1382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43"/>
          <p:cNvSpPr txBox="1"/>
          <p:nvPr/>
        </p:nvSpPr>
        <p:spPr>
          <a:xfrm>
            <a:off x="5302373" y="322287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5" name="Google Shape;655;p43"/>
          <p:cNvCxnSpPr/>
          <p:nvPr/>
        </p:nvCxnSpPr>
        <p:spPr>
          <a:xfrm>
            <a:off x="3692841" y="3876550"/>
            <a:ext cx="155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43"/>
          <p:cNvSpPr txBox="1"/>
          <p:nvPr/>
        </p:nvSpPr>
        <p:spPr>
          <a:xfrm>
            <a:off x="5302373" y="370448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7" name="Google Shape;657;p43"/>
          <p:cNvCxnSpPr/>
          <p:nvPr/>
        </p:nvCxnSpPr>
        <p:spPr>
          <a:xfrm>
            <a:off x="3511302" y="4358150"/>
            <a:ext cx="1731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43"/>
          <p:cNvSpPr txBox="1"/>
          <p:nvPr/>
        </p:nvSpPr>
        <p:spPr>
          <a:xfrm>
            <a:off x="5302373" y="418610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4" name="Google Shape;664;p4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665" name="Google Shape;665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2150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>
            <a:off x="826320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Imani Jackson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7" name="Google Shape;6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4963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8" name="Google Shape;668;p44"/>
          <p:cNvSpPr txBox="1"/>
          <p:nvPr/>
        </p:nvSpPr>
        <p:spPr>
          <a:xfrm>
            <a:off x="2469133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Marcos Galán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107776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4111946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Ixchel Valdía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71" name="Google Shape;671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7505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4"/>
          <p:cNvSpPr txBox="1"/>
          <p:nvPr/>
        </p:nvSpPr>
        <p:spPr>
          <a:xfrm>
            <a:off x="5754759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Nils Årud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8" name="Google Shape;67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80" name="Google Shape;68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6" name="Google Shape;726;p4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727" name="Google Shape;72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8" name="Google Shape;72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0" name="Google Shape;75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1" name="Google Shape;75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2" name="Google Shape;75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5" name="Google Shape;75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6" name="Google Shape;75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company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7" name="Google Shape;75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8" name="Google Shape;75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9" name="Google Shape;75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8" name="Google Shape;768;p4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769" name="Google Shape;769;p46"/>
          <p:cNvGraphicFramePr/>
          <p:nvPr/>
        </p:nvGraphicFramePr>
        <p:xfrm>
          <a:off x="826350" y="13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{69F84729-DA0B-49D1-B9D5-606E54AD438B}</a:tableStyleId>
              </a:tblPr>
              <a:tblGrid>
                <a:gridCol w="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09:00 - 09:45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75" name="Google Shape;775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82" name="Google Shape;782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85" name="Google Shape;785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90" name="Google Shape;790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94" name="Google Shape;794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00" name="Google Shape;800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21" name="Google Shape;82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24" name="Google Shape;824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28" name="Google Shape;828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32" name="Google Shape;832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41" name="Google Shape;841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44" name="Google Shape;84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47" name="Google Shape;847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50" name="Google Shape;850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53" name="Google Shape;853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58" name="Google Shape;858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61" name="Google Shape;861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66" name="Google Shape;866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69" name="Google Shape;869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75" name="Google Shape;875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78" name="Google Shape;878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84" name="Google Shape;884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90" name="Google Shape;890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98" name="Google Shape;898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01" name="Google Shape;901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04" name="Google Shape;904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08" name="Google Shape;908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11" name="Google Shape;911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17" name="Google Shape;917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22" name="Google Shape;922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25" name="Google Shape;925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29" name="Google Shape;929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32" name="Google Shape;932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38" name="Google Shape;938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41" name="Google Shape;941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46" name="Google Shape;946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50" name="Google Shape;950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53" name="Google Shape;953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57" name="Google Shape;957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63" name="Google Shape;963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66" name="Google Shape;966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73" name="Google Shape;973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76" name="Google Shape;976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82" name="Google Shape;982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86" name="Google Shape;986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93" name="Google Shape;993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98" name="Google Shape;998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03" name="Google Shape;1003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09" name="Google Shape;1009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13" name="Google Shape;1013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17" name="Google Shape;1017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23" name="Google Shape;1023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32" name="Google Shape;1032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40" name="Google Shape;1040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46" name="Google Shape;104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8" name="Google Shape;1048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50" name="Google Shape;105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54" name="Google Shape;10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58" name="Google Shape;1058;p4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45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4" name="Google Shape;106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1" name="Google Shape;107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6" name="Google Shape;107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0" name="Google Shape;108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6" name="Google Shape;108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0" name="Google Shape;109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5" name="Google Shape;109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1" name="Google Shape;110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08" name="Google Shape;110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1" name="Google Shape;111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5" name="Google Shape;111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2" name="Google Shape;112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28" name="Google Shape;112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2" name="Google Shape;113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3" name="Google Shape;114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0" name="Google Shape;115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5" name="Google Shape;115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1" name="Google Shape;116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68" name="Google Shape;116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3" name="Google Shape;117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78" name="Google Shape;117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4" name="Google Shape;118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4" name="Google Shape;119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5" name="Google Shape;119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8" name="Google Shape;119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9" name="Google Shape;119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9" name="Google Shape;120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0" name="Google Shape;121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4" name="Google Shape;121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5" name="Google Shape;122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6" name="Google Shape;122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4" name="Google Shape;123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39" name="Google Shape;123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4" name="Google Shape;124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0" name="Google Shape;125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7" name="Google Shape;125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1" name="Google Shape;126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7" name="Google Shape;126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4" name="Google Shape;127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78" name="Google Shape;127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3" name="Google Shape;128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0" name="Google Shape;129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98" name="Google Shape;129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3" name="Google Shape;130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7" name="Google Shape;130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1" name="Google Shape;131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6" name="Google Shape;131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1" name="Google Shape;132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7" name="Google Shape;132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4" name="Google Shape;133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2" name="Google Shape;134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5" name="Google Shape;135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0" name="Google Shape;136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4" name="Google Shape;136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1" name="Google Shape;137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0" name="Google Shape;138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3" name="Google Shape;139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6" name="Google Shape;140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19" name="Google Shape;141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6" name="Google Shape;142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42" name="Google Shape;144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3" name="Google Shape;144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0" name="Google Shape;145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1" name="Google Shape;145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5" name="Google Shape;145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8" name="Google Shape;145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59" name="Google Shape;145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68" name="Google Shape;146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93" name="Google Shape;149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4" name="Google Shape;149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7" name="Google Shape;149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2" name="Google Shape;150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3" name="Google Shape;1503;p4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504" name="Google Shape;150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5" name="Google Shape;1505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also use any emoji as an icon!</a:t>
            </a:r>
            <a:endParaRPr b="1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4" name="Google Shape;1514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5" name="Google Shape;1515;p4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47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2" name="Google Shape;152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3" name="Google Shape;152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4" name="Google Shape;152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7" name="Google Shape;152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9" name="Google Shape;152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0" name="Google Shape;153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3" name="Google Shape;153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624900" y="1955427"/>
            <a:ext cx="6961908" cy="298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machine learning modules were built and run in succession.</a:t>
            </a: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 </a:t>
            </a:r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run in Google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Colaboratory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ticker symbols were fed in as possible inputs. They resulted in 210 unique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securities were possible candidates to measure results. Matched with the 210 pairs, there were 420 possible combinations to test.</a:t>
            </a:r>
          </a:p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5" name="Google Shape;540;p39">
            <a:extLst>
              <a:ext uri="{FF2B5EF4-FFF2-40B4-BE49-F238E27FC236}">
                <a16:creationId xmlns:a16="http://schemas.microsoft.com/office/drawing/2014/main" id="{0034480E-3318-5E0C-63E5-1AD0F68F97D8}"/>
              </a:ext>
            </a:extLst>
          </p:cNvPr>
          <p:cNvSpPr txBox="1">
            <a:spLocks/>
          </p:cNvSpPr>
          <p:nvPr/>
        </p:nvSpPr>
        <p:spPr>
          <a:xfrm>
            <a:off x="2856608" y="-213372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6" name="Google Shape;542;p39">
            <a:extLst>
              <a:ext uri="{FF2B5EF4-FFF2-40B4-BE49-F238E27FC236}">
                <a16:creationId xmlns:a16="http://schemas.microsoft.com/office/drawing/2014/main" id="{AACCE8D9-E456-CA97-855A-E029AE6AF4CB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D7ADD856-BE8D-3BDB-63C4-B7B9C73C5D48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547;p39">
            <a:extLst>
              <a:ext uri="{FF2B5EF4-FFF2-40B4-BE49-F238E27FC236}">
                <a16:creationId xmlns:a16="http://schemas.microsoft.com/office/drawing/2014/main" id="{B2B1E982-0D96-E248-30C2-492B09EFC876}"/>
              </a:ext>
            </a:extLst>
          </p:cNvPr>
          <p:cNvGrpSpPr/>
          <p:nvPr/>
        </p:nvGrpSpPr>
        <p:grpSpPr>
          <a:xfrm>
            <a:off x="1665967" y="-58379"/>
            <a:ext cx="762107" cy="789067"/>
            <a:chOff x="3814414" y="1703401"/>
            <a:chExt cx="473400" cy="473400"/>
          </a:xfrm>
        </p:grpSpPr>
        <p:sp>
          <p:nvSpPr>
            <p:cNvPr id="9" name="Google Shape;548;p39">
              <a:extLst>
                <a:ext uri="{FF2B5EF4-FFF2-40B4-BE49-F238E27FC236}">
                  <a16:creationId xmlns:a16="http://schemas.microsoft.com/office/drawing/2014/main" id="{45455B1D-8CF4-5F69-255A-0FD3839AB03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39">
              <a:extLst>
                <a:ext uri="{FF2B5EF4-FFF2-40B4-BE49-F238E27FC236}">
                  <a16:creationId xmlns:a16="http://schemas.microsoft.com/office/drawing/2014/main" id="{DF081D3A-06E9-DD2C-E15D-EEAA229DA96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1" name="Google Shape;562;p39">
            <a:extLst>
              <a:ext uri="{FF2B5EF4-FFF2-40B4-BE49-F238E27FC236}">
                <a16:creationId xmlns:a16="http://schemas.microsoft.com/office/drawing/2014/main" id="{79C55233-FFA2-41C1-FB55-E98528FF4DB1}"/>
              </a:ext>
            </a:extLst>
          </p:cNvPr>
          <p:cNvSpPr txBox="1"/>
          <p:nvPr/>
        </p:nvSpPr>
        <p:spPr>
          <a:xfrm>
            <a:off x="3407914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3;p39">
            <a:extLst>
              <a:ext uri="{FF2B5EF4-FFF2-40B4-BE49-F238E27FC236}">
                <a16:creationId xmlns:a16="http://schemas.microsoft.com/office/drawing/2014/main" id="{060DC6EC-5A54-5BC6-6EB8-9B238E34DC37}"/>
              </a:ext>
            </a:extLst>
          </p:cNvPr>
          <p:cNvSpPr txBox="1"/>
          <p:nvPr/>
        </p:nvSpPr>
        <p:spPr>
          <a:xfrm>
            <a:off x="1403821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2;p39">
            <a:extLst>
              <a:ext uri="{FF2B5EF4-FFF2-40B4-BE49-F238E27FC236}">
                <a16:creationId xmlns:a16="http://schemas.microsoft.com/office/drawing/2014/main" id="{99E8226E-A3A6-4231-0AED-7C11D637DF39}"/>
              </a:ext>
            </a:extLst>
          </p:cNvPr>
          <p:cNvSpPr txBox="1"/>
          <p:nvPr/>
        </p:nvSpPr>
        <p:spPr>
          <a:xfrm>
            <a:off x="5412007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241084" y="1983394"/>
            <a:ext cx="8661832" cy="2817574"/>
          </a:xfrm>
          <a:prstGeom prst="rect">
            <a:avLst/>
          </a:prstGeom>
        </p:spPr>
        <p:txBody>
          <a:bodyPr spcFirstLastPara="1" wrap="square" lIns="91425" tIns="91425" rIns="91425" bIns="91425" numCol="3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ticker symbols were evaluated as inputs: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(^GSPC)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 Jones Industrial Average (^DJI)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NASDAQ Composite (^IXIC)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Russell 2000 (^RUT)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Staples Sector (XLP)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Energy Sector (XLE)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Financial Sector (XLF)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Health Care Sector (XLV)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Industrial Sector (XLI)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Materials Sector (XLB)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Real Estate Sector (XLRE)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Technology Sector (XLK)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Utilities Sector (XLU)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Communication Services (XLC)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Discretionary (XLY)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Volatility Index (^VIX)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3-Month Volatility (^VIX3M)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Crude Oil Futures (CL=F)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Treasury Yield 10 Years (^TNX)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Bitcoin USD (BTC-USD)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 Crypto 200 Index (^CMC200)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were measured for two securities: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SPY (an ETF that mirrors the S&amp;P 500)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(an ETN made up of oil futures)</a:t>
            </a:r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0;p39">
            <a:extLst>
              <a:ext uri="{FF2B5EF4-FFF2-40B4-BE49-F238E27FC236}">
                <a16:creationId xmlns:a16="http://schemas.microsoft.com/office/drawing/2014/main" id="{D23725C3-13D1-0A03-CFEF-57094EE856EF}"/>
              </a:ext>
            </a:extLst>
          </p:cNvPr>
          <p:cNvSpPr txBox="1">
            <a:spLocks/>
          </p:cNvSpPr>
          <p:nvPr/>
        </p:nvSpPr>
        <p:spPr>
          <a:xfrm>
            <a:off x="2856608" y="-20943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14" name="Google Shape;542;p39">
            <a:extLst>
              <a:ext uri="{FF2B5EF4-FFF2-40B4-BE49-F238E27FC236}">
                <a16:creationId xmlns:a16="http://schemas.microsoft.com/office/drawing/2014/main" id="{9C964CC4-C98F-45F5-FE3D-7CF84564935F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43;p39">
            <a:extLst>
              <a:ext uri="{FF2B5EF4-FFF2-40B4-BE49-F238E27FC236}">
                <a16:creationId xmlns:a16="http://schemas.microsoft.com/office/drawing/2014/main" id="{72BA6870-058D-9939-70A7-DEDC0DB9B374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547;p39">
            <a:extLst>
              <a:ext uri="{FF2B5EF4-FFF2-40B4-BE49-F238E27FC236}">
                <a16:creationId xmlns:a16="http://schemas.microsoft.com/office/drawing/2014/main" id="{6723DDAB-0B7C-5E94-CD81-9D29B6BE8153}"/>
              </a:ext>
            </a:extLst>
          </p:cNvPr>
          <p:cNvGrpSpPr/>
          <p:nvPr/>
        </p:nvGrpSpPr>
        <p:grpSpPr>
          <a:xfrm>
            <a:off x="1665967" y="-52002"/>
            <a:ext cx="762107" cy="789067"/>
            <a:chOff x="3814414" y="1703401"/>
            <a:chExt cx="473400" cy="473400"/>
          </a:xfrm>
        </p:grpSpPr>
        <p:sp>
          <p:nvSpPr>
            <p:cNvPr id="17" name="Google Shape;548;p39">
              <a:extLst>
                <a:ext uri="{FF2B5EF4-FFF2-40B4-BE49-F238E27FC236}">
                  <a16:creationId xmlns:a16="http://schemas.microsoft.com/office/drawing/2014/main" id="{0837CF1F-AD70-3CAD-397D-C6C47BCCCE54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9;p39">
              <a:extLst>
                <a:ext uri="{FF2B5EF4-FFF2-40B4-BE49-F238E27FC236}">
                  <a16:creationId xmlns:a16="http://schemas.microsoft.com/office/drawing/2014/main" id="{4D84CD1A-81ED-412C-810B-A01C83D1C226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9" name="Google Shape;562;p39">
            <a:extLst>
              <a:ext uri="{FF2B5EF4-FFF2-40B4-BE49-F238E27FC236}">
                <a16:creationId xmlns:a16="http://schemas.microsoft.com/office/drawing/2014/main" id="{85F4A8FD-AB3E-E832-9A77-CA1369A0AE09}"/>
              </a:ext>
            </a:extLst>
          </p:cNvPr>
          <p:cNvSpPr txBox="1"/>
          <p:nvPr/>
        </p:nvSpPr>
        <p:spPr>
          <a:xfrm>
            <a:off x="3407914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0" name="Google Shape;563;p39">
            <a:extLst>
              <a:ext uri="{FF2B5EF4-FFF2-40B4-BE49-F238E27FC236}">
                <a16:creationId xmlns:a16="http://schemas.microsoft.com/office/drawing/2014/main" id="{6907262C-42BD-0500-C3AA-D4E27697DAFA}"/>
              </a:ext>
            </a:extLst>
          </p:cNvPr>
          <p:cNvSpPr txBox="1"/>
          <p:nvPr/>
        </p:nvSpPr>
        <p:spPr>
          <a:xfrm>
            <a:off x="1403821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1" name="Google Shape;562;p39">
            <a:extLst>
              <a:ext uri="{FF2B5EF4-FFF2-40B4-BE49-F238E27FC236}">
                <a16:creationId xmlns:a16="http://schemas.microsoft.com/office/drawing/2014/main" id="{8CD59039-52CB-9F27-3F20-5A36733FEB47}"/>
              </a:ext>
            </a:extLst>
          </p:cNvPr>
          <p:cNvSpPr txBox="1"/>
          <p:nvPr/>
        </p:nvSpPr>
        <p:spPr>
          <a:xfrm>
            <a:off x="5412007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290946" y="2162617"/>
            <a:ext cx="8091053" cy="318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 Looping through a Neural Network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420 combinations were looped through and automated for testing in a neural network.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features and other variables were changed, and the process run again.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1, combinations with accuracies over 70% were reviewed.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for two of the ticker symbols, the closing prices for VIX and VIX3M produced consistently higher accuracies.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S&amp;P 500 return for one year in the future was more successful as a testing output.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were then passed to Model 2 as inputs, with the S&amp;P 500 as the output.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075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E79D1E77-3BDE-4FF5-4542-5DD6D0A1C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946" y="2162617"/>
            <a:ext cx="2399275" cy="318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</a:t>
            </a:r>
          </a:p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filter process for looping to find 210 unique pairs from 21 input symbols, and then an outer loop to process the two output symbols, for a total of 420 combinations.</a:t>
            </a:r>
          </a:p>
          <a:p>
            <a:pPr marL="76200" indent="0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3E133EC-76FD-AD77-53DD-11EC2CB8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08" y="133350"/>
            <a:ext cx="618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464127" y="2473036"/>
            <a:ext cx="7301346" cy="239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Optimizing the Neural Network</a:t>
            </a: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were optimized with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10 hidden layers with 200 nodes were tested.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second neural network model was run with the optimized settings.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yielded an accuracy of 77.4%.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59702085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2261</Words>
  <Application>Microsoft Office PowerPoint</Application>
  <PresentationFormat>On-screen Show (16:9)</PresentationFormat>
  <Paragraphs>483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PT Serif</vt:lpstr>
      <vt:lpstr>Montserrat</vt:lpstr>
      <vt:lpstr>Abril Fatface</vt:lpstr>
      <vt:lpstr>Consolas</vt:lpstr>
      <vt:lpstr>Arial</vt:lpstr>
      <vt:lpstr>Balthasar template</vt:lpstr>
      <vt:lpstr>STOCK MARKET PREDICTOR:</vt:lpstr>
      <vt:lpstr>The “Vix”</vt:lpstr>
      <vt:lpstr>The S&amp;P  500</vt:lpstr>
      <vt:lpstr>The Vix      +  The S&amp;P 500         + Machine Learning             =  Something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Model 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PREDICTOR:</dc:title>
  <cp:lastModifiedBy>Mark Lech</cp:lastModifiedBy>
  <cp:revision>6</cp:revision>
  <dcterms:modified xsi:type="dcterms:W3CDTF">2023-06-12T02:00:16Z</dcterms:modified>
</cp:coreProperties>
</file>