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58" r:id="rId3"/>
    <p:sldId id="295" r:id="rId4"/>
    <p:sldId id="257" r:id="rId5"/>
    <p:sldId id="259" r:id="rId6"/>
    <p:sldId id="305" r:id="rId7"/>
    <p:sldId id="260" r:id="rId8"/>
    <p:sldId id="306" r:id="rId9"/>
    <p:sldId id="296" r:id="rId10"/>
    <p:sldId id="304" r:id="rId11"/>
    <p:sldId id="297" r:id="rId12"/>
    <p:sldId id="303" r:id="rId13"/>
    <p:sldId id="299" r:id="rId14"/>
    <p:sldId id="300" r:id="rId15"/>
    <p:sldId id="301" r:id="rId16"/>
    <p:sldId id="302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Montserrat" panose="00000500000000000000" pitchFamily="2" charset="0"/>
      <p:regular r:id="rId62"/>
      <p:bold r:id="rId63"/>
      <p:italic r:id="rId64"/>
      <p:boldItalic r:id="rId65"/>
    </p:embeddedFont>
    <p:embeddedFont>
      <p:font typeface="PT Serif" panose="020A0603040505020204" pitchFamily="18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30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526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0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9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49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68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343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5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d3cf23c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d3cf23c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d3cf23c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d3cf23c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d3cf23c1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d3cf23c1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d3cf23c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d3cf23c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3cf23c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3cf23c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d3cf23c1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d3cf23c1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d3cf23c1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d3cf23c1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d3cf23c1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d3cf23c1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d3cf23c1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d3cf23c1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bd3cf23c1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bd3cf23c1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032c15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032c15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51bf01e1_1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51bf01e1_1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41a88a598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41a88a598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54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68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31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pt-serif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24690" y="753191"/>
            <a:ext cx="88946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STOCK MARKET PREDICTOR:</a:t>
            </a:r>
            <a:endParaRPr sz="4000" dirty="0"/>
          </a:p>
        </p:txBody>
      </p:sp>
      <p:sp>
        <p:nvSpPr>
          <p:cNvPr id="2" name="Google Shape;257;p12">
            <a:extLst>
              <a:ext uri="{FF2B5EF4-FFF2-40B4-BE49-F238E27FC236}">
                <a16:creationId xmlns:a16="http://schemas.microsoft.com/office/drawing/2014/main" id="{1447D798-7859-F50F-389C-351280F83FAC}"/>
              </a:ext>
            </a:extLst>
          </p:cNvPr>
          <p:cNvSpPr txBox="1">
            <a:spLocks/>
          </p:cNvSpPr>
          <p:nvPr/>
        </p:nvSpPr>
        <p:spPr>
          <a:xfrm>
            <a:off x="505691" y="1714732"/>
            <a:ext cx="803563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Using the Volatility Index to </a:t>
            </a:r>
          </a:p>
          <a:p>
            <a:r>
              <a:rPr lang="en-US" sz="3200" dirty="0"/>
              <a:t>Predict S&amp;P 500 Future Returns</a:t>
            </a:r>
          </a:p>
        </p:txBody>
      </p:sp>
      <p:sp>
        <p:nvSpPr>
          <p:cNvPr id="3" name="Google Shape;257;p12">
            <a:extLst>
              <a:ext uri="{FF2B5EF4-FFF2-40B4-BE49-F238E27FC236}">
                <a16:creationId xmlns:a16="http://schemas.microsoft.com/office/drawing/2014/main" id="{727B43D7-EA3E-9FE8-2935-760B678E4949}"/>
              </a:ext>
            </a:extLst>
          </p:cNvPr>
          <p:cNvSpPr txBox="1">
            <a:spLocks/>
          </p:cNvSpPr>
          <p:nvPr/>
        </p:nvSpPr>
        <p:spPr>
          <a:xfrm>
            <a:off x="1330035" y="2874532"/>
            <a:ext cx="630381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Coded and presented by Mark Lech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290946" y="2101809"/>
            <a:ext cx="8091053" cy="3242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through a Neural Network to Find the Best Candidates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 1 inputs, the closing price features of two symbols (VIX and VIX3M) produced consistently higher accuracies.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outputs, the S&amp;P 500 return for one year in the future produced higher overall scores.</a:t>
            </a:r>
          </a:p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VIX3M were passed to Model 2 as inputs, with the S&amp;P 500 as the output.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80758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685800" y="2039278"/>
            <a:ext cx="5728855" cy="2684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Optimizing the Neural Network</a:t>
            </a: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VIX3M closing values were inputs.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return for one year was the output.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was optimized with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KerasTuner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maximum of 10 hidden layers and 200 nodes.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second neural network model was then run using the optimized variables.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yielded an accuracy of 77.4%.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5970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5725" y="2305916"/>
            <a:ext cx="3301570" cy="2155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 Optimizer Logic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KerasTuner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auto-optimizer tested 420 combinations for each run. Features and variables were adjusted, and then run again.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2C09383-9EEF-1800-E6AC-E9AEB371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37" y="66675"/>
            <a:ext cx="43497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280;p15">
            <a:extLst>
              <a:ext uri="{FF2B5EF4-FFF2-40B4-BE49-F238E27FC236}">
                <a16:creationId xmlns:a16="http://schemas.microsoft.com/office/drawing/2014/main" id="{1B83DCD6-72A8-38F3-656E-0A8B85E92A42}"/>
              </a:ext>
            </a:extLst>
          </p:cNvPr>
          <p:cNvSpPr txBox="1">
            <a:spLocks/>
          </p:cNvSpPr>
          <p:nvPr/>
        </p:nvSpPr>
        <p:spPr>
          <a:xfrm>
            <a:off x="624900" y="4232563"/>
            <a:ext cx="7301346" cy="101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few negative returns on the lower right of the chart.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 VIX had a more defined lower boundary than VIX3M.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the S&amp;P 500 were then passed to Model 3.</a:t>
            </a: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1000" y="1792306"/>
            <a:ext cx="7456387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VIX and VIX3M inputs and S&amp;P 500 outputs were then plotted: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FD806822-5DB2-44FF-2F8A-65AB065F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" y="2237509"/>
            <a:ext cx="3445545" cy="2008385"/>
          </a:xfrm>
          <a:prstGeom prst="rect">
            <a:avLst/>
          </a:prstGeom>
        </p:spPr>
      </p:pic>
      <p:pic>
        <p:nvPicPr>
          <p:cNvPr id="16" name="Picture 15" descr="A picture containing map, text, screenshot, diagram">
            <a:extLst>
              <a:ext uri="{FF2B5EF4-FFF2-40B4-BE49-F238E27FC236}">
                <a16:creationId xmlns:a16="http://schemas.microsoft.com/office/drawing/2014/main" id="{83AF2E20-E396-AF3C-0FBE-86E1475EB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13" y="2237508"/>
            <a:ext cx="2909530" cy="20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5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0218" y="1792306"/>
            <a:ext cx="7477169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VIX and S&amp;P 500 were plotted with linear and non-linear regressions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4A75FF5-4F9A-38AB-187A-DEF8483A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9" y="2237508"/>
            <a:ext cx="3429000" cy="2286000"/>
          </a:xfrm>
          <a:prstGeom prst="rect">
            <a:avLst/>
          </a:prstGeom>
        </p:spPr>
      </p:pic>
      <p:pic>
        <p:nvPicPr>
          <p:cNvPr id="18" name="Picture 1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33D33DF-77C8-D92C-0D90-AB6997A1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14" y="2237508"/>
            <a:ext cx="3118613" cy="2286000"/>
          </a:xfrm>
          <a:prstGeom prst="rect">
            <a:avLst/>
          </a:prstGeom>
        </p:spPr>
      </p:pic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8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trend lines, formatting and colors made the relationship easy to see.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returns improved significantly with VIX values above 35 and 50.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5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70AF429E-0A22-81BA-27AD-BC3A5D76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2" y="541403"/>
            <a:ext cx="4996378" cy="4602097"/>
          </a:xfrm>
          <a:prstGeom prst="rect">
            <a:avLst/>
          </a:prstGeom>
        </p:spPr>
      </p:pic>
      <p:pic>
        <p:nvPicPr>
          <p:cNvPr id="27" name="Picture 2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A649B121-794E-D5F9-0A7A-8D2387624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054" y="1826722"/>
            <a:ext cx="4422371" cy="33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8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781" y="1892602"/>
            <a:ext cx="7356666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80;p15">
            <a:extLst>
              <a:ext uri="{FF2B5EF4-FFF2-40B4-BE49-F238E27FC236}">
                <a16:creationId xmlns:a16="http://schemas.microsoft.com/office/drawing/2014/main" id="{CAE3CDBC-AEEE-FA5A-2AB0-A3C8462AD333}"/>
              </a:ext>
            </a:extLst>
          </p:cNvPr>
          <p:cNvSpPr txBox="1">
            <a:spLocks/>
          </p:cNvSpPr>
          <p:nvPr/>
        </p:nvSpPr>
        <p:spPr>
          <a:xfrm>
            <a:off x="101119" y="2397240"/>
            <a:ext cx="3927764" cy="235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confirmed the VIX/S&amp;P 500 relationship. 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VIX is above 35, the S&amp;P 500 rose 283 / 309 times (92.6%).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VIX is above 50, the S&amp;P 500 rose 73 / 74 times (98.5%).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 was exported and embedded at                  stock-forecaster.herokuapp.com          where the user can enter a VIX value. 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F3D07F3-76B0-3E14-F0A8-3BA8F511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4" y="1830913"/>
            <a:ext cx="4673427" cy="3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1495425" y="2269150"/>
            <a:ext cx="600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BIG CONCEPT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533525" y="3411550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Bring the attention of your audience over a key concept using icons or illustrations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>
            <a:off x="-156685" y="1293883"/>
            <a:ext cx="1624508" cy="1887433"/>
            <a:chOff x="3972400" y="4996350"/>
            <a:chExt cx="381000" cy="442675"/>
          </a:xfrm>
        </p:grpSpPr>
        <p:sp>
          <p:nvSpPr>
            <p:cNvPr id="302" name="Google Shape;302;p1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350550" y="81442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 “Vix”</a:t>
            </a:r>
            <a:endParaRPr sz="9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350550" y="2276011"/>
            <a:ext cx="6860740" cy="282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Chicago Board Options Exchange's Volatility Index, a measure of the stock market's expected volatility.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often referred to as the fear index or fear gauge.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higher the VIX, the greater the level of fear and in the market.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evels above 30 indicate high levels of uncertainty.</a:t>
            </a: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28" name="Google Shape;328;p21" descr="office.jpg"/>
          <p:cNvPicPr preferRelativeResize="0"/>
          <p:nvPr/>
        </p:nvPicPr>
        <p:blipFill rotWithShape="1">
          <a:blip r:embed="rId3">
            <a:alphaModFix/>
          </a:blip>
          <a:srcRect l="10736" r="24817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 idx="4294967295"/>
          </p:nvPr>
        </p:nvSpPr>
        <p:spPr>
          <a:xfrm>
            <a:off x="714375" y="1253750"/>
            <a:ext cx="7715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415287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824900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005675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title" idx="4294967295"/>
          </p:nvPr>
        </p:nvSpPr>
        <p:spPr>
          <a:xfrm>
            <a:off x="735875" y="1713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89,526,124</a:t>
            </a:r>
            <a:endParaRPr sz="7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371" name="Google Shape;371;p2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26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 idx="4294967295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name="adj" fmla="val 30129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2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3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2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3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250248" y="219741"/>
            <a:ext cx="6593700" cy="4501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</a:t>
            </a:r>
            <a:br>
              <a:rPr lang="en" sz="9600" dirty="0"/>
            </a:br>
            <a:r>
              <a:rPr lang="en" sz="9600" dirty="0"/>
              <a:t>S&amp;P </a:t>
            </a:r>
            <a:br>
              <a:rPr lang="en" sz="9600" dirty="0"/>
            </a:br>
            <a:r>
              <a:rPr lang="en" sz="9600" dirty="0"/>
              <a:t>500</a:t>
            </a:r>
            <a:endParaRPr sz="9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3004561" y="914400"/>
            <a:ext cx="4220583" cy="342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“S&amp;P 500” is the Standard and Poor's 500 index.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stock market index tracking the stock performance of 500 of the largest companies listed on the stock exchange.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one of the most commonly followed equity indices.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index frequently referred to as "the market".</a:t>
            </a: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06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body" idx="1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410" name="Google Shape;410;p30"/>
          <p:cNvCxnSpPr/>
          <p:nvPr/>
        </p:nvCxnSpPr>
        <p:spPr>
          <a:xfrm>
            <a:off x="800100" y="1074699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800100" y="1784181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0"/>
          <p:cNvCxnSpPr/>
          <p:nvPr/>
        </p:nvCxnSpPr>
        <p:spPr>
          <a:xfrm>
            <a:off x="800100" y="2493663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30"/>
          <p:cNvCxnSpPr/>
          <p:nvPr/>
        </p:nvCxnSpPr>
        <p:spPr>
          <a:xfrm>
            <a:off x="800100" y="3203146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0"/>
          <p:cNvCxnSpPr/>
          <p:nvPr/>
        </p:nvCxnSpPr>
        <p:spPr>
          <a:xfrm>
            <a:off x="800100" y="3934526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30"/>
          <p:cNvSpPr txBox="1"/>
          <p:nvPr/>
        </p:nvSpPr>
        <p:spPr>
          <a:xfrm>
            <a:off x="8001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4000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3000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2000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1000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1317396" y="2380936"/>
            <a:ext cx="195000" cy="15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1579466" y="1986873"/>
            <a:ext cx="1950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1841536" y="2493663"/>
            <a:ext cx="1950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2779347" y="2694726"/>
            <a:ext cx="195000" cy="123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3041417" y="2096343"/>
            <a:ext cx="1950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3303487" y="1229023"/>
            <a:ext cx="1950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4241298" y="2140118"/>
            <a:ext cx="195000" cy="179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4503368" y="1074575"/>
            <a:ext cx="1950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4765438" y="2322561"/>
            <a:ext cx="1950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5703249" y="2753100"/>
            <a:ext cx="195000" cy="11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5965319" y="1293618"/>
            <a:ext cx="1950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6227389" y="1607408"/>
            <a:ext cx="1950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Mobile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3" name="Google Shape;433;p3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434" name="Google Shape;434;p31"/>
          <p:cNvGrpSpPr/>
          <p:nvPr/>
        </p:nvGrpSpPr>
        <p:grpSpPr>
          <a:xfrm>
            <a:off x="4845100" y="373572"/>
            <a:ext cx="2119546" cy="4396359"/>
            <a:chOff x="2547150" y="238125"/>
            <a:chExt cx="2525675" cy="5238750"/>
          </a:xfrm>
        </p:grpSpPr>
        <p:sp>
          <p:nvSpPr>
            <p:cNvPr id="435" name="Google Shape;43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9" name="Google Shape;439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8914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46" name="Google Shape;446;p32"/>
          <p:cNvGrpSpPr/>
          <p:nvPr/>
        </p:nvGrpSpPr>
        <p:grpSpPr>
          <a:xfrm>
            <a:off x="4735352" y="465959"/>
            <a:ext cx="2736410" cy="4222433"/>
            <a:chOff x="2112475" y="238125"/>
            <a:chExt cx="3395050" cy="5238750"/>
          </a:xfrm>
        </p:grpSpPr>
        <p:sp>
          <p:nvSpPr>
            <p:cNvPr id="447" name="Google Shape;44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3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57" name="Google Shape;457;p3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59" name="Google Shape;45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70" name="Google Shape;470;p34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84" name="Google Shape;484;p36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lang="en" sz="1200" b="1"/>
              <a:t>Montserrat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lang="en" sz="1200" b="1"/>
              <a:t>PT Serif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lang="en" sz="1200" b="1">
                <a:solidFill>
                  <a:schemeClr val="lt1"/>
                </a:solidFill>
                <a:highlight>
                  <a:srgbClr val="FFFFFF"/>
                </a:highlight>
              </a:rPr>
              <a:t>#004046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lang="en" sz="1200" b="1">
                <a:solidFill>
                  <a:schemeClr val="accent1"/>
                </a:solidFill>
              </a:rPr>
              <a:t>#00bfc9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lang="en" sz="1200" b="1">
                <a:solidFill>
                  <a:schemeClr val="lt2"/>
                </a:solidFill>
              </a:rPr>
              <a:t>#007074</a:t>
            </a:r>
            <a:endParaRPr sz="1200" b="1">
              <a:solidFill>
                <a:schemeClr val="lt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lang="en" sz="1200" b="1">
                <a:solidFill>
                  <a:schemeClr val="dk2"/>
                </a:solidFill>
              </a:rPr>
              <a:t>#6aa84f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 idx="4294967295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DEC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NOV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OCT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SEP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AUG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JUL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MAY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APR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FEB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JAN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3" name="Google Shape;513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5" name="Google Shape;515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7" name="Google Shape;517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8" name="Google Shape;518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9" name="Google Shape;519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0" name="Google Shape;520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1" name="Google Shape;521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3" name="Google Shape;523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4" name="Google Shape;524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5" name="Google Shape;525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6" name="Google Shape;526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7" name="Google Shape;527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8" name="Google Shape;528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9" name="Google Shape;529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0" name="Google Shape;530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1" name="Google Shape;531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2" name="Google Shape;532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4" name="Google Shape;534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 idx="4294967295"/>
          </p:nvPr>
        </p:nvSpPr>
        <p:spPr>
          <a:xfrm>
            <a:off x="2856608" y="1475459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Roadmap</a:t>
            </a:r>
            <a:endParaRPr dirty="0"/>
          </a:p>
        </p:txBody>
      </p:sp>
      <p:sp>
        <p:nvSpPr>
          <p:cNvPr id="541" name="Google Shape;541;p3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" name="Google Shape;547;p39"/>
          <p:cNvGrpSpPr/>
          <p:nvPr/>
        </p:nvGrpSpPr>
        <p:grpSpPr>
          <a:xfrm>
            <a:off x="1665967" y="1581961"/>
            <a:ext cx="762107" cy="789067"/>
            <a:chOff x="3814414" y="1703401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562" name="Google Shape;562;p39"/>
          <p:cNvSpPr txBox="1"/>
          <p:nvPr/>
        </p:nvSpPr>
        <p:spPr>
          <a:xfrm>
            <a:off x="3407914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1403821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" name="Google Shape;562;p39">
            <a:extLst>
              <a:ext uri="{FF2B5EF4-FFF2-40B4-BE49-F238E27FC236}">
                <a16:creationId xmlns:a16="http://schemas.microsoft.com/office/drawing/2014/main" id="{E8B89F58-F7E9-BAAD-1BC9-AE3D64E97A6E}"/>
              </a:ext>
            </a:extLst>
          </p:cNvPr>
          <p:cNvSpPr txBox="1"/>
          <p:nvPr/>
        </p:nvSpPr>
        <p:spPr>
          <a:xfrm>
            <a:off x="5412007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555767" y="331871"/>
            <a:ext cx="7708470" cy="2126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Vix </a:t>
            </a:r>
            <a:br>
              <a:rPr lang="en" sz="3600" dirty="0"/>
            </a:br>
            <a:r>
              <a:rPr lang="en" sz="3600" dirty="0"/>
              <a:t>    +  The S&amp;P 500</a:t>
            </a:r>
            <a:br>
              <a:rPr lang="en" sz="3600" dirty="0"/>
            </a:br>
            <a:r>
              <a:rPr lang="en" sz="3600" dirty="0"/>
              <a:t>        + Machine Learning</a:t>
            </a:r>
            <a:br>
              <a:rPr lang="en" sz="3600" dirty="0"/>
            </a:br>
            <a:r>
              <a:rPr lang="en" sz="3600" dirty="0"/>
              <a:t>            =  Something Good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839646" y="2529129"/>
            <a:ext cx="5997572" cy="23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machine learning models, I have determined a straight-forward way to use elevated levels of 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help predict a positive gain for the S&amp;P 500 index one year into the future.</a:t>
            </a:r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models have shown that w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 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rises above 35, and especially above 50, the historical return on the S&amp;P 500 over the following year has been very positive.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aphicFrame>
        <p:nvGraphicFramePr>
          <p:cNvPr id="574" name="Google Shape;574;p40"/>
          <p:cNvGraphicFramePr/>
          <p:nvPr/>
        </p:nvGraphicFramePr>
        <p:xfrm>
          <a:off x="827200" y="1412081"/>
          <a:ext cx="6378825" cy="319775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0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1</a:t>
                      </a:r>
                      <a:endParaRPr sz="800" b="1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2</a:t>
                      </a:r>
                      <a:endParaRPr sz="800" b="1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9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>
            <a:spLocks noGrp="1"/>
          </p:cNvSpPr>
          <p:nvPr>
            <p:ph type="title" idx="4294967295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827850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STRENGTHS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4656111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WEAKNESSES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827850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OPPORTUNITIES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4656111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THREATS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S</a:t>
            </a:r>
          </a:p>
        </p:txBody>
      </p:sp>
      <p:sp>
        <p:nvSpPr>
          <p:cNvPr id="590" name="Google Shape;590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W</a:t>
            </a:r>
          </a:p>
        </p:txBody>
      </p:sp>
      <p:sp>
        <p:nvSpPr>
          <p:cNvPr id="591" name="Google Shape;591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O</a:t>
            </a:r>
          </a:p>
        </p:txBody>
      </p:sp>
      <p:sp>
        <p:nvSpPr>
          <p:cNvPr id="592" name="Google Shape;592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98" name="Google Shape;598;p4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99" name="Google Shape;599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Activities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800" b="1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Resources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Value Propositions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2" name="Google Shape;602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Relationships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Channels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Segments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Partners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800" b="1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Cost Structure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Revenue Streams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9" name="Google Shape;609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2" name="Google Shape;612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13" name="Google Shape;613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5" name="Google Shape;615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6" name="Google Shape;616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17" name="Google Shape;617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21" name="Google Shape;621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6" name="Google Shape;626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27" name="Google Shape;627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8" name="Google Shape;638;p4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639" name="Google Shape;639;p43"/>
          <p:cNvGrpSpPr/>
          <p:nvPr/>
        </p:nvGrpSpPr>
        <p:grpSpPr>
          <a:xfrm>
            <a:off x="813879" y="1413043"/>
            <a:ext cx="3608219" cy="3117157"/>
            <a:chOff x="855292" y="1413043"/>
            <a:chExt cx="3608219" cy="3243858"/>
          </a:xfrm>
        </p:grpSpPr>
        <p:sp>
          <p:nvSpPr>
            <p:cNvPr id="640" name="Google Shape;640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647" name="Google Shape;647;p43"/>
          <p:cNvCxnSpPr/>
          <p:nvPr/>
        </p:nvCxnSpPr>
        <p:spPr>
          <a:xfrm>
            <a:off x="4349205" y="1950075"/>
            <a:ext cx="90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43"/>
          <p:cNvSpPr txBox="1"/>
          <p:nvPr/>
        </p:nvSpPr>
        <p:spPr>
          <a:xfrm>
            <a:off x="5302373" y="177802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49" name="Google Shape;649;p43"/>
          <p:cNvCxnSpPr/>
          <p:nvPr/>
        </p:nvCxnSpPr>
        <p:spPr>
          <a:xfrm>
            <a:off x="4216539" y="2431700"/>
            <a:ext cx="103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43"/>
          <p:cNvSpPr txBox="1"/>
          <p:nvPr/>
        </p:nvSpPr>
        <p:spPr>
          <a:xfrm>
            <a:off x="5302373" y="225964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1" name="Google Shape;651;p43"/>
          <p:cNvCxnSpPr/>
          <p:nvPr/>
        </p:nvCxnSpPr>
        <p:spPr>
          <a:xfrm>
            <a:off x="4028011" y="2913325"/>
            <a:ext cx="1221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43"/>
          <p:cNvSpPr txBox="1"/>
          <p:nvPr/>
        </p:nvSpPr>
        <p:spPr>
          <a:xfrm>
            <a:off x="5302373" y="274125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3" name="Google Shape;653;p43"/>
          <p:cNvCxnSpPr/>
          <p:nvPr/>
        </p:nvCxnSpPr>
        <p:spPr>
          <a:xfrm>
            <a:off x="3867414" y="3394925"/>
            <a:ext cx="1382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43"/>
          <p:cNvSpPr txBox="1"/>
          <p:nvPr/>
        </p:nvSpPr>
        <p:spPr>
          <a:xfrm>
            <a:off x="5302373" y="322287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5" name="Google Shape;655;p43"/>
          <p:cNvCxnSpPr/>
          <p:nvPr/>
        </p:nvCxnSpPr>
        <p:spPr>
          <a:xfrm>
            <a:off x="3692841" y="3876550"/>
            <a:ext cx="155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43"/>
          <p:cNvSpPr txBox="1"/>
          <p:nvPr/>
        </p:nvSpPr>
        <p:spPr>
          <a:xfrm>
            <a:off x="5302373" y="370448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7" name="Google Shape;657;p43"/>
          <p:cNvCxnSpPr/>
          <p:nvPr/>
        </p:nvCxnSpPr>
        <p:spPr>
          <a:xfrm>
            <a:off x="3511302" y="4358150"/>
            <a:ext cx="1731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43"/>
          <p:cNvSpPr txBox="1"/>
          <p:nvPr/>
        </p:nvSpPr>
        <p:spPr>
          <a:xfrm>
            <a:off x="5302373" y="418610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64" name="Google Shape;664;p4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665" name="Google Shape;665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22150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4"/>
          <p:cNvSpPr txBox="1"/>
          <p:nvPr/>
        </p:nvSpPr>
        <p:spPr>
          <a:xfrm>
            <a:off x="826320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Imani Jackson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7" name="Google Shape;66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4963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8" name="Google Shape;668;p44"/>
          <p:cNvSpPr txBox="1"/>
          <p:nvPr/>
        </p:nvSpPr>
        <p:spPr>
          <a:xfrm>
            <a:off x="2469133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Marcos Galán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9" name="Google Shape;669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107776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4111946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Ixchel Valdía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71" name="Google Shape;671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5750589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2" name="Google Shape;672;p44"/>
          <p:cNvSpPr txBox="1"/>
          <p:nvPr/>
        </p:nvSpPr>
        <p:spPr>
          <a:xfrm>
            <a:off x="5754759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Nils Årud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8" name="Google Shape;678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80" name="Google Shape;680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6" name="Google Shape;726;p4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727" name="Google Shape;727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8" name="Google Shape;728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50" name="Google Shape;750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1" name="Google Shape;751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2" name="Google Shape;752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3" name="Google Shape;753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4" name="Google Shape;754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5" name="Google Shape;755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6" name="Google Shape;756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Our company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7" name="Google Shape;757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8" name="Google Shape;758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9" name="Google Shape;759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2" name="Google Shape;762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6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8" name="Google Shape;768;p4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aphicFrame>
        <p:nvGraphicFramePr>
          <p:cNvPr id="769" name="Google Shape;769;p46"/>
          <p:cNvGraphicFramePr/>
          <p:nvPr/>
        </p:nvGraphicFramePr>
        <p:xfrm>
          <a:off x="826350" y="13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{69F84729-DA0B-49D1-B9D5-606E54AD438B}</a:tableStyleId>
              </a:tblPr>
              <a:tblGrid>
                <a:gridCol w="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09:00 - 09:45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10:00 - 10:45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11:00 - 11:45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13:30 - 14:15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14:30 - 15:15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15:30 - 16:15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75" name="Google Shape;775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82" name="Google Shape;782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85" name="Google Shape;785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90" name="Google Shape;790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94" name="Google Shape;794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00" name="Google Shape;800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21" name="Google Shape;821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24" name="Google Shape;824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28" name="Google Shape;828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32" name="Google Shape;832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41" name="Google Shape;841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44" name="Google Shape;84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47" name="Google Shape;847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50" name="Google Shape;850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53" name="Google Shape;853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58" name="Google Shape;858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61" name="Google Shape;861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66" name="Google Shape;866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69" name="Google Shape;869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75" name="Google Shape;875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78" name="Google Shape;878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84" name="Google Shape;884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90" name="Google Shape;890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98" name="Google Shape;898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01" name="Google Shape;901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04" name="Google Shape;904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08" name="Google Shape;908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11" name="Google Shape;911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17" name="Google Shape;917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22" name="Google Shape;922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25" name="Google Shape;925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29" name="Google Shape;929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32" name="Google Shape;932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38" name="Google Shape;938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41" name="Google Shape;941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46" name="Google Shape;946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50" name="Google Shape;950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53" name="Google Shape;953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57" name="Google Shape;957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63" name="Google Shape;963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66" name="Google Shape;966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73" name="Google Shape;973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76" name="Google Shape;976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82" name="Google Shape;982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86" name="Google Shape;986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93" name="Google Shape;993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98" name="Google Shape;998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03" name="Google Shape;1003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09" name="Google Shape;1009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13" name="Google Shape;1013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17" name="Google Shape;1017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23" name="Google Shape;1023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32" name="Google Shape;1032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40" name="Google Shape;1040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46" name="Google Shape;104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48" name="Google Shape;1048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50" name="Google Shape;1050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54" name="Google Shape;105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58" name="Google Shape;1058;p4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47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64" name="Google Shape;106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71" name="Google Shape;107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76" name="Google Shape;107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80" name="Google Shape;108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86" name="Google Shape;108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90" name="Google Shape;109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95" name="Google Shape;109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01" name="Google Shape;110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08" name="Google Shape;110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11" name="Google Shape;111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15" name="Google Shape;111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22" name="Google Shape;112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28" name="Google Shape;112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32" name="Google Shape;113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3" name="Google Shape;114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50" name="Google Shape;115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55" name="Google Shape;115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61" name="Google Shape;116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68" name="Google Shape;116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73" name="Google Shape;117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78" name="Google Shape;117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3" name="Google Shape;118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4" name="Google Shape;118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4" name="Google Shape;119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95" name="Google Shape;119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8" name="Google Shape;119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9" name="Google Shape;119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9" name="Google Shape;120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10" name="Google Shape;121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4" name="Google Shape;121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5" name="Google Shape;122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26" name="Google Shape;122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34" name="Google Shape;123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39" name="Google Shape;123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44" name="Google Shape;124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50" name="Google Shape;125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57" name="Google Shape;125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61" name="Google Shape;126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67" name="Google Shape;126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74" name="Google Shape;127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78" name="Google Shape;127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83" name="Google Shape;128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90" name="Google Shape;129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98" name="Google Shape;129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03" name="Google Shape;130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07" name="Google Shape;130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11" name="Google Shape;131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16" name="Google Shape;131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21" name="Google Shape;132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27" name="Google Shape;132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34" name="Google Shape;133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42" name="Google Shape;134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55" name="Google Shape;135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60" name="Google Shape;136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64" name="Google Shape;136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71" name="Google Shape;137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80" name="Google Shape;138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93" name="Google Shape;139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06" name="Google Shape;140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19" name="Google Shape;141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26" name="Google Shape;142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42" name="Google Shape;144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3" name="Google Shape;144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47" name="Google Shape;144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0" name="Google Shape;145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1" name="Google Shape;145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55" name="Google Shape;145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8" name="Google Shape;145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59" name="Google Shape;145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7" name="Google Shape;146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68" name="Google Shape;146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93" name="Google Shape;149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4" name="Google Shape;149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97" name="Google Shape;149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2" name="Google Shape;150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3" name="Google Shape;1503;p4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1504" name="Google Shape;1504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05" name="Google Shape;1505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9"/>
          <p:cNvSpPr txBox="1"/>
          <p:nvPr/>
        </p:nvSpPr>
        <p:spPr>
          <a:xfrm>
            <a:off x="80810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can also use any emoji as an icon!</a:t>
            </a:r>
            <a:endParaRPr b="1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4" name="Google Shape;1514;p4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404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5" name="Google Shape;1515;p4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49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768846" y="877198"/>
            <a:ext cx="6961908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/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machine learning modules were built</a:t>
            </a:r>
          </a:p>
          <a:p>
            <a:pPr marL="76200" indent="0" algn="ctr"/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run in succession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1424126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5" name="Google Shape;540;p39">
            <a:extLst>
              <a:ext uri="{FF2B5EF4-FFF2-40B4-BE49-F238E27FC236}">
                <a16:creationId xmlns:a16="http://schemas.microsoft.com/office/drawing/2014/main" id="{0034480E-3318-5E0C-63E5-1AD0F68F97D8}"/>
              </a:ext>
            </a:extLst>
          </p:cNvPr>
          <p:cNvSpPr txBox="1">
            <a:spLocks/>
          </p:cNvSpPr>
          <p:nvPr/>
        </p:nvSpPr>
        <p:spPr>
          <a:xfrm>
            <a:off x="2288572" y="166199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Model Roadmap</a:t>
            </a:r>
          </a:p>
        </p:txBody>
      </p:sp>
      <p:sp>
        <p:nvSpPr>
          <p:cNvPr id="6" name="Google Shape;542;p39">
            <a:extLst>
              <a:ext uri="{FF2B5EF4-FFF2-40B4-BE49-F238E27FC236}">
                <a16:creationId xmlns:a16="http://schemas.microsoft.com/office/drawing/2014/main" id="{AACCE8D9-E456-CA97-855A-E029AE6AF4CB}"/>
              </a:ext>
            </a:extLst>
          </p:cNvPr>
          <p:cNvSpPr/>
          <p:nvPr/>
        </p:nvSpPr>
        <p:spPr>
          <a:xfrm>
            <a:off x="0" y="206639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43;p39">
            <a:extLst>
              <a:ext uri="{FF2B5EF4-FFF2-40B4-BE49-F238E27FC236}">
                <a16:creationId xmlns:a16="http://schemas.microsoft.com/office/drawing/2014/main" id="{D7ADD856-BE8D-3BDB-63C4-B7B9C73C5D48}"/>
              </a:ext>
            </a:extLst>
          </p:cNvPr>
          <p:cNvSpPr/>
          <p:nvPr/>
        </p:nvSpPr>
        <p:spPr>
          <a:xfrm>
            <a:off x="0" y="206639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547;p39">
            <a:extLst>
              <a:ext uri="{FF2B5EF4-FFF2-40B4-BE49-F238E27FC236}">
                <a16:creationId xmlns:a16="http://schemas.microsoft.com/office/drawing/2014/main" id="{B2B1E982-0D96-E248-30C2-492B09EFC876}"/>
              </a:ext>
            </a:extLst>
          </p:cNvPr>
          <p:cNvGrpSpPr/>
          <p:nvPr/>
        </p:nvGrpSpPr>
        <p:grpSpPr>
          <a:xfrm>
            <a:off x="0" y="2334702"/>
            <a:ext cx="762107" cy="789067"/>
            <a:chOff x="3814414" y="1703401"/>
            <a:chExt cx="473400" cy="473400"/>
          </a:xfrm>
        </p:grpSpPr>
        <p:sp>
          <p:nvSpPr>
            <p:cNvPr id="9" name="Google Shape;548;p39">
              <a:extLst>
                <a:ext uri="{FF2B5EF4-FFF2-40B4-BE49-F238E27FC236}">
                  <a16:creationId xmlns:a16="http://schemas.microsoft.com/office/drawing/2014/main" id="{45455B1D-8CF4-5F69-255A-0FD3839AB035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;p39">
              <a:extLst>
                <a:ext uri="{FF2B5EF4-FFF2-40B4-BE49-F238E27FC236}">
                  <a16:creationId xmlns:a16="http://schemas.microsoft.com/office/drawing/2014/main" id="{DF081D3A-06E9-DD2C-E15D-EEAA229DA96E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1" name="Google Shape;562;p39">
            <a:extLst>
              <a:ext uri="{FF2B5EF4-FFF2-40B4-BE49-F238E27FC236}">
                <a16:creationId xmlns:a16="http://schemas.microsoft.com/office/drawing/2014/main" id="{79C55233-FFA2-41C1-FB55-E98528FF4DB1}"/>
              </a:ext>
            </a:extLst>
          </p:cNvPr>
          <p:cNvSpPr txBox="1"/>
          <p:nvPr/>
        </p:nvSpPr>
        <p:spPr>
          <a:xfrm>
            <a:off x="3407914" y="24625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3;p39">
            <a:extLst>
              <a:ext uri="{FF2B5EF4-FFF2-40B4-BE49-F238E27FC236}">
                <a16:creationId xmlns:a16="http://schemas.microsoft.com/office/drawing/2014/main" id="{060DC6EC-5A54-5BC6-6EB8-9B238E34DC37}"/>
              </a:ext>
            </a:extLst>
          </p:cNvPr>
          <p:cNvSpPr txBox="1"/>
          <p:nvPr/>
        </p:nvSpPr>
        <p:spPr>
          <a:xfrm>
            <a:off x="1403821" y="24625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2;p39">
            <a:extLst>
              <a:ext uri="{FF2B5EF4-FFF2-40B4-BE49-F238E27FC236}">
                <a16:creationId xmlns:a16="http://schemas.microsoft.com/office/drawing/2014/main" id="{99E8226E-A3A6-4231-0AED-7C11D637DF39}"/>
              </a:ext>
            </a:extLst>
          </p:cNvPr>
          <p:cNvSpPr txBox="1"/>
          <p:nvPr/>
        </p:nvSpPr>
        <p:spPr>
          <a:xfrm>
            <a:off x="5412007" y="24625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4" name="Google Shape;280;p15">
            <a:extLst>
              <a:ext uri="{FF2B5EF4-FFF2-40B4-BE49-F238E27FC236}">
                <a16:creationId xmlns:a16="http://schemas.microsoft.com/office/drawing/2014/main" id="{6BBC6313-E716-EE9D-0422-C0E5D6B0E060}"/>
              </a:ext>
            </a:extLst>
          </p:cNvPr>
          <p:cNvSpPr txBox="1">
            <a:spLocks/>
          </p:cNvSpPr>
          <p:nvPr/>
        </p:nvSpPr>
        <p:spPr>
          <a:xfrm>
            <a:off x="2866612" y="2858334"/>
            <a:ext cx="2299771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</a:t>
            </a: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F2F8EAAD-96D7-77A7-D991-5122E12A22C2}"/>
              </a:ext>
            </a:extLst>
          </p:cNvPr>
          <p:cNvSpPr txBox="1">
            <a:spLocks/>
          </p:cNvSpPr>
          <p:nvPr/>
        </p:nvSpPr>
        <p:spPr>
          <a:xfrm>
            <a:off x="837492" y="2858334"/>
            <a:ext cx="2299771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</a:t>
            </a:r>
          </a:p>
        </p:txBody>
      </p:sp>
      <p:sp>
        <p:nvSpPr>
          <p:cNvPr id="16" name="Google Shape;280;p15">
            <a:extLst>
              <a:ext uri="{FF2B5EF4-FFF2-40B4-BE49-F238E27FC236}">
                <a16:creationId xmlns:a16="http://schemas.microsoft.com/office/drawing/2014/main" id="{EDE14D1C-9D11-91A1-F445-38F8AC50DB64}"/>
              </a:ext>
            </a:extLst>
          </p:cNvPr>
          <p:cNvSpPr txBox="1">
            <a:spLocks/>
          </p:cNvSpPr>
          <p:nvPr/>
        </p:nvSpPr>
        <p:spPr>
          <a:xfrm>
            <a:off x="4912057" y="2830074"/>
            <a:ext cx="2397057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&amp;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2" name="Google Shape;152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3" name="Google Shape;152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4" name="Google Shape;152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27" name="Google Shape;152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9" name="Google Shape;152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0" name="Google Shape;153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2" name="Google Shape;153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3" name="Google Shape;153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350550" y="2277859"/>
            <a:ext cx="7586808" cy="265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 Looping through a Neural Network to Find the Best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run in Google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Colaboratory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ticker symbols were fed in as possible inputs. They resulted in 210 unique pairs.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securities were possible outputs to measure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Joined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the 210 pairs, there were 420 possible combinations to test.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5" name="Google Shape;540;p39">
            <a:extLst>
              <a:ext uri="{FF2B5EF4-FFF2-40B4-BE49-F238E27FC236}">
                <a16:creationId xmlns:a16="http://schemas.microsoft.com/office/drawing/2014/main" id="{0034480E-3318-5E0C-63E5-1AD0F68F97D8}"/>
              </a:ext>
            </a:extLst>
          </p:cNvPr>
          <p:cNvSpPr txBox="1">
            <a:spLocks/>
          </p:cNvSpPr>
          <p:nvPr/>
        </p:nvSpPr>
        <p:spPr>
          <a:xfrm>
            <a:off x="2856608" y="-213372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6" name="Google Shape;542;p39">
            <a:extLst>
              <a:ext uri="{FF2B5EF4-FFF2-40B4-BE49-F238E27FC236}">
                <a16:creationId xmlns:a16="http://schemas.microsoft.com/office/drawing/2014/main" id="{AACCE8D9-E456-CA97-855A-E029AE6AF4CB}"/>
              </a:ext>
            </a:extLst>
          </p:cNvPr>
          <p:cNvSpPr/>
          <p:nvPr/>
        </p:nvSpPr>
        <p:spPr>
          <a:xfrm>
            <a:off x="0" y="68219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43;p39">
            <a:extLst>
              <a:ext uri="{FF2B5EF4-FFF2-40B4-BE49-F238E27FC236}">
                <a16:creationId xmlns:a16="http://schemas.microsoft.com/office/drawing/2014/main" id="{D7ADD856-BE8D-3BDB-63C4-B7B9C73C5D48}"/>
              </a:ext>
            </a:extLst>
          </p:cNvPr>
          <p:cNvSpPr/>
          <p:nvPr/>
        </p:nvSpPr>
        <p:spPr>
          <a:xfrm>
            <a:off x="0" y="68219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547;p39">
            <a:extLst>
              <a:ext uri="{FF2B5EF4-FFF2-40B4-BE49-F238E27FC236}">
                <a16:creationId xmlns:a16="http://schemas.microsoft.com/office/drawing/2014/main" id="{B2B1E982-0D96-E248-30C2-492B09EFC876}"/>
              </a:ext>
            </a:extLst>
          </p:cNvPr>
          <p:cNvGrpSpPr/>
          <p:nvPr/>
        </p:nvGrpSpPr>
        <p:grpSpPr>
          <a:xfrm>
            <a:off x="1665967" y="-58379"/>
            <a:ext cx="762107" cy="789067"/>
            <a:chOff x="3814414" y="1703401"/>
            <a:chExt cx="473400" cy="473400"/>
          </a:xfrm>
        </p:grpSpPr>
        <p:sp>
          <p:nvSpPr>
            <p:cNvPr id="9" name="Google Shape;548;p39">
              <a:extLst>
                <a:ext uri="{FF2B5EF4-FFF2-40B4-BE49-F238E27FC236}">
                  <a16:creationId xmlns:a16="http://schemas.microsoft.com/office/drawing/2014/main" id="{45455B1D-8CF4-5F69-255A-0FD3839AB035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;p39">
              <a:extLst>
                <a:ext uri="{FF2B5EF4-FFF2-40B4-BE49-F238E27FC236}">
                  <a16:creationId xmlns:a16="http://schemas.microsoft.com/office/drawing/2014/main" id="{DF081D3A-06E9-DD2C-E15D-EEAA229DA96E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1" name="Google Shape;562;p39">
            <a:extLst>
              <a:ext uri="{FF2B5EF4-FFF2-40B4-BE49-F238E27FC236}">
                <a16:creationId xmlns:a16="http://schemas.microsoft.com/office/drawing/2014/main" id="{79C55233-FFA2-41C1-FB55-E98528FF4DB1}"/>
              </a:ext>
            </a:extLst>
          </p:cNvPr>
          <p:cNvSpPr txBox="1"/>
          <p:nvPr/>
        </p:nvSpPr>
        <p:spPr>
          <a:xfrm>
            <a:off x="3407914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3;p39">
            <a:extLst>
              <a:ext uri="{FF2B5EF4-FFF2-40B4-BE49-F238E27FC236}">
                <a16:creationId xmlns:a16="http://schemas.microsoft.com/office/drawing/2014/main" id="{060DC6EC-5A54-5BC6-6EB8-9B238E34DC37}"/>
              </a:ext>
            </a:extLst>
          </p:cNvPr>
          <p:cNvSpPr txBox="1"/>
          <p:nvPr/>
        </p:nvSpPr>
        <p:spPr>
          <a:xfrm>
            <a:off x="1403821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2;p39">
            <a:extLst>
              <a:ext uri="{FF2B5EF4-FFF2-40B4-BE49-F238E27FC236}">
                <a16:creationId xmlns:a16="http://schemas.microsoft.com/office/drawing/2014/main" id="{99E8226E-A3A6-4231-0AED-7C11D637DF39}"/>
              </a:ext>
            </a:extLst>
          </p:cNvPr>
          <p:cNvSpPr txBox="1"/>
          <p:nvPr/>
        </p:nvSpPr>
        <p:spPr>
          <a:xfrm>
            <a:off x="5412007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84108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145207" y="2428581"/>
            <a:ext cx="8445717" cy="2473968"/>
          </a:xfrm>
          <a:prstGeom prst="rect">
            <a:avLst/>
          </a:prstGeom>
        </p:spPr>
        <p:txBody>
          <a:bodyPr spcFirstLastPara="1" wrap="square" lIns="91425" tIns="91425" rIns="91425" bIns="91425" numCol="3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i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Potential inputs:</a:t>
            </a:r>
            <a:r>
              <a:rPr lang="en-US" sz="1200" i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(^GSPC)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 Jones Industrial Average (^DJI)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NASDAQ Composite (^IXIC)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Russell 2000 (^RUT)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Consumer Staples Sector (XLP)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Energy Sector (XLE)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Financial Sector (XLF)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Health Care Sector (XLV)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Industrial Sector (XLI)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Materials Sector (XLB)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Real Estate Sector (XLRE)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Technology Sector (XLK)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Utilities Sector (XLU)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Communication Services (XLC)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Consumer Discretionary (XLY)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CBOE Volatility Index (^VIX)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CBOE 3-Month Volatility (^VIX3M)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Crude Oil Futures (CL=F)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Treasury Yield 10 Years (^TNX)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Bitcoin USD (BTC-USD)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CMC Crypto 200 Index (^CMC200)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i="0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Possible Outputs: 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SPY (an ETF that mirrors the S&amp;P 500) 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 (an ETN made up of oil futures)</a:t>
            </a:r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40;p39">
            <a:extLst>
              <a:ext uri="{FF2B5EF4-FFF2-40B4-BE49-F238E27FC236}">
                <a16:creationId xmlns:a16="http://schemas.microsoft.com/office/drawing/2014/main" id="{D23725C3-13D1-0A03-CFEF-57094EE856EF}"/>
              </a:ext>
            </a:extLst>
          </p:cNvPr>
          <p:cNvSpPr txBox="1">
            <a:spLocks/>
          </p:cNvSpPr>
          <p:nvPr/>
        </p:nvSpPr>
        <p:spPr>
          <a:xfrm>
            <a:off x="2856608" y="-20943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14" name="Google Shape;542;p39">
            <a:extLst>
              <a:ext uri="{FF2B5EF4-FFF2-40B4-BE49-F238E27FC236}">
                <a16:creationId xmlns:a16="http://schemas.microsoft.com/office/drawing/2014/main" id="{9C964CC4-C98F-45F5-FE3D-7CF84564935F}"/>
              </a:ext>
            </a:extLst>
          </p:cNvPr>
          <p:cNvSpPr/>
          <p:nvPr/>
        </p:nvSpPr>
        <p:spPr>
          <a:xfrm>
            <a:off x="0" y="68613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43;p39">
            <a:extLst>
              <a:ext uri="{FF2B5EF4-FFF2-40B4-BE49-F238E27FC236}">
                <a16:creationId xmlns:a16="http://schemas.microsoft.com/office/drawing/2014/main" id="{72BA6870-058D-9939-70A7-DEDC0DB9B374}"/>
              </a:ext>
            </a:extLst>
          </p:cNvPr>
          <p:cNvSpPr/>
          <p:nvPr/>
        </p:nvSpPr>
        <p:spPr>
          <a:xfrm>
            <a:off x="0" y="68613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547;p39">
            <a:extLst>
              <a:ext uri="{FF2B5EF4-FFF2-40B4-BE49-F238E27FC236}">
                <a16:creationId xmlns:a16="http://schemas.microsoft.com/office/drawing/2014/main" id="{6723DDAB-0B7C-5E94-CD81-9D29B6BE8153}"/>
              </a:ext>
            </a:extLst>
          </p:cNvPr>
          <p:cNvGrpSpPr/>
          <p:nvPr/>
        </p:nvGrpSpPr>
        <p:grpSpPr>
          <a:xfrm>
            <a:off x="1665967" y="-52002"/>
            <a:ext cx="762107" cy="789067"/>
            <a:chOff x="3814414" y="1703401"/>
            <a:chExt cx="473400" cy="473400"/>
          </a:xfrm>
        </p:grpSpPr>
        <p:sp>
          <p:nvSpPr>
            <p:cNvPr id="17" name="Google Shape;548;p39">
              <a:extLst>
                <a:ext uri="{FF2B5EF4-FFF2-40B4-BE49-F238E27FC236}">
                  <a16:creationId xmlns:a16="http://schemas.microsoft.com/office/drawing/2014/main" id="{0837CF1F-AD70-3CAD-397D-C6C47BCCCE54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9;p39">
              <a:extLst>
                <a:ext uri="{FF2B5EF4-FFF2-40B4-BE49-F238E27FC236}">
                  <a16:creationId xmlns:a16="http://schemas.microsoft.com/office/drawing/2014/main" id="{4D84CD1A-81ED-412C-810B-A01C83D1C226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9" name="Google Shape;562;p39">
            <a:extLst>
              <a:ext uri="{FF2B5EF4-FFF2-40B4-BE49-F238E27FC236}">
                <a16:creationId xmlns:a16="http://schemas.microsoft.com/office/drawing/2014/main" id="{85F4A8FD-AB3E-E832-9A77-CA1369A0AE09}"/>
              </a:ext>
            </a:extLst>
          </p:cNvPr>
          <p:cNvSpPr txBox="1"/>
          <p:nvPr/>
        </p:nvSpPr>
        <p:spPr>
          <a:xfrm>
            <a:off x="3407914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0" name="Google Shape;563;p39">
            <a:extLst>
              <a:ext uri="{FF2B5EF4-FFF2-40B4-BE49-F238E27FC236}">
                <a16:creationId xmlns:a16="http://schemas.microsoft.com/office/drawing/2014/main" id="{6907262C-42BD-0500-C3AA-D4E27697DAFA}"/>
              </a:ext>
            </a:extLst>
          </p:cNvPr>
          <p:cNvSpPr txBox="1"/>
          <p:nvPr/>
        </p:nvSpPr>
        <p:spPr>
          <a:xfrm>
            <a:off x="1403821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1" name="Google Shape;562;p39">
            <a:extLst>
              <a:ext uri="{FF2B5EF4-FFF2-40B4-BE49-F238E27FC236}">
                <a16:creationId xmlns:a16="http://schemas.microsoft.com/office/drawing/2014/main" id="{8CD59039-52CB-9F27-3F20-5A36733FEB47}"/>
              </a:ext>
            </a:extLst>
          </p:cNvPr>
          <p:cNvSpPr txBox="1"/>
          <p:nvPr/>
        </p:nvSpPr>
        <p:spPr>
          <a:xfrm>
            <a:off x="5412007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" name="Google Shape;280;p15">
            <a:extLst>
              <a:ext uri="{FF2B5EF4-FFF2-40B4-BE49-F238E27FC236}">
                <a16:creationId xmlns:a16="http://schemas.microsoft.com/office/drawing/2014/main" id="{FFA95A4A-A9C6-61E0-0460-3F7E63619099}"/>
              </a:ext>
            </a:extLst>
          </p:cNvPr>
          <p:cNvSpPr txBox="1">
            <a:spLocks/>
          </p:cNvSpPr>
          <p:nvPr/>
        </p:nvSpPr>
        <p:spPr>
          <a:xfrm>
            <a:off x="0" y="2049133"/>
            <a:ext cx="8839200" cy="172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through a Neural Network to Find the Best Candidates</a:t>
            </a:r>
          </a:p>
          <a:p>
            <a:pPr marL="76200" indent="0"/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214745" y="2236966"/>
            <a:ext cx="8091053" cy="240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through a Neural Network to Find the Best Candidates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Process: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420 input/output combination via an automated loop.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findings, looking for accuracy results over 70%.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features and other variables.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process run again.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764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E79D1E77-3BDE-4FF5-4542-5DD6D0A1C8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7753" y="1961836"/>
            <a:ext cx="2565662" cy="318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 Loop Logic</a:t>
            </a:r>
          </a:p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filter process for looped through 21 input symbols to find unique pairs, resulting in 210 </a:t>
            </a:r>
            <a:r>
              <a:rPr lang="en-US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conbinations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outer loop joined with two output symbols, for a total of 420 combinations.</a:t>
            </a:r>
          </a:p>
          <a:p>
            <a:pPr marL="76200" indent="0"/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3E133EC-76FD-AD77-53DD-11EC2CB8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08" y="133350"/>
            <a:ext cx="6184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86"/>
      </p:ext>
    </p:extLst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2344</Words>
  <Application>Microsoft Office PowerPoint</Application>
  <PresentationFormat>On-screen Show (16:9)</PresentationFormat>
  <Paragraphs>511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Abril Fatface</vt:lpstr>
      <vt:lpstr>Consolas</vt:lpstr>
      <vt:lpstr>Arial</vt:lpstr>
      <vt:lpstr>Calibri</vt:lpstr>
      <vt:lpstr>PT Serif</vt:lpstr>
      <vt:lpstr>Montserrat</vt:lpstr>
      <vt:lpstr>Balthasar template</vt:lpstr>
      <vt:lpstr>STOCK MARKET PREDICTOR:</vt:lpstr>
      <vt:lpstr>The “Vix”</vt:lpstr>
      <vt:lpstr>The S&amp;P  500</vt:lpstr>
      <vt:lpstr>The Vix      +  The S&amp;P 500         + Machine Learning             =  Something Good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Model 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PREDICTOR:</dc:title>
  <cp:lastModifiedBy>Mark Lech</cp:lastModifiedBy>
  <cp:revision>11</cp:revision>
  <dcterms:modified xsi:type="dcterms:W3CDTF">2023-06-12T13:12:46Z</dcterms:modified>
</cp:coreProperties>
</file>