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F7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2" autoAdjust="0"/>
  </p:normalViewPr>
  <p:slideViewPr>
    <p:cSldViewPr snapToGrid="0" snapToObjects="1">
      <p:cViewPr varScale="1">
        <p:scale>
          <a:sx n="96" d="100"/>
          <a:sy n="96" d="100"/>
        </p:scale>
        <p:origin x="-1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525423-D26A-674D-83B9-702C8839D8D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25423-D26A-674D-83B9-702C8839D8D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25423-D26A-674D-83B9-702C8839D8D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25423-D26A-674D-83B9-702C8839D8D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25423-D26A-674D-83B9-702C8839D8DE}" type="datetimeFigureOut">
              <a:rPr lang="en-US" smtClean="0"/>
              <a:t>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25423-D26A-674D-83B9-702C8839D8D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525423-D26A-674D-83B9-702C8839D8DE}" type="datetimeFigureOut">
              <a:rPr lang="en-US" smtClean="0"/>
              <a:t>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525423-D26A-674D-83B9-702C8839D8DE}" type="datetimeFigureOut">
              <a:rPr lang="en-US" smtClean="0"/>
              <a:t>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25423-D26A-674D-83B9-702C8839D8DE}" type="datetimeFigureOut">
              <a:rPr lang="en-US" smtClean="0"/>
              <a:t>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25423-D26A-674D-83B9-702C8839D8D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25423-D26A-674D-83B9-702C8839D8DE}" type="datetimeFigureOut">
              <a:rPr lang="en-US" smtClean="0"/>
              <a:t>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47F70-01E6-D645-922D-691308331D0B}"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25423-D26A-674D-83B9-702C8839D8DE}" type="datetimeFigureOut">
              <a:rPr lang="en-US" smtClean="0"/>
              <a:t>3/12/18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47F70-01E6-D645-922D-691308331D0B}"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smtClean="0">
                <a:solidFill>
                  <a:srgbClr val="30F755"/>
                </a:solidFill>
              </a:rPr>
              <a:t>PulSonify</a:t>
            </a:r>
            <a:endParaRPr lang="en-US" dirty="0">
              <a:solidFill>
                <a:srgbClr val="30F755"/>
              </a:solidFill>
            </a:endParaRPr>
          </a:p>
        </p:txBody>
      </p:sp>
      <p:sp>
        <p:nvSpPr>
          <p:cNvPr id="3" name="Subtitle 2"/>
          <p:cNvSpPr>
            <a:spLocks noGrp="1"/>
          </p:cNvSpPr>
          <p:nvPr>
            <p:ph type="subTitle" idx="1"/>
          </p:nvPr>
        </p:nvSpPr>
        <p:spPr>
          <a:xfrm>
            <a:off x="1172307" y="2586926"/>
            <a:ext cx="6760307" cy="900723"/>
          </a:xfrm>
        </p:spPr>
        <p:txBody>
          <a:bodyPr>
            <a:normAutofit fontScale="85000" lnSpcReduction="20000"/>
          </a:bodyPr>
          <a:lstStyle/>
          <a:p>
            <a:r>
              <a:rPr lang="en-US" dirty="0">
                <a:solidFill>
                  <a:srgbClr val="30F755"/>
                </a:solidFill>
              </a:rPr>
              <a:t>s</a:t>
            </a:r>
            <a:r>
              <a:rPr lang="en-US" dirty="0" smtClean="0">
                <a:solidFill>
                  <a:srgbClr val="30F755"/>
                </a:solidFill>
              </a:rPr>
              <a:t>ounds to the tempo of your heartbeat:</a:t>
            </a:r>
          </a:p>
          <a:p>
            <a:r>
              <a:rPr lang="en-US" dirty="0" smtClean="0">
                <a:solidFill>
                  <a:srgbClr val="30F755"/>
                </a:solidFill>
              </a:rPr>
              <a:t>an iPhone / Apple Watch app </a:t>
            </a:r>
            <a:endParaRPr lang="en-US" dirty="0">
              <a:solidFill>
                <a:srgbClr val="30F755"/>
              </a:solidFill>
            </a:endParaRPr>
          </a:p>
        </p:txBody>
      </p:sp>
      <p:sp>
        <p:nvSpPr>
          <p:cNvPr id="4" name="Subtitle 2"/>
          <p:cNvSpPr txBox="1">
            <a:spLocks/>
          </p:cNvSpPr>
          <p:nvPr/>
        </p:nvSpPr>
        <p:spPr>
          <a:xfrm>
            <a:off x="1172307" y="5074129"/>
            <a:ext cx="6760307" cy="1100025"/>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Marissa Le Coz</a:t>
            </a:r>
            <a:endParaRPr lang="en-US" sz="2400" dirty="0">
              <a:solidFill>
                <a:schemeClr val="tx1"/>
              </a:solidFill>
            </a:endParaRPr>
          </a:p>
          <a:p>
            <a:r>
              <a:rPr lang="en-US" sz="2400" dirty="0" smtClean="0">
                <a:solidFill>
                  <a:schemeClr val="tx1"/>
                </a:solidFill>
              </a:rPr>
              <a:t>MUS 103 Final Presentation</a:t>
            </a:r>
          </a:p>
          <a:p>
            <a:r>
              <a:rPr lang="en-US" sz="2400" dirty="0" smtClean="0">
                <a:solidFill>
                  <a:schemeClr val="tx1"/>
                </a:solidFill>
              </a:rPr>
              <a:t>March 13, 2018</a:t>
            </a:r>
            <a:endParaRPr lang="en-US" sz="2400" dirty="0">
              <a:solidFill>
                <a:schemeClr val="tx1"/>
              </a:solidFill>
            </a:endParaRPr>
          </a:p>
        </p:txBody>
      </p:sp>
    </p:spTree>
    <p:extLst>
      <p:ext uri="{BB962C8B-B14F-4D97-AF65-F5344CB8AC3E}">
        <p14:creationId xmlns:p14="http://schemas.microsoft.com/office/powerpoint/2010/main" val="147702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7479662" y="780465"/>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2012106"/>
            <a:ext cx="8226684" cy="1864227"/>
          </a:xfrm>
        </p:spPr>
        <p:txBody>
          <a:bodyPr>
            <a:normAutofit/>
          </a:bodyPr>
          <a:lstStyle/>
          <a:p>
            <a:r>
              <a:rPr lang="en-US" sz="2400" dirty="0" smtClean="0"/>
              <a:t>Every 1 second, the PulSonify iPhone app polls the </a:t>
            </a:r>
            <a:r>
              <a:rPr lang="en-US" sz="2400" dirty="0" err="1" smtClean="0"/>
              <a:t>CloudKit</a:t>
            </a:r>
            <a:r>
              <a:rPr lang="en-US" sz="2400" dirty="0" smtClean="0"/>
              <a:t> database to see if any new heart rates have been saved. </a:t>
            </a:r>
          </a:p>
          <a:p>
            <a:pPr lvl="1"/>
            <a:r>
              <a:rPr lang="en-US" sz="1600" dirty="0" smtClean="0"/>
              <a:t>Multiple new heart rates =&gt; just take the most recent.</a:t>
            </a:r>
          </a:p>
          <a:p>
            <a:r>
              <a:rPr lang="en-US" sz="2000" dirty="0" smtClean="0"/>
              <a:t>BPM measurement is converted to what I call a “fire interval.”</a:t>
            </a:r>
          </a:p>
          <a:p>
            <a:pPr lvl="1"/>
            <a:r>
              <a:rPr lang="en-US" sz="1600" dirty="0" smtClean="0"/>
              <a:t>The number of milliseconds between heartbeats.</a:t>
            </a:r>
          </a:p>
          <a:p>
            <a:pPr marL="457200" lvl="1" indent="0">
              <a:buNone/>
            </a:pPr>
            <a:endParaRPr lang="en-US" sz="1600" dirty="0"/>
          </a:p>
        </p:txBody>
      </p:sp>
      <p:pic>
        <p:nvPicPr>
          <p:cNvPr id="4" name="Picture 3" descr="Screen Shot 2018-03-13 at 1.25.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12" y="3876333"/>
            <a:ext cx="6584950" cy="819150"/>
          </a:xfrm>
          <a:prstGeom prst="rect">
            <a:avLst/>
          </a:prstGeom>
        </p:spPr>
      </p:pic>
      <p:sp>
        <p:nvSpPr>
          <p:cNvPr id="10" name="Content Placeholder 2"/>
          <p:cNvSpPr txBox="1">
            <a:spLocks/>
          </p:cNvSpPr>
          <p:nvPr/>
        </p:nvSpPr>
        <p:spPr>
          <a:xfrm>
            <a:off x="445074" y="4774863"/>
            <a:ext cx="8226684" cy="675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Round to the nearest 100 </a:t>
            </a:r>
            <a:r>
              <a:rPr lang="en-US" sz="2400" dirty="0" err="1" smtClean="0"/>
              <a:t>ms</a:t>
            </a:r>
            <a:r>
              <a:rPr lang="en-US" sz="2400" dirty="0" smtClean="0"/>
              <a:t>, for reasons described shortly.</a:t>
            </a:r>
            <a:endParaRPr lang="en-US" sz="1600" dirty="0" smtClean="0"/>
          </a:p>
          <a:p>
            <a:pPr marL="457200" lvl="1" indent="0">
              <a:buFont typeface="Arial" pitchFamily="34" charset="0"/>
              <a:buNone/>
            </a:pPr>
            <a:endParaRPr lang="en-US" sz="1600" dirty="0"/>
          </a:p>
        </p:txBody>
      </p:sp>
    </p:spTree>
    <p:extLst>
      <p:ext uri="{BB962C8B-B14F-4D97-AF65-F5344CB8AC3E}">
        <p14:creationId xmlns:p14="http://schemas.microsoft.com/office/powerpoint/2010/main" val="30138971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7479662" y="780465"/>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2012106"/>
            <a:ext cx="8226684" cy="3240126"/>
          </a:xfrm>
        </p:spPr>
        <p:txBody>
          <a:bodyPr>
            <a:normAutofit/>
          </a:bodyPr>
          <a:lstStyle/>
          <a:p>
            <a:r>
              <a:rPr lang="en-US" sz="2400" dirty="0" smtClean="0"/>
              <a:t>The PulSonify iPhone app has a Timer that is invoked every 100 </a:t>
            </a:r>
            <a:r>
              <a:rPr lang="en-US" sz="2400" dirty="0" err="1" smtClean="0"/>
              <a:t>ms.</a:t>
            </a:r>
            <a:r>
              <a:rPr lang="en-US" sz="2400" dirty="0" smtClean="0"/>
              <a:t> The rounded fire interval is a multiple of 100 </a:t>
            </a:r>
            <a:r>
              <a:rPr lang="en-US" sz="2400" dirty="0" err="1" smtClean="0"/>
              <a:t>ms</a:t>
            </a:r>
            <a:r>
              <a:rPr lang="en-US" sz="2400" dirty="0" smtClean="0"/>
              <a:t>, so the heart beats every </a:t>
            </a:r>
            <a:r>
              <a:rPr lang="en-US" sz="2400" i="1" dirty="0" smtClean="0"/>
              <a:t>x</a:t>
            </a:r>
            <a:r>
              <a:rPr lang="en-US" sz="2400" dirty="0" smtClean="0"/>
              <a:t> number of Timer invocations, where </a:t>
            </a:r>
            <a:r>
              <a:rPr lang="en-US" sz="2400" i="1" dirty="0" smtClean="0"/>
              <a:t>x</a:t>
            </a:r>
            <a:r>
              <a:rPr lang="en-US" sz="2400" dirty="0" smtClean="0"/>
              <a:t> is some (positive) whole number.</a:t>
            </a:r>
          </a:p>
          <a:p>
            <a:r>
              <a:rPr lang="en-US" sz="2400" dirty="0" smtClean="0"/>
              <a:t>So, if the rounded fire interval is 700 </a:t>
            </a:r>
            <a:r>
              <a:rPr lang="en-US" sz="2400" dirty="0" err="1" smtClean="0"/>
              <a:t>ms</a:t>
            </a:r>
            <a:r>
              <a:rPr lang="en-US" sz="2400" dirty="0"/>
              <a:t> </a:t>
            </a:r>
            <a:r>
              <a:rPr lang="en-US" sz="2400" dirty="0" smtClean="0"/>
              <a:t>and the user has turned on a sound that should be played on every other heart beat, then the sound should be played on every 14</a:t>
            </a:r>
            <a:r>
              <a:rPr lang="en-US" sz="2400" baseline="30000" dirty="0" smtClean="0"/>
              <a:t>th</a:t>
            </a:r>
            <a:r>
              <a:rPr lang="en-US" sz="2400" dirty="0" smtClean="0"/>
              <a:t> invocation of the Timer code.</a:t>
            </a:r>
          </a:p>
          <a:p>
            <a:endParaRPr lang="en-US" sz="2400" dirty="0" smtClean="0"/>
          </a:p>
        </p:txBody>
      </p:sp>
    </p:spTree>
    <p:extLst>
      <p:ext uri="{BB962C8B-B14F-4D97-AF65-F5344CB8AC3E}">
        <p14:creationId xmlns:p14="http://schemas.microsoft.com/office/powerpoint/2010/main" val="33256039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7479662" y="780465"/>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2422230"/>
            <a:ext cx="8226684" cy="964600"/>
          </a:xfrm>
        </p:spPr>
        <p:txBody>
          <a:bodyPr>
            <a:normAutofit/>
          </a:bodyPr>
          <a:lstStyle/>
          <a:p>
            <a:r>
              <a:rPr lang="en-US" sz="2400" dirty="0" smtClean="0"/>
              <a:t>Each sound is a class that implements an interface (Swift “protocol”) called Sound...</a:t>
            </a:r>
          </a:p>
        </p:txBody>
      </p:sp>
      <p:pic>
        <p:nvPicPr>
          <p:cNvPr id="3" name="Picture 2" descr="Screen Shot 2018-03-13 at 1.37.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318" y="3479439"/>
            <a:ext cx="4362450" cy="1308100"/>
          </a:xfrm>
          <a:prstGeom prst="rect">
            <a:avLst/>
          </a:prstGeom>
        </p:spPr>
      </p:pic>
      <p:sp>
        <p:nvSpPr>
          <p:cNvPr id="4" name="TextBox 3"/>
          <p:cNvSpPr txBox="1"/>
          <p:nvPr/>
        </p:nvSpPr>
        <p:spPr>
          <a:xfrm>
            <a:off x="457200" y="4988859"/>
            <a:ext cx="3875865" cy="584776"/>
          </a:xfrm>
          <a:prstGeom prst="rect">
            <a:avLst/>
          </a:prstGeom>
          <a:noFill/>
        </p:spPr>
        <p:txBody>
          <a:bodyPr wrap="square" rtlCol="0">
            <a:spAutoFit/>
          </a:bodyPr>
          <a:lstStyle/>
          <a:p>
            <a:pPr algn="ctr"/>
            <a:r>
              <a:rPr lang="en-US" sz="1600" dirty="0" err="1" smtClean="0"/>
              <a:t>rateRelativeToHeartBeat</a:t>
            </a:r>
            <a:r>
              <a:rPr lang="en-US" sz="1600" dirty="0" smtClean="0"/>
              <a:t> = 2 means every other heartbeat</a:t>
            </a:r>
            <a:endParaRPr lang="en-US" sz="1600" dirty="0"/>
          </a:p>
        </p:txBody>
      </p:sp>
      <p:sp>
        <p:nvSpPr>
          <p:cNvPr id="11" name="TextBox 10"/>
          <p:cNvSpPr txBox="1"/>
          <p:nvPr/>
        </p:nvSpPr>
        <p:spPr>
          <a:xfrm>
            <a:off x="4808019" y="4990081"/>
            <a:ext cx="3875865" cy="584776"/>
          </a:xfrm>
          <a:prstGeom prst="rect">
            <a:avLst/>
          </a:prstGeom>
          <a:noFill/>
        </p:spPr>
        <p:txBody>
          <a:bodyPr wrap="square" rtlCol="0">
            <a:spAutoFit/>
          </a:bodyPr>
          <a:lstStyle/>
          <a:p>
            <a:pPr algn="ctr"/>
            <a:r>
              <a:rPr lang="en-US" sz="1600" dirty="0" err="1" smtClean="0"/>
              <a:t>isPlaying</a:t>
            </a:r>
            <a:r>
              <a:rPr lang="en-US" sz="1600" dirty="0" smtClean="0"/>
              <a:t> = true means the user has turned on that sound’s switch</a:t>
            </a:r>
            <a:endParaRPr lang="en-US" sz="1600" dirty="0"/>
          </a:p>
        </p:txBody>
      </p:sp>
    </p:spTree>
    <p:extLst>
      <p:ext uri="{BB962C8B-B14F-4D97-AF65-F5344CB8AC3E}">
        <p14:creationId xmlns:p14="http://schemas.microsoft.com/office/powerpoint/2010/main" val="9391730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7479662" y="780465"/>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1985643"/>
            <a:ext cx="8226684" cy="964600"/>
          </a:xfrm>
        </p:spPr>
        <p:txBody>
          <a:bodyPr>
            <a:normAutofit/>
          </a:bodyPr>
          <a:lstStyle/>
          <a:p>
            <a:r>
              <a:rPr lang="mr-IN" sz="2400" dirty="0" smtClean="0"/>
              <a:t>…</a:t>
            </a:r>
            <a:r>
              <a:rPr lang="en-US" sz="2400" dirty="0" smtClean="0"/>
              <a:t>which makes it easy to write/organize the 100 </a:t>
            </a:r>
            <a:r>
              <a:rPr lang="en-US" sz="2400" dirty="0" err="1" smtClean="0"/>
              <a:t>ms</a:t>
            </a:r>
            <a:r>
              <a:rPr lang="en-US" sz="2400" dirty="0" smtClean="0"/>
              <a:t> timer code block!</a:t>
            </a:r>
          </a:p>
        </p:txBody>
      </p:sp>
      <p:pic>
        <p:nvPicPr>
          <p:cNvPr id="4" name="Picture 3" descr="Screen Shot 2018-03-13 at 1.36.10 AM.png"/>
          <p:cNvPicPr>
            <a:picLocks noChangeAspect="1"/>
          </p:cNvPicPr>
          <p:nvPr/>
        </p:nvPicPr>
        <p:blipFill rotWithShape="1">
          <a:blip r:embed="rId3">
            <a:extLst>
              <a:ext uri="{28A0092B-C50C-407E-A947-70E740481C1C}">
                <a14:useLocalDpi xmlns:a14="http://schemas.microsoft.com/office/drawing/2010/main" val="0"/>
              </a:ext>
            </a:extLst>
          </a:blip>
          <a:srcRect b="48167"/>
          <a:stretch/>
        </p:blipFill>
        <p:spPr>
          <a:xfrm>
            <a:off x="1" y="2796299"/>
            <a:ext cx="9143999" cy="3075158"/>
          </a:xfrm>
          <a:prstGeom prst="rect">
            <a:avLst/>
          </a:prstGeom>
        </p:spPr>
      </p:pic>
      <p:sp>
        <p:nvSpPr>
          <p:cNvPr id="5" name="TextBox 4"/>
          <p:cNvSpPr txBox="1"/>
          <p:nvPr/>
        </p:nvSpPr>
        <p:spPr>
          <a:xfrm>
            <a:off x="2222339" y="5515355"/>
            <a:ext cx="1785808" cy="369332"/>
          </a:xfrm>
          <a:prstGeom prst="rect">
            <a:avLst/>
          </a:prstGeom>
          <a:noFill/>
        </p:spPr>
        <p:txBody>
          <a:bodyPr wrap="square" rtlCol="0">
            <a:spAutoFit/>
          </a:bodyPr>
          <a:lstStyle/>
          <a:p>
            <a:r>
              <a:rPr lang="en-US" dirty="0" smtClean="0"/>
              <a:t>(</a:t>
            </a:r>
            <a:r>
              <a:rPr lang="mr-IN" dirty="0" smtClean="0"/>
              <a:t>…</a:t>
            </a:r>
            <a:r>
              <a:rPr lang="en-US" dirty="0" smtClean="0"/>
              <a:t>and so on)</a:t>
            </a:r>
            <a:endParaRPr lang="en-US" dirty="0"/>
          </a:p>
        </p:txBody>
      </p:sp>
    </p:spTree>
    <p:extLst>
      <p:ext uri="{BB962C8B-B14F-4D97-AF65-F5344CB8AC3E}">
        <p14:creationId xmlns:p14="http://schemas.microsoft.com/office/powerpoint/2010/main" val="2605488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9233"/>
            <a:ext cx="8229600" cy="1143000"/>
          </a:xfrm>
        </p:spPr>
        <p:txBody>
          <a:bodyPr/>
          <a:lstStyle/>
          <a:p>
            <a:r>
              <a:rPr lang="en-US" dirty="0" smtClean="0">
                <a:solidFill>
                  <a:srgbClr val="30F755"/>
                </a:solidFill>
              </a:rPr>
              <a:t>QUESTIONS?</a:t>
            </a:r>
            <a:endParaRPr lang="en-US" dirty="0">
              <a:solidFill>
                <a:srgbClr val="30F755"/>
              </a:solidFill>
            </a:endParaRPr>
          </a:p>
        </p:txBody>
      </p:sp>
    </p:spTree>
    <p:extLst>
      <p:ext uri="{BB962C8B-B14F-4D97-AF65-F5344CB8AC3E}">
        <p14:creationId xmlns:p14="http://schemas.microsoft.com/office/powerpoint/2010/main" val="247871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910"/>
            <a:ext cx="8229600" cy="1143000"/>
          </a:xfrm>
        </p:spPr>
        <p:txBody>
          <a:bodyPr>
            <a:normAutofit/>
          </a:bodyPr>
          <a:lstStyle/>
          <a:p>
            <a:pPr algn="l"/>
            <a:r>
              <a:rPr lang="en-US" dirty="0" smtClean="0">
                <a:solidFill>
                  <a:srgbClr val="30F755"/>
                </a:solidFill>
              </a:rPr>
              <a:t>   The Concept</a:t>
            </a:r>
            <a:endParaRPr lang="en-US" dirty="0"/>
          </a:p>
        </p:txBody>
      </p:sp>
      <p:sp>
        <p:nvSpPr>
          <p:cNvPr id="3" name="Content Placeholder 2"/>
          <p:cNvSpPr>
            <a:spLocks noGrp="1"/>
          </p:cNvSpPr>
          <p:nvPr>
            <p:ph idx="1"/>
          </p:nvPr>
        </p:nvSpPr>
        <p:spPr>
          <a:xfrm>
            <a:off x="457200" y="1867609"/>
            <a:ext cx="4088340" cy="3235498"/>
          </a:xfrm>
        </p:spPr>
        <p:txBody>
          <a:bodyPr/>
          <a:lstStyle/>
          <a:p>
            <a:r>
              <a:rPr lang="en-US" dirty="0" smtClean="0"/>
              <a:t>The user toggles sounds that play at a rate proportional to the user’s heartbeat, as read by their Apple Watch.</a:t>
            </a:r>
          </a:p>
          <a:p>
            <a:endParaRPr lang="en-US" dirty="0"/>
          </a:p>
        </p:txBody>
      </p:sp>
      <p:pic>
        <p:nvPicPr>
          <p:cNvPr id="4" name="Picture 3" descr="pulsonify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948" y="452914"/>
            <a:ext cx="2551016" cy="4938862"/>
          </a:xfrm>
          <a:prstGeom prst="rect">
            <a:avLst/>
          </a:prstGeom>
        </p:spPr>
      </p:pic>
      <p:pic>
        <p:nvPicPr>
          <p:cNvPr id="5" name="Picture 4" descr="pulsonify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04" y="4256305"/>
            <a:ext cx="1998852" cy="2222861"/>
          </a:xfrm>
          <a:prstGeom prst="rect">
            <a:avLst/>
          </a:prstGeom>
        </p:spPr>
      </p:pic>
    </p:spTree>
    <p:extLst>
      <p:ext uri="{BB962C8B-B14F-4D97-AF65-F5344CB8AC3E}">
        <p14:creationId xmlns:p14="http://schemas.microsoft.com/office/powerpoint/2010/main" val="33272985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910"/>
            <a:ext cx="8229600" cy="1143000"/>
          </a:xfrm>
        </p:spPr>
        <p:txBody>
          <a:bodyPr>
            <a:normAutofit/>
          </a:bodyPr>
          <a:lstStyle/>
          <a:p>
            <a:pPr algn="l"/>
            <a:r>
              <a:rPr lang="en-US" dirty="0" smtClean="0">
                <a:solidFill>
                  <a:srgbClr val="30F755"/>
                </a:solidFill>
              </a:rPr>
              <a:t>   The Concept</a:t>
            </a:r>
            <a:endParaRPr lang="en-US" dirty="0"/>
          </a:p>
        </p:txBody>
      </p:sp>
      <p:sp>
        <p:nvSpPr>
          <p:cNvPr id="3" name="Content Placeholder 2"/>
          <p:cNvSpPr>
            <a:spLocks noGrp="1"/>
          </p:cNvSpPr>
          <p:nvPr>
            <p:ph idx="1"/>
          </p:nvPr>
        </p:nvSpPr>
        <p:spPr>
          <a:xfrm>
            <a:off x="457200" y="1867609"/>
            <a:ext cx="4088340" cy="4611558"/>
          </a:xfrm>
        </p:spPr>
        <p:txBody>
          <a:bodyPr>
            <a:normAutofit fontScale="92500" lnSpcReduction="10000"/>
          </a:bodyPr>
          <a:lstStyle/>
          <a:p>
            <a:r>
              <a:rPr lang="en-US" dirty="0" smtClean="0">
                <a:solidFill>
                  <a:srgbClr val="30F755"/>
                </a:solidFill>
              </a:rPr>
              <a:t>Conscious control</a:t>
            </a:r>
          </a:p>
          <a:p>
            <a:pPr lvl="1"/>
            <a:r>
              <a:rPr lang="en-US" dirty="0" smtClean="0"/>
              <a:t>User toggles sounds</a:t>
            </a:r>
          </a:p>
          <a:p>
            <a:r>
              <a:rPr lang="en-US" dirty="0" smtClean="0">
                <a:solidFill>
                  <a:srgbClr val="30F755"/>
                </a:solidFill>
              </a:rPr>
              <a:t>Unconscious control</a:t>
            </a:r>
          </a:p>
          <a:p>
            <a:pPr lvl="1"/>
            <a:r>
              <a:rPr lang="en-US" dirty="0" smtClean="0"/>
              <a:t>User’s heartbeat controls tempo</a:t>
            </a:r>
          </a:p>
          <a:p>
            <a:r>
              <a:rPr lang="en-US" dirty="0" smtClean="0"/>
              <a:t>An interesting tension</a:t>
            </a:r>
          </a:p>
          <a:p>
            <a:pPr lvl="1"/>
            <a:r>
              <a:rPr lang="en-US" dirty="0" smtClean="0"/>
              <a:t>Audio feedback impacts both conscious and unconscious means of control</a:t>
            </a:r>
          </a:p>
          <a:p>
            <a:pPr marL="457200" lvl="1" indent="0">
              <a:buNone/>
            </a:pPr>
            <a:endParaRPr lang="en-US" dirty="0" smtClean="0"/>
          </a:p>
          <a:p>
            <a:endParaRPr lang="en-US" dirty="0"/>
          </a:p>
        </p:txBody>
      </p:sp>
      <p:pic>
        <p:nvPicPr>
          <p:cNvPr id="4" name="Picture 3" descr="pulsonify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948" y="452914"/>
            <a:ext cx="2551016" cy="4938862"/>
          </a:xfrm>
          <a:prstGeom prst="rect">
            <a:avLst/>
          </a:prstGeom>
        </p:spPr>
      </p:pic>
      <p:pic>
        <p:nvPicPr>
          <p:cNvPr id="5" name="Picture 4" descr="pulsonify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04" y="4256305"/>
            <a:ext cx="1998852" cy="2222861"/>
          </a:xfrm>
          <a:prstGeom prst="rect">
            <a:avLst/>
          </a:prstGeom>
        </p:spPr>
      </p:pic>
    </p:spTree>
    <p:extLst>
      <p:ext uri="{BB962C8B-B14F-4D97-AF65-F5344CB8AC3E}">
        <p14:creationId xmlns:p14="http://schemas.microsoft.com/office/powerpoint/2010/main" val="4878946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910"/>
            <a:ext cx="8229600" cy="1143000"/>
          </a:xfrm>
        </p:spPr>
        <p:txBody>
          <a:bodyPr>
            <a:normAutofit/>
          </a:bodyPr>
          <a:lstStyle/>
          <a:p>
            <a:pPr algn="l"/>
            <a:r>
              <a:rPr lang="en-US" dirty="0" smtClean="0">
                <a:solidFill>
                  <a:srgbClr val="30F755"/>
                </a:solidFill>
              </a:rPr>
              <a:t>   The Concept</a:t>
            </a:r>
            <a:endParaRPr lang="en-US" dirty="0"/>
          </a:p>
        </p:txBody>
      </p:sp>
      <p:sp>
        <p:nvSpPr>
          <p:cNvPr id="3" name="Content Placeholder 2"/>
          <p:cNvSpPr>
            <a:spLocks noGrp="1"/>
          </p:cNvSpPr>
          <p:nvPr>
            <p:ph idx="1"/>
          </p:nvPr>
        </p:nvSpPr>
        <p:spPr>
          <a:xfrm>
            <a:off x="457200" y="1867609"/>
            <a:ext cx="4088340" cy="2388696"/>
          </a:xfrm>
        </p:spPr>
        <p:txBody>
          <a:bodyPr>
            <a:normAutofit/>
          </a:bodyPr>
          <a:lstStyle/>
          <a:p>
            <a:r>
              <a:rPr lang="en-US" dirty="0" smtClean="0"/>
              <a:t>The app is a sort of instrument, and the user is a sort of artist.</a:t>
            </a:r>
          </a:p>
        </p:txBody>
      </p:sp>
      <p:pic>
        <p:nvPicPr>
          <p:cNvPr id="4" name="Picture 3" descr="pulsonify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948" y="452914"/>
            <a:ext cx="2551016" cy="4938862"/>
          </a:xfrm>
          <a:prstGeom prst="rect">
            <a:avLst/>
          </a:prstGeom>
        </p:spPr>
      </p:pic>
      <p:pic>
        <p:nvPicPr>
          <p:cNvPr id="5" name="Picture 4" descr="pulsonify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04" y="4256305"/>
            <a:ext cx="1998852" cy="2222861"/>
          </a:xfrm>
          <a:prstGeom prst="rect">
            <a:avLst/>
          </a:prstGeom>
        </p:spPr>
      </p:pic>
    </p:spTree>
    <p:extLst>
      <p:ext uri="{BB962C8B-B14F-4D97-AF65-F5344CB8AC3E}">
        <p14:creationId xmlns:p14="http://schemas.microsoft.com/office/powerpoint/2010/main" val="35779095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502"/>
            <a:ext cx="8229600" cy="1143000"/>
          </a:xfrm>
        </p:spPr>
        <p:txBody>
          <a:bodyPr>
            <a:normAutofit/>
          </a:bodyPr>
          <a:lstStyle/>
          <a:p>
            <a:r>
              <a:rPr lang="en-US" dirty="0" smtClean="0">
                <a:solidFill>
                  <a:srgbClr val="30F755"/>
                </a:solidFill>
              </a:rPr>
              <a:t>The Sounds</a:t>
            </a:r>
            <a:endParaRPr lang="en-US" dirty="0"/>
          </a:p>
        </p:txBody>
      </p:sp>
      <p:pic>
        <p:nvPicPr>
          <p:cNvPr id="4" name="Picture 3" descr="pulsonify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2" y="1218603"/>
            <a:ext cx="2758993" cy="5341514"/>
          </a:xfrm>
          <a:prstGeom prst="rect">
            <a:avLst/>
          </a:prstGeom>
        </p:spPr>
      </p:pic>
      <p:sp>
        <p:nvSpPr>
          <p:cNvPr id="5" name="TextBox 4"/>
          <p:cNvSpPr txBox="1"/>
          <p:nvPr/>
        </p:nvSpPr>
        <p:spPr>
          <a:xfrm>
            <a:off x="158759" y="1091709"/>
            <a:ext cx="2882117" cy="646331"/>
          </a:xfrm>
          <a:prstGeom prst="rect">
            <a:avLst/>
          </a:prstGeom>
          <a:noFill/>
        </p:spPr>
        <p:txBody>
          <a:bodyPr wrap="square" rtlCol="0">
            <a:spAutoFit/>
          </a:bodyPr>
          <a:lstStyle/>
          <a:p>
            <a:pPr algn="ctr"/>
            <a:r>
              <a:rPr lang="en-US" sz="1200" dirty="0" smtClean="0"/>
              <a:t>Repeating C-Major Arpeggio (generated by AudioKit) that changes notes on each heartbeat</a:t>
            </a:r>
            <a:endParaRPr lang="en-US" sz="1200" dirty="0"/>
          </a:p>
        </p:txBody>
      </p:sp>
      <p:sp>
        <p:nvSpPr>
          <p:cNvPr id="6" name="TextBox 5"/>
          <p:cNvSpPr txBox="1"/>
          <p:nvPr/>
        </p:nvSpPr>
        <p:spPr>
          <a:xfrm>
            <a:off x="158759" y="2022221"/>
            <a:ext cx="2882117" cy="646331"/>
          </a:xfrm>
          <a:prstGeom prst="rect">
            <a:avLst/>
          </a:prstGeom>
          <a:noFill/>
        </p:spPr>
        <p:txBody>
          <a:bodyPr wrap="square" rtlCol="0">
            <a:spAutoFit/>
          </a:bodyPr>
          <a:lstStyle/>
          <a:p>
            <a:pPr algn="ctr"/>
            <a:r>
              <a:rPr lang="en-US" sz="1200" dirty="0" smtClean="0"/>
              <a:t>Plays a series of water dripping sounds (generated by AudioKit) on every other heartbeat</a:t>
            </a:r>
            <a:endParaRPr lang="en-US" sz="1200" dirty="0"/>
          </a:p>
        </p:txBody>
      </p:sp>
      <p:sp>
        <p:nvSpPr>
          <p:cNvPr id="7" name="TextBox 6"/>
          <p:cNvSpPr txBox="1"/>
          <p:nvPr/>
        </p:nvSpPr>
        <p:spPr>
          <a:xfrm>
            <a:off x="268671" y="2792704"/>
            <a:ext cx="2882117" cy="461665"/>
          </a:xfrm>
          <a:prstGeom prst="rect">
            <a:avLst/>
          </a:prstGeom>
          <a:noFill/>
        </p:spPr>
        <p:txBody>
          <a:bodyPr wrap="square" rtlCol="0">
            <a:spAutoFit/>
          </a:bodyPr>
          <a:lstStyle/>
          <a:p>
            <a:pPr algn="ctr"/>
            <a:r>
              <a:rPr lang="en-US" sz="1200" dirty="0" smtClean="0"/>
              <a:t>A recording of me snapping, played every 3</a:t>
            </a:r>
            <a:r>
              <a:rPr lang="en-US" sz="1200" baseline="30000" dirty="0" smtClean="0"/>
              <a:t>rd</a:t>
            </a:r>
            <a:r>
              <a:rPr lang="en-US" sz="1200" dirty="0" smtClean="0"/>
              <a:t> heartbeat</a:t>
            </a:r>
            <a:endParaRPr lang="en-US" sz="1200" dirty="0"/>
          </a:p>
        </p:txBody>
      </p:sp>
      <p:sp>
        <p:nvSpPr>
          <p:cNvPr id="9" name="TextBox 8"/>
          <p:cNvSpPr txBox="1"/>
          <p:nvPr/>
        </p:nvSpPr>
        <p:spPr>
          <a:xfrm>
            <a:off x="268671" y="3412099"/>
            <a:ext cx="2882117" cy="646331"/>
          </a:xfrm>
          <a:prstGeom prst="rect">
            <a:avLst/>
          </a:prstGeom>
          <a:noFill/>
        </p:spPr>
        <p:txBody>
          <a:bodyPr wrap="square" rtlCol="0">
            <a:spAutoFit/>
          </a:bodyPr>
          <a:lstStyle/>
          <a:p>
            <a:pPr algn="ctr"/>
            <a:r>
              <a:rPr lang="en-US" sz="1200" dirty="0" smtClean="0"/>
              <a:t>A recording of me doing a tap dance move (on wood) called a perry diddle, played on every 4</a:t>
            </a:r>
            <a:r>
              <a:rPr lang="en-US" sz="1200" baseline="30000" dirty="0" smtClean="0"/>
              <a:t>th</a:t>
            </a:r>
            <a:r>
              <a:rPr lang="en-US" sz="1200" dirty="0" smtClean="0"/>
              <a:t> heartbeat</a:t>
            </a:r>
            <a:endParaRPr lang="en-US" sz="1200" dirty="0"/>
          </a:p>
        </p:txBody>
      </p:sp>
      <p:sp>
        <p:nvSpPr>
          <p:cNvPr id="10" name="TextBox 9"/>
          <p:cNvSpPr txBox="1"/>
          <p:nvPr/>
        </p:nvSpPr>
        <p:spPr>
          <a:xfrm>
            <a:off x="268671" y="4264728"/>
            <a:ext cx="2882117" cy="646331"/>
          </a:xfrm>
          <a:prstGeom prst="rect">
            <a:avLst/>
          </a:prstGeom>
          <a:noFill/>
        </p:spPr>
        <p:txBody>
          <a:bodyPr wrap="square" rtlCol="0">
            <a:spAutoFit/>
          </a:bodyPr>
          <a:lstStyle/>
          <a:p>
            <a:pPr algn="ctr"/>
            <a:r>
              <a:rPr lang="en-US" sz="1200" dirty="0" smtClean="0"/>
              <a:t>A recording of me doing a tap dance move called a cramproll, played on every 3</a:t>
            </a:r>
            <a:r>
              <a:rPr lang="en-US" sz="1200" baseline="30000" dirty="0" smtClean="0"/>
              <a:t>rd</a:t>
            </a:r>
            <a:r>
              <a:rPr lang="en-US" sz="1200" dirty="0" smtClean="0"/>
              <a:t> heartbeat</a:t>
            </a:r>
            <a:endParaRPr lang="en-US" sz="1200" dirty="0"/>
          </a:p>
        </p:txBody>
      </p:sp>
      <p:sp>
        <p:nvSpPr>
          <p:cNvPr id="11" name="TextBox 10"/>
          <p:cNvSpPr txBox="1"/>
          <p:nvPr/>
        </p:nvSpPr>
        <p:spPr>
          <a:xfrm>
            <a:off x="268671" y="5141930"/>
            <a:ext cx="2882117" cy="1384995"/>
          </a:xfrm>
          <a:prstGeom prst="rect">
            <a:avLst/>
          </a:prstGeom>
          <a:noFill/>
        </p:spPr>
        <p:txBody>
          <a:bodyPr wrap="square" rtlCol="0">
            <a:spAutoFit/>
          </a:bodyPr>
          <a:lstStyle/>
          <a:p>
            <a:pPr algn="ctr"/>
            <a:r>
              <a:rPr lang="en-US" sz="1200" dirty="0" smtClean="0"/>
              <a:t>A recording of me playing the chords C, G, Am, F on the ukulele </a:t>
            </a:r>
            <a:r>
              <a:rPr lang="mr-IN" sz="1200" dirty="0" smtClean="0"/>
              <a:t>–</a:t>
            </a:r>
            <a:r>
              <a:rPr lang="en-US" sz="1200" dirty="0" smtClean="0"/>
              <a:t> clip gets played on every heartbeat (equivalent to convolution because each heartbeat can be thought of as an impulse response of amplitude 1, which, convolved with the sound, is the sound itself)</a:t>
            </a:r>
            <a:endParaRPr lang="en-US" sz="1200" dirty="0"/>
          </a:p>
        </p:txBody>
      </p:sp>
      <p:sp>
        <p:nvSpPr>
          <p:cNvPr id="12" name="TextBox 11"/>
          <p:cNvSpPr txBox="1"/>
          <p:nvPr/>
        </p:nvSpPr>
        <p:spPr>
          <a:xfrm>
            <a:off x="6151971" y="1066892"/>
            <a:ext cx="2882117" cy="461665"/>
          </a:xfrm>
          <a:prstGeom prst="rect">
            <a:avLst/>
          </a:prstGeom>
          <a:noFill/>
        </p:spPr>
        <p:txBody>
          <a:bodyPr wrap="square" rtlCol="0">
            <a:spAutoFit/>
          </a:bodyPr>
          <a:lstStyle/>
          <a:p>
            <a:pPr algn="ctr"/>
            <a:r>
              <a:rPr lang="en-US" sz="1200" dirty="0" smtClean="0"/>
              <a:t>Maraca sound (generated by AudioKit), played on every heartbeat</a:t>
            </a:r>
            <a:endParaRPr lang="en-US" sz="1200" dirty="0"/>
          </a:p>
        </p:txBody>
      </p:sp>
      <p:sp>
        <p:nvSpPr>
          <p:cNvPr id="13" name="TextBox 12"/>
          <p:cNvSpPr txBox="1"/>
          <p:nvPr/>
        </p:nvSpPr>
        <p:spPr>
          <a:xfrm>
            <a:off x="6151971" y="1734149"/>
            <a:ext cx="2882117" cy="461665"/>
          </a:xfrm>
          <a:prstGeom prst="rect">
            <a:avLst/>
          </a:prstGeom>
          <a:noFill/>
        </p:spPr>
        <p:txBody>
          <a:bodyPr wrap="square" rtlCol="0">
            <a:spAutoFit/>
          </a:bodyPr>
          <a:lstStyle/>
          <a:p>
            <a:pPr algn="ctr"/>
            <a:r>
              <a:rPr lang="en-US" sz="1200" dirty="0" smtClean="0"/>
              <a:t>Bell sound (generated by AudioKit), played on every 3</a:t>
            </a:r>
            <a:r>
              <a:rPr lang="en-US" sz="1200" baseline="30000" dirty="0" smtClean="0"/>
              <a:t>rd</a:t>
            </a:r>
            <a:r>
              <a:rPr lang="en-US" sz="1200" dirty="0" smtClean="0"/>
              <a:t>  heartbeat</a:t>
            </a:r>
            <a:endParaRPr lang="en-US" sz="1200" dirty="0"/>
          </a:p>
        </p:txBody>
      </p:sp>
      <p:sp>
        <p:nvSpPr>
          <p:cNvPr id="15" name="TextBox 14"/>
          <p:cNvSpPr txBox="1"/>
          <p:nvPr/>
        </p:nvSpPr>
        <p:spPr>
          <a:xfrm>
            <a:off x="6261883" y="2406942"/>
            <a:ext cx="2882117" cy="646331"/>
          </a:xfrm>
          <a:prstGeom prst="rect">
            <a:avLst/>
          </a:prstGeom>
          <a:noFill/>
        </p:spPr>
        <p:txBody>
          <a:bodyPr wrap="square" rtlCol="0">
            <a:spAutoFit/>
          </a:bodyPr>
          <a:lstStyle/>
          <a:p>
            <a:pPr algn="ctr"/>
            <a:r>
              <a:rPr lang="en-US" sz="1200" dirty="0" smtClean="0"/>
              <a:t>A recording of me making brushing sounds against the wood floor with my metal tap, played every 3</a:t>
            </a:r>
            <a:r>
              <a:rPr lang="en-US" sz="1200" baseline="30000" dirty="0" smtClean="0"/>
              <a:t>rd</a:t>
            </a:r>
            <a:r>
              <a:rPr lang="en-US" sz="1200" dirty="0" smtClean="0"/>
              <a:t> heartbeat</a:t>
            </a:r>
            <a:endParaRPr lang="en-US" sz="1200" dirty="0"/>
          </a:p>
        </p:txBody>
      </p:sp>
      <p:sp>
        <p:nvSpPr>
          <p:cNvPr id="16" name="TextBox 15"/>
          <p:cNvSpPr txBox="1"/>
          <p:nvPr/>
        </p:nvSpPr>
        <p:spPr>
          <a:xfrm>
            <a:off x="6261883" y="3254369"/>
            <a:ext cx="2882117" cy="646331"/>
          </a:xfrm>
          <a:prstGeom prst="rect">
            <a:avLst/>
          </a:prstGeom>
          <a:noFill/>
        </p:spPr>
        <p:txBody>
          <a:bodyPr wrap="square" rtlCol="0">
            <a:spAutoFit/>
          </a:bodyPr>
          <a:lstStyle/>
          <a:p>
            <a:pPr algn="ctr"/>
            <a:r>
              <a:rPr lang="en-US" sz="1200" dirty="0" smtClean="0"/>
              <a:t>A recording of me doing 2 consecutive shuffles (a tap dance move), played every  5</a:t>
            </a:r>
            <a:r>
              <a:rPr lang="en-US" sz="1200" baseline="30000" dirty="0" smtClean="0"/>
              <a:t>th</a:t>
            </a:r>
            <a:r>
              <a:rPr lang="en-US" sz="1200" dirty="0" smtClean="0"/>
              <a:t> heartbeat</a:t>
            </a:r>
            <a:endParaRPr lang="en-US" sz="1200" dirty="0"/>
          </a:p>
        </p:txBody>
      </p:sp>
      <p:sp>
        <p:nvSpPr>
          <p:cNvPr id="17" name="TextBox 16"/>
          <p:cNvSpPr txBox="1"/>
          <p:nvPr/>
        </p:nvSpPr>
        <p:spPr>
          <a:xfrm>
            <a:off x="6261883" y="4097302"/>
            <a:ext cx="2882117" cy="646331"/>
          </a:xfrm>
          <a:prstGeom prst="rect">
            <a:avLst/>
          </a:prstGeom>
          <a:noFill/>
        </p:spPr>
        <p:txBody>
          <a:bodyPr wrap="square" rtlCol="0">
            <a:spAutoFit/>
          </a:bodyPr>
          <a:lstStyle/>
          <a:p>
            <a:pPr algn="ctr"/>
            <a:r>
              <a:rPr lang="en-US" sz="1200" dirty="0" smtClean="0"/>
              <a:t>A recording of me doing a tap dance move called a flap, played on every other heartbeat</a:t>
            </a:r>
            <a:endParaRPr lang="en-US" sz="1200" dirty="0"/>
          </a:p>
        </p:txBody>
      </p:sp>
      <p:sp>
        <p:nvSpPr>
          <p:cNvPr id="18" name="TextBox 17"/>
          <p:cNvSpPr txBox="1"/>
          <p:nvPr/>
        </p:nvSpPr>
        <p:spPr>
          <a:xfrm>
            <a:off x="6261883" y="5039037"/>
            <a:ext cx="2784417" cy="1384995"/>
          </a:xfrm>
          <a:prstGeom prst="rect">
            <a:avLst/>
          </a:prstGeom>
          <a:noFill/>
        </p:spPr>
        <p:txBody>
          <a:bodyPr wrap="square" rtlCol="0">
            <a:spAutoFit/>
          </a:bodyPr>
          <a:lstStyle/>
          <a:p>
            <a:pPr algn="ctr"/>
            <a:r>
              <a:rPr lang="en-US" sz="1200" dirty="0" smtClean="0"/>
              <a:t>A recording of me singing the first few words of a Latin hymn called “O Salutaris Hostia”. Also a convolution. Used a Latin song because I thought it’d sound less like garbled speech with the convolution, since I’m not fluent in Latin.</a:t>
            </a:r>
            <a:endParaRPr lang="en-US" sz="1200" dirty="0"/>
          </a:p>
        </p:txBody>
      </p:sp>
      <p:cxnSp>
        <p:nvCxnSpPr>
          <p:cNvPr id="20" name="Straight Arrow Connector 19"/>
          <p:cNvCxnSpPr/>
          <p:nvPr/>
        </p:nvCxnSpPr>
        <p:spPr>
          <a:xfrm>
            <a:off x="2735567" y="1528557"/>
            <a:ext cx="1306722" cy="1353238"/>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857691" y="2195814"/>
            <a:ext cx="1184598" cy="1216285"/>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040876" y="2881795"/>
            <a:ext cx="1001413" cy="1018905"/>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p:cNvCxnSpPr>
          <p:nvPr/>
        </p:nvCxnSpPr>
        <p:spPr>
          <a:xfrm>
            <a:off x="3150788" y="3735265"/>
            <a:ext cx="891501" cy="624060"/>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0" idx="3"/>
          </p:cNvCxnSpPr>
          <p:nvPr/>
        </p:nvCxnSpPr>
        <p:spPr>
          <a:xfrm>
            <a:off x="3150788" y="4587894"/>
            <a:ext cx="806015" cy="323165"/>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150788" y="5433893"/>
            <a:ext cx="891501" cy="232009"/>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1"/>
          </p:cNvCxnSpPr>
          <p:nvPr/>
        </p:nvCxnSpPr>
        <p:spPr>
          <a:xfrm flipH="1">
            <a:off x="5239100" y="1297725"/>
            <a:ext cx="912871" cy="1584070"/>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5239100" y="2022221"/>
            <a:ext cx="1135749" cy="1389878"/>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5239100" y="2792704"/>
            <a:ext cx="1221235" cy="1107996"/>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5239100" y="3735265"/>
            <a:ext cx="1135749" cy="624060"/>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5239100" y="4359325"/>
            <a:ext cx="1135749" cy="551734"/>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8" idx="1"/>
          </p:cNvCxnSpPr>
          <p:nvPr/>
        </p:nvCxnSpPr>
        <p:spPr>
          <a:xfrm flipH="1" flipV="1">
            <a:off x="5239100" y="5433893"/>
            <a:ext cx="1022783" cy="297642"/>
          </a:xfrm>
          <a:prstGeom prst="straightConnector1">
            <a:avLst/>
          </a:prstGeom>
          <a:ln>
            <a:solidFill>
              <a:srgbClr val="30F755"/>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66787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006123"/>
            <a:ext cx="8229600" cy="1143000"/>
          </a:xfrm>
        </p:spPr>
        <p:txBody>
          <a:bodyPr>
            <a:normAutofit/>
          </a:bodyPr>
          <a:lstStyle/>
          <a:p>
            <a:r>
              <a:rPr lang="en-US" dirty="0" smtClean="0">
                <a:solidFill>
                  <a:srgbClr val="30F755"/>
                </a:solidFill>
              </a:rPr>
              <a:t>LIVE DEMO</a:t>
            </a:r>
            <a:endParaRPr lang="en-US" dirty="0"/>
          </a:p>
        </p:txBody>
      </p:sp>
      <p:sp>
        <p:nvSpPr>
          <p:cNvPr id="6" name="Content Placeholder 5"/>
          <p:cNvSpPr>
            <a:spLocks noGrp="1"/>
          </p:cNvSpPr>
          <p:nvPr>
            <p:ph idx="1"/>
          </p:nvPr>
        </p:nvSpPr>
        <p:spPr>
          <a:xfrm>
            <a:off x="457198" y="3053869"/>
            <a:ext cx="8229600" cy="1293806"/>
          </a:xfrm>
        </p:spPr>
        <p:txBody>
          <a:bodyPr/>
          <a:lstStyle/>
          <a:p>
            <a:pPr marL="0" indent="0" algn="ctr">
              <a:buNone/>
            </a:pPr>
            <a:r>
              <a:rPr lang="en-US" dirty="0" smtClean="0"/>
              <a:t>(because I like to live dangerously)</a:t>
            </a:r>
            <a:endParaRPr lang="en-US" dirty="0"/>
          </a:p>
        </p:txBody>
      </p:sp>
    </p:spTree>
    <p:extLst>
      <p:ext uri="{BB962C8B-B14F-4D97-AF65-F5344CB8AC3E}">
        <p14:creationId xmlns:p14="http://schemas.microsoft.com/office/powerpoint/2010/main" val="25723025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910"/>
            <a:ext cx="8229600" cy="1143000"/>
          </a:xfrm>
        </p:spPr>
        <p:txBody>
          <a:bodyPr>
            <a:normAutofit/>
          </a:bodyPr>
          <a:lstStyle/>
          <a:p>
            <a:r>
              <a:rPr lang="en-US" dirty="0" smtClean="0">
                <a:solidFill>
                  <a:srgbClr val="30F755"/>
                </a:solidFill>
              </a:rPr>
              <a:t>How It Works</a:t>
            </a:r>
            <a:endParaRPr lang="en-US" dirty="0"/>
          </a:p>
        </p:txBody>
      </p:sp>
      <p:pic>
        <p:nvPicPr>
          <p:cNvPr id="7" name="Picture 6" descr="applewatchpp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52" y="3752881"/>
            <a:ext cx="2574965" cy="1716643"/>
          </a:xfrm>
          <a:prstGeom prst="rect">
            <a:avLst/>
          </a:prstGeom>
        </p:spPr>
      </p:pic>
      <p:sp>
        <p:nvSpPr>
          <p:cNvPr id="8" name="Rectangle 7"/>
          <p:cNvSpPr/>
          <p:nvPr/>
        </p:nvSpPr>
        <p:spPr>
          <a:xfrm>
            <a:off x="0" y="6211669"/>
            <a:ext cx="9144000" cy="646331"/>
          </a:xfrm>
          <a:prstGeom prst="rect">
            <a:avLst/>
          </a:prstGeom>
        </p:spPr>
        <p:txBody>
          <a:bodyPr wrap="square">
            <a:spAutoFit/>
          </a:bodyPr>
          <a:lstStyle/>
          <a:p>
            <a:r>
              <a:rPr lang="en-US" dirty="0" smtClean="0"/>
              <a:t>Images: https://</a:t>
            </a:r>
            <a:r>
              <a:rPr lang="en-US" dirty="0" err="1" smtClean="0"/>
              <a:t>www.cultofmac.com</a:t>
            </a:r>
            <a:r>
              <a:rPr lang="en-US" dirty="0" smtClean="0"/>
              <a:t>/449199/apple-watch-use-heart-rate-sensor-id/, https://</a:t>
            </a:r>
            <a:r>
              <a:rPr lang="en-US" dirty="0" err="1" smtClean="0"/>
              <a:t>blog.propellerlabs.co</a:t>
            </a:r>
            <a:r>
              <a:rPr lang="en-US" dirty="0" smtClean="0"/>
              <a:t>/upgrading-an-ios-app-from-local-storage-to-cloudkit-59f88f02ad59</a:t>
            </a:r>
            <a:endParaRPr lang="en-US" dirty="0"/>
          </a:p>
        </p:txBody>
      </p:sp>
      <p:pic>
        <p:nvPicPr>
          <p:cNvPr id="10" name="Picture 9" descr="ck.png"/>
          <p:cNvPicPr>
            <a:picLocks noChangeAspect="1"/>
          </p:cNvPicPr>
          <p:nvPr/>
        </p:nvPicPr>
        <p:blipFill rotWithShape="1">
          <a:blip r:embed="rId3">
            <a:extLst>
              <a:ext uri="{28A0092B-C50C-407E-A947-70E740481C1C}">
                <a14:useLocalDpi xmlns:a14="http://schemas.microsoft.com/office/drawing/2010/main" val="0"/>
              </a:ext>
            </a:extLst>
          </a:blip>
          <a:srcRect l="17135" r="17208"/>
          <a:stretch/>
        </p:blipFill>
        <p:spPr>
          <a:xfrm>
            <a:off x="3862383" y="1908482"/>
            <a:ext cx="1607167" cy="1611156"/>
          </a:xfrm>
          <a:prstGeom prst="rect">
            <a:avLst/>
          </a:prstGeom>
        </p:spPr>
      </p:pic>
      <p:pic>
        <p:nvPicPr>
          <p:cNvPr id="11" name="Picture 10" descr="pulsonify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047" y="3161742"/>
            <a:ext cx="1192013" cy="2307782"/>
          </a:xfrm>
          <a:prstGeom prst="rect">
            <a:avLst/>
          </a:prstGeom>
        </p:spPr>
      </p:pic>
      <p:cxnSp>
        <p:nvCxnSpPr>
          <p:cNvPr id="19" name="Straight Arrow Connector 18"/>
          <p:cNvCxnSpPr/>
          <p:nvPr/>
        </p:nvCxnSpPr>
        <p:spPr>
          <a:xfrm flipV="1">
            <a:off x="2825502" y="2824835"/>
            <a:ext cx="1036881" cy="1140301"/>
          </a:xfrm>
          <a:prstGeom prst="straightConnector1">
            <a:avLst/>
          </a:prstGeom>
          <a:ln>
            <a:solidFill>
              <a:srgbClr val="30F755"/>
            </a:solidFill>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3"/>
          </p:cNvCxnSpPr>
          <p:nvPr/>
        </p:nvCxnSpPr>
        <p:spPr>
          <a:xfrm>
            <a:off x="5469550" y="2714060"/>
            <a:ext cx="1373869" cy="1038821"/>
          </a:xfrm>
          <a:prstGeom prst="straightConnector1">
            <a:avLst/>
          </a:prstGeom>
          <a:ln>
            <a:solidFill>
              <a:srgbClr val="30F755"/>
            </a:solidFill>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73973" y="2961687"/>
            <a:ext cx="2151529" cy="707886"/>
          </a:xfrm>
          <a:prstGeom prst="rect">
            <a:avLst/>
          </a:prstGeom>
          <a:noFill/>
        </p:spPr>
        <p:txBody>
          <a:bodyPr wrap="square" rtlCol="0">
            <a:spAutoFit/>
          </a:bodyPr>
          <a:lstStyle/>
          <a:p>
            <a:pPr algn="ctr"/>
            <a:r>
              <a:rPr lang="en-US" sz="2000" dirty="0" smtClean="0"/>
              <a:t>PulSonify Apple Watch app </a:t>
            </a:r>
            <a:endParaRPr lang="en-US" sz="2000" dirty="0"/>
          </a:p>
        </p:txBody>
      </p:sp>
      <p:sp>
        <p:nvSpPr>
          <p:cNvPr id="26" name="TextBox 25"/>
          <p:cNvSpPr txBox="1"/>
          <p:nvPr/>
        </p:nvSpPr>
        <p:spPr>
          <a:xfrm>
            <a:off x="3775219" y="1508372"/>
            <a:ext cx="1694331" cy="400110"/>
          </a:xfrm>
          <a:prstGeom prst="rect">
            <a:avLst/>
          </a:prstGeom>
          <a:noFill/>
        </p:spPr>
        <p:txBody>
          <a:bodyPr wrap="square" rtlCol="0">
            <a:spAutoFit/>
          </a:bodyPr>
          <a:lstStyle/>
          <a:p>
            <a:pPr algn="ctr"/>
            <a:r>
              <a:rPr lang="en-US" sz="2000" dirty="0" err="1" smtClean="0"/>
              <a:t>CloudKit</a:t>
            </a:r>
            <a:endParaRPr lang="en-US" sz="2000" dirty="0"/>
          </a:p>
        </p:txBody>
      </p:sp>
      <p:sp>
        <p:nvSpPr>
          <p:cNvPr id="27" name="TextBox 26"/>
          <p:cNvSpPr txBox="1"/>
          <p:nvPr/>
        </p:nvSpPr>
        <p:spPr>
          <a:xfrm>
            <a:off x="6454589" y="2333181"/>
            <a:ext cx="1694331" cy="707886"/>
          </a:xfrm>
          <a:prstGeom prst="rect">
            <a:avLst/>
          </a:prstGeom>
          <a:noFill/>
        </p:spPr>
        <p:txBody>
          <a:bodyPr wrap="square" rtlCol="0">
            <a:spAutoFit/>
          </a:bodyPr>
          <a:lstStyle/>
          <a:p>
            <a:pPr algn="ctr"/>
            <a:r>
              <a:rPr lang="en-US" sz="2000" dirty="0" smtClean="0"/>
              <a:t>PulSonify iPhone App</a:t>
            </a:r>
          </a:p>
        </p:txBody>
      </p:sp>
    </p:spTree>
    <p:extLst>
      <p:ext uri="{BB962C8B-B14F-4D97-AF65-F5344CB8AC3E}">
        <p14:creationId xmlns:p14="http://schemas.microsoft.com/office/powerpoint/2010/main" val="152459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5302210" y="914395"/>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1828790"/>
            <a:ext cx="8226684" cy="3448105"/>
          </a:xfrm>
        </p:spPr>
        <p:txBody>
          <a:bodyPr>
            <a:normAutofit lnSpcReduction="10000"/>
          </a:bodyPr>
          <a:lstStyle/>
          <a:p>
            <a:r>
              <a:rPr lang="en-US" sz="2400" dirty="0" smtClean="0"/>
              <a:t>Apple Watch PPG sensors</a:t>
            </a:r>
          </a:p>
          <a:p>
            <a:pPr lvl="1"/>
            <a:r>
              <a:rPr lang="en-US" sz="2000" dirty="0" smtClean="0"/>
              <a:t>[behind the scenes] Shines green light onto skin and determines blood flow information based on green light absorption. BPM determined from here.</a:t>
            </a:r>
          </a:p>
          <a:p>
            <a:r>
              <a:rPr lang="en-US" sz="2400" dirty="0" smtClean="0"/>
              <a:t>As a developer, you can’t access raw PPG data.</a:t>
            </a:r>
          </a:p>
          <a:p>
            <a:r>
              <a:rPr lang="en-US" sz="2400" dirty="0" smtClean="0"/>
              <a:t>But you </a:t>
            </a:r>
            <a:r>
              <a:rPr lang="en-US" sz="2400" i="1" dirty="0" smtClean="0"/>
              <a:t>can</a:t>
            </a:r>
            <a:r>
              <a:rPr lang="en-US" sz="2400" dirty="0" smtClean="0"/>
              <a:t> access BPM data.</a:t>
            </a:r>
          </a:p>
          <a:p>
            <a:r>
              <a:rPr lang="en-US" sz="2400" dirty="0" smtClean="0"/>
              <a:t>When the user taps “Start” in the PulSonify Watch app, an “</a:t>
            </a:r>
            <a:r>
              <a:rPr lang="en-US" sz="2400" dirty="0" err="1" smtClean="0"/>
              <a:t>HKWorkoutSession</a:t>
            </a:r>
            <a:r>
              <a:rPr lang="en-US" sz="2400" dirty="0" smtClean="0"/>
              <a:t>” is initiated, which causes BPM data to be read more frequently by the Watch.</a:t>
            </a:r>
            <a:endParaRPr lang="en-US" sz="2400" dirty="0"/>
          </a:p>
        </p:txBody>
      </p:sp>
      <p:pic>
        <p:nvPicPr>
          <p:cNvPr id="22" name="Picture 21" descr="pulsonifyWa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625" y="4635131"/>
            <a:ext cx="1611394" cy="1791981"/>
          </a:xfrm>
          <a:prstGeom prst="rect">
            <a:avLst/>
          </a:prstGeom>
        </p:spPr>
      </p:pic>
      <p:sp>
        <p:nvSpPr>
          <p:cNvPr id="24" name="Oval 23"/>
          <p:cNvSpPr/>
          <p:nvPr/>
        </p:nvSpPr>
        <p:spPr>
          <a:xfrm>
            <a:off x="6157243" y="5282883"/>
            <a:ext cx="1204222" cy="399927"/>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030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045"/>
            <a:ext cx="4545754" cy="1143000"/>
          </a:xfrm>
        </p:spPr>
        <p:txBody>
          <a:bodyPr>
            <a:normAutofit/>
          </a:bodyPr>
          <a:lstStyle/>
          <a:p>
            <a:pPr algn="l"/>
            <a:r>
              <a:rPr lang="en-US" dirty="0" smtClean="0">
                <a:solidFill>
                  <a:srgbClr val="30F755"/>
                </a:solidFill>
              </a:rPr>
              <a:t>  How It Works</a:t>
            </a:r>
            <a:endParaRPr lang="en-US" dirty="0"/>
          </a:p>
        </p:txBody>
      </p:sp>
      <p:sp>
        <p:nvSpPr>
          <p:cNvPr id="8" name="Rectangle 7"/>
          <p:cNvSpPr/>
          <p:nvPr/>
        </p:nvSpPr>
        <p:spPr>
          <a:xfrm>
            <a:off x="0" y="6427112"/>
            <a:ext cx="9144000" cy="430887"/>
          </a:xfrm>
          <a:prstGeom prst="rect">
            <a:avLst/>
          </a:prstGeom>
        </p:spPr>
        <p:txBody>
          <a:bodyPr wrap="square">
            <a:spAutoFit/>
          </a:bodyPr>
          <a:lstStyle/>
          <a:p>
            <a:r>
              <a:rPr lang="en-US" sz="1050" dirty="0" smtClean="0"/>
              <a:t>Images: https://</a:t>
            </a:r>
            <a:r>
              <a:rPr lang="en-US" sz="1050" dirty="0" err="1" smtClean="0"/>
              <a:t>www.cultofmac.com</a:t>
            </a:r>
            <a:r>
              <a:rPr lang="en-US" sz="1050" dirty="0" smtClean="0"/>
              <a:t>/449199/apple-watch-use-heart-rate-sensor-id/, https://</a:t>
            </a:r>
            <a:r>
              <a:rPr lang="en-US" sz="1050" dirty="0" err="1" smtClean="0"/>
              <a:t>blog.propellerlabs.co</a:t>
            </a:r>
            <a:r>
              <a:rPr lang="en-US" sz="1050" dirty="0" smtClean="0"/>
              <a:t>/upgrading-an-ios-app-from-local-storage-to-cloudkit-59f88f02ad59</a:t>
            </a:r>
            <a:endParaRPr lang="en-US" sz="1050" dirty="0"/>
          </a:p>
        </p:txBody>
      </p:sp>
      <p:pic>
        <p:nvPicPr>
          <p:cNvPr id="9" name="Picture 8" descr="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210" y="348885"/>
            <a:ext cx="3018476" cy="1550315"/>
          </a:xfrm>
          <a:prstGeom prst="rect">
            <a:avLst/>
          </a:prstGeom>
        </p:spPr>
      </p:pic>
      <p:sp>
        <p:nvSpPr>
          <p:cNvPr id="17" name="Oval 16"/>
          <p:cNvSpPr/>
          <p:nvPr/>
        </p:nvSpPr>
        <p:spPr>
          <a:xfrm>
            <a:off x="6371053" y="154941"/>
            <a:ext cx="1204222" cy="1140301"/>
          </a:xfrm>
          <a:prstGeom prst="ellipse">
            <a:avLst/>
          </a:prstGeom>
          <a:noFill/>
          <a:ln>
            <a:solidFill>
              <a:srgbClr val="30F75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7200" y="1828790"/>
            <a:ext cx="8226684" cy="1217987"/>
          </a:xfrm>
        </p:spPr>
        <p:txBody>
          <a:bodyPr>
            <a:normAutofit fontScale="92500" lnSpcReduction="20000"/>
          </a:bodyPr>
          <a:lstStyle/>
          <a:p>
            <a:r>
              <a:rPr lang="en-US" sz="2400" dirty="0" smtClean="0"/>
              <a:t>Whenever new heart rate data is read by the Apple Watch (which is every couple of seconds), it saves the new sample to </a:t>
            </a:r>
            <a:r>
              <a:rPr lang="en-US" sz="2400" dirty="0" err="1" smtClean="0"/>
              <a:t>PulSonify’s</a:t>
            </a:r>
            <a:r>
              <a:rPr lang="en-US" sz="2400" dirty="0" smtClean="0"/>
              <a:t> </a:t>
            </a:r>
            <a:r>
              <a:rPr lang="en-US" sz="2400" dirty="0" err="1" smtClean="0"/>
              <a:t>CloudKit</a:t>
            </a:r>
            <a:r>
              <a:rPr lang="en-US" sz="2400" dirty="0" smtClean="0"/>
              <a:t> database.</a:t>
            </a:r>
          </a:p>
          <a:p>
            <a:pPr lvl="1"/>
            <a:r>
              <a:rPr lang="en-US" sz="2000" dirty="0" err="1" smtClean="0"/>
              <a:t>CloudKit</a:t>
            </a:r>
            <a:r>
              <a:rPr lang="en-US" sz="2000" dirty="0" smtClean="0"/>
              <a:t> is Apple’s built-in cloud database for </a:t>
            </a:r>
            <a:r>
              <a:rPr lang="en-US" sz="2000" dirty="0" err="1" smtClean="0"/>
              <a:t>iOS</a:t>
            </a:r>
            <a:r>
              <a:rPr lang="en-US" sz="2000" dirty="0" smtClean="0"/>
              <a:t>.</a:t>
            </a:r>
            <a:endParaRPr lang="en-US" sz="2000" dirty="0"/>
          </a:p>
        </p:txBody>
      </p:sp>
      <p:pic>
        <p:nvPicPr>
          <p:cNvPr id="3" name="Picture 2" descr="Screen Shot 2018-03-13 at 1.18.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641" y="3151529"/>
            <a:ext cx="4605914" cy="3045979"/>
          </a:xfrm>
          <a:prstGeom prst="rect">
            <a:avLst/>
          </a:prstGeom>
        </p:spPr>
      </p:pic>
    </p:spTree>
    <p:extLst>
      <p:ext uri="{BB962C8B-B14F-4D97-AF65-F5344CB8AC3E}">
        <p14:creationId xmlns:p14="http://schemas.microsoft.com/office/powerpoint/2010/main" val="34853435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289</TotalTime>
  <Words>1105</Words>
  <Application>Microsoft Macintosh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Black</vt:lpstr>
      <vt:lpstr>PulSonify</vt:lpstr>
      <vt:lpstr>   The Concept</vt:lpstr>
      <vt:lpstr>   The Concept</vt:lpstr>
      <vt:lpstr>   The Concept</vt:lpstr>
      <vt:lpstr>The Sounds</vt:lpstr>
      <vt:lpstr>LIVE DEMO</vt:lpstr>
      <vt:lpstr>How It Works</vt:lpstr>
      <vt:lpstr>  How It Works</vt:lpstr>
      <vt:lpstr>  How It Works</vt:lpstr>
      <vt:lpstr>  How It Works</vt:lpstr>
      <vt:lpstr>  How It Works</vt:lpstr>
      <vt:lpstr>  How It Works</vt:lpstr>
      <vt:lpstr>  How It Works</vt:lpstr>
      <vt:lpstr>QUESTIONS?</vt:lpstr>
    </vt:vector>
  </TitlesOfParts>
  <Company>Dartmouth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PulSonify</dc:title>
  <dc:creator>Marissa Le Coz</dc:creator>
  <cp:lastModifiedBy>Marissa Le Coz</cp:lastModifiedBy>
  <cp:revision>58</cp:revision>
  <dcterms:created xsi:type="dcterms:W3CDTF">2018-03-13T01:02:09Z</dcterms:created>
  <dcterms:modified xsi:type="dcterms:W3CDTF">2018-03-13T05:51:43Z</dcterms:modified>
</cp:coreProperties>
</file>