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Average"/>
      <p:regular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7BA93E-191A-4ED7-A1F5-7D4338193F76}">
  <a:tblStyle styleId="{BC7BA93E-191A-4ED7-A1F5-7D4338193F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C1F532-81D9-4221-B7E7-A4B7ADF6C16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verage-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swald-bold.fntdata"/><Relationship Id="rId21" Type="http://schemas.openxmlformats.org/officeDocument/2006/relationships/slide" Target="slides/slide16.xml"/><Relationship Id="rId43" Type="http://schemas.openxmlformats.org/officeDocument/2006/relationships/font" Target="fonts/Oswald-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chart title: Percentage of </a:t>
            </a:r>
            <a:r>
              <a:rPr lang="en"/>
              <a:t>Restaurants</a:t>
            </a:r>
            <a:r>
              <a:rPr lang="en"/>
              <a:t> in a given price category (National)</a:t>
            </a:r>
            <a:endParaRPr/>
          </a:p>
          <a:p>
            <a:pPr indent="0" lvl="0" marL="0">
              <a:spcBef>
                <a:spcPts val="0"/>
              </a:spcBef>
              <a:spcAft>
                <a:spcPts val="0"/>
              </a:spcAft>
              <a:buNone/>
            </a:pPr>
            <a:r>
              <a:rPr lang="en"/>
              <a:t>1$ &lt;10 2$ 11-20 3$ 21-30 4$ 31+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muonneutrino/us-census-demographic-data/dat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idx="1" type="subTitle"/>
          </p:nvPr>
        </p:nvSpPr>
        <p:spPr>
          <a:xfrm>
            <a:off x="905688" y="3962151"/>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Dolphin Rebels Production</a:t>
            </a:r>
            <a:endParaRPr/>
          </a:p>
        </p:txBody>
      </p:sp>
      <p:pic>
        <p:nvPicPr>
          <p:cNvPr id="60" name="Shape 60"/>
          <p:cNvPicPr preferRelativeResize="0"/>
          <p:nvPr/>
        </p:nvPicPr>
        <p:blipFill>
          <a:blip r:embed="rId3">
            <a:alphaModFix/>
          </a:blip>
          <a:stretch>
            <a:fillRect/>
          </a:stretch>
        </p:blipFill>
        <p:spPr>
          <a:xfrm>
            <a:off x="2393038" y="460600"/>
            <a:ext cx="4826826" cy="337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249900" y="1154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Popular Restaurant Types in Rich and Poor Counties</a:t>
            </a:r>
            <a:endParaRPr sz="2400"/>
          </a:p>
        </p:txBody>
      </p:sp>
      <p:graphicFrame>
        <p:nvGraphicFramePr>
          <p:cNvPr id="116" name="Shape 116"/>
          <p:cNvGraphicFramePr/>
          <p:nvPr/>
        </p:nvGraphicFramePr>
        <p:xfrm>
          <a:off x="249900" y="637475"/>
          <a:ext cx="3000000" cy="3000000"/>
        </p:xfrm>
        <a:graphic>
          <a:graphicData uri="http://schemas.openxmlformats.org/drawingml/2006/table">
            <a:tbl>
              <a:tblPr>
                <a:noFill/>
                <a:tableStyleId>{BC7BA93E-191A-4ED7-A1F5-7D4338193F76}</a:tableStyleId>
              </a:tblPr>
              <a:tblGrid>
                <a:gridCol w="1088625"/>
                <a:gridCol w="975225"/>
                <a:gridCol w="1024550"/>
              </a:tblGrid>
              <a:tr h="324875">
                <a:tc gridSpan="3">
                  <a:txBody>
                    <a:bodyPr>
                      <a:noAutofit/>
                    </a:bodyPr>
                    <a:lstStyle/>
                    <a:p>
                      <a:pPr indent="0" lvl="0" marL="0" rtl="0">
                        <a:spcBef>
                          <a:spcPts val="0"/>
                        </a:spcBef>
                        <a:spcAft>
                          <a:spcPts val="0"/>
                        </a:spcAft>
                        <a:buNone/>
                      </a:pPr>
                      <a:r>
                        <a:rPr lang="en" sz="600">
                          <a:solidFill>
                            <a:srgbClr val="FFFFFF"/>
                          </a:solidFill>
                        </a:rPr>
                        <a:t>Rich Counties</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r>
              <a:tr h="285725">
                <a:tc>
                  <a:txBody>
                    <a:bodyPr>
                      <a:noAutofit/>
                    </a:bodyPr>
                    <a:lstStyle/>
                    <a:p>
                      <a:pPr indent="0" lvl="0" marL="0" rtl="0">
                        <a:spcBef>
                          <a:spcPts val="0"/>
                        </a:spcBef>
                        <a:spcAft>
                          <a:spcPts val="0"/>
                        </a:spcAft>
                        <a:buNone/>
                      </a:pPr>
                      <a:r>
                        <a:rPr lang="en" sz="600">
                          <a:solidFill>
                            <a:srgbClr val="FFFFFF"/>
                          </a:solidFill>
                        </a:rPr>
                        <a:t>Restaurant Type</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Price Category</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Percentage (%)</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American (New)</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10%</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Pizza</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10%</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Mexican</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8%</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Italian</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8%</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Mexican</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7%</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Seafood</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7%</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Indian</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6%</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American (Traditional)</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6%</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Pizza</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6%</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Thai</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6%</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American (new)</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5%</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BBQ</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5%</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25">
                <a:tc>
                  <a:txBody>
                    <a:bodyPr>
                      <a:noAutofit/>
                    </a:bodyPr>
                    <a:lstStyle/>
                    <a:p>
                      <a:pPr indent="0" lvl="0" marL="0" rtl="0">
                        <a:spcBef>
                          <a:spcPts val="0"/>
                        </a:spcBef>
                        <a:spcAft>
                          <a:spcPts val="0"/>
                        </a:spcAft>
                        <a:buNone/>
                      </a:pPr>
                      <a:r>
                        <a:rPr lang="en" sz="600">
                          <a:solidFill>
                            <a:srgbClr val="FFFFFF"/>
                          </a:solidFill>
                        </a:rPr>
                        <a:t>Brunch</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600">
                          <a:solidFill>
                            <a:srgbClr val="FFFFFF"/>
                          </a:solidFill>
                        </a:rPr>
                        <a:t>5%</a:t>
                      </a:r>
                      <a:endParaRPr sz="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7" name="Shape 117"/>
          <p:cNvGraphicFramePr/>
          <p:nvPr/>
        </p:nvGraphicFramePr>
        <p:xfrm>
          <a:off x="3502150" y="637475"/>
          <a:ext cx="3000000" cy="3000000"/>
        </p:xfrm>
        <a:graphic>
          <a:graphicData uri="http://schemas.openxmlformats.org/drawingml/2006/table">
            <a:tbl>
              <a:tblPr>
                <a:noFill/>
                <a:tableStyleId>{BC7BA93E-191A-4ED7-A1F5-7D4338193F76}</a:tableStyleId>
              </a:tblPr>
              <a:tblGrid>
                <a:gridCol w="1221550"/>
                <a:gridCol w="871325"/>
                <a:gridCol w="933150"/>
              </a:tblGrid>
              <a:tr h="297900">
                <a:tc gridSpan="3">
                  <a:txBody>
                    <a:bodyPr>
                      <a:noAutofit/>
                    </a:bodyPr>
                    <a:lstStyle/>
                    <a:p>
                      <a:pPr indent="0" lvl="0" marL="0" rtl="0">
                        <a:spcBef>
                          <a:spcPts val="0"/>
                        </a:spcBef>
                        <a:spcAft>
                          <a:spcPts val="0"/>
                        </a:spcAft>
                        <a:buNone/>
                      </a:pPr>
                      <a:r>
                        <a:rPr lang="en" sz="800">
                          <a:solidFill>
                            <a:srgbClr val="FFFFFF"/>
                          </a:solidFill>
                        </a:rPr>
                        <a:t>Poor Counties</a:t>
                      </a:r>
                      <a:endParaRPr sz="800">
                        <a:solidFill>
                          <a:srgbClr val="FFFFFF"/>
                        </a:solidFill>
                      </a:endParaRPr>
                    </a:p>
                  </a:txBody>
                  <a:tcPr marT="91425" marB="91425" marR="91425" marL="91425"/>
                </a:tc>
                <a:tc hMerge="1"/>
                <a:tc hMerge="1"/>
              </a:tr>
              <a:tr h="279400">
                <a:tc>
                  <a:txBody>
                    <a:bodyPr>
                      <a:noAutofit/>
                    </a:bodyPr>
                    <a:lstStyle/>
                    <a:p>
                      <a:pPr indent="0" lvl="0" marL="0" rtl="0">
                        <a:spcBef>
                          <a:spcPts val="0"/>
                        </a:spcBef>
                        <a:spcAft>
                          <a:spcPts val="0"/>
                        </a:spcAft>
                        <a:buNone/>
                      </a:pPr>
                      <a:r>
                        <a:rPr lang="en" sz="600">
                          <a:solidFill>
                            <a:srgbClr val="FFFFFF"/>
                          </a:solidFill>
                        </a:rPr>
                        <a:t>Restaurant Type</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Price Category</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Percentage (%)</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Mexican</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19%</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American (Traditional)</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9%</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American (New)</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8%</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American (Traditional)</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6%</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Burgers</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6%</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Mexican</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6%</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Pizza</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6%</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Breakfast &amp; Brunch</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6%</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Seafood</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6%</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Pizza</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5%</a:t>
                      </a:r>
                      <a:endParaRPr sz="600">
                        <a:solidFill>
                          <a:srgbClr val="FFFFFF"/>
                        </a:solidFill>
                      </a:endParaRPr>
                    </a:p>
                  </a:txBody>
                  <a:tcPr marT="91425" marB="91425" marR="91425" marL="91425"/>
                </a:tc>
              </a:tr>
              <a:tr h="279400">
                <a:tc>
                  <a:txBody>
                    <a:bodyPr>
                      <a:noAutofit/>
                    </a:bodyPr>
                    <a:lstStyle/>
                    <a:p>
                      <a:pPr indent="0" lvl="0" marL="0" rtl="0">
                        <a:spcBef>
                          <a:spcPts val="0"/>
                        </a:spcBef>
                        <a:spcAft>
                          <a:spcPts val="0"/>
                        </a:spcAft>
                        <a:buNone/>
                      </a:pPr>
                      <a:r>
                        <a:rPr lang="en" sz="600">
                          <a:solidFill>
                            <a:srgbClr val="FFFFFF"/>
                          </a:solidFill>
                        </a:rPr>
                        <a:t>Barbeque</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5%</a:t>
                      </a:r>
                      <a:endParaRPr sz="600">
                        <a:solidFill>
                          <a:srgbClr val="FFFFFF"/>
                        </a:solidFill>
                      </a:endParaRPr>
                    </a:p>
                  </a:txBody>
                  <a:tcPr marT="91425" marB="91425" marR="91425" marL="91425"/>
                </a:tc>
              </a:tr>
              <a:tr h="100000">
                <a:tc>
                  <a:txBody>
                    <a:bodyPr>
                      <a:noAutofit/>
                    </a:bodyPr>
                    <a:lstStyle/>
                    <a:p>
                      <a:pPr indent="0" lvl="0" marL="0" rtl="0">
                        <a:spcBef>
                          <a:spcPts val="0"/>
                        </a:spcBef>
                        <a:spcAft>
                          <a:spcPts val="0"/>
                        </a:spcAft>
                        <a:buNone/>
                      </a:pPr>
                      <a:r>
                        <a:rPr lang="en" sz="600">
                          <a:solidFill>
                            <a:srgbClr val="FFFFFF"/>
                          </a:solidFill>
                        </a:rPr>
                        <a:t>Delis</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5%</a:t>
                      </a:r>
                      <a:endParaRPr sz="600">
                        <a:solidFill>
                          <a:srgbClr val="FFFFFF"/>
                        </a:solidFill>
                      </a:endParaRPr>
                    </a:p>
                  </a:txBody>
                  <a:tcPr marT="91425" marB="91425" marR="91425" marL="91425"/>
                </a:tc>
              </a:tr>
              <a:tr h="100000">
                <a:tc>
                  <a:txBody>
                    <a:bodyPr>
                      <a:noAutofit/>
                    </a:bodyPr>
                    <a:lstStyle/>
                    <a:p>
                      <a:pPr indent="0" lvl="0" marL="0" rtl="0">
                        <a:spcBef>
                          <a:spcPts val="0"/>
                        </a:spcBef>
                        <a:spcAft>
                          <a:spcPts val="0"/>
                        </a:spcAft>
                        <a:buNone/>
                      </a:pPr>
                      <a:r>
                        <a:rPr lang="en" sz="600">
                          <a:solidFill>
                            <a:srgbClr val="FFFFFF"/>
                          </a:solidFill>
                        </a:rPr>
                        <a:t>Sandwiches</a:t>
                      </a:r>
                      <a:endParaRPr sz="6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600">
                          <a:solidFill>
                            <a:srgbClr val="FFFFFF"/>
                          </a:solidFill>
                        </a:rPr>
                        <a:t>$</a:t>
                      </a:r>
                      <a:endParaRPr sz="600">
                        <a:solidFill>
                          <a:srgbClr val="FFFFFF"/>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600">
                          <a:solidFill>
                            <a:srgbClr val="FFFFFF"/>
                          </a:solidFill>
                        </a:rPr>
                        <a:t>4%</a:t>
                      </a:r>
                      <a:endParaRPr sz="600">
                        <a:solidFill>
                          <a:srgbClr val="FFFFFF"/>
                        </a:solidFill>
                      </a:endParaRPr>
                    </a:p>
                  </a:txBody>
                  <a:tcPr marT="91425" marB="91425" marR="91425" marL="91425"/>
                </a:tc>
              </a:tr>
            </a:tbl>
          </a:graphicData>
        </a:graphic>
      </p:graphicFrame>
      <p:sp>
        <p:nvSpPr>
          <p:cNvPr id="118" name="Shape 118"/>
          <p:cNvSpPr txBox="1"/>
          <p:nvPr>
            <p:ph idx="1" type="body"/>
          </p:nvPr>
        </p:nvSpPr>
        <p:spPr>
          <a:xfrm>
            <a:off x="6754400" y="688100"/>
            <a:ext cx="2213100" cy="415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t>Observations</a:t>
            </a:r>
            <a:endParaRPr u="sng"/>
          </a:p>
          <a:p>
            <a:pPr indent="0" lvl="0" marL="0" rtl="0">
              <a:spcBef>
                <a:spcPts val="1600"/>
              </a:spcBef>
              <a:spcAft>
                <a:spcPts val="0"/>
              </a:spcAft>
              <a:buNone/>
            </a:pPr>
            <a:r>
              <a:rPr lang="en" sz="1200"/>
              <a:t>In rich counties, popular restaurants tend to be $$. Whereas in poor counties $ restaurants are more popular</a:t>
            </a:r>
            <a:endParaRPr sz="1200"/>
          </a:p>
          <a:p>
            <a:pPr indent="0" lvl="0" marL="0" rtl="0">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15 Restaurant Types Among White Pop. &gt; 80%</a:t>
            </a:r>
            <a:endParaRPr/>
          </a:p>
        </p:txBody>
      </p:sp>
      <p:sp>
        <p:nvSpPr>
          <p:cNvPr id="124" name="Shape 124"/>
          <p:cNvSpPr txBox="1"/>
          <p:nvPr>
            <p:ph idx="1" type="body"/>
          </p:nvPr>
        </p:nvSpPr>
        <p:spPr>
          <a:xfrm>
            <a:off x="311700" y="1152475"/>
            <a:ext cx="3862500" cy="376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Food types are majority American, </a:t>
            </a:r>
            <a:r>
              <a:rPr lang="en"/>
              <a:t>European</a:t>
            </a:r>
            <a:r>
              <a:rPr lang="en"/>
              <a:t> food types. </a:t>
            </a:r>
            <a:endParaRPr/>
          </a:p>
          <a:p>
            <a:pPr indent="-342900" lvl="0" marL="457200" rtl="0">
              <a:spcBef>
                <a:spcPts val="0"/>
              </a:spcBef>
              <a:spcAft>
                <a:spcPts val="0"/>
              </a:spcAft>
              <a:buSzPts val="1800"/>
              <a:buChar char="●"/>
            </a:pPr>
            <a:r>
              <a:rPr lang="en"/>
              <a:t>Almost 50% of most popular food types are American/Italian</a:t>
            </a:r>
            <a:endParaRPr/>
          </a:p>
          <a:p>
            <a:pPr indent="-342900" lvl="0" marL="457200" rtl="0">
              <a:spcBef>
                <a:spcPts val="0"/>
              </a:spcBef>
              <a:spcAft>
                <a:spcPts val="0"/>
              </a:spcAft>
              <a:buSzPts val="1800"/>
              <a:buChar char="●"/>
            </a:pPr>
            <a:r>
              <a:rPr lang="en"/>
              <a:t>You see very few popular e</a:t>
            </a:r>
            <a:r>
              <a:rPr lang="en"/>
              <a:t>thnic restaurants. </a:t>
            </a:r>
            <a:endParaRPr/>
          </a:p>
        </p:txBody>
      </p:sp>
      <p:pic>
        <p:nvPicPr>
          <p:cNvPr id="125" name="Shape 125"/>
          <p:cNvPicPr preferRelativeResize="0"/>
          <p:nvPr/>
        </p:nvPicPr>
        <p:blipFill>
          <a:blip r:embed="rId3">
            <a:alphaModFix/>
          </a:blip>
          <a:stretch>
            <a:fillRect/>
          </a:stretch>
        </p:blipFill>
        <p:spPr>
          <a:xfrm>
            <a:off x="4409200" y="1094899"/>
            <a:ext cx="4423104" cy="382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15 Restaurant Types Among Asian Pop. &gt; 20%</a:t>
            </a:r>
            <a:endParaRPr/>
          </a:p>
        </p:txBody>
      </p:sp>
      <p:sp>
        <p:nvSpPr>
          <p:cNvPr id="131" name="Shape 131"/>
          <p:cNvSpPr txBox="1"/>
          <p:nvPr>
            <p:ph idx="1" type="body"/>
          </p:nvPr>
        </p:nvSpPr>
        <p:spPr>
          <a:xfrm>
            <a:off x="311700" y="1152475"/>
            <a:ext cx="39873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You see a variety of ethnic foods. </a:t>
            </a:r>
            <a:endParaRPr/>
          </a:p>
          <a:p>
            <a:pPr indent="-342900" lvl="0" marL="457200" rtl="0">
              <a:spcBef>
                <a:spcPts val="0"/>
              </a:spcBef>
              <a:spcAft>
                <a:spcPts val="0"/>
              </a:spcAft>
              <a:buSzPts val="1800"/>
              <a:buChar char="●"/>
            </a:pPr>
            <a:r>
              <a:rPr lang="en"/>
              <a:t>American food is not among the top food type.</a:t>
            </a:r>
            <a:endParaRPr/>
          </a:p>
          <a:p>
            <a:pPr indent="-342900" lvl="0" marL="457200">
              <a:spcBef>
                <a:spcPts val="0"/>
              </a:spcBef>
              <a:spcAft>
                <a:spcPts val="0"/>
              </a:spcAft>
              <a:buSzPts val="1800"/>
              <a:buChar char="●"/>
            </a:pPr>
            <a:r>
              <a:rPr lang="en"/>
              <a:t>Don’t mess with Asian and their coffee. </a:t>
            </a:r>
            <a:endParaRPr/>
          </a:p>
        </p:txBody>
      </p:sp>
      <p:pic>
        <p:nvPicPr>
          <p:cNvPr id="132" name="Shape 132"/>
          <p:cNvPicPr preferRelativeResize="0"/>
          <p:nvPr/>
        </p:nvPicPr>
        <p:blipFill>
          <a:blip r:embed="rId3">
            <a:alphaModFix/>
          </a:blip>
          <a:stretch>
            <a:fillRect/>
          </a:stretch>
        </p:blipFill>
        <p:spPr>
          <a:xfrm>
            <a:off x="4430000" y="1017725"/>
            <a:ext cx="4402299" cy="380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15 Restaurant Types Among Latino Pop. &gt; 50%</a:t>
            </a:r>
            <a:endParaRPr/>
          </a:p>
        </p:txBody>
      </p:sp>
      <p:sp>
        <p:nvSpPr>
          <p:cNvPr id="138" name="Shape 138"/>
          <p:cNvSpPr txBox="1"/>
          <p:nvPr>
            <p:ph idx="1" type="body"/>
          </p:nvPr>
        </p:nvSpPr>
        <p:spPr>
          <a:xfrm>
            <a:off x="311700" y="1152475"/>
            <a:ext cx="3939300" cy="3595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Mexican food is dominant among all other food types. </a:t>
            </a:r>
            <a:endParaRPr/>
          </a:p>
          <a:p>
            <a:pPr indent="-342900" lvl="0" marL="457200" rtl="0">
              <a:spcBef>
                <a:spcPts val="0"/>
              </a:spcBef>
              <a:spcAft>
                <a:spcPts val="0"/>
              </a:spcAft>
              <a:buSzPts val="1800"/>
              <a:buChar char="●"/>
            </a:pPr>
            <a:r>
              <a:rPr lang="en"/>
              <a:t>Has many parallel food types with white populations</a:t>
            </a:r>
            <a:endParaRPr/>
          </a:p>
          <a:p>
            <a:pPr indent="-342900" lvl="0" marL="457200">
              <a:spcBef>
                <a:spcPts val="0"/>
              </a:spcBef>
              <a:spcAft>
                <a:spcPts val="0"/>
              </a:spcAft>
              <a:buSzPts val="1800"/>
              <a:buChar char="●"/>
            </a:pPr>
            <a:r>
              <a:rPr lang="en"/>
              <a:t>Bakeries make the top 15 restaurant list. </a:t>
            </a:r>
            <a:endParaRPr/>
          </a:p>
        </p:txBody>
      </p:sp>
      <p:pic>
        <p:nvPicPr>
          <p:cNvPr id="139" name="Shape 139"/>
          <p:cNvPicPr preferRelativeResize="0"/>
          <p:nvPr/>
        </p:nvPicPr>
        <p:blipFill>
          <a:blip r:embed="rId3">
            <a:alphaModFix/>
          </a:blip>
          <a:stretch>
            <a:fillRect/>
          </a:stretch>
        </p:blipFill>
        <p:spPr>
          <a:xfrm>
            <a:off x="4325425" y="1017725"/>
            <a:ext cx="4506874" cy="3990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Take-Away</a:t>
            </a:r>
            <a:endParaRPr/>
          </a:p>
        </p:txBody>
      </p:sp>
      <p:sp>
        <p:nvSpPr>
          <p:cNvPr id="145" name="Shape 14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Counties of a particular ethnic composition have a greater </a:t>
            </a:r>
            <a:r>
              <a:rPr lang="en" sz="2400"/>
              <a:t>proportion</a:t>
            </a:r>
            <a:r>
              <a:rPr lang="en" sz="2400"/>
              <a:t> of restaurants associated with that ethnic group.</a:t>
            </a:r>
            <a:endParaRPr sz="2400"/>
          </a:p>
          <a:p>
            <a:pPr indent="0" lvl="0" marL="457200" rtl="0" algn="ctr">
              <a:spcBef>
                <a:spcPts val="1600"/>
              </a:spcBef>
              <a:spcAft>
                <a:spcPts val="0"/>
              </a:spcAft>
              <a:buNone/>
            </a:pPr>
            <a:r>
              <a:t/>
            </a:r>
            <a:endParaRPr sz="2000"/>
          </a:p>
          <a:p>
            <a:pPr indent="0" lvl="0" marL="457200" rtl="0" algn="ctr">
              <a:spcBef>
                <a:spcPts val="1600"/>
              </a:spcBef>
              <a:spcAft>
                <a:spcPts val="0"/>
              </a:spcAft>
              <a:buNone/>
            </a:pPr>
            <a:r>
              <a:rPr lang="en" sz="2000"/>
              <a:t>For example, Italian food is more popular in </a:t>
            </a:r>
            <a:r>
              <a:rPr lang="en" sz="2000"/>
              <a:t>predominantly</a:t>
            </a:r>
            <a:r>
              <a:rPr lang="en" sz="2000"/>
              <a:t> white counties than it is in predominantly hispanic counties.  </a:t>
            </a:r>
            <a:endParaRPr sz="2000"/>
          </a:p>
          <a:p>
            <a:pPr indent="0" lvl="0" marL="0" marR="0" rtl="0" algn="ctr">
              <a:lnSpc>
                <a:spcPct val="115000"/>
              </a:lnSpc>
              <a:spcBef>
                <a:spcPts val="1600"/>
              </a:spcBef>
              <a:spcAft>
                <a:spcPts val="160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 City Census Data</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Observations based on Census Tracts</a:t>
            </a:r>
            <a:endParaRPr/>
          </a:p>
          <a:p>
            <a:pPr indent="-342900" lvl="0" marL="457200" rtl="0">
              <a:spcBef>
                <a:spcPts val="1600"/>
              </a:spcBef>
              <a:spcAft>
                <a:spcPts val="0"/>
              </a:spcAft>
              <a:buSzPts val="1800"/>
              <a:buChar char="●"/>
            </a:pPr>
            <a:r>
              <a:rPr lang="en"/>
              <a:t>Census tracts are relatively stable over time and are meant to represent neighborhoods.</a:t>
            </a:r>
            <a:endParaRPr/>
          </a:p>
          <a:p>
            <a:pPr indent="-342900" lvl="0" marL="457200" rtl="0">
              <a:spcBef>
                <a:spcPts val="0"/>
              </a:spcBef>
              <a:spcAft>
                <a:spcPts val="0"/>
              </a:spcAft>
              <a:buSzPts val="1800"/>
              <a:buChar char="●"/>
            </a:pPr>
            <a:r>
              <a:rPr lang="en"/>
              <a:t>Typically contain around 6000-8000 people</a:t>
            </a:r>
            <a:endParaRPr/>
          </a:p>
          <a:p>
            <a:pPr indent="-342900" lvl="0" marL="457200" rtl="0">
              <a:spcBef>
                <a:spcPts val="0"/>
              </a:spcBef>
              <a:spcAft>
                <a:spcPts val="0"/>
              </a:spcAft>
              <a:buSzPts val="1800"/>
              <a:buChar char="●"/>
            </a:pPr>
            <a:r>
              <a:rPr lang="en"/>
              <a:t>Drawn from Kaggle and from LA County’s data office</a:t>
            </a:r>
            <a:endParaRPr/>
          </a:p>
          <a:p>
            <a:pPr indent="-342900" lvl="0" marL="457200" rtl="0">
              <a:spcBef>
                <a:spcPts val="0"/>
              </a:spcBef>
              <a:spcAft>
                <a:spcPts val="0"/>
              </a:spcAft>
              <a:buSzPts val="1800"/>
              <a:buChar char="●"/>
            </a:pPr>
            <a:r>
              <a:rPr lang="en"/>
              <a:t>This is from Los Angeles “City” not the county</a:t>
            </a:r>
            <a:endParaRPr/>
          </a:p>
          <a:p>
            <a:pPr indent="0" lvl="0" marL="0">
              <a:spcBef>
                <a:spcPts val="1600"/>
              </a:spcBef>
              <a:spcAft>
                <a:spcPts val="1600"/>
              </a:spcAft>
              <a:buNone/>
            </a:pPr>
            <a:r>
              <a:rPr lang="en"/>
              <a:t>Utilized the Census Geocoder API to match individual restaurant records to census tracts.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p:nvPr/>
        </p:nvSpPr>
        <p:spPr>
          <a:xfrm>
            <a:off x="394100" y="402175"/>
            <a:ext cx="2162400" cy="105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5325400" y="483025"/>
            <a:ext cx="2526300" cy="97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4577625" y="2625300"/>
            <a:ext cx="2405100" cy="11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nvSpPr>
        <p:spPr>
          <a:xfrm>
            <a:off x="515375" y="628525"/>
            <a:ext cx="2162400" cy="67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Census Data API</a:t>
            </a:r>
            <a:endParaRPr b="1"/>
          </a:p>
        </p:txBody>
      </p:sp>
      <p:sp>
        <p:nvSpPr>
          <p:cNvPr id="160" name="Shape 160"/>
          <p:cNvSpPr txBox="1"/>
          <p:nvPr/>
        </p:nvSpPr>
        <p:spPr>
          <a:xfrm>
            <a:off x="1727975" y="1917950"/>
            <a:ext cx="1434900" cy="56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Filtering down to just LA</a:t>
            </a:r>
            <a:endParaRPr>
              <a:solidFill>
                <a:srgbClr val="FFFFFF"/>
              </a:solidFill>
            </a:endParaRPr>
          </a:p>
        </p:txBody>
      </p:sp>
      <p:sp>
        <p:nvSpPr>
          <p:cNvPr id="161" name="Shape 161"/>
          <p:cNvSpPr txBox="1"/>
          <p:nvPr/>
        </p:nvSpPr>
        <p:spPr>
          <a:xfrm>
            <a:off x="5507350" y="628525"/>
            <a:ext cx="2162400" cy="679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t>Yelp API</a:t>
            </a:r>
            <a:endParaRPr b="1"/>
          </a:p>
        </p:txBody>
      </p:sp>
      <p:sp>
        <p:nvSpPr>
          <p:cNvPr id="162" name="Shape 162"/>
          <p:cNvSpPr txBox="1"/>
          <p:nvPr/>
        </p:nvSpPr>
        <p:spPr>
          <a:xfrm>
            <a:off x="4577625" y="2982925"/>
            <a:ext cx="2344500" cy="679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t>Groupby Census Tract</a:t>
            </a:r>
            <a:endParaRPr b="1"/>
          </a:p>
        </p:txBody>
      </p:sp>
      <p:sp>
        <p:nvSpPr>
          <p:cNvPr id="163" name="Shape 163"/>
          <p:cNvSpPr/>
          <p:nvPr/>
        </p:nvSpPr>
        <p:spPr>
          <a:xfrm>
            <a:off x="515350" y="3494350"/>
            <a:ext cx="2041200" cy="105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nvSpPr>
        <p:spPr>
          <a:xfrm>
            <a:off x="778100" y="3866050"/>
            <a:ext cx="1778400" cy="67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Final Dataset</a:t>
            </a:r>
            <a:endParaRPr b="1"/>
          </a:p>
        </p:txBody>
      </p:sp>
      <p:cxnSp>
        <p:nvCxnSpPr>
          <p:cNvPr id="165" name="Shape 165"/>
          <p:cNvCxnSpPr>
            <a:stCxn id="156" idx="2"/>
          </p:cNvCxnSpPr>
          <p:nvPr/>
        </p:nvCxnSpPr>
        <p:spPr>
          <a:xfrm>
            <a:off x="1475300" y="1453075"/>
            <a:ext cx="30300" cy="2041200"/>
          </a:xfrm>
          <a:prstGeom prst="straightConnector1">
            <a:avLst/>
          </a:prstGeom>
          <a:noFill/>
          <a:ln cap="flat" cmpd="sng" w="9525">
            <a:solidFill>
              <a:schemeClr val="dk2"/>
            </a:solidFill>
            <a:prstDash val="solid"/>
            <a:round/>
            <a:headEnd len="med" w="med" type="none"/>
            <a:tailEnd len="med" w="med" type="none"/>
          </a:ln>
        </p:spPr>
      </p:cxnSp>
      <p:cxnSp>
        <p:nvCxnSpPr>
          <p:cNvPr id="166" name="Shape 166"/>
          <p:cNvCxnSpPr>
            <a:stCxn id="157" idx="2"/>
            <a:endCxn id="158" idx="0"/>
          </p:cNvCxnSpPr>
          <p:nvPr/>
        </p:nvCxnSpPr>
        <p:spPr>
          <a:xfrm flipH="1">
            <a:off x="5780050" y="1453225"/>
            <a:ext cx="808500" cy="1172100"/>
          </a:xfrm>
          <a:prstGeom prst="straightConnector1">
            <a:avLst/>
          </a:prstGeom>
          <a:noFill/>
          <a:ln cap="flat" cmpd="sng" w="9525">
            <a:solidFill>
              <a:schemeClr val="dk2"/>
            </a:solidFill>
            <a:prstDash val="solid"/>
            <a:round/>
            <a:headEnd len="med" w="med" type="none"/>
            <a:tailEnd len="med" w="med" type="none"/>
          </a:ln>
        </p:spPr>
      </p:cxnSp>
      <p:cxnSp>
        <p:nvCxnSpPr>
          <p:cNvPr id="167" name="Shape 167"/>
          <p:cNvCxnSpPr>
            <a:stCxn id="162" idx="1"/>
            <a:endCxn id="164" idx="3"/>
          </p:cNvCxnSpPr>
          <p:nvPr/>
        </p:nvCxnSpPr>
        <p:spPr>
          <a:xfrm flipH="1">
            <a:off x="2556525" y="3322525"/>
            <a:ext cx="2021100" cy="883200"/>
          </a:xfrm>
          <a:prstGeom prst="straightConnector1">
            <a:avLst/>
          </a:prstGeom>
          <a:noFill/>
          <a:ln cap="flat" cmpd="sng" w="9525">
            <a:solidFill>
              <a:schemeClr val="dk2"/>
            </a:solidFill>
            <a:prstDash val="solid"/>
            <a:round/>
            <a:headEnd len="med" w="med" type="none"/>
            <a:tailEnd len="med" w="med" type="none"/>
          </a:ln>
        </p:spPr>
      </p:cxnSp>
      <p:sp>
        <p:nvSpPr>
          <p:cNvPr id="168" name="Shape 168"/>
          <p:cNvSpPr txBox="1"/>
          <p:nvPr/>
        </p:nvSpPr>
        <p:spPr>
          <a:xfrm>
            <a:off x="6335950" y="1805725"/>
            <a:ext cx="5820600" cy="67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Census GeoCoder </a:t>
            </a:r>
            <a:endParaRPr>
              <a:solidFill>
                <a:srgbClr val="FFFFFF"/>
              </a:solidFill>
            </a:endParaRPr>
          </a:p>
        </p:txBody>
      </p:sp>
      <p:sp>
        <p:nvSpPr>
          <p:cNvPr id="169" name="Shape 169"/>
          <p:cNvSpPr txBox="1"/>
          <p:nvPr/>
        </p:nvSpPr>
        <p:spPr>
          <a:xfrm>
            <a:off x="2930558" y="3245675"/>
            <a:ext cx="1020600" cy="679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Merge</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10 Types of Restaurants in Los Angeles </a:t>
            </a:r>
            <a:endParaRPr/>
          </a:p>
        </p:txBody>
      </p:sp>
      <p:sp>
        <p:nvSpPr>
          <p:cNvPr id="175" name="Shape 175"/>
          <p:cNvSpPr txBox="1"/>
          <p:nvPr>
            <p:ph idx="1" type="body"/>
          </p:nvPr>
        </p:nvSpPr>
        <p:spPr>
          <a:xfrm>
            <a:off x="311700" y="1152475"/>
            <a:ext cx="2416200" cy="2705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Observations</a:t>
            </a:r>
            <a:endParaRPr sz="1400"/>
          </a:p>
          <a:p>
            <a:pPr indent="-317500" lvl="0" marL="457200" rtl="0">
              <a:spcBef>
                <a:spcPts val="1600"/>
              </a:spcBef>
              <a:spcAft>
                <a:spcPts val="0"/>
              </a:spcAft>
              <a:buSzPts val="1400"/>
              <a:buAutoNum type="arabicPeriod"/>
            </a:pPr>
            <a:r>
              <a:rPr lang="en" sz="1400"/>
              <a:t>Mexican food is very popular</a:t>
            </a:r>
            <a:endParaRPr sz="1400"/>
          </a:p>
          <a:p>
            <a:pPr indent="-317500" lvl="0" marL="457200" rtl="0">
              <a:spcBef>
                <a:spcPts val="0"/>
              </a:spcBef>
              <a:spcAft>
                <a:spcPts val="0"/>
              </a:spcAft>
              <a:buSzPts val="1400"/>
              <a:buAutoNum type="arabicPeriod"/>
            </a:pPr>
            <a:r>
              <a:rPr lang="en" sz="1400"/>
              <a:t>LA has a diverse preferences, notable food truck craze</a:t>
            </a:r>
            <a:endParaRPr sz="1400"/>
          </a:p>
          <a:p>
            <a:pPr indent="-317500" lvl="0" marL="457200" rtl="0">
              <a:spcBef>
                <a:spcPts val="0"/>
              </a:spcBef>
              <a:spcAft>
                <a:spcPts val="0"/>
              </a:spcAft>
              <a:buSzPts val="1400"/>
              <a:buAutoNum type="arabicPeriod"/>
            </a:pPr>
            <a:r>
              <a:rPr lang="en" sz="1400"/>
              <a:t>Distinct from broader American restaurant trends.</a:t>
            </a:r>
            <a:endParaRPr sz="1400"/>
          </a:p>
          <a:p>
            <a:pPr indent="0" lvl="0" marL="0" rtl="0">
              <a:spcBef>
                <a:spcPts val="1600"/>
              </a:spcBef>
              <a:spcAft>
                <a:spcPts val="0"/>
              </a:spcAft>
              <a:buNone/>
            </a:pPr>
            <a:r>
              <a:t/>
            </a:r>
            <a:endParaRPr sz="1400"/>
          </a:p>
          <a:p>
            <a:pPr indent="0" lvl="0" marL="0">
              <a:spcBef>
                <a:spcPts val="1600"/>
              </a:spcBef>
              <a:spcAft>
                <a:spcPts val="1600"/>
              </a:spcAft>
              <a:buNone/>
            </a:pPr>
            <a:r>
              <a:t/>
            </a:r>
            <a:endParaRPr sz="1400"/>
          </a:p>
        </p:txBody>
      </p:sp>
      <p:pic>
        <p:nvPicPr>
          <p:cNvPr id="176" name="Shape 176"/>
          <p:cNvPicPr preferRelativeResize="0"/>
          <p:nvPr/>
        </p:nvPicPr>
        <p:blipFill rotWithShape="1">
          <a:blip r:embed="rId3">
            <a:alphaModFix/>
          </a:blip>
          <a:srcRect b="8667" l="0" r="0" t="0"/>
          <a:stretch/>
        </p:blipFill>
        <p:spPr>
          <a:xfrm>
            <a:off x="2826275" y="1289050"/>
            <a:ext cx="5806825" cy="323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Yelp Ratings vs. Income</a:t>
            </a:r>
            <a:endParaRPr/>
          </a:p>
        </p:txBody>
      </p:sp>
      <p:sp>
        <p:nvSpPr>
          <p:cNvPr id="182" name="Shape 182"/>
          <p:cNvSpPr txBox="1"/>
          <p:nvPr>
            <p:ph idx="1" type="body"/>
          </p:nvPr>
        </p:nvSpPr>
        <p:spPr>
          <a:xfrm>
            <a:off x="311700" y="1152475"/>
            <a:ext cx="3162000" cy="3838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t>Observations</a:t>
            </a:r>
            <a:endParaRPr u="sng"/>
          </a:p>
          <a:p>
            <a:pPr indent="0" lvl="0" marL="0">
              <a:spcBef>
                <a:spcPts val="1600"/>
              </a:spcBef>
              <a:spcAft>
                <a:spcPts val="0"/>
              </a:spcAft>
              <a:buNone/>
            </a:pPr>
            <a:r>
              <a:rPr lang="en"/>
              <a:t>Most Yelp Reviews in LA are above a 3, there seems to be little correlation between price and ratings within census tracts. </a:t>
            </a:r>
            <a:endParaRPr/>
          </a:p>
          <a:p>
            <a:pPr indent="0" lvl="0" marL="0">
              <a:spcBef>
                <a:spcPts val="1600"/>
              </a:spcBef>
              <a:spcAft>
                <a:spcPts val="1600"/>
              </a:spcAft>
              <a:buNone/>
            </a:pPr>
            <a:r>
              <a:rPr lang="en"/>
              <a:t>Many of the most consistently top rated restaurants either don’t have price info or are cheap, especially in lower income areas</a:t>
            </a:r>
            <a:endParaRPr/>
          </a:p>
        </p:txBody>
      </p:sp>
      <p:pic>
        <p:nvPicPr>
          <p:cNvPr id="183" name="Shape 183"/>
          <p:cNvPicPr preferRelativeResize="0"/>
          <p:nvPr/>
        </p:nvPicPr>
        <p:blipFill>
          <a:blip r:embed="rId3">
            <a:alphaModFix/>
          </a:blip>
          <a:stretch>
            <a:fillRect/>
          </a:stretch>
        </p:blipFill>
        <p:spPr>
          <a:xfrm>
            <a:off x="3630750" y="572700"/>
            <a:ext cx="5452625" cy="419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5 Restaurants based on in Income</a:t>
            </a:r>
            <a:endParaRPr/>
          </a:p>
        </p:txBody>
      </p:sp>
      <p:pic>
        <p:nvPicPr>
          <p:cNvPr id="189" name="Shape 189"/>
          <p:cNvPicPr preferRelativeResize="0"/>
          <p:nvPr/>
        </p:nvPicPr>
        <p:blipFill>
          <a:blip r:embed="rId3">
            <a:alphaModFix/>
          </a:blip>
          <a:stretch>
            <a:fillRect/>
          </a:stretch>
        </p:blipFill>
        <p:spPr>
          <a:xfrm>
            <a:off x="4798050" y="1655224"/>
            <a:ext cx="4034250" cy="3216475"/>
          </a:xfrm>
          <a:prstGeom prst="rect">
            <a:avLst/>
          </a:prstGeom>
          <a:noFill/>
          <a:ln>
            <a:noFill/>
          </a:ln>
        </p:spPr>
      </p:pic>
      <p:pic>
        <p:nvPicPr>
          <p:cNvPr id="190" name="Shape 190"/>
          <p:cNvPicPr preferRelativeResize="0"/>
          <p:nvPr/>
        </p:nvPicPr>
        <p:blipFill>
          <a:blip r:embed="rId4">
            <a:alphaModFix/>
          </a:blip>
          <a:stretch>
            <a:fillRect/>
          </a:stretch>
        </p:blipFill>
        <p:spPr>
          <a:xfrm>
            <a:off x="341900" y="1655225"/>
            <a:ext cx="3986274" cy="3223100"/>
          </a:xfrm>
          <a:prstGeom prst="rect">
            <a:avLst/>
          </a:prstGeom>
          <a:noFill/>
          <a:ln>
            <a:noFill/>
          </a:ln>
        </p:spPr>
      </p:pic>
      <p:sp>
        <p:nvSpPr>
          <p:cNvPr id="191" name="Shape 191"/>
          <p:cNvSpPr txBox="1"/>
          <p:nvPr/>
        </p:nvSpPr>
        <p:spPr>
          <a:xfrm>
            <a:off x="6734850" y="2017625"/>
            <a:ext cx="1236300" cy="44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nvSpPr>
        <p:spPr>
          <a:xfrm>
            <a:off x="6453250" y="312975"/>
            <a:ext cx="2301900" cy="102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Similar tastes but food trucks are more common than cafes in lower income areas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our goal?</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Narrativ</a:t>
            </a:r>
            <a:r>
              <a:rPr lang="en"/>
              <a:t>e: Have you ever wondered what might contributes to owning a successful restaurant? Most people would assume the quality of the food or the excellent service, but maybe there’s more to it. </a:t>
            </a:r>
            <a:endParaRPr/>
          </a:p>
          <a:p>
            <a:pPr indent="0" lvl="0" marL="0" marR="0" rtl="0" algn="l">
              <a:lnSpc>
                <a:spcPct val="115000"/>
              </a:lnSpc>
              <a:spcBef>
                <a:spcPts val="1600"/>
              </a:spcBef>
              <a:spcAft>
                <a:spcPts val="0"/>
              </a:spcAft>
              <a:buNone/>
            </a:pPr>
            <a:r>
              <a:rPr lang="en"/>
              <a:t>The goal of our project is to explore the impact of income and ethnicity on the types of the restaurants that are popular in an area. With the help of Yelp’s API, US Census Data, and LA Census Data,  we are able to make a few observations that can be beneficial to restaurant businesses. </a:t>
            </a:r>
            <a:endParaRPr sz="1100">
              <a:solidFill>
                <a:srgbClr val="000000"/>
              </a:solidFill>
              <a:latin typeface="Arial"/>
              <a:ea typeface="Arial"/>
              <a:cs typeface="Arial"/>
              <a:sym typeface="Arial"/>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5 Restaurants in Black and Asian Neighborhoods</a:t>
            </a:r>
            <a:endParaRPr/>
          </a:p>
        </p:txBody>
      </p:sp>
      <p:pic>
        <p:nvPicPr>
          <p:cNvPr id="198" name="Shape 198"/>
          <p:cNvPicPr preferRelativeResize="0"/>
          <p:nvPr/>
        </p:nvPicPr>
        <p:blipFill>
          <a:blip r:embed="rId3">
            <a:alphaModFix/>
          </a:blip>
          <a:stretch>
            <a:fillRect/>
          </a:stretch>
        </p:blipFill>
        <p:spPr>
          <a:xfrm>
            <a:off x="5066725" y="1200550"/>
            <a:ext cx="3765576" cy="3544450"/>
          </a:xfrm>
          <a:prstGeom prst="rect">
            <a:avLst/>
          </a:prstGeom>
          <a:noFill/>
          <a:ln>
            <a:noFill/>
          </a:ln>
        </p:spPr>
      </p:pic>
      <p:pic>
        <p:nvPicPr>
          <p:cNvPr id="199" name="Shape 199"/>
          <p:cNvPicPr preferRelativeResize="0"/>
          <p:nvPr/>
        </p:nvPicPr>
        <p:blipFill>
          <a:blip r:embed="rId4">
            <a:alphaModFix/>
          </a:blip>
          <a:stretch>
            <a:fillRect/>
          </a:stretch>
        </p:blipFill>
        <p:spPr>
          <a:xfrm>
            <a:off x="564200" y="1234475"/>
            <a:ext cx="4089299" cy="34765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233550" y="1235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5 Restaurants in Hispanic and White Neighborhoods</a:t>
            </a:r>
            <a:endParaRPr/>
          </a:p>
        </p:txBody>
      </p:sp>
      <p:sp>
        <p:nvSpPr>
          <p:cNvPr id="205" name="Shape 205"/>
          <p:cNvSpPr txBox="1"/>
          <p:nvPr>
            <p:ph idx="1" type="body"/>
          </p:nvPr>
        </p:nvSpPr>
        <p:spPr>
          <a:xfrm>
            <a:off x="319700" y="805625"/>
            <a:ext cx="8262300" cy="138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Given that the Hispanic population is the single largest ethnic group in LA, and Mexican food is the most common restaurant type in LA. While there are high concentrations of Mexican food establishments in predominantly Hispanic neighborhoods. The top fives are very similar in predominantly White and Hispanic neighborhoods, which make up the majority of LA</a:t>
            </a:r>
            <a:endParaRPr sz="1600"/>
          </a:p>
        </p:txBody>
      </p:sp>
      <p:pic>
        <p:nvPicPr>
          <p:cNvPr id="206" name="Shape 206"/>
          <p:cNvPicPr preferRelativeResize="0"/>
          <p:nvPr/>
        </p:nvPicPr>
        <p:blipFill>
          <a:blip r:embed="rId3">
            <a:alphaModFix/>
          </a:blip>
          <a:stretch>
            <a:fillRect/>
          </a:stretch>
        </p:blipFill>
        <p:spPr>
          <a:xfrm>
            <a:off x="4798225" y="2280500"/>
            <a:ext cx="4090926" cy="2689201"/>
          </a:xfrm>
          <a:prstGeom prst="rect">
            <a:avLst/>
          </a:prstGeom>
          <a:noFill/>
          <a:ln>
            <a:noFill/>
          </a:ln>
        </p:spPr>
      </p:pic>
      <p:pic>
        <p:nvPicPr>
          <p:cNvPr id="207" name="Shape 207"/>
          <p:cNvPicPr preferRelativeResize="0"/>
          <p:nvPr/>
        </p:nvPicPr>
        <p:blipFill>
          <a:blip r:embed="rId4">
            <a:alphaModFix/>
          </a:blip>
          <a:stretch>
            <a:fillRect/>
          </a:stretch>
        </p:blipFill>
        <p:spPr>
          <a:xfrm>
            <a:off x="371275" y="2280500"/>
            <a:ext cx="3656825" cy="2753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Thoughts about the LA Census and Yelp analysis</a:t>
            </a:r>
            <a:endParaRPr/>
          </a:p>
        </p:txBody>
      </p:sp>
      <p:sp>
        <p:nvSpPr>
          <p:cNvPr id="213" name="Shape 213"/>
          <p:cNvSpPr txBox="1"/>
          <p:nvPr>
            <p:ph idx="1" type="body"/>
          </p:nvPr>
        </p:nvSpPr>
        <p:spPr>
          <a:xfrm>
            <a:off x="217475" y="1152475"/>
            <a:ext cx="3498300" cy="3650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While certain neighborhoods where an ethnicity predominate exist in LA, it’s not the norm</a:t>
            </a:r>
            <a:endParaRPr/>
          </a:p>
          <a:p>
            <a:pPr indent="-342900" lvl="0" marL="457200" rtl="0">
              <a:spcBef>
                <a:spcPts val="0"/>
              </a:spcBef>
              <a:spcAft>
                <a:spcPts val="0"/>
              </a:spcAft>
              <a:buSzPts val="1800"/>
              <a:buChar char="●"/>
            </a:pPr>
            <a:r>
              <a:rPr lang="en"/>
              <a:t>Census Tracts and </a:t>
            </a:r>
            <a:r>
              <a:rPr lang="en"/>
              <a:t>Restaurant</a:t>
            </a:r>
            <a:r>
              <a:rPr lang="en"/>
              <a:t> concentrations are likely more of function of historic districts rather than the tastes of people in LA. </a:t>
            </a:r>
            <a:endParaRPr/>
          </a:p>
          <a:p>
            <a:pPr indent="0" lvl="0" marL="0">
              <a:spcBef>
                <a:spcPts val="1600"/>
              </a:spcBef>
              <a:spcAft>
                <a:spcPts val="1600"/>
              </a:spcAft>
              <a:buNone/>
            </a:pPr>
            <a:r>
              <a:t/>
            </a:r>
            <a:endParaRPr/>
          </a:p>
        </p:txBody>
      </p:sp>
      <p:graphicFrame>
        <p:nvGraphicFramePr>
          <p:cNvPr id="214" name="Shape 214"/>
          <p:cNvGraphicFramePr/>
          <p:nvPr/>
        </p:nvGraphicFramePr>
        <p:xfrm>
          <a:off x="3889225" y="1152475"/>
          <a:ext cx="3000000" cy="3000000"/>
        </p:xfrm>
        <a:graphic>
          <a:graphicData uri="http://schemas.openxmlformats.org/drawingml/2006/table">
            <a:tbl>
              <a:tblPr>
                <a:noFill/>
                <a:tableStyleId>{71C1F532-81D9-4221-B7E7-A4B7ADF6C16B}</a:tableStyleId>
              </a:tblPr>
              <a:tblGrid>
                <a:gridCol w="1026625"/>
                <a:gridCol w="1026625"/>
                <a:gridCol w="1026625"/>
                <a:gridCol w="1026625"/>
                <a:gridCol w="1026625"/>
              </a:tblGrid>
              <a:tr h="430500">
                <a:tc>
                  <a:txBody>
                    <a:bodyPr>
                      <a:noAutofit/>
                    </a:bodyPr>
                    <a:lstStyle/>
                    <a:p>
                      <a:pPr indent="0" lvl="0" marL="0">
                        <a:spcBef>
                          <a:spcPts val="0"/>
                        </a:spcBef>
                        <a:spcAft>
                          <a:spcPts val="0"/>
                        </a:spcAft>
                        <a:buNone/>
                      </a:pPr>
                      <a:r>
                        <a:rPr lang="en">
                          <a:solidFill>
                            <a:srgbClr val="FFFFFF"/>
                          </a:solidFill>
                        </a:rPr>
                        <a:t>Summary</a:t>
                      </a:r>
                      <a:endParaRPr>
                        <a:solidFill>
                          <a:srgbClr val="FFFFFF"/>
                        </a:solidFill>
                      </a:endParaRPr>
                    </a:p>
                    <a:p>
                      <a:pPr indent="0" lvl="0" marL="0" rtl="0">
                        <a:spcBef>
                          <a:spcPts val="0"/>
                        </a:spcBef>
                        <a:spcAft>
                          <a:spcPts val="0"/>
                        </a:spcAft>
                        <a:buNone/>
                      </a:pPr>
                      <a:r>
                        <a:rPr lang="en">
                          <a:solidFill>
                            <a:srgbClr val="FFFFFF"/>
                          </a:solidFill>
                        </a:rPr>
                        <a:t>By Tract</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White</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Black</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Asian</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Hispanic</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430500">
                <a:tc>
                  <a:txBody>
                    <a:bodyPr>
                      <a:noAutofit/>
                    </a:bodyPr>
                    <a:lstStyle/>
                    <a:p>
                      <a:pPr indent="0" lvl="0" marL="0" rtl="0">
                        <a:spcBef>
                          <a:spcPts val="0"/>
                        </a:spcBef>
                        <a:spcAft>
                          <a:spcPts val="0"/>
                        </a:spcAft>
                        <a:buNone/>
                      </a:pPr>
                      <a:r>
                        <a:rPr lang="en">
                          <a:solidFill>
                            <a:srgbClr val="FFFFFF"/>
                          </a:solidFill>
                        </a:rPr>
                        <a:t>mean</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31.71%</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7.41%</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14.39%</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43.43%</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430500">
                <a:tc>
                  <a:txBody>
                    <a:bodyPr>
                      <a:noAutofit/>
                    </a:bodyPr>
                    <a:lstStyle/>
                    <a:p>
                      <a:pPr indent="0" lvl="0" marL="0" rtl="0">
                        <a:spcBef>
                          <a:spcPts val="0"/>
                        </a:spcBef>
                        <a:spcAft>
                          <a:spcPts val="0"/>
                        </a:spcAft>
                        <a:buNone/>
                      </a:pPr>
                      <a:r>
                        <a:rPr lang="en">
                          <a:solidFill>
                            <a:srgbClr val="FFFFFF"/>
                          </a:solidFill>
                        </a:rPr>
                        <a:t>std</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26.61%</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12.73%</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14.73%</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29.64%</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430500">
                <a:tc>
                  <a:txBody>
                    <a:bodyPr>
                      <a:noAutofit/>
                    </a:bodyPr>
                    <a:lstStyle/>
                    <a:p>
                      <a:pPr indent="0" lvl="0" marL="0" rtl="0">
                        <a:spcBef>
                          <a:spcPts val="0"/>
                        </a:spcBef>
                        <a:spcAft>
                          <a:spcPts val="0"/>
                        </a:spcAft>
                        <a:buNone/>
                      </a:pPr>
                      <a:r>
                        <a:rPr lang="en">
                          <a:solidFill>
                            <a:srgbClr val="FFFFFF"/>
                          </a:solidFill>
                        </a:rPr>
                        <a:t>25Q</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6.1%</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1.1%</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4.2%</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16.7%</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430500">
                <a:tc>
                  <a:txBody>
                    <a:bodyPr>
                      <a:noAutofit/>
                    </a:bodyPr>
                    <a:lstStyle/>
                    <a:p>
                      <a:pPr indent="0" lvl="0" marL="0" rtl="0">
                        <a:spcBef>
                          <a:spcPts val="0"/>
                        </a:spcBef>
                        <a:spcAft>
                          <a:spcPts val="0"/>
                        </a:spcAft>
                        <a:buNone/>
                      </a:pPr>
                      <a:r>
                        <a:rPr lang="en">
                          <a:solidFill>
                            <a:srgbClr val="FFFFFF"/>
                          </a:solidFill>
                        </a:rPr>
                        <a:t>Median</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25.85%</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3.2%</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9.9%</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39.1%</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430500">
                <a:tc>
                  <a:txBody>
                    <a:bodyPr>
                      <a:noAutofit/>
                    </a:bodyPr>
                    <a:lstStyle/>
                    <a:p>
                      <a:pPr indent="0" lvl="0" marL="0" rtl="0">
                        <a:spcBef>
                          <a:spcPts val="0"/>
                        </a:spcBef>
                        <a:spcAft>
                          <a:spcPts val="0"/>
                        </a:spcAft>
                        <a:buNone/>
                      </a:pPr>
                      <a:r>
                        <a:rPr lang="en">
                          <a:solidFill>
                            <a:srgbClr val="FFFFFF"/>
                          </a:solidFill>
                        </a:rPr>
                        <a:t>75Q</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56%</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6.9%</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19.7%</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68.77%</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430500">
                <a:tc>
                  <a:txBody>
                    <a:bodyPr>
                      <a:noAutofit/>
                    </a:bodyPr>
                    <a:lstStyle/>
                    <a:p>
                      <a:pPr indent="0" lvl="0" marL="0" rtl="0">
                        <a:spcBef>
                          <a:spcPts val="0"/>
                        </a:spcBef>
                        <a:spcAft>
                          <a:spcPts val="0"/>
                        </a:spcAft>
                        <a:buNone/>
                      </a:pPr>
                      <a:r>
                        <a:rPr lang="en">
                          <a:solidFill>
                            <a:srgbClr val="FFFFFF"/>
                          </a:solidFill>
                        </a:rPr>
                        <a:t>% of tracts (&gt;60% of pop)</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21%</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1.8%</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2.1%</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31.7%</a:t>
                      </a:r>
                      <a:endParaRPr>
                        <a:solidFill>
                          <a:srgbClr val="FFFFFF"/>
                        </a:solidFill>
                      </a:endParaRPr>
                    </a:p>
                  </a:txBody>
                  <a:tcPr marT="91425" marB="91425" marR="91425" marL="91425">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10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findings from the LA Census </a:t>
            </a:r>
            <a:endParaRPr/>
          </a:p>
        </p:txBody>
      </p:sp>
      <p:pic>
        <p:nvPicPr>
          <p:cNvPr id="220" name="Shape 220"/>
          <p:cNvPicPr preferRelativeResize="0"/>
          <p:nvPr/>
        </p:nvPicPr>
        <p:blipFill>
          <a:blip r:embed="rId3">
            <a:alphaModFix/>
          </a:blip>
          <a:stretch>
            <a:fillRect/>
          </a:stretch>
        </p:blipFill>
        <p:spPr>
          <a:xfrm>
            <a:off x="4887750" y="827300"/>
            <a:ext cx="4038500" cy="3701351"/>
          </a:xfrm>
          <a:prstGeom prst="rect">
            <a:avLst/>
          </a:prstGeom>
          <a:noFill/>
          <a:ln>
            <a:noFill/>
          </a:ln>
        </p:spPr>
      </p:pic>
      <p:pic>
        <p:nvPicPr>
          <p:cNvPr id="221" name="Shape 221"/>
          <p:cNvPicPr preferRelativeResize="0"/>
          <p:nvPr/>
        </p:nvPicPr>
        <p:blipFill>
          <a:blip r:embed="rId4">
            <a:alphaModFix/>
          </a:blip>
          <a:stretch>
            <a:fillRect/>
          </a:stretch>
        </p:blipFill>
        <p:spPr>
          <a:xfrm>
            <a:off x="311700" y="827300"/>
            <a:ext cx="3933976" cy="37013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 Census Code</a:t>
            </a:r>
            <a:endParaRPr/>
          </a:p>
          <a:p>
            <a:pPr indent="0" lvl="0" marL="0">
              <a:spcBef>
                <a:spcPts val="0"/>
              </a:spcBef>
              <a:spcAft>
                <a:spcPts val="0"/>
              </a:spcAft>
              <a:buNone/>
            </a:pPr>
            <a:r>
              <a:t/>
            </a:r>
            <a:endParaRPr/>
          </a:p>
        </p:txBody>
      </p:sp>
      <p:sp>
        <p:nvSpPr>
          <p:cNvPr id="227" name="Shape 227"/>
          <p:cNvSpPr txBox="1"/>
          <p:nvPr>
            <p:ph idx="1" type="body"/>
          </p:nvPr>
        </p:nvSpPr>
        <p:spPr>
          <a:xfrm>
            <a:off x="311700" y="1152475"/>
            <a:ext cx="3496200" cy="28626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Lots and Lots of filtering</a:t>
            </a:r>
            <a:endParaRPr/>
          </a:p>
          <a:p>
            <a:pPr indent="-342900" lvl="0" marL="457200" rtl="0">
              <a:spcBef>
                <a:spcPts val="0"/>
              </a:spcBef>
              <a:spcAft>
                <a:spcPts val="0"/>
              </a:spcAft>
              <a:buSzPts val="1800"/>
              <a:buChar char="●"/>
            </a:pPr>
            <a:r>
              <a:rPr lang="en"/>
              <a:t>Managing different census tract code formats was a challenge</a:t>
            </a:r>
            <a:endParaRPr/>
          </a:p>
          <a:p>
            <a:pPr indent="-342900" lvl="0" marL="457200" rtl="0">
              <a:spcBef>
                <a:spcPts val="0"/>
              </a:spcBef>
              <a:spcAft>
                <a:spcPts val="0"/>
              </a:spcAft>
              <a:buSzPts val="1800"/>
              <a:buChar char="●"/>
            </a:pPr>
            <a:r>
              <a:rPr lang="en"/>
              <a:t>Yelp API has an attitude</a:t>
            </a:r>
            <a:endParaRPr/>
          </a:p>
          <a:p>
            <a:pPr indent="-342900" lvl="0" marL="457200" rtl="0">
              <a:spcBef>
                <a:spcPts val="0"/>
              </a:spcBef>
              <a:spcAft>
                <a:spcPts val="0"/>
              </a:spcAft>
              <a:buSzPts val="1800"/>
              <a:buChar char="●"/>
            </a:pPr>
            <a:r>
              <a:rPr lang="en"/>
              <a:t>It’s hard to keep track of large datasets, especially after merging them multiple times </a:t>
            </a:r>
            <a:endParaRPr/>
          </a:p>
          <a:p>
            <a:pPr indent="0" lvl="0" marL="0" rtl="0">
              <a:spcBef>
                <a:spcPts val="1600"/>
              </a:spcBef>
              <a:spcAft>
                <a:spcPts val="1600"/>
              </a:spcAft>
              <a:buNone/>
            </a:pPr>
            <a:r>
              <a:t/>
            </a:r>
            <a:endParaRPr/>
          </a:p>
        </p:txBody>
      </p:sp>
      <p:pic>
        <p:nvPicPr>
          <p:cNvPr id="228" name="Shape 228"/>
          <p:cNvPicPr preferRelativeResize="0"/>
          <p:nvPr/>
        </p:nvPicPr>
        <p:blipFill>
          <a:blip r:embed="rId3">
            <a:alphaModFix/>
          </a:blip>
          <a:stretch>
            <a:fillRect/>
          </a:stretch>
        </p:blipFill>
        <p:spPr>
          <a:xfrm>
            <a:off x="3985500" y="230925"/>
            <a:ext cx="4567724" cy="1410175"/>
          </a:xfrm>
          <a:prstGeom prst="rect">
            <a:avLst/>
          </a:prstGeom>
          <a:noFill/>
          <a:ln>
            <a:noFill/>
          </a:ln>
        </p:spPr>
      </p:pic>
      <p:pic>
        <p:nvPicPr>
          <p:cNvPr id="229" name="Shape 229"/>
          <p:cNvPicPr preferRelativeResize="0"/>
          <p:nvPr/>
        </p:nvPicPr>
        <p:blipFill>
          <a:blip r:embed="rId4">
            <a:alphaModFix/>
          </a:blip>
          <a:stretch>
            <a:fillRect/>
          </a:stretch>
        </p:blipFill>
        <p:spPr>
          <a:xfrm>
            <a:off x="311700" y="4014949"/>
            <a:ext cx="2565825" cy="1049350"/>
          </a:xfrm>
          <a:prstGeom prst="rect">
            <a:avLst/>
          </a:prstGeom>
          <a:noFill/>
          <a:ln>
            <a:noFill/>
          </a:ln>
        </p:spPr>
      </p:pic>
      <p:pic>
        <p:nvPicPr>
          <p:cNvPr id="230" name="Shape 230"/>
          <p:cNvPicPr preferRelativeResize="0"/>
          <p:nvPr/>
        </p:nvPicPr>
        <p:blipFill>
          <a:blip r:embed="rId5">
            <a:alphaModFix/>
          </a:blip>
          <a:stretch>
            <a:fillRect/>
          </a:stretch>
        </p:blipFill>
        <p:spPr>
          <a:xfrm>
            <a:off x="4340725" y="1765000"/>
            <a:ext cx="3537925" cy="3151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We do not show standard error.</a:t>
            </a:r>
            <a:endParaRPr/>
          </a:p>
          <a:p>
            <a:pPr indent="-342900" lvl="0" marL="457200" rtl="0">
              <a:spcBef>
                <a:spcPts val="0"/>
              </a:spcBef>
              <a:spcAft>
                <a:spcPts val="0"/>
              </a:spcAft>
              <a:buSzPts val="1800"/>
              <a:buAutoNum type="arabicPeriod"/>
            </a:pPr>
            <a:r>
              <a:rPr lang="en"/>
              <a:t>We have not included review counts</a:t>
            </a:r>
            <a:endParaRPr/>
          </a:p>
          <a:p>
            <a:pPr indent="-342900" lvl="0" marL="457200" rtl="0">
              <a:spcBef>
                <a:spcPts val="0"/>
              </a:spcBef>
              <a:spcAft>
                <a:spcPts val="0"/>
              </a:spcAft>
              <a:buSzPts val="1800"/>
              <a:buAutoNum type="arabicPeriod"/>
            </a:pPr>
            <a:r>
              <a:rPr lang="en"/>
              <a:t>For poor versus rich counties, we do not control for ethnicity.</a:t>
            </a:r>
            <a:endParaRPr/>
          </a:p>
          <a:p>
            <a:pPr indent="-342900" lvl="0" marL="457200" rtl="0">
              <a:spcBef>
                <a:spcPts val="0"/>
              </a:spcBef>
              <a:spcAft>
                <a:spcPts val="0"/>
              </a:spcAft>
              <a:buSzPts val="1800"/>
              <a:buAutoNum type="arabicPeriod"/>
            </a:pPr>
            <a:r>
              <a:rPr lang="en"/>
              <a:t>For counties of different ethnicities, we do not control for income.</a:t>
            </a:r>
            <a:endParaRPr/>
          </a:p>
          <a:p>
            <a:pPr indent="-342900" lvl="0" marL="457200" rtl="0">
              <a:spcBef>
                <a:spcPts val="0"/>
              </a:spcBef>
              <a:spcAft>
                <a:spcPts val="0"/>
              </a:spcAft>
              <a:buSzPts val="1800"/>
              <a:buAutoNum type="arabicPeriod"/>
            </a:pPr>
            <a:r>
              <a:rPr lang="en"/>
              <a:t>We pull the top 50 restaurants based on rankings for the counties. If we pulled based on review count we may get different results.</a:t>
            </a:r>
            <a:endParaRPr/>
          </a:p>
          <a:p>
            <a:pPr indent="-342900" lvl="0" marL="457200" rtl="0">
              <a:spcBef>
                <a:spcPts val="0"/>
              </a:spcBef>
              <a:spcAft>
                <a:spcPts val="0"/>
              </a:spcAft>
              <a:buSzPts val="1800"/>
              <a:buAutoNum type="arabicPeriod"/>
            </a:pPr>
            <a:r>
              <a:rPr lang="en"/>
              <a:t>Incomplete or unclear records from the LA County Data Office: different census tract formats, misleading column names, etc.</a:t>
            </a:r>
            <a:endParaRPr/>
          </a:p>
          <a:p>
            <a:pPr indent="-342900" lvl="0" marL="457200" rtl="0">
              <a:spcBef>
                <a:spcPts val="0"/>
              </a:spcBef>
              <a:spcAft>
                <a:spcPts val="0"/>
              </a:spcAft>
              <a:buSzPts val="1800"/>
              <a:buAutoNum type="arabicPeriod"/>
            </a:pPr>
            <a:r>
              <a:rPr lang="en"/>
              <a:t>Issues trying to connect with Census geocoder API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
        <p:nvSpPr>
          <p:cNvPr id="236" name="Shape 2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Conflicts, shortcomings, etc.</a:t>
            </a:r>
            <a:endParaRPr/>
          </a:p>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a:blip r:embed="rId3">
            <a:alphaModFix/>
          </a:blip>
          <a:stretch>
            <a:fillRect/>
          </a:stretch>
        </p:blipFill>
        <p:spPr>
          <a:xfrm>
            <a:off x="1365782" y="0"/>
            <a:ext cx="6412435"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Shape 246"/>
          <p:cNvPicPr preferRelativeResize="0"/>
          <p:nvPr/>
        </p:nvPicPr>
        <p:blipFill>
          <a:blip r:embed="rId3">
            <a:alphaModFix/>
          </a:blip>
          <a:stretch>
            <a:fillRect/>
          </a:stretch>
        </p:blipFill>
        <p:spPr>
          <a:xfrm>
            <a:off x="1334547" y="0"/>
            <a:ext cx="6474907"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Shape 251"/>
          <p:cNvPicPr preferRelativeResize="0"/>
          <p:nvPr/>
        </p:nvPicPr>
        <p:blipFill>
          <a:blip r:embed="rId3">
            <a:alphaModFix/>
          </a:blip>
          <a:stretch>
            <a:fillRect/>
          </a:stretch>
        </p:blipFill>
        <p:spPr>
          <a:xfrm>
            <a:off x="406975" y="756575"/>
            <a:ext cx="8253251" cy="3812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Shape 256"/>
          <p:cNvPicPr preferRelativeResize="0"/>
          <p:nvPr/>
        </p:nvPicPr>
        <p:blipFill>
          <a:blip r:embed="rId3">
            <a:alphaModFix/>
          </a:blip>
          <a:stretch>
            <a:fillRect/>
          </a:stretch>
        </p:blipFill>
        <p:spPr>
          <a:xfrm>
            <a:off x="1507532" y="0"/>
            <a:ext cx="612893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Where is our data coming from?</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 Census Demographic Data for 2015</a:t>
            </a:r>
            <a:endParaRPr/>
          </a:p>
          <a:p>
            <a:pPr indent="0" lvl="0" marL="0">
              <a:spcBef>
                <a:spcPts val="1600"/>
              </a:spcBef>
              <a:spcAft>
                <a:spcPts val="0"/>
              </a:spcAft>
              <a:buNone/>
            </a:pPr>
            <a:r>
              <a:rPr lang="en" u="sng">
                <a:solidFill>
                  <a:schemeClr val="hlink"/>
                </a:solidFill>
                <a:hlinkClick r:id="rId3"/>
              </a:rPr>
              <a:t>https://www.kaggle.com/muonneutrino/us-census-demographic-data/data</a:t>
            </a:r>
            <a:endParaRPr/>
          </a:p>
          <a:p>
            <a:pPr indent="0" lvl="0" marL="0">
              <a:spcBef>
                <a:spcPts val="1600"/>
              </a:spcBef>
              <a:spcAft>
                <a:spcPts val="0"/>
              </a:spcAft>
              <a:buNone/>
            </a:pPr>
            <a:r>
              <a:rPr lang="en"/>
              <a:t>Yelp API Fusion</a:t>
            </a:r>
            <a:endParaRPr/>
          </a:p>
          <a:p>
            <a:pPr indent="0" lvl="0" marL="0">
              <a:spcBef>
                <a:spcPts val="1600"/>
              </a:spcBef>
              <a:spcAft>
                <a:spcPts val="0"/>
              </a:spcAft>
              <a:buNone/>
            </a:pPr>
            <a:r>
              <a:rPr lang="en"/>
              <a:t>LA County Census Data</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Shape 261"/>
          <p:cNvPicPr preferRelativeResize="0"/>
          <p:nvPr/>
        </p:nvPicPr>
        <p:blipFill>
          <a:blip r:embed="rId3">
            <a:alphaModFix/>
          </a:blip>
          <a:stretch>
            <a:fillRect/>
          </a:stretch>
        </p:blipFill>
        <p:spPr>
          <a:xfrm>
            <a:off x="1143359" y="0"/>
            <a:ext cx="7162082" cy="5143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68" name="Shape 268"/>
          <p:cNvPicPr preferRelativeResize="0"/>
          <p:nvPr/>
        </p:nvPicPr>
        <p:blipFill>
          <a:blip r:embed="rId3">
            <a:alphaModFix/>
          </a:blip>
          <a:stretch>
            <a:fillRect/>
          </a:stretch>
        </p:blipFill>
        <p:spPr>
          <a:xfrm>
            <a:off x="712635" y="0"/>
            <a:ext cx="7718729" cy="5143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75" name="Shape 275"/>
          <p:cNvPicPr preferRelativeResize="0"/>
          <p:nvPr/>
        </p:nvPicPr>
        <p:blipFill>
          <a:blip r:embed="rId3">
            <a:alphaModFix/>
          </a:blip>
          <a:stretch>
            <a:fillRect/>
          </a:stretch>
        </p:blipFill>
        <p:spPr>
          <a:xfrm>
            <a:off x="615728" y="0"/>
            <a:ext cx="7912543" cy="5143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Shape 280"/>
          <p:cNvPicPr preferRelativeResize="0"/>
          <p:nvPr/>
        </p:nvPicPr>
        <p:blipFill>
          <a:blip r:embed="rId3">
            <a:alphaModFix/>
          </a:blip>
          <a:stretch>
            <a:fillRect/>
          </a:stretch>
        </p:blipFill>
        <p:spPr>
          <a:xfrm>
            <a:off x="1233883" y="0"/>
            <a:ext cx="6676232" cy="5143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86" name="Shape 286"/>
          <p:cNvPicPr preferRelativeResize="0"/>
          <p:nvPr/>
        </p:nvPicPr>
        <p:blipFill>
          <a:blip r:embed="rId3">
            <a:alphaModFix/>
          </a:blip>
          <a:stretch>
            <a:fillRect/>
          </a:stretch>
        </p:blipFill>
        <p:spPr>
          <a:xfrm>
            <a:off x="0" y="591750"/>
            <a:ext cx="9144001" cy="396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Shape 291"/>
          <p:cNvPicPr preferRelativeResize="0"/>
          <p:nvPr/>
        </p:nvPicPr>
        <p:blipFill>
          <a:blip r:embed="rId3">
            <a:alphaModFix/>
          </a:blip>
          <a:stretch>
            <a:fillRect/>
          </a:stretch>
        </p:blipFill>
        <p:spPr>
          <a:xfrm>
            <a:off x="1441024" y="0"/>
            <a:ext cx="6261953"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Shape 296"/>
          <p:cNvPicPr preferRelativeResize="0"/>
          <p:nvPr/>
        </p:nvPicPr>
        <p:blipFill>
          <a:blip r:embed="rId3">
            <a:alphaModFix/>
          </a:blip>
          <a:stretch>
            <a:fillRect/>
          </a:stretch>
        </p:blipFill>
        <p:spPr>
          <a:xfrm>
            <a:off x="311688" y="1949075"/>
            <a:ext cx="8467725"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Assumptions</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How we define an area:</a:t>
            </a:r>
            <a:endParaRPr sz="1600"/>
          </a:p>
          <a:p>
            <a:pPr indent="-330200" lvl="1" marL="914400" rtl="0">
              <a:spcBef>
                <a:spcPts val="0"/>
              </a:spcBef>
              <a:spcAft>
                <a:spcPts val="0"/>
              </a:spcAft>
              <a:buSzPts val="1600"/>
              <a:buAutoNum type="alphaLcPeriod"/>
            </a:pPr>
            <a:r>
              <a:rPr lang="en" sz="1600"/>
              <a:t>County &amp; census tract (smaller area) macro vs micro view</a:t>
            </a:r>
            <a:endParaRPr sz="1600"/>
          </a:p>
          <a:p>
            <a:pPr indent="-330200" lvl="0" marL="457200" rtl="0">
              <a:spcBef>
                <a:spcPts val="0"/>
              </a:spcBef>
              <a:spcAft>
                <a:spcPts val="0"/>
              </a:spcAft>
              <a:buSzPts val="1600"/>
              <a:buAutoNum type="arabicPeriod"/>
            </a:pPr>
            <a:r>
              <a:rPr lang="en" sz="1600"/>
              <a:t>Ethnicity:</a:t>
            </a:r>
            <a:endParaRPr sz="1600"/>
          </a:p>
          <a:p>
            <a:pPr indent="-330200" lvl="1" marL="914400" rtl="0">
              <a:spcBef>
                <a:spcPts val="0"/>
              </a:spcBef>
              <a:spcAft>
                <a:spcPts val="0"/>
              </a:spcAft>
              <a:buSzPts val="1600"/>
              <a:buAutoNum type="alphaLcPeriod"/>
            </a:pPr>
            <a:r>
              <a:rPr lang="en" sz="1600"/>
              <a:t>White, Black, Latino, Asian, Native American, Pacific Islander</a:t>
            </a:r>
            <a:endParaRPr sz="1600"/>
          </a:p>
          <a:p>
            <a:pPr indent="-330200" lvl="0" marL="457200" rtl="0">
              <a:spcBef>
                <a:spcPts val="0"/>
              </a:spcBef>
              <a:spcAft>
                <a:spcPts val="0"/>
              </a:spcAft>
              <a:buSzPts val="1600"/>
              <a:buAutoNum type="arabicPeriod"/>
            </a:pPr>
            <a:r>
              <a:rPr lang="en" sz="1600"/>
              <a:t>Income: </a:t>
            </a:r>
            <a:endParaRPr sz="1600"/>
          </a:p>
          <a:p>
            <a:pPr indent="-330200" lvl="1" marL="914400" rtl="0">
              <a:spcBef>
                <a:spcPts val="0"/>
              </a:spcBef>
              <a:spcAft>
                <a:spcPts val="0"/>
              </a:spcAft>
              <a:buSzPts val="1600"/>
              <a:buAutoNum type="alphaLcPeriod"/>
            </a:pPr>
            <a:r>
              <a:rPr lang="en" sz="1600"/>
              <a:t>Rich Counties have income per capita greater than $85K </a:t>
            </a:r>
            <a:endParaRPr sz="1600"/>
          </a:p>
          <a:p>
            <a:pPr indent="-330200" lvl="1" marL="914400" rtl="0">
              <a:spcBef>
                <a:spcPts val="0"/>
              </a:spcBef>
              <a:spcAft>
                <a:spcPts val="0"/>
              </a:spcAft>
              <a:buSzPts val="1600"/>
              <a:buAutoNum type="alphaLcPeriod"/>
            </a:pPr>
            <a:r>
              <a:rPr lang="en" sz="1600"/>
              <a:t>Poor Counties have income per capita less than $35K</a:t>
            </a:r>
            <a:endParaRPr sz="1600"/>
          </a:p>
          <a:p>
            <a:pPr indent="-330200" lvl="0" marL="457200" rtl="0">
              <a:spcBef>
                <a:spcPts val="0"/>
              </a:spcBef>
              <a:spcAft>
                <a:spcPts val="0"/>
              </a:spcAft>
              <a:buSzPts val="1600"/>
              <a:buAutoNum type="arabicPeriod"/>
            </a:pPr>
            <a:r>
              <a:rPr lang="en" sz="1600"/>
              <a:t>Popularity: </a:t>
            </a:r>
            <a:endParaRPr sz="1600"/>
          </a:p>
          <a:p>
            <a:pPr indent="-330200" lvl="1" marL="914400" rtl="0">
              <a:spcBef>
                <a:spcPts val="0"/>
              </a:spcBef>
              <a:spcAft>
                <a:spcPts val="0"/>
              </a:spcAft>
              <a:buSzPts val="1600"/>
              <a:buAutoNum type="alphaLcPeriod"/>
            </a:pPr>
            <a:r>
              <a:rPr lang="en" sz="1600"/>
              <a:t>Restaurant rating rated by Yelp users</a:t>
            </a:r>
            <a:endParaRPr sz="1600"/>
          </a:p>
          <a:p>
            <a:pPr indent="0" lvl="0" marL="0" rtl="0">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Census information is based on census tracts. We aggregate census tracts into county level information.</a:t>
            </a:r>
            <a:endParaRPr/>
          </a:p>
          <a:p>
            <a:pPr indent="-342900" lvl="0" marL="457200" rtl="0">
              <a:spcBef>
                <a:spcPts val="0"/>
              </a:spcBef>
              <a:spcAft>
                <a:spcPts val="0"/>
              </a:spcAft>
              <a:buSzPts val="1800"/>
              <a:buAutoNum type="arabicPeriod"/>
            </a:pPr>
            <a:r>
              <a:rPr lang="en"/>
              <a:t>We filter census data for American counties with a population size greater than 100,000.</a:t>
            </a:r>
            <a:endParaRPr/>
          </a:p>
          <a:p>
            <a:pPr indent="-317500" lvl="1" marL="914400" rtl="0">
              <a:spcBef>
                <a:spcPts val="0"/>
              </a:spcBef>
              <a:spcAft>
                <a:spcPts val="0"/>
              </a:spcAft>
              <a:buSzPts val="1400"/>
              <a:buAutoNum type="alphaLcPeriod"/>
            </a:pPr>
            <a:r>
              <a:rPr lang="en"/>
              <a:t>We exclude Puerto Rico</a:t>
            </a:r>
            <a:endParaRPr/>
          </a:p>
          <a:p>
            <a:pPr indent="-342900" lvl="0" marL="457200" rtl="0">
              <a:spcBef>
                <a:spcPts val="0"/>
              </a:spcBef>
              <a:spcAft>
                <a:spcPts val="0"/>
              </a:spcAft>
              <a:buSzPts val="1800"/>
              <a:buAutoNum type="arabicPeriod"/>
            </a:pPr>
            <a:r>
              <a:rPr lang="en"/>
              <a:t>We create smaller datasets based on our filter criteria.</a:t>
            </a:r>
            <a:endParaRPr/>
          </a:p>
          <a:p>
            <a:pPr indent="-317500" lvl="1" marL="914400" rtl="0">
              <a:spcBef>
                <a:spcPts val="0"/>
              </a:spcBef>
              <a:spcAft>
                <a:spcPts val="0"/>
              </a:spcAft>
              <a:buSzPts val="1400"/>
              <a:buAutoNum type="alphaLcPeriod"/>
            </a:pPr>
            <a:r>
              <a:rPr lang="en"/>
              <a:t>For example, we create a dataset of counties where the white population is greater than 80% of the population.</a:t>
            </a:r>
            <a:endParaRPr/>
          </a:p>
          <a:p>
            <a:pPr indent="-342900" lvl="0" marL="457200" rtl="0">
              <a:spcBef>
                <a:spcPts val="0"/>
              </a:spcBef>
              <a:spcAft>
                <a:spcPts val="0"/>
              </a:spcAft>
              <a:buSzPts val="1800"/>
              <a:buAutoNum type="arabicPeriod"/>
            </a:pPr>
            <a:r>
              <a:rPr lang="en"/>
              <a:t>We query Yelp for the top 50 restaurants as ranked by their rating for each county in the dataset. </a:t>
            </a:r>
            <a:endParaRPr/>
          </a:p>
          <a:p>
            <a:pPr indent="-317500" lvl="1" marL="914400" rtl="0">
              <a:spcBef>
                <a:spcPts val="0"/>
              </a:spcBef>
              <a:spcAft>
                <a:spcPts val="0"/>
              </a:spcAft>
              <a:buSzPts val="1400"/>
              <a:buAutoNum type="alphaLcPeriod"/>
            </a:pPr>
            <a:r>
              <a:rPr lang="en"/>
              <a:t>We pull restaurant name, ranking, review count, price category and cuisine type.</a:t>
            </a:r>
            <a:endParaRPr/>
          </a:p>
          <a:p>
            <a:pPr indent="-342900" lvl="0" marL="457200">
              <a:spcBef>
                <a:spcPts val="0"/>
              </a:spcBef>
              <a:spcAft>
                <a:spcPts val="0"/>
              </a:spcAft>
              <a:buSzPts val="1800"/>
              <a:buAutoNum type="arabicPeriod"/>
            </a:pPr>
            <a:r>
              <a:rPr lang="en"/>
              <a:t>We analyze the data</a:t>
            </a:r>
            <a:endParaRPr/>
          </a:p>
          <a:p>
            <a:pPr indent="0" lvl="0" marL="0">
              <a:spcBef>
                <a:spcPts val="1600"/>
              </a:spcBef>
              <a:spcAft>
                <a:spcPts val="1600"/>
              </a:spcAft>
              <a:buNone/>
            </a:pPr>
            <a:r>
              <a:t/>
            </a:r>
            <a:endParaRPr/>
          </a:p>
        </p:txBody>
      </p:sp>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Restaurant Expensiveness in Rich VS Poor Counties</a:t>
            </a:r>
            <a:endParaRPr/>
          </a:p>
        </p:txBody>
      </p:sp>
      <p:sp>
        <p:nvSpPr>
          <p:cNvPr id="90" name="Shape 90"/>
          <p:cNvSpPr txBox="1"/>
          <p:nvPr>
            <p:ph idx="1" type="body"/>
          </p:nvPr>
        </p:nvSpPr>
        <p:spPr>
          <a:xfrm>
            <a:off x="311700" y="1152475"/>
            <a:ext cx="3421200" cy="377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u="sng"/>
              <a:t>Observations</a:t>
            </a:r>
            <a:endParaRPr sz="1600"/>
          </a:p>
          <a:p>
            <a:pPr indent="-330200" lvl="0" marL="457200" marR="0" rtl="0" algn="l">
              <a:lnSpc>
                <a:spcPct val="115000"/>
              </a:lnSpc>
              <a:spcBef>
                <a:spcPts val="1600"/>
              </a:spcBef>
              <a:spcAft>
                <a:spcPts val="0"/>
              </a:spcAft>
              <a:buSzPts val="1600"/>
              <a:buAutoNum type="arabicPeriod"/>
            </a:pPr>
            <a:r>
              <a:rPr lang="en" sz="1600"/>
              <a:t>A meal costs less than &lt;$20 in ~85% of restaurants in both rich and poor counties</a:t>
            </a:r>
            <a:endParaRPr sz="1600"/>
          </a:p>
          <a:p>
            <a:pPr indent="-330200" lvl="0" marL="457200" rtl="0">
              <a:spcBef>
                <a:spcPts val="0"/>
              </a:spcBef>
              <a:spcAft>
                <a:spcPts val="0"/>
              </a:spcAft>
              <a:buSzPts val="1600"/>
              <a:buAutoNum type="arabicPeriod"/>
            </a:pPr>
            <a:r>
              <a:rPr lang="en" sz="1600"/>
              <a:t>In poor counties, the proportion of restaurants where a meal costs less than $10 is 33% higher than in rich counties </a:t>
            </a:r>
            <a:endParaRPr sz="1600"/>
          </a:p>
          <a:p>
            <a:pPr indent="-330200" lvl="0" marL="457200">
              <a:spcBef>
                <a:spcPts val="0"/>
              </a:spcBef>
              <a:spcAft>
                <a:spcPts val="0"/>
              </a:spcAft>
              <a:buSzPts val="1600"/>
              <a:buAutoNum type="arabicPeriod"/>
            </a:pPr>
            <a:r>
              <a:rPr lang="en" sz="1600"/>
              <a:t>In rich counties, the proportion of restaurants where  a meal costs $10 - $20 is 20% higher</a:t>
            </a:r>
            <a:endParaRPr sz="1600"/>
          </a:p>
        </p:txBody>
      </p:sp>
      <p:pic>
        <p:nvPicPr>
          <p:cNvPr id="91" name="Shape 91"/>
          <p:cNvPicPr preferRelativeResize="0"/>
          <p:nvPr/>
        </p:nvPicPr>
        <p:blipFill>
          <a:blip r:embed="rId3">
            <a:alphaModFix/>
          </a:blip>
          <a:stretch>
            <a:fillRect/>
          </a:stretch>
        </p:blipFill>
        <p:spPr>
          <a:xfrm>
            <a:off x="3855375" y="1426800"/>
            <a:ext cx="4771675" cy="3229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600"/>
              <a:t>Takeaway	</a:t>
            </a:r>
            <a:endParaRPr sz="3600"/>
          </a:p>
        </p:txBody>
      </p:sp>
      <p:sp>
        <p:nvSpPr>
          <p:cNvPr id="97" name="Shape 97"/>
          <p:cNvSpPr txBox="1"/>
          <p:nvPr>
            <p:ph idx="1" type="body"/>
          </p:nvPr>
        </p:nvSpPr>
        <p:spPr>
          <a:xfrm>
            <a:off x="311700" y="1152475"/>
            <a:ext cx="8520600" cy="23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algn="ctr">
              <a:spcBef>
                <a:spcPts val="1600"/>
              </a:spcBef>
              <a:spcAft>
                <a:spcPts val="1600"/>
              </a:spcAft>
              <a:buNone/>
            </a:pPr>
            <a:r>
              <a:rPr lang="en" sz="2400"/>
              <a:t>Less competition at higher end restaurants than restaurants with a meal cost less than $20</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819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Comparing Average Rating to Restaurant Expensiveness by Rich and Poor Counties</a:t>
            </a:r>
            <a:endParaRPr/>
          </a:p>
        </p:txBody>
      </p:sp>
      <p:sp>
        <p:nvSpPr>
          <p:cNvPr id="103" name="Shape 103"/>
          <p:cNvSpPr txBox="1"/>
          <p:nvPr>
            <p:ph idx="1" type="body"/>
          </p:nvPr>
        </p:nvSpPr>
        <p:spPr>
          <a:xfrm>
            <a:off x="311700" y="1360725"/>
            <a:ext cx="3651600" cy="354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t>Observations</a:t>
            </a:r>
            <a:endParaRPr u="sng"/>
          </a:p>
          <a:p>
            <a:pPr indent="-342900" lvl="0" marL="457200" rtl="0">
              <a:spcBef>
                <a:spcPts val="1600"/>
              </a:spcBef>
              <a:spcAft>
                <a:spcPts val="0"/>
              </a:spcAft>
              <a:buSzPts val="1800"/>
              <a:buChar char="●"/>
            </a:pPr>
            <a:r>
              <a:rPr lang="en"/>
              <a:t>I</a:t>
            </a:r>
            <a:r>
              <a:rPr lang="en"/>
              <a:t>n rich counties, ratings for higher end restaurants were significantly higher than non expensive restaurants </a:t>
            </a:r>
            <a:endParaRPr/>
          </a:p>
          <a:p>
            <a:pPr indent="-342900" lvl="0" marL="457200">
              <a:spcBef>
                <a:spcPts val="0"/>
              </a:spcBef>
              <a:spcAft>
                <a:spcPts val="0"/>
              </a:spcAft>
              <a:buSzPts val="1800"/>
              <a:buChar char="●"/>
            </a:pPr>
            <a:r>
              <a:rPr lang="en"/>
              <a:t>Whereas in poor counties, the spread was more even., with cheaper restaurants being slightly more popular</a:t>
            </a:r>
            <a:endParaRPr/>
          </a:p>
        </p:txBody>
      </p:sp>
      <p:pic>
        <p:nvPicPr>
          <p:cNvPr id="104" name="Shape 104"/>
          <p:cNvPicPr preferRelativeResize="0"/>
          <p:nvPr/>
        </p:nvPicPr>
        <p:blipFill>
          <a:blip r:embed="rId3">
            <a:alphaModFix/>
          </a:blip>
          <a:stretch>
            <a:fillRect/>
          </a:stretch>
        </p:blipFill>
        <p:spPr>
          <a:xfrm>
            <a:off x="4109750" y="1360725"/>
            <a:ext cx="4722550" cy="354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Takeaway	</a:t>
            </a:r>
            <a:endParaRPr sz="3600"/>
          </a:p>
        </p:txBody>
      </p:sp>
      <p:sp>
        <p:nvSpPr>
          <p:cNvPr id="110" name="Shape 110"/>
          <p:cNvSpPr txBox="1"/>
          <p:nvPr>
            <p:ph idx="1" type="body"/>
          </p:nvPr>
        </p:nvSpPr>
        <p:spPr>
          <a:xfrm>
            <a:off x="311700" y="1641900"/>
            <a:ext cx="8520600" cy="23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Rich counties have a higher appreciation / more tolerance for more expensive restaurants</a:t>
            </a:r>
            <a:endParaRPr sz="2400"/>
          </a:p>
          <a:p>
            <a:pPr indent="0" lvl="0" marL="0" rtl="0" algn="ctr">
              <a:spcBef>
                <a:spcPts val="1600"/>
              </a:spcBef>
              <a:spcAft>
                <a:spcPts val="0"/>
              </a:spcAft>
              <a:buNone/>
            </a:pPr>
            <a:r>
              <a:t/>
            </a:r>
            <a:endParaRPr sz="2400"/>
          </a:p>
          <a:p>
            <a:pPr indent="0" lvl="0" marL="0" rtl="0" algn="ctr">
              <a:spcBef>
                <a:spcPts val="1600"/>
              </a:spcBef>
              <a:spcAft>
                <a:spcPts val="1600"/>
              </a:spcAft>
              <a:buNone/>
            </a:pPr>
            <a:r>
              <a:rPr lang="en" sz="2400"/>
              <a:t>Poorer counties tend to appreciate more affordable meals.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