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76" d="100"/>
          <a:sy n="76" d="100"/>
        </p:scale>
        <p:origin x="132"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uonneutrino/us-census-demographic-data/dat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0B26F3-4F74-4EAC-B9E9-2EEB1F763FF9}"/>
              </a:ext>
            </a:extLst>
          </p:cNvPr>
          <p:cNvSpPr>
            <a:spLocks noGrp="1"/>
          </p:cNvSpPr>
          <p:nvPr>
            <p:ph type="subTitle" idx="1"/>
          </p:nvPr>
        </p:nvSpPr>
        <p:spPr/>
        <p:txBody>
          <a:bodyPr>
            <a:normAutofit/>
          </a:bodyPr>
          <a:lstStyle/>
          <a:p>
            <a:pPr algn="ctr"/>
            <a:r>
              <a:rPr lang="en-US" dirty="0"/>
              <a:t>A Dolphin Rebels Production</a:t>
            </a:r>
          </a:p>
        </p:txBody>
      </p:sp>
      <p:pic>
        <p:nvPicPr>
          <p:cNvPr id="1026" name="Picture 2" descr="https://lh4.googleusercontent.com/hYIVQ6KzU03WfcGozu503cUtJ1KplqsWfgmjQ2z4LzM9ufn4cTsbWjJtwnnDAH6Vo-GKFRHlnHLMdUBJf5ZHpO45x67-20v68Emlcd22fESmh_kqu3cgY7KwYwenFf5AM4tLqnXW9Qs">
            <a:extLst>
              <a:ext uri="{FF2B5EF4-FFF2-40B4-BE49-F238E27FC236}">
                <a16:creationId xmlns:a16="http://schemas.microsoft.com/office/drawing/2014/main" id="{C3CFC7F0-C1B7-4A7D-AC7B-A2597B8AE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064" y="310967"/>
            <a:ext cx="6229350"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52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5B2A554-408A-4C3B-BC09-E410064FB467}"/>
              </a:ext>
            </a:extLst>
          </p:cNvPr>
          <p:cNvGraphicFramePr>
            <a:graphicFrameLocks noGrp="1"/>
          </p:cNvGraphicFramePr>
          <p:nvPr>
            <p:extLst>
              <p:ext uri="{D42A27DB-BD31-4B8C-83A1-F6EECF244321}">
                <p14:modId xmlns:p14="http://schemas.microsoft.com/office/powerpoint/2010/main" val="1985443465"/>
              </p:ext>
            </p:extLst>
          </p:nvPr>
        </p:nvGraphicFramePr>
        <p:xfrm>
          <a:off x="146467" y="1087308"/>
          <a:ext cx="4548167" cy="5581879"/>
        </p:xfrm>
        <a:graphic>
          <a:graphicData uri="http://schemas.openxmlformats.org/drawingml/2006/table">
            <a:tbl>
              <a:tblPr/>
              <a:tblGrid>
                <a:gridCol w="1600281">
                  <a:extLst>
                    <a:ext uri="{9D8B030D-6E8A-4147-A177-3AD203B41FA5}">
                      <a16:colId xmlns:a16="http://schemas.microsoft.com/office/drawing/2014/main" val="1545055362"/>
                    </a:ext>
                  </a:extLst>
                </a:gridCol>
                <a:gridCol w="1431831">
                  <a:extLst>
                    <a:ext uri="{9D8B030D-6E8A-4147-A177-3AD203B41FA5}">
                      <a16:colId xmlns:a16="http://schemas.microsoft.com/office/drawing/2014/main" val="3717138488"/>
                    </a:ext>
                  </a:extLst>
                </a:gridCol>
                <a:gridCol w="1516055">
                  <a:extLst>
                    <a:ext uri="{9D8B030D-6E8A-4147-A177-3AD203B41FA5}">
                      <a16:colId xmlns:a16="http://schemas.microsoft.com/office/drawing/2014/main" val="2655924951"/>
                    </a:ext>
                  </a:extLst>
                </a:gridCol>
              </a:tblGrid>
              <a:tr h="405291">
                <a:tc gridSpan="3">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Rich Counties</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8510845"/>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Restaurant Type</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Price Category</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Percentage (%)</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43015460"/>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American (New)</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10%</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63885406"/>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Pizza</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10%</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278156322"/>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Mexican</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8%</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242209790"/>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Italian</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8%</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81825120"/>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Mexican</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7%</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44002961"/>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Seafood</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7%</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201010062"/>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Indian</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98259230"/>
                  </a:ext>
                </a:extLst>
              </a:tr>
              <a:tr h="512936">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American (Traditional)</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23673782"/>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Pizza</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88039851"/>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Thai</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794820520"/>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American (new)</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5%</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58773900"/>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BBQ</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5%</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860755425"/>
                  </a:ext>
                </a:extLst>
              </a:tr>
              <a:tr h="357610">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Brunch</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5%</a:t>
                      </a:r>
                      <a:endParaRPr lang="en-US" sz="1200" dirty="0">
                        <a:effectLst/>
                      </a:endParaRPr>
                    </a:p>
                  </a:txBody>
                  <a:tcPr marL="80949" marR="80949" marT="80949" marB="8094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43727245"/>
                  </a:ext>
                </a:extLst>
              </a:tr>
            </a:tbl>
          </a:graphicData>
        </a:graphic>
      </p:graphicFrame>
      <p:sp>
        <p:nvSpPr>
          <p:cNvPr id="3" name="Rectangle 1">
            <a:extLst>
              <a:ext uri="{FF2B5EF4-FFF2-40B4-BE49-F238E27FC236}">
                <a16:creationId xmlns:a16="http://schemas.microsoft.com/office/drawing/2014/main" id="{CF4CAD00-29B0-49FC-89DE-3EA8EE270998}"/>
              </a:ext>
            </a:extLst>
          </p:cNvPr>
          <p:cNvSpPr>
            <a:spLocks noChangeArrowheads="1"/>
          </p:cNvSpPr>
          <p:nvPr/>
        </p:nvSpPr>
        <p:spPr bwMode="auto">
          <a:xfrm>
            <a:off x="284162" y="1341180"/>
            <a:ext cx="21501518" cy="69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4" name="Table 3">
            <a:extLst>
              <a:ext uri="{FF2B5EF4-FFF2-40B4-BE49-F238E27FC236}">
                <a16:creationId xmlns:a16="http://schemas.microsoft.com/office/drawing/2014/main" id="{B5F00639-0834-4DC3-A3AF-FA5F21C11891}"/>
              </a:ext>
            </a:extLst>
          </p:cNvPr>
          <p:cNvGraphicFramePr>
            <a:graphicFrameLocks noGrp="1"/>
          </p:cNvGraphicFramePr>
          <p:nvPr>
            <p:extLst>
              <p:ext uri="{D42A27DB-BD31-4B8C-83A1-F6EECF244321}">
                <p14:modId xmlns:p14="http://schemas.microsoft.com/office/powerpoint/2010/main" val="3034544608"/>
              </p:ext>
            </p:extLst>
          </p:nvPr>
        </p:nvGraphicFramePr>
        <p:xfrm>
          <a:off x="4832329" y="1087308"/>
          <a:ext cx="5215278" cy="5567161"/>
        </p:xfrm>
        <a:graphic>
          <a:graphicData uri="http://schemas.openxmlformats.org/drawingml/2006/table">
            <a:tbl>
              <a:tblPr/>
              <a:tblGrid>
                <a:gridCol w="2105853">
                  <a:extLst>
                    <a:ext uri="{9D8B030D-6E8A-4147-A177-3AD203B41FA5}">
                      <a16:colId xmlns:a16="http://schemas.microsoft.com/office/drawing/2014/main" val="2133467730"/>
                    </a:ext>
                  </a:extLst>
                </a:gridCol>
                <a:gridCol w="1497131">
                  <a:extLst>
                    <a:ext uri="{9D8B030D-6E8A-4147-A177-3AD203B41FA5}">
                      <a16:colId xmlns:a16="http://schemas.microsoft.com/office/drawing/2014/main" val="1326700266"/>
                    </a:ext>
                  </a:extLst>
                </a:gridCol>
                <a:gridCol w="1612294">
                  <a:extLst>
                    <a:ext uri="{9D8B030D-6E8A-4147-A177-3AD203B41FA5}">
                      <a16:colId xmlns:a16="http://schemas.microsoft.com/office/drawing/2014/main" val="4030926468"/>
                    </a:ext>
                  </a:extLst>
                </a:gridCol>
              </a:tblGrid>
              <a:tr h="410415">
                <a:tc gridSpan="3">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Poor Counties</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82041305"/>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Restaurant Type</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Price Category</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Percentage (%)</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88451069"/>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Mexican</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19%</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44927027"/>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American (Traditional)</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9%</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421886242"/>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American (New)</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8%</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71217130"/>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American (Traditional)</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288797110"/>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Burgers</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014837366"/>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Mexican</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50967977"/>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Pizza</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285866859"/>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Breakfast &amp; Brunch</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60546503"/>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Seafood</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6%</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41122517"/>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Pizza</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5%</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21711133"/>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Barbeque</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5%</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63437537"/>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Delis</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5%</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873170768"/>
                  </a:ext>
                </a:extLst>
              </a:tr>
              <a:tr h="368339">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Sandwiches</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FFFFFF"/>
                          </a:solidFill>
                          <a:effectLst/>
                          <a:latin typeface="Arial" panose="020B0604020202020204" pitchFamily="34" charset="0"/>
                        </a:rPr>
                        <a:t>$</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r" rtl="0" fontAlgn="t">
                        <a:spcBef>
                          <a:spcPts val="0"/>
                        </a:spcBef>
                        <a:spcAft>
                          <a:spcPts val="0"/>
                        </a:spcAft>
                      </a:pPr>
                      <a:r>
                        <a:rPr lang="en-US" sz="1200" b="0" i="0" u="none" strike="noStrike" dirty="0">
                          <a:solidFill>
                            <a:srgbClr val="FFFFFF"/>
                          </a:solidFill>
                          <a:effectLst/>
                          <a:latin typeface="Arial" panose="020B0604020202020204" pitchFamily="34" charset="0"/>
                        </a:rPr>
                        <a:t>4%</a:t>
                      </a:r>
                      <a:endParaRPr lang="en-US" sz="1200" dirty="0">
                        <a:effectLst/>
                      </a:endParaRPr>
                    </a:p>
                  </a:txBody>
                  <a:tcPr marL="82179" marR="82179" marT="82179" marB="8217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85725065"/>
                  </a:ext>
                </a:extLst>
              </a:tr>
            </a:tbl>
          </a:graphicData>
        </a:graphic>
      </p:graphicFrame>
      <p:sp>
        <p:nvSpPr>
          <p:cNvPr id="5" name="Rectangle 2">
            <a:extLst>
              <a:ext uri="{FF2B5EF4-FFF2-40B4-BE49-F238E27FC236}">
                <a16:creationId xmlns:a16="http://schemas.microsoft.com/office/drawing/2014/main" id="{758260D4-2732-494F-BD0E-70EBE795F441}"/>
              </a:ext>
            </a:extLst>
          </p:cNvPr>
          <p:cNvSpPr>
            <a:spLocks noChangeArrowheads="1"/>
          </p:cNvSpPr>
          <p:nvPr/>
        </p:nvSpPr>
        <p:spPr bwMode="auto">
          <a:xfrm>
            <a:off x="5116058" y="1100201"/>
            <a:ext cx="24407887" cy="692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C87B2A35-D5C0-4902-8D05-14892C18A4C1}"/>
              </a:ext>
            </a:extLst>
          </p:cNvPr>
          <p:cNvSpPr txBox="1"/>
          <p:nvPr/>
        </p:nvSpPr>
        <p:spPr>
          <a:xfrm>
            <a:off x="729342" y="268088"/>
            <a:ext cx="9601201" cy="553998"/>
          </a:xfrm>
          <a:prstGeom prst="rect">
            <a:avLst/>
          </a:prstGeom>
          <a:noFill/>
        </p:spPr>
        <p:txBody>
          <a:bodyPr wrap="square" rtlCol="0">
            <a:spAutoFit/>
          </a:bodyPr>
          <a:lstStyle/>
          <a:p>
            <a:r>
              <a:rPr lang="en-US" sz="3000" b="1" dirty="0"/>
              <a:t>Popular Restaurant Types in Rich and Poor Counties</a:t>
            </a:r>
          </a:p>
        </p:txBody>
      </p:sp>
      <p:sp>
        <p:nvSpPr>
          <p:cNvPr id="7" name="TextBox 6">
            <a:extLst>
              <a:ext uri="{FF2B5EF4-FFF2-40B4-BE49-F238E27FC236}">
                <a16:creationId xmlns:a16="http://schemas.microsoft.com/office/drawing/2014/main" id="{ED764A58-B790-4573-8A9C-29D0D67EC013}"/>
              </a:ext>
            </a:extLst>
          </p:cNvPr>
          <p:cNvSpPr txBox="1"/>
          <p:nvPr/>
        </p:nvSpPr>
        <p:spPr>
          <a:xfrm>
            <a:off x="10185302" y="1087308"/>
            <a:ext cx="1860231" cy="3077766"/>
          </a:xfrm>
          <a:prstGeom prst="rect">
            <a:avLst/>
          </a:prstGeom>
          <a:noFill/>
        </p:spPr>
        <p:txBody>
          <a:bodyPr wrap="square" rtlCol="0">
            <a:spAutoFit/>
          </a:bodyPr>
          <a:lstStyle/>
          <a:p>
            <a:r>
              <a:rPr lang="en-US" u="sng" dirty="0"/>
              <a:t>Observations</a:t>
            </a:r>
          </a:p>
          <a:p>
            <a:endParaRPr lang="en-US" sz="1600" dirty="0"/>
          </a:p>
          <a:p>
            <a:r>
              <a:rPr lang="en-US" sz="1600" dirty="0"/>
              <a:t>In rich counties, popular restaurants tend to be $$. Whereas in poor counties $ restaurants are more popular</a:t>
            </a:r>
          </a:p>
          <a:p>
            <a:br>
              <a:rPr lang="en-US" sz="1600" dirty="0"/>
            </a:br>
            <a:endParaRPr lang="en-US" sz="1600" dirty="0"/>
          </a:p>
        </p:txBody>
      </p:sp>
    </p:spTree>
    <p:extLst>
      <p:ext uri="{BB962C8B-B14F-4D97-AF65-F5344CB8AC3E}">
        <p14:creationId xmlns:p14="http://schemas.microsoft.com/office/powerpoint/2010/main" val="6224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AB84-FD9D-4898-B07D-FAA80E494324}"/>
              </a:ext>
            </a:extLst>
          </p:cNvPr>
          <p:cNvSpPr>
            <a:spLocks noGrp="1"/>
          </p:cNvSpPr>
          <p:nvPr>
            <p:ph type="title"/>
          </p:nvPr>
        </p:nvSpPr>
        <p:spPr/>
        <p:txBody>
          <a:bodyPr/>
          <a:lstStyle/>
          <a:p>
            <a:r>
              <a:rPr lang="en-US" sz="3400" dirty="0"/>
              <a:t>Top 15 Restaurant Types Among White Pop. &gt; 80%</a:t>
            </a:r>
          </a:p>
        </p:txBody>
      </p:sp>
      <p:sp>
        <p:nvSpPr>
          <p:cNvPr id="3" name="Content Placeholder 2">
            <a:extLst>
              <a:ext uri="{FF2B5EF4-FFF2-40B4-BE49-F238E27FC236}">
                <a16:creationId xmlns:a16="http://schemas.microsoft.com/office/drawing/2014/main" id="{8B7E2361-E021-4922-8800-353361566323}"/>
              </a:ext>
            </a:extLst>
          </p:cNvPr>
          <p:cNvSpPr>
            <a:spLocks noGrp="1"/>
          </p:cNvSpPr>
          <p:nvPr>
            <p:ph sz="half" idx="1"/>
          </p:nvPr>
        </p:nvSpPr>
        <p:spPr/>
        <p:txBody>
          <a:bodyPr/>
          <a:lstStyle/>
          <a:p>
            <a:pPr fontAlgn="base"/>
            <a:r>
              <a:rPr lang="en-US" dirty="0"/>
              <a:t>Food types are majority American, European food types. </a:t>
            </a:r>
          </a:p>
          <a:p>
            <a:pPr fontAlgn="base"/>
            <a:r>
              <a:rPr lang="en-US" dirty="0"/>
              <a:t>Almost 50% of most popular food types are American/Italian</a:t>
            </a:r>
          </a:p>
          <a:p>
            <a:pPr fontAlgn="base"/>
            <a:r>
              <a:rPr lang="en-US" dirty="0"/>
              <a:t>You see very few popular ethnic restaurants. </a:t>
            </a:r>
          </a:p>
        </p:txBody>
      </p:sp>
      <p:pic>
        <p:nvPicPr>
          <p:cNvPr id="6148" name="Picture 4" descr="https://lh3.googleusercontent.com/hVlkrDTjrh6lSfOMKORJKoXhNjCrRR7-AeRydOmRqshgxWRrugzW22Q-jOroJHhVoSlrEl0mJEOjaUeMEvM6K9HPP67KKqhQeUjNR_PYe39RcdHbhsPkMARdoSFfPnPIkDz-cyiRIag">
            <a:extLst>
              <a:ext uri="{FF2B5EF4-FFF2-40B4-BE49-F238E27FC236}">
                <a16:creationId xmlns:a16="http://schemas.microsoft.com/office/drawing/2014/main" id="{EAA7DB1A-57CD-402D-8FB5-0E1EDA6941A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02819" y="2041746"/>
            <a:ext cx="5424869" cy="469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13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AB84-FD9D-4898-B07D-FAA80E494324}"/>
              </a:ext>
            </a:extLst>
          </p:cNvPr>
          <p:cNvSpPr>
            <a:spLocks noGrp="1"/>
          </p:cNvSpPr>
          <p:nvPr>
            <p:ph type="title"/>
          </p:nvPr>
        </p:nvSpPr>
        <p:spPr/>
        <p:txBody>
          <a:bodyPr/>
          <a:lstStyle/>
          <a:p>
            <a:r>
              <a:rPr lang="en-US" sz="3200" dirty="0"/>
              <a:t>Top 15 Restaurant Types Among Asian Pop. &gt; 20%</a:t>
            </a:r>
          </a:p>
        </p:txBody>
      </p:sp>
      <p:sp>
        <p:nvSpPr>
          <p:cNvPr id="3" name="Content Placeholder 2">
            <a:extLst>
              <a:ext uri="{FF2B5EF4-FFF2-40B4-BE49-F238E27FC236}">
                <a16:creationId xmlns:a16="http://schemas.microsoft.com/office/drawing/2014/main" id="{8B7E2361-E021-4922-8800-353361566323}"/>
              </a:ext>
            </a:extLst>
          </p:cNvPr>
          <p:cNvSpPr>
            <a:spLocks noGrp="1"/>
          </p:cNvSpPr>
          <p:nvPr>
            <p:ph sz="half" idx="1"/>
          </p:nvPr>
        </p:nvSpPr>
        <p:spPr/>
        <p:txBody>
          <a:bodyPr/>
          <a:lstStyle/>
          <a:p>
            <a:pPr fontAlgn="base"/>
            <a:r>
              <a:rPr lang="en-US" dirty="0"/>
              <a:t>You see a variety of ethnic foods. </a:t>
            </a:r>
          </a:p>
          <a:p>
            <a:pPr fontAlgn="base"/>
            <a:r>
              <a:rPr lang="en-US" dirty="0"/>
              <a:t>American food is not among the top food type.</a:t>
            </a:r>
          </a:p>
          <a:p>
            <a:pPr fontAlgn="base"/>
            <a:r>
              <a:rPr lang="en-US" dirty="0"/>
              <a:t>Don’t mess with Asian and their coffee. </a:t>
            </a:r>
          </a:p>
        </p:txBody>
      </p:sp>
      <p:pic>
        <p:nvPicPr>
          <p:cNvPr id="7172" name="Picture 4" descr="https://lh5.googleusercontent.com/0JjnyNeQ7KhOZLh0kYePhJiAv_uAYrPkOYCNF8V3QbafMZ46wUmV7mddEPIKQz3DEBEcUY4-9E0e9VhW4jQToR7AMfJsnmborTMREGDLNF3VIFYxeiA-GwfaaIOW1k3udARs5weMjCg">
            <a:extLst>
              <a:ext uri="{FF2B5EF4-FFF2-40B4-BE49-F238E27FC236}">
                <a16:creationId xmlns:a16="http://schemas.microsoft.com/office/drawing/2014/main" id="{174621E0-945E-4BBC-A989-90DAF296A33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92186" y="2020481"/>
            <a:ext cx="5454502" cy="471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61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6568-9D5A-4FF7-AE77-21BF01F30E06}"/>
              </a:ext>
            </a:extLst>
          </p:cNvPr>
          <p:cNvSpPr>
            <a:spLocks noGrp="1"/>
          </p:cNvSpPr>
          <p:nvPr>
            <p:ph type="title"/>
          </p:nvPr>
        </p:nvSpPr>
        <p:spPr/>
        <p:txBody>
          <a:bodyPr/>
          <a:lstStyle/>
          <a:p>
            <a:r>
              <a:rPr lang="en-US" sz="3200" dirty="0"/>
              <a:t>Top 15 Restaurant Types Among Latino Pop. &gt; 50%</a:t>
            </a:r>
          </a:p>
        </p:txBody>
      </p:sp>
      <p:sp>
        <p:nvSpPr>
          <p:cNvPr id="3" name="Content Placeholder 2">
            <a:extLst>
              <a:ext uri="{FF2B5EF4-FFF2-40B4-BE49-F238E27FC236}">
                <a16:creationId xmlns:a16="http://schemas.microsoft.com/office/drawing/2014/main" id="{38D9816C-0ACF-4E0C-8DB9-A63C346B500B}"/>
              </a:ext>
            </a:extLst>
          </p:cNvPr>
          <p:cNvSpPr>
            <a:spLocks noGrp="1"/>
          </p:cNvSpPr>
          <p:nvPr>
            <p:ph sz="half" idx="1"/>
          </p:nvPr>
        </p:nvSpPr>
        <p:spPr/>
        <p:txBody>
          <a:bodyPr/>
          <a:lstStyle/>
          <a:p>
            <a:pPr fontAlgn="base"/>
            <a:r>
              <a:rPr lang="en-US" dirty="0"/>
              <a:t>Mexican food is dominant among all other food types. </a:t>
            </a:r>
          </a:p>
          <a:p>
            <a:pPr fontAlgn="base"/>
            <a:r>
              <a:rPr lang="en-US" dirty="0"/>
              <a:t>Has many parallel food types with white populations</a:t>
            </a:r>
          </a:p>
          <a:p>
            <a:pPr fontAlgn="base"/>
            <a:r>
              <a:rPr lang="en-US" dirty="0"/>
              <a:t>Bakeries make the top 15 restaurant list. </a:t>
            </a:r>
          </a:p>
          <a:p>
            <a:endParaRPr lang="en-US" dirty="0"/>
          </a:p>
        </p:txBody>
      </p:sp>
      <p:pic>
        <p:nvPicPr>
          <p:cNvPr id="8194" name="Picture 2" descr="https://lh3.googleusercontent.com/vjnaW2tKvnj3Q4YjPTLlqqm9LZ8m8NMw4Hcp0U4WxcvhfD52q0RYsmnbIXAaoX3LuTNPwkib3CM-Xn2MONpgkLlB0s8fF2mZXMZTtJLAJ2xEufY5wVotqzJFdOjej3zdikeOskPtzFU">
            <a:extLst>
              <a:ext uri="{FF2B5EF4-FFF2-40B4-BE49-F238E27FC236}">
                <a16:creationId xmlns:a16="http://schemas.microsoft.com/office/drawing/2014/main" id="{4507BCEB-39DB-48C4-A0A4-571407E90AA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28392" y="2041746"/>
            <a:ext cx="5550572" cy="467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83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771E-89AC-4045-AC31-A2F36A8B24E8}"/>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76E883C6-C830-441E-ADE9-33E71AF66571}"/>
              </a:ext>
            </a:extLst>
          </p:cNvPr>
          <p:cNvSpPr>
            <a:spLocks noGrp="1"/>
          </p:cNvSpPr>
          <p:nvPr>
            <p:ph sz="half" idx="1"/>
          </p:nvPr>
        </p:nvSpPr>
        <p:spPr>
          <a:xfrm>
            <a:off x="818712" y="2222287"/>
            <a:ext cx="10563286" cy="3944597"/>
          </a:xfrm>
        </p:spPr>
        <p:txBody>
          <a:bodyPr/>
          <a:lstStyle/>
          <a:p>
            <a:pPr marL="0" indent="0" algn="ctr">
              <a:buNone/>
            </a:pPr>
            <a:r>
              <a:rPr lang="en-US" sz="2600" dirty="0"/>
              <a:t>Counties of a particular ethnic composition have a greater proportion of restaurants associated with that ethnic group.</a:t>
            </a:r>
          </a:p>
          <a:p>
            <a:pPr marL="0" indent="0" algn="ctr">
              <a:buNone/>
            </a:pPr>
            <a:br>
              <a:rPr lang="en-US" dirty="0"/>
            </a:br>
            <a:r>
              <a:rPr lang="en-US" dirty="0"/>
              <a:t>For example, Italian food is more popular in predominantly white counties than it is in predominantly Hispanic counties. </a:t>
            </a:r>
          </a:p>
          <a:p>
            <a:pPr marL="0" indent="0" algn="ctr">
              <a:buNone/>
            </a:pPr>
            <a:br>
              <a:rPr lang="en-US" dirty="0"/>
            </a:br>
            <a:endParaRPr lang="en-US" dirty="0"/>
          </a:p>
        </p:txBody>
      </p:sp>
    </p:spTree>
    <p:extLst>
      <p:ext uri="{BB962C8B-B14F-4D97-AF65-F5344CB8AC3E}">
        <p14:creationId xmlns:p14="http://schemas.microsoft.com/office/powerpoint/2010/main" val="355093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31F5-76AB-44BB-AF14-1BA510D07FD8}"/>
              </a:ext>
            </a:extLst>
          </p:cNvPr>
          <p:cNvSpPr>
            <a:spLocks noGrp="1"/>
          </p:cNvSpPr>
          <p:nvPr>
            <p:ph type="title"/>
          </p:nvPr>
        </p:nvSpPr>
        <p:spPr/>
        <p:txBody>
          <a:bodyPr/>
          <a:lstStyle/>
          <a:p>
            <a:r>
              <a:rPr lang="en-US" dirty="0"/>
              <a:t>LA City Census Data</a:t>
            </a:r>
          </a:p>
        </p:txBody>
      </p:sp>
      <p:sp>
        <p:nvSpPr>
          <p:cNvPr id="3" name="Content Placeholder 2">
            <a:extLst>
              <a:ext uri="{FF2B5EF4-FFF2-40B4-BE49-F238E27FC236}">
                <a16:creationId xmlns:a16="http://schemas.microsoft.com/office/drawing/2014/main" id="{E908D236-C628-4894-B94C-F68A42B6C389}"/>
              </a:ext>
            </a:extLst>
          </p:cNvPr>
          <p:cNvSpPr>
            <a:spLocks noGrp="1"/>
          </p:cNvSpPr>
          <p:nvPr>
            <p:ph idx="1"/>
          </p:nvPr>
        </p:nvSpPr>
        <p:spPr/>
        <p:txBody>
          <a:bodyPr>
            <a:noAutofit/>
          </a:bodyPr>
          <a:lstStyle/>
          <a:p>
            <a:pPr marL="0" indent="0">
              <a:buNone/>
            </a:pPr>
            <a:r>
              <a:rPr lang="en-US" sz="2000" dirty="0"/>
              <a:t>Observations based on Census Tracts</a:t>
            </a:r>
          </a:p>
          <a:p>
            <a:pPr fontAlgn="base"/>
            <a:r>
              <a:rPr lang="en-US" sz="2000" dirty="0"/>
              <a:t>Census tracts are relatively stable over time and are meant to represent neighborhoods.</a:t>
            </a:r>
          </a:p>
          <a:p>
            <a:pPr fontAlgn="base"/>
            <a:r>
              <a:rPr lang="en-US" sz="2000" dirty="0"/>
              <a:t>Typically contain around 6000-8000 people</a:t>
            </a:r>
          </a:p>
          <a:p>
            <a:pPr fontAlgn="base"/>
            <a:r>
              <a:rPr lang="en-US" sz="2000" dirty="0"/>
              <a:t>Drawn from Kaggle and from LA County’s data office</a:t>
            </a:r>
          </a:p>
          <a:p>
            <a:pPr fontAlgn="base"/>
            <a:r>
              <a:rPr lang="en-US" sz="2000" dirty="0"/>
              <a:t>This is from Los Angeles “City” not the county</a:t>
            </a:r>
          </a:p>
          <a:p>
            <a:pPr marL="0" indent="0">
              <a:buNone/>
            </a:pPr>
            <a:r>
              <a:rPr lang="en-US" sz="2000" dirty="0"/>
              <a:t>Utilized the Census Geocoder API to match individual restaurant records to census tracts. </a:t>
            </a:r>
          </a:p>
        </p:txBody>
      </p:sp>
    </p:spTree>
    <p:extLst>
      <p:ext uri="{BB962C8B-B14F-4D97-AF65-F5344CB8AC3E}">
        <p14:creationId xmlns:p14="http://schemas.microsoft.com/office/powerpoint/2010/main" val="1049592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5CD4-8438-4E90-BDEE-F91FBBE4775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9FCD0DB-73BD-41A5-91CD-D3338A32341E}"/>
              </a:ext>
            </a:extLst>
          </p:cNvPr>
          <p:cNvPicPr>
            <a:picLocks noGrp="1" noChangeAspect="1"/>
          </p:cNvPicPr>
          <p:nvPr>
            <p:ph idx="1"/>
          </p:nvPr>
        </p:nvPicPr>
        <p:blipFill>
          <a:blip r:embed="rId2"/>
          <a:stretch>
            <a:fillRect/>
          </a:stretch>
        </p:blipFill>
        <p:spPr>
          <a:xfrm>
            <a:off x="2009444" y="2371060"/>
            <a:ext cx="8533500" cy="4359350"/>
          </a:xfrm>
          <a:prstGeom prst="rect">
            <a:avLst/>
          </a:prstGeom>
        </p:spPr>
      </p:pic>
    </p:spTree>
    <p:extLst>
      <p:ext uri="{BB962C8B-B14F-4D97-AF65-F5344CB8AC3E}">
        <p14:creationId xmlns:p14="http://schemas.microsoft.com/office/powerpoint/2010/main" val="262431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FB8F-6395-44A7-B455-37231A2B0B8D}"/>
              </a:ext>
            </a:extLst>
          </p:cNvPr>
          <p:cNvSpPr>
            <a:spLocks noGrp="1"/>
          </p:cNvSpPr>
          <p:nvPr>
            <p:ph type="title"/>
          </p:nvPr>
        </p:nvSpPr>
        <p:spPr/>
        <p:txBody>
          <a:bodyPr/>
          <a:lstStyle/>
          <a:p>
            <a:r>
              <a:rPr lang="en-US" dirty="0"/>
              <a:t>Top 15 Types of Restaurants in Los Angeles </a:t>
            </a:r>
          </a:p>
        </p:txBody>
      </p:sp>
      <p:sp>
        <p:nvSpPr>
          <p:cNvPr id="3" name="Content Placeholder 2">
            <a:extLst>
              <a:ext uri="{FF2B5EF4-FFF2-40B4-BE49-F238E27FC236}">
                <a16:creationId xmlns:a16="http://schemas.microsoft.com/office/drawing/2014/main" id="{4024645E-9D49-4DCA-B08E-806C76A825DA}"/>
              </a:ext>
            </a:extLst>
          </p:cNvPr>
          <p:cNvSpPr>
            <a:spLocks noGrp="1"/>
          </p:cNvSpPr>
          <p:nvPr>
            <p:ph sz="half" idx="1"/>
          </p:nvPr>
        </p:nvSpPr>
        <p:spPr>
          <a:xfrm>
            <a:off x="172051" y="2425175"/>
            <a:ext cx="5185873" cy="3638763"/>
          </a:xfrm>
        </p:spPr>
        <p:txBody>
          <a:bodyPr/>
          <a:lstStyle/>
          <a:p>
            <a:pPr marL="0" indent="0">
              <a:buNone/>
            </a:pPr>
            <a:r>
              <a:rPr lang="en-US" u="sng" dirty="0"/>
              <a:t>Observations</a:t>
            </a:r>
          </a:p>
          <a:p>
            <a:pPr fontAlgn="base"/>
            <a:r>
              <a:rPr lang="en-US" dirty="0"/>
              <a:t>Mexican food is very popular</a:t>
            </a:r>
          </a:p>
          <a:p>
            <a:pPr fontAlgn="base"/>
            <a:r>
              <a:rPr lang="en-US" dirty="0"/>
              <a:t>LA has a diverse preferences, notable food truck craze</a:t>
            </a:r>
          </a:p>
          <a:p>
            <a:pPr fontAlgn="base"/>
            <a:r>
              <a:rPr lang="en-US" dirty="0"/>
              <a:t>Distinct from broader American restaurant trends.</a:t>
            </a:r>
            <a:br>
              <a:rPr lang="en-US" dirty="0"/>
            </a:br>
            <a:br>
              <a:rPr lang="en-US" dirty="0"/>
            </a:br>
            <a:endParaRPr lang="en-US" dirty="0"/>
          </a:p>
        </p:txBody>
      </p:sp>
      <p:pic>
        <p:nvPicPr>
          <p:cNvPr id="9218" name="Picture 2" descr="https://lh6.googleusercontent.com/RP-WlYei7uO83a1oiy40mAt9lt-GkuTFwXdqADqPEuwTOmqKW-rNBkwEAT1sIrT29G3LD4UtyvgJ8JaxmqhyDv80PO1Ch2b7cGuFN3YhQSZBORQ6M80KG7ui1trVGrLW7vfi9r6R2-U">
            <a:extLst>
              <a:ext uri="{FF2B5EF4-FFF2-40B4-BE49-F238E27FC236}">
                <a16:creationId xmlns:a16="http://schemas.microsoft.com/office/drawing/2014/main" id="{7B0BBB2B-3B52-4CD4-99B7-6103B85A425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30874" y="2425175"/>
            <a:ext cx="6289075" cy="383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26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EF39-1D4C-48A6-9B21-E51C30E7689B}"/>
              </a:ext>
            </a:extLst>
          </p:cNvPr>
          <p:cNvSpPr>
            <a:spLocks noGrp="1"/>
          </p:cNvSpPr>
          <p:nvPr>
            <p:ph type="title"/>
          </p:nvPr>
        </p:nvSpPr>
        <p:spPr/>
        <p:txBody>
          <a:bodyPr/>
          <a:lstStyle/>
          <a:p>
            <a:r>
              <a:rPr lang="en-US" dirty="0"/>
              <a:t>Yelp Ratings vs. Income</a:t>
            </a:r>
          </a:p>
        </p:txBody>
      </p:sp>
      <p:sp>
        <p:nvSpPr>
          <p:cNvPr id="3" name="Content Placeholder 2">
            <a:extLst>
              <a:ext uri="{FF2B5EF4-FFF2-40B4-BE49-F238E27FC236}">
                <a16:creationId xmlns:a16="http://schemas.microsoft.com/office/drawing/2014/main" id="{58BF2D8A-9A1E-49B9-83AB-74DCAEE7EBA5}"/>
              </a:ext>
            </a:extLst>
          </p:cNvPr>
          <p:cNvSpPr>
            <a:spLocks noGrp="1"/>
          </p:cNvSpPr>
          <p:nvPr>
            <p:ph sz="half" idx="1"/>
          </p:nvPr>
        </p:nvSpPr>
        <p:spPr>
          <a:xfrm>
            <a:off x="213387" y="2169124"/>
            <a:ext cx="4932772" cy="4423062"/>
          </a:xfrm>
        </p:spPr>
        <p:txBody>
          <a:bodyPr/>
          <a:lstStyle/>
          <a:p>
            <a:pPr marL="0" indent="0">
              <a:buNone/>
            </a:pPr>
            <a:r>
              <a:rPr lang="en-US" u="sng" dirty="0"/>
              <a:t>Observations</a:t>
            </a:r>
            <a:endParaRPr lang="en-US" dirty="0"/>
          </a:p>
          <a:p>
            <a:r>
              <a:rPr lang="en-US" dirty="0"/>
              <a:t>Most Yelp Reviews in LA are above a 3, there seems to be little correlation between price and ratings within census tracts. </a:t>
            </a:r>
          </a:p>
          <a:p>
            <a:r>
              <a:rPr lang="en-US" dirty="0"/>
              <a:t>Many of the most consistently top rated restaurants either don’t have price info or are cheap, especially in lower income areas</a:t>
            </a:r>
          </a:p>
        </p:txBody>
      </p:sp>
      <p:pic>
        <p:nvPicPr>
          <p:cNvPr id="10242" name="Picture 2" descr="https://lh6.googleusercontent.com/h7eRHo6TcVFLrNZ5OOQyW8Cv6Hw0KHxxIAYvZJcVdaKhQk3XcT9voSigX9jpHjl7GLB24Y2d0TxdndCc2qJvf4XtWMGfw4oUBLLKUnlHNZ1vac9EtY4Qc6T4wKXX-IsXrXsFmlsKWDg">
            <a:extLst>
              <a:ext uri="{FF2B5EF4-FFF2-40B4-BE49-F238E27FC236}">
                <a16:creationId xmlns:a16="http://schemas.microsoft.com/office/drawing/2014/main" id="{8DC5B492-2E0B-4D3B-8563-0DD2C9DA243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99259" y="1998596"/>
            <a:ext cx="6604192" cy="469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336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70A9-CC33-4AF6-BF76-124A49799F08}"/>
              </a:ext>
            </a:extLst>
          </p:cNvPr>
          <p:cNvSpPr>
            <a:spLocks noGrp="1"/>
          </p:cNvSpPr>
          <p:nvPr>
            <p:ph type="title"/>
          </p:nvPr>
        </p:nvSpPr>
        <p:spPr/>
        <p:txBody>
          <a:bodyPr/>
          <a:lstStyle/>
          <a:p>
            <a:r>
              <a:rPr lang="en-US" dirty="0"/>
              <a:t>Top 5 Restaurants based on in Income</a:t>
            </a:r>
          </a:p>
        </p:txBody>
      </p:sp>
      <p:pic>
        <p:nvPicPr>
          <p:cNvPr id="11266" name="Picture 2" descr="https://lh3.googleusercontent.com/4gxmYBBksvamWVQcVM7MnT56BiEOesX1WxT2k94paUJLMoRNBEeAGCJjYOiUYGlsbv9FZjKoS6nNdLQ0k4afKBvTH76gcw5_MXDfeakouHGRsOhNFpFKXz8cP6mkpUU-wHDewmbMN10">
            <a:extLst>
              <a:ext uri="{FF2B5EF4-FFF2-40B4-BE49-F238E27FC236}">
                <a16:creationId xmlns:a16="http://schemas.microsoft.com/office/drawing/2014/main" id="{544B0C27-D215-432D-84D5-712F2803A6F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9853" y="2371356"/>
            <a:ext cx="4751877" cy="421769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lh5.googleusercontent.com/ZjNDAYwRkHkNeEE8sUUwTEjmu15C1AOYG15YjGwPXOe2m07sHriIcGLtNtMyzNDLIQq29lkg7_XHMZBxIOI8y4uGtr_e1OCDxMlXWpz98MpDOIUK50Cf2Mmi-B37Njx2L7Mn8ZpuJAg">
            <a:extLst>
              <a:ext uri="{FF2B5EF4-FFF2-40B4-BE49-F238E27FC236}">
                <a16:creationId xmlns:a16="http://schemas.microsoft.com/office/drawing/2014/main" id="{3BB7DF66-1275-4027-B275-505F19F3594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46388" y="2371355"/>
            <a:ext cx="4843910" cy="42323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60375C-6744-41CC-9F14-7FDA59E226AC}"/>
              </a:ext>
            </a:extLst>
          </p:cNvPr>
          <p:cNvSpPr txBox="1"/>
          <p:nvPr/>
        </p:nvSpPr>
        <p:spPr>
          <a:xfrm>
            <a:off x="10264955" y="2371356"/>
            <a:ext cx="1802997" cy="2000548"/>
          </a:xfrm>
          <a:prstGeom prst="rect">
            <a:avLst/>
          </a:prstGeom>
          <a:noFill/>
        </p:spPr>
        <p:txBody>
          <a:bodyPr wrap="square" rtlCol="0">
            <a:spAutoFit/>
          </a:bodyPr>
          <a:lstStyle/>
          <a:p>
            <a:r>
              <a:rPr lang="en-US" sz="1600" dirty="0"/>
              <a:t>Similar tastes but food trucks are more common than cafes in lower income areas</a:t>
            </a:r>
          </a:p>
          <a:p>
            <a:br>
              <a:rPr lang="en-US" sz="1400" dirty="0"/>
            </a:br>
            <a:endParaRPr lang="en-US" sz="1400" dirty="0"/>
          </a:p>
        </p:txBody>
      </p:sp>
    </p:spTree>
    <p:extLst>
      <p:ext uri="{BB962C8B-B14F-4D97-AF65-F5344CB8AC3E}">
        <p14:creationId xmlns:p14="http://schemas.microsoft.com/office/powerpoint/2010/main" val="403620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72E0-2AE4-450A-92FD-D2701E9AE8F8}"/>
              </a:ext>
            </a:extLst>
          </p:cNvPr>
          <p:cNvSpPr>
            <a:spLocks noGrp="1"/>
          </p:cNvSpPr>
          <p:nvPr>
            <p:ph type="title"/>
          </p:nvPr>
        </p:nvSpPr>
        <p:spPr/>
        <p:txBody>
          <a:bodyPr/>
          <a:lstStyle/>
          <a:p>
            <a:r>
              <a:rPr lang="en-US" dirty="0"/>
              <a:t>What is our goal?</a:t>
            </a:r>
          </a:p>
        </p:txBody>
      </p:sp>
      <p:sp>
        <p:nvSpPr>
          <p:cNvPr id="3" name="Content Placeholder 2">
            <a:extLst>
              <a:ext uri="{FF2B5EF4-FFF2-40B4-BE49-F238E27FC236}">
                <a16:creationId xmlns:a16="http://schemas.microsoft.com/office/drawing/2014/main" id="{ABF4B1C3-962D-44BF-931D-2CBF8035E716}"/>
              </a:ext>
            </a:extLst>
          </p:cNvPr>
          <p:cNvSpPr>
            <a:spLocks noGrp="1"/>
          </p:cNvSpPr>
          <p:nvPr>
            <p:ph idx="1"/>
          </p:nvPr>
        </p:nvSpPr>
        <p:spPr>
          <a:xfrm>
            <a:off x="818712" y="2222287"/>
            <a:ext cx="10554574" cy="4040290"/>
          </a:xfrm>
        </p:spPr>
        <p:txBody>
          <a:bodyPr>
            <a:normAutofit/>
          </a:bodyPr>
          <a:lstStyle/>
          <a:p>
            <a:r>
              <a:rPr lang="en-US" sz="2400" dirty="0"/>
              <a:t>Narrative: Have you ever wondered what might contributes to owning a successful restaurant? Most people would assume the quality of the food or the excellent service, but maybe there’s more to it. </a:t>
            </a:r>
          </a:p>
          <a:p>
            <a:r>
              <a:rPr lang="en-US" sz="2400" dirty="0"/>
              <a:t>The goal of our project is to explore the impact of income and ethnicity on the types of the restaurants that are popular in an area. With the help of Yelp’s API, US Census Data, and LA Census Data,  we are able to make a few observations that can be beneficial to restaurant businesses. </a:t>
            </a:r>
          </a:p>
        </p:txBody>
      </p:sp>
    </p:spTree>
    <p:extLst>
      <p:ext uri="{BB962C8B-B14F-4D97-AF65-F5344CB8AC3E}">
        <p14:creationId xmlns:p14="http://schemas.microsoft.com/office/powerpoint/2010/main" val="3491941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D60E-050A-4509-BA03-F66BF4E29D94}"/>
              </a:ext>
            </a:extLst>
          </p:cNvPr>
          <p:cNvSpPr>
            <a:spLocks noGrp="1"/>
          </p:cNvSpPr>
          <p:nvPr>
            <p:ph type="title"/>
          </p:nvPr>
        </p:nvSpPr>
        <p:spPr/>
        <p:txBody>
          <a:bodyPr/>
          <a:lstStyle/>
          <a:p>
            <a:r>
              <a:rPr lang="en-US" sz="3400" dirty="0"/>
              <a:t>Top 5 Restaurants in Black and Asian Neighborhoods</a:t>
            </a:r>
          </a:p>
        </p:txBody>
      </p:sp>
      <p:pic>
        <p:nvPicPr>
          <p:cNvPr id="12290" name="Picture 2" descr="https://lh5.googleusercontent.com/rekc7RtQSqq059beANOhc-jZWXQbvmShz0GZmu3-tYxXv1IkU76FbsI0ythj485J_kAsGvv7vS-KyrPfaNQYcqGaBfx5-j-iOtxVgzI8iMmv_GGDqqigJwSarvnmtWD84azWxvIznRY">
            <a:extLst>
              <a:ext uri="{FF2B5EF4-FFF2-40B4-BE49-F238E27FC236}">
                <a16:creationId xmlns:a16="http://schemas.microsoft.com/office/drawing/2014/main" id="{07425CEC-7E97-44B9-93A7-D73494876D5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48624" y="2311020"/>
            <a:ext cx="5022836" cy="427025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lh3.googleusercontent.com/pbV_rUJwkUxXKqo6fyTuc_fwmuRw_Ti_0poEsHq_BJWma_9ccCpLcbAWWPmmwV782ScoH18XfKVvFa1Cs24u4t27BU7uWnHXJuqDWN-Mlq0avqnYLjkOUbSg_IXkH0CIkY7gTICnCSQ">
            <a:extLst>
              <a:ext uri="{FF2B5EF4-FFF2-40B4-BE49-F238E27FC236}">
                <a16:creationId xmlns:a16="http://schemas.microsoft.com/office/drawing/2014/main" id="{EB0B8F56-4BDA-43D7-A2DF-525380B048B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03862" y="2311020"/>
            <a:ext cx="5022835" cy="423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84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97CD-41D9-4FED-BAC8-27A10DFD8838}"/>
              </a:ext>
            </a:extLst>
          </p:cNvPr>
          <p:cNvSpPr>
            <a:spLocks noGrp="1"/>
          </p:cNvSpPr>
          <p:nvPr>
            <p:ph type="title"/>
          </p:nvPr>
        </p:nvSpPr>
        <p:spPr/>
        <p:txBody>
          <a:bodyPr/>
          <a:lstStyle/>
          <a:p>
            <a:r>
              <a:rPr lang="en-US" sz="3200" dirty="0"/>
              <a:t>Top 5 Restaurants in Hispanic and White Neighborhoods</a:t>
            </a:r>
          </a:p>
        </p:txBody>
      </p:sp>
      <p:sp>
        <p:nvSpPr>
          <p:cNvPr id="5" name="TextBox 4">
            <a:extLst>
              <a:ext uri="{FF2B5EF4-FFF2-40B4-BE49-F238E27FC236}">
                <a16:creationId xmlns:a16="http://schemas.microsoft.com/office/drawing/2014/main" id="{38EFADDA-5C1E-4FCD-B3D2-49660E92B462}"/>
              </a:ext>
            </a:extLst>
          </p:cNvPr>
          <p:cNvSpPr txBox="1"/>
          <p:nvPr/>
        </p:nvSpPr>
        <p:spPr>
          <a:xfrm>
            <a:off x="95693" y="2080677"/>
            <a:ext cx="12096307" cy="1138773"/>
          </a:xfrm>
          <a:prstGeom prst="rect">
            <a:avLst/>
          </a:prstGeom>
          <a:noFill/>
        </p:spPr>
        <p:txBody>
          <a:bodyPr wrap="square" rtlCol="0">
            <a:spAutoFit/>
          </a:bodyPr>
          <a:lstStyle/>
          <a:p>
            <a:r>
              <a:rPr lang="en-US" sz="1700" dirty="0"/>
              <a:t>Given that the Hispanic population is the single largest ethnic group in LA, and Mexican food is the most common restaurant type in LA. While there are high concentrations of Mexican food establishments in predominantly Hispanic neighborhoods. The top fives are very similar in predominantly White and Hispanic neighborhoods, which make up the majority of LA</a:t>
            </a:r>
          </a:p>
        </p:txBody>
      </p:sp>
      <p:pic>
        <p:nvPicPr>
          <p:cNvPr id="13314" name="Picture 2" descr="https://lh3.googleusercontent.com/DEeu3pQvgCteNl0waL2ip0ZhGCspOKaBlN9hW7Gl1eOnJGP_fiGBM1FjBdDrl5GjVKHLAJp0jTSl9qIbvwgSJETOMmDt9oFlaGp4orHeOPOtOFQlC1iu1Zia44aAe4F2j3XYygZgWzg">
            <a:extLst>
              <a:ext uri="{FF2B5EF4-FFF2-40B4-BE49-F238E27FC236}">
                <a16:creationId xmlns:a16="http://schemas.microsoft.com/office/drawing/2014/main" id="{FB7D56E7-A545-43BA-91C9-12D962E64F4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29246" y="3199249"/>
            <a:ext cx="4017182" cy="362025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lh3.googleusercontent.com/Z6kyVXXZi2Mr_yja0BipsfGWNQH2IDVissZaSzzb9oSNCuajvDRuA8e4AwR8vPLeV_3aPD6jPBJA9W7zV_yon1AjK_RsW_dogWxbQPH_398drVlfV53mTQFfWFgt71BJTkPS9AuSCiU">
            <a:extLst>
              <a:ext uri="{FF2B5EF4-FFF2-40B4-BE49-F238E27FC236}">
                <a16:creationId xmlns:a16="http://schemas.microsoft.com/office/drawing/2014/main" id="{D6A4DE6E-5F11-44FE-B1AC-BE4DDE4DE4C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22675" y="3219450"/>
            <a:ext cx="4168169"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286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5E62-CD96-48FF-AED2-078F9B819336}"/>
              </a:ext>
            </a:extLst>
          </p:cNvPr>
          <p:cNvSpPr>
            <a:spLocks noGrp="1"/>
          </p:cNvSpPr>
          <p:nvPr>
            <p:ph type="title"/>
          </p:nvPr>
        </p:nvSpPr>
        <p:spPr/>
        <p:txBody>
          <a:bodyPr/>
          <a:lstStyle/>
          <a:p>
            <a:r>
              <a:rPr lang="en-US" sz="3400" dirty="0"/>
              <a:t>Thoughts about the LA Census and Yelp analysis</a:t>
            </a:r>
          </a:p>
        </p:txBody>
      </p:sp>
      <p:sp>
        <p:nvSpPr>
          <p:cNvPr id="3" name="Content Placeholder 2">
            <a:extLst>
              <a:ext uri="{FF2B5EF4-FFF2-40B4-BE49-F238E27FC236}">
                <a16:creationId xmlns:a16="http://schemas.microsoft.com/office/drawing/2014/main" id="{B368F83F-DDDE-417B-9981-07308B7F6B80}"/>
              </a:ext>
            </a:extLst>
          </p:cNvPr>
          <p:cNvSpPr>
            <a:spLocks noGrp="1"/>
          </p:cNvSpPr>
          <p:nvPr>
            <p:ph sz="half" idx="1"/>
          </p:nvPr>
        </p:nvSpPr>
        <p:spPr/>
        <p:txBody>
          <a:bodyPr/>
          <a:lstStyle/>
          <a:p>
            <a:pPr fontAlgn="base"/>
            <a:r>
              <a:rPr lang="en-US" dirty="0"/>
              <a:t>While certain neighborhoods where an ethnicity predominate exist in LA, it’s not the norm</a:t>
            </a:r>
          </a:p>
          <a:p>
            <a:pPr fontAlgn="base"/>
            <a:r>
              <a:rPr lang="en-US" dirty="0"/>
              <a:t>Census Tracts and Restaurant concentrations are likely more of function of historic districts rather than the tastes of people in LA. </a:t>
            </a:r>
          </a:p>
        </p:txBody>
      </p:sp>
      <p:graphicFrame>
        <p:nvGraphicFramePr>
          <p:cNvPr id="5" name="Content Placeholder 4">
            <a:extLst>
              <a:ext uri="{FF2B5EF4-FFF2-40B4-BE49-F238E27FC236}">
                <a16:creationId xmlns:a16="http://schemas.microsoft.com/office/drawing/2014/main" id="{CD9D8E81-4F8E-437F-A1B6-78F858E8A499}"/>
              </a:ext>
            </a:extLst>
          </p:cNvPr>
          <p:cNvGraphicFramePr>
            <a:graphicFrameLocks noGrp="1"/>
          </p:cNvGraphicFramePr>
          <p:nvPr>
            <p:ph sz="half" idx="2"/>
            <p:extLst>
              <p:ext uri="{D42A27DB-BD31-4B8C-83A1-F6EECF244321}">
                <p14:modId xmlns:p14="http://schemas.microsoft.com/office/powerpoint/2010/main" val="866297320"/>
              </p:ext>
            </p:extLst>
          </p:nvPr>
        </p:nvGraphicFramePr>
        <p:xfrm>
          <a:off x="6213475" y="2246312"/>
          <a:ext cx="5694990" cy="4506533"/>
        </p:xfrm>
        <a:graphic>
          <a:graphicData uri="http://schemas.openxmlformats.org/drawingml/2006/table">
            <a:tbl>
              <a:tblPr/>
              <a:tblGrid>
                <a:gridCol w="1138998">
                  <a:extLst>
                    <a:ext uri="{9D8B030D-6E8A-4147-A177-3AD203B41FA5}">
                      <a16:colId xmlns:a16="http://schemas.microsoft.com/office/drawing/2014/main" val="3665672819"/>
                    </a:ext>
                  </a:extLst>
                </a:gridCol>
                <a:gridCol w="1138998">
                  <a:extLst>
                    <a:ext uri="{9D8B030D-6E8A-4147-A177-3AD203B41FA5}">
                      <a16:colId xmlns:a16="http://schemas.microsoft.com/office/drawing/2014/main" val="167649948"/>
                    </a:ext>
                  </a:extLst>
                </a:gridCol>
                <a:gridCol w="1138998">
                  <a:extLst>
                    <a:ext uri="{9D8B030D-6E8A-4147-A177-3AD203B41FA5}">
                      <a16:colId xmlns:a16="http://schemas.microsoft.com/office/drawing/2014/main" val="2785762508"/>
                    </a:ext>
                  </a:extLst>
                </a:gridCol>
                <a:gridCol w="1138998">
                  <a:extLst>
                    <a:ext uri="{9D8B030D-6E8A-4147-A177-3AD203B41FA5}">
                      <a16:colId xmlns:a16="http://schemas.microsoft.com/office/drawing/2014/main" val="3727949785"/>
                    </a:ext>
                  </a:extLst>
                </a:gridCol>
                <a:gridCol w="1138998">
                  <a:extLst>
                    <a:ext uri="{9D8B030D-6E8A-4147-A177-3AD203B41FA5}">
                      <a16:colId xmlns:a16="http://schemas.microsoft.com/office/drawing/2014/main" val="1031923737"/>
                    </a:ext>
                  </a:extLst>
                </a:gridCol>
              </a:tblGrid>
              <a:tr h="746983">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Summary</a:t>
                      </a:r>
                      <a:endParaRPr lang="en-US" sz="1600" dirty="0">
                        <a:effectLst/>
                      </a:endParaRPr>
                    </a:p>
                    <a:p>
                      <a:pPr rtl="0" fontAlgn="t">
                        <a:spcBef>
                          <a:spcPts val="0"/>
                        </a:spcBef>
                        <a:spcAft>
                          <a:spcPts val="0"/>
                        </a:spcAft>
                      </a:pPr>
                      <a:r>
                        <a:rPr lang="en-US" sz="1600" b="0" i="0" u="none" strike="noStrike" dirty="0">
                          <a:solidFill>
                            <a:srgbClr val="FFFFFF"/>
                          </a:solidFill>
                          <a:effectLst/>
                          <a:latin typeface="Arial" panose="020B0604020202020204" pitchFamily="34" charset="0"/>
                        </a:rPr>
                        <a:t>By Tract</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White</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Black</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Asian</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Hispanic</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809645550"/>
                  </a:ext>
                </a:extLst>
              </a:tr>
              <a:tr h="518738">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mean</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31.71%</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7.41%</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14.39%</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43.43%</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1034478895"/>
                  </a:ext>
                </a:extLst>
              </a:tr>
              <a:tr h="518738">
                <a:tc>
                  <a:txBody>
                    <a:bodyPr/>
                    <a:lstStyle/>
                    <a:p>
                      <a:pPr rtl="0" fontAlgn="t">
                        <a:spcBef>
                          <a:spcPts val="0"/>
                        </a:spcBef>
                        <a:spcAft>
                          <a:spcPts val="0"/>
                        </a:spcAft>
                      </a:pPr>
                      <a:r>
                        <a:rPr lang="en-US" sz="1600" b="0" i="0" u="none" strike="noStrike" dirty="0" err="1">
                          <a:solidFill>
                            <a:srgbClr val="FFFFFF"/>
                          </a:solidFill>
                          <a:effectLst/>
                          <a:latin typeface="Arial" panose="020B0604020202020204" pitchFamily="34" charset="0"/>
                        </a:rPr>
                        <a:t>std</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26.61%</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12.73%</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14.73%</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29.64%</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2631297340"/>
                  </a:ext>
                </a:extLst>
              </a:tr>
              <a:tr h="518738">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25Q</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6.1%</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1.1%</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4.2%</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16.7%</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46138639"/>
                  </a:ext>
                </a:extLst>
              </a:tr>
              <a:tr h="518738">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Median</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25.85%</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3.2%</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9.9%</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39.1%</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1076844937"/>
                  </a:ext>
                </a:extLst>
              </a:tr>
              <a:tr h="518738">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75Q</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56%</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6.9%</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19.7%</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68.77%</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1985193994"/>
                  </a:ext>
                </a:extLst>
              </a:tr>
              <a:tr h="1005200">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 of tracts (&gt;60% of pop)</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21%</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1.8%</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FFFFFF"/>
                          </a:solidFill>
                          <a:effectLst/>
                          <a:latin typeface="Arial" panose="020B0604020202020204" pitchFamily="34" charset="0"/>
                        </a:rPr>
                        <a:t>2.1%</a:t>
                      </a:r>
                      <a:endParaRPr lang="en-US" sz="160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FFFFFF"/>
                          </a:solidFill>
                          <a:effectLst/>
                          <a:latin typeface="Arial" panose="020B0604020202020204" pitchFamily="34" charset="0"/>
                        </a:rPr>
                        <a:t>31.7%</a:t>
                      </a:r>
                      <a:endParaRPr lang="en-US" sz="1600" dirty="0">
                        <a:effectLst/>
                      </a:endParaRPr>
                    </a:p>
                  </a:txBody>
                  <a:tcPr marL="95250" marR="95250" marT="95250" marB="95250">
                    <a:lnL w="38100" cap="flat" cmpd="sng" algn="ctr">
                      <a:solidFill>
                        <a:srgbClr val="9FC5E8"/>
                      </a:solidFill>
                      <a:prstDash val="solid"/>
                      <a:round/>
                      <a:headEnd type="none" w="med" len="med"/>
                      <a:tailEnd type="none" w="med" len="med"/>
                    </a:lnL>
                    <a:lnR w="38100" cap="flat" cmpd="sng" algn="ctr">
                      <a:solidFill>
                        <a:srgbClr val="9FC5E8"/>
                      </a:solidFill>
                      <a:prstDash val="solid"/>
                      <a:round/>
                      <a:headEnd type="none" w="med" len="med"/>
                      <a:tailEnd type="none" w="med" len="med"/>
                    </a:lnR>
                    <a:lnT w="38100" cap="flat" cmpd="sng" algn="ctr">
                      <a:solidFill>
                        <a:srgbClr val="9FC5E8"/>
                      </a:solidFill>
                      <a:prstDash val="solid"/>
                      <a:round/>
                      <a:headEnd type="none" w="med" len="med"/>
                      <a:tailEnd type="none" w="med" len="med"/>
                    </a:lnT>
                    <a:lnB w="38100"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2334449187"/>
                  </a:ext>
                </a:extLst>
              </a:tr>
            </a:tbl>
          </a:graphicData>
        </a:graphic>
      </p:graphicFrame>
      <p:sp>
        <p:nvSpPr>
          <p:cNvPr id="6" name="Rectangle 1">
            <a:extLst>
              <a:ext uri="{FF2B5EF4-FFF2-40B4-BE49-F238E27FC236}">
                <a16:creationId xmlns:a16="http://schemas.microsoft.com/office/drawing/2014/main" id="{E06C5B37-692B-49CE-85B3-BBEFD53F7F98}"/>
              </a:ext>
            </a:extLst>
          </p:cNvPr>
          <p:cNvSpPr>
            <a:spLocks noChangeArrowheads="1"/>
          </p:cNvSpPr>
          <p:nvPr/>
        </p:nvSpPr>
        <p:spPr bwMode="auto">
          <a:xfrm>
            <a:off x="0" y="-1"/>
            <a:ext cx="13499236" cy="55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51887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3D98-4070-475A-B455-AB4381A8DB74}"/>
              </a:ext>
            </a:extLst>
          </p:cNvPr>
          <p:cNvSpPr>
            <a:spLocks noGrp="1"/>
          </p:cNvSpPr>
          <p:nvPr>
            <p:ph type="title"/>
          </p:nvPr>
        </p:nvSpPr>
        <p:spPr/>
        <p:txBody>
          <a:bodyPr/>
          <a:lstStyle/>
          <a:p>
            <a:r>
              <a:rPr lang="en-US" dirty="0"/>
              <a:t>Other findings from the LA Census</a:t>
            </a:r>
          </a:p>
        </p:txBody>
      </p:sp>
      <p:pic>
        <p:nvPicPr>
          <p:cNvPr id="15362" name="Picture 2" descr="https://lh4.googleusercontent.com/8aMzWXV9_ogNQ0RarWah2PIMI-e8Jl9BlepOGcbPf7ic_DO88fo2oerAxzs4jz0df6hTBnRv9DQ00OTgta0r5p4Nbuo6cDyDAxow0X2_WimM_xD3rKnU4Iwo-3BUbGEYjd6XP-OY908">
            <a:extLst>
              <a:ext uri="{FF2B5EF4-FFF2-40B4-BE49-F238E27FC236}">
                <a16:creationId xmlns:a16="http://schemas.microsoft.com/office/drawing/2014/main" id="{65742FB1-F27C-428D-ADFA-5A6730EBF1C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9577" y="2309585"/>
            <a:ext cx="5052651" cy="421054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lh6.googleusercontent.com/ad4kCD3lN8NXwpzlfrUsN9dLkI7LMKZMVWs4xMbL0T2mBTOMFbE57f-0A5xayN2tTs3Oi3Rh9dhlnnAkPm_ArjkS2zvoQEP_atWLcUi5fPHRmPRZtJ7AN9Qyjuw8T37ssIoU3wa7Ex8">
            <a:extLst>
              <a:ext uri="{FF2B5EF4-FFF2-40B4-BE49-F238E27FC236}">
                <a16:creationId xmlns:a16="http://schemas.microsoft.com/office/drawing/2014/main" id="{75AFBAEC-ADBD-4424-B2E8-C4A0DFF449E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29347" y="2309584"/>
            <a:ext cx="5052651" cy="4210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80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DC3F-BB18-46D1-89BF-382A1D36A171}"/>
              </a:ext>
            </a:extLst>
          </p:cNvPr>
          <p:cNvSpPr>
            <a:spLocks noGrp="1"/>
          </p:cNvSpPr>
          <p:nvPr>
            <p:ph type="title"/>
          </p:nvPr>
        </p:nvSpPr>
        <p:spPr/>
        <p:txBody>
          <a:bodyPr/>
          <a:lstStyle/>
          <a:p>
            <a:r>
              <a:rPr lang="en-US" dirty="0"/>
              <a:t>LA Census Code</a:t>
            </a:r>
          </a:p>
        </p:txBody>
      </p:sp>
      <p:pic>
        <p:nvPicPr>
          <p:cNvPr id="16402" name="Picture 18" descr="https://lh6.googleusercontent.com/yVHkHfoYE9LITefrXu28GElvr7hiSQt-dczHCWEQrfW0xQzXxm7BT86zC-wSPeYqQ1gXZyCSfU-BfxhOCWhTeuBZqMZABjjR-R2U6SaRML7HQAgoJVTMkvNbjuMh5wqwDgcJm14cPE4">
            <a:extLst>
              <a:ext uri="{FF2B5EF4-FFF2-40B4-BE49-F238E27FC236}">
                <a16:creationId xmlns:a16="http://schemas.microsoft.com/office/drawing/2014/main" id="{81DEE9A3-DE7F-4BAA-A4B8-F58011A4879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88879" y="2277164"/>
            <a:ext cx="5094553" cy="4363564"/>
          </a:xfrm>
          <a:prstGeom prst="rect">
            <a:avLst/>
          </a:prstGeom>
          <a:noFill/>
          <a:extLst>
            <a:ext uri="{909E8E84-426E-40DD-AFC4-6F175D3DCCD1}">
              <a14:hiddenFill xmlns:a14="http://schemas.microsoft.com/office/drawing/2010/main">
                <a:solidFill>
                  <a:srgbClr val="FFFFFF"/>
                </a:solidFill>
              </a14:hiddenFill>
            </a:ext>
          </a:extLst>
        </p:spPr>
      </p:pic>
      <p:pic>
        <p:nvPicPr>
          <p:cNvPr id="16404" name="Picture 20" descr="https://lh6.googleusercontent.com/MRjdJLl7DTUWb1PGAZjCrvMq4GzHr3PPY4rVRDQaAH_OYVW9s9awG4mHCxvbLPgsYHl5zqwM-aVY6rin40-Fcc6PiOAf4RghE4k2sHPD7me-1bxYUm8tULJwc2_oSkQNbUWv--1hZbQ">
            <a:extLst>
              <a:ext uri="{FF2B5EF4-FFF2-40B4-BE49-F238E27FC236}">
                <a16:creationId xmlns:a16="http://schemas.microsoft.com/office/drawing/2014/main" id="{1AA7828C-6C92-4C01-9C0E-E33B843D701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888879" y="224788"/>
            <a:ext cx="5785745" cy="19431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6F2C6D3-6CFA-4152-B3D8-6BFC9D59B10B}"/>
              </a:ext>
            </a:extLst>
          </p:cNvPr>
          <p:cNvSpPr txBox="1"/>
          <p:nvPr/>
        </p:nvSpPr>
        <p:spPr>
          <a:xfrm>
            <a:off x="419391" y="2269649"/>
            <a:ext cx="4833093" cy="2462213"/>
          </a:xfrm>
          <a:prstGeom prst="rect">
            <a:avLst/>
          </a:prstGeom>
          <a:noFill/>
        </p:spPr>
        <p:txBody>
          <a:bodyPr wrap="square" rtlCol="0">
            <a:spAutoFit/>
          </a:bodyPr>
          <a:lstStyle/>
          <a:p>
            <a:pPr marL="285750" indent="-285750" fontAlgn="base">
              <a:buFont typeface="Arial" panose="020B0604020202020204" pitchFamily="34" charset="0"/>
              <a:buChar char="•"/>
            </a:pPr>
            <a:r>
              <a:rPr lang="en-US" sz="2200" dirty="0"/>
              <a:t>Lots and Lots of filtering</a:t>
            </a:r>
          </a:p>
          <a:p>
            <a:pPr marL="285750" indent="-285750" fontAlgn="base">
              <a:buFont typeface="Arial" panose="020B0604020202020204" pitchFamily="34" charset="0"/>
              <a:buChar char="•"/>
            </a:pPr>
            <a:r>
              <a:rPr lang="en-US" sz="2200" dirty="0"/>
              <a:t>Managing different census tract code formats was a challenge</a:t>
            </a:r>
          </a:p>
          <a:p>
            <a:pPr marL="285750" indent="-285750" fontAlgn="base">
              <a:buFont typeface="Arial" panose="020B0604020202020204" pitchFamily="34" charset="0"/>
              <a:buChar char="•"/>
            </a:pPr>
            <a:r>
              <a:rPr lang="en-US" sz="2200" dirty="0"/>
              <a:t>Yelp API has an attitude</a:t>
            </a:r>
          </a:p>
          <a:p>
            <a:pPr marL="285750" indent="-285750" fontAlgn="base">
              <a:buFont typeface="Arial" panose="020B0604020202020204" pitchFamily="34" charset="0"/>
              <a:buChar char="•"/>
            </a:pPr>
            <a:r>
              <a:rPr lang="en-US" sz="2200" dirty="0"/>
              <a:t>It’s hard to keep track of large datasets, especially after merging them multiple times </a:t>
            </a:r>
          </a:p>
        </p:txBody>
      </p:sp>
      <p:pic>
        <p:nvPicPr>
          <p:cNvPr id="16406" name="Picture 22" descr="https://lh5.googleusercontent.com/Mv6MoPEbnzkdlXh2qaoviZDou4-Ry0PNlNI6xohIBVUqfy01IiVI_xO9c74weQe-VThycIqiYH23MULE7DHKYIuvIhz9jbPJhzWMAZZk3cNUNz7GhPn4tismwGh0oeqWb9et4H1fDss">
            <a:extLst>
              <a:ext uri="{FF2B5EF4-FFF2-40B4-BE49-F238E27FC236}">
                <a16:creationId xmlns:a16="http://schemas.microsoft.com/office/drawing/2014/main" id="{5826E92B-5A6D-40F4-A72E-6811DF085A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89" y="4930389"/>
            <a:ext cx="3907373" cy="159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865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ABAF-649F-46E1-9838-3842ED8FD385}"/>
              </a:ext>
            </a:extLst>
          </p:cNvPr>
          <p:cNvSpPr>
            <a:spLocks noGrp="1"/>
          </p:cNvSpPr>
          <p:nvPr>
            <p:ph type="title"/>
          </p:nvPr>
        </p:nvSpPr>
        <p:spPr/>
        <p:txBody>
          <a:bodyPr/>
          <a:lstStyle/>
          <a:p>
            <a:r>
              <a:rPr lang="en-US" dirty="0"/>
              <a:t>Conflicts, shortcomings, etc.</a:t>
            </a:r>
          </a:p>
        </p:txBody>
      </p:sp>
      <p:sp>
        <p:nvSpPr>
          <p:cNvPr id="3" name="Content Placeholder 2">
            <a:extLst>
              <a:ext uri="{FF2B5EF4-FFF2-40B4-BE49-F238E27FC236}">
                <a16:creationId xmlns:a16="http://schemas.microsoft.com/office/drawing/2014/main" id="{EEFC5573-FE62-4669-98C3-4BBE049657AA}"/>
              </a:ext>
            </a:extLst>
          </p:cNvPr>
          <p:cNvSpPr>
            <a:spLocks noGrp="1"/>
          </p:cNvSpPr>
          <p:nvPr>
            <p:ph idx="1"/>
          </p:nvPr>
        </p:nvSpPr>
        <p:spPr/>
        <p:txBody>
          <a:bodyPr>
            <a:normAutofit/>
          </a:bodyPr>
          <a:lstStyle/>
          <a:p>
            <a:pPr fontAlgn="base"/>
            <a:r>
              <a:rPr lang="en-US" dirty="0"/>
              <a:t>We do not show standard error.</a:t>
            </a:r>
          </a:p>
          <a:p>
            <a:pPr fontAlgn="base"/>
            <a:r>
              <a:rPr lang="en-US" dirty="0"/>
              <a:t>We have not included review counts</a:t>
            </a:r>
          </a:p>
          <a:p>
            <a:pPr fontAlgn="base"/>
            <a:r>
              <a:rPr lang="en-US" dirty="0"/>
              <a:t>For poor versus rich counties, we do not control for ethnicity.</a:t>
            </a:r>
          </a:p>
          <a:p>
            <a:pPr fontAlgn="base"/>
            <a:r>
              <a:rPr lang="en-US" dirty="0"/>
              <a:t>For counties of different ethnicities, we do not control for income.</a:t>
            </a:r>
          </a:p>
          <a:p>
            <a:pPr fontAlgn="base"/>
            <a:r>
              <a:rPr lang="en-US" dirty="0"/>
              <a:t>We pull the top 50 restaurants based on rankings for the counties. If we pulled based on review count we may get different results.</a:t>
            </a:r>
          </a:p>
          <a:p>
            <a:pPr fontAlgn="base"/>
            <a:r>
              <a:rPr lang="en-US" dirty="0"/>
              <a:t>Incomplete or unclear records from the LA County Data Office: different census tract formats, misleading column names, etc.</a:t>
            </a:r>
          </a:p>
          <a:p>
            <a:pPr fontAlgn="base"/>
            <a:r>
              <a:rPr lang="en-US" dirty="0"/>
              <a:t>Issues trying to connect with Census geocoder API </a:t>
            </a:r>
          </a:p>
        </p:txBody>
      </p:sp>
    </p:spTree>
    <p:extLst>
      <p:ext uri="{BB962C8B-B14F-4D97-AF65-F5344CB8AC3E}">
        <p14:creationId xmlns:p14="http://schemas.microsoft.com/office/powerpoint/2010/main" val="371329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lh5.googleusercontent.com/kWFJb_3cd3a8BwDdBstV0Fpd1c9M8g8PvEV0WQg616P56nNeG1T7mwmjNpVXET-lX3xeP2xGLj6Lc2fyX5YTdQvyahjFm1hk3dTS5MPJGZaLunOwjvpoAX1tWzklzqpQEZLFn-eEX8s">
            <a:extLst>
              <a:ext uri="{FF2B5EF4-FFF2-40B4-BE49-F238E27FC236}">
                <a16:creationId xmlns:a16="http://schemas.microsoft.com/office/drawing/2014/main" id="{6E7B7EF2-84B8-4E01-AC8D-C86B4055C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863" y="0"/>
            <a:ext cx="85502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26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s://lh6.googleusercontent.com/OLwDWnQ1gs9K74RqFXq_fDTai-KZal7khkJzvIu8gxZTGU5aajvpm9ifY5NJcGFl0t8C9jgM9E28Np9ni0hvNlgrlrxdbSv9RybQgmbG2QLurV_SfoEmqkIvW9Vmz-_9AQjdpn7tbqo">
            <a:extLst>
              <a:ext uri="{FF2B5EF4-FFF2-40B4-BE49-F238E27FC236}">
                <a16:creationId xmlns:a16="http://schemas.microsoft.com/office/drawing/2014/main" id="{7F834A91-889D-49B5-A681-933A4D926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588" y="0"/>
            <a:ext cx="863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406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lh6.googleusercontent.com/iJLmjJz5pUdB3PT__MvuerFYEL2SgNhatmodSU8C7n_eij-rJkk0ng8DS5M5WSL1UOd0fgiXRSmJ9foYdCA5pngjC7Oe2A7DGBQ8QO8OmZ34_-msUsb47NbUr8WJH4ud05Q96vR1dVU">
            <a:extLst>
              <a:ext uri="{FF2B5EF4-FFF2-40B4-BE49-F238E27FC236}">
                <a16:creationId xmlns:a16="http://schemas.microsoft.com/office/drawing/2014/main" id="{B715830C-3A73-4503-AECD-1363F8620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76338"/>
            <a:ext cx="975360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410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s://lh3.googleusercontent.com/ggUClz8lNjKRFHJC6FShq1nZKCdX8Lw-5_XtSZJAYm8IV4H54ESYc2LhDg3XsR-65Xq2P4VJXJQGMsSvD08YADV2D92i6uI1DMIwUiJQBAOFWTD0k-NgGjmtrM2AMbSz7iXDbqdYvlg">
            <a:extLst>
              <a:ext uri="{FF2B5EF4-FFF2-40B4-BE49-F238E27FC236}">
                <a16:creationId xmlns:a16="http://schemas.microsoft.com/office/drawing/2014/main" id="{3354B4CF-237A-4E95-BDFE-125525881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0"/>
            <a:ext cx="81724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3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4AAC-16C6-4EAA-993C-2F2813D51A0C}"/>
              </a:ext>
            </a:extLst>
          </p:cNvPr>
          <p:cNvSpPr>
            <a:spLocks noGrp="1"/>
          </p:cNvSpPr>
          <p:nvPr>
            <p:ph type="title"/>
          </p:nvPr>
        </p:nvSpPr>
        <p:spPr/>
        <p:txBody>
          <a:bodyPr/>
          <a:lstStyle/>
          <a:p>
            <a:r>
              <a:rPr lang="en-US" dirty="0"/>
              <a:t>Where is our data coming from?</a:t>
            </a:r>
          </a:p>
        </p:txBody>
      </p:sp>
      <p:sp>
        <p:nvSpPr>
          <p:cNvPr id="3" name="Content Placeholder 2">
            <a:extLst>
              <a:ext uri="{FF2B5EF4-FFF2-40B4-BE49-F238E27FC236}">
                <a16:creationId xmlns:a16="http://schemas.microsoft.com/office/drawing/2014/main" id="{422FE65D-9710-4FFF-94CB-40CF72AECC65}"/>
              </a:ext>
            </a:extLst>
          </p:cNvPr>
          <p:cNvSpPr>
            <a:spLocks noGrp="1"/>
          </p:cNvSpPr>
          <p:nvPr>
            <p:ph idx="1"/>
          </p:nvPr>
        </p:nvSpPr>
        <p:spPr/>
        <p:txBody>
          <a:bodyPr>
            <a:normAutofit/>
          </a:bodyPr>
          <a:lstStyle/>
          <a:p>
            <a:r>
              <a:rPr lang="en-US" sz="2400" dirty="0"/>
              <a:t>US Census Demographic Data for 2015</a:t>
            </a:r>
          </a:p>
          <a:p>
            <a:pPr lvl="1"/>
            <a:r>
              <a:rPr lang="en-US" sz="2000" u="sng" dirty="0">
                <a:hlinkClick r:id="rId2"/>
              </a:rPr>
              <a:t>https://www.kaggle.com/muonneutrino/us-census-demographic-data/data</a:t>
            </a:r>
            <a:endParaRPr lang="en-US" sz="2000" dirty="0"/>
          </a:p>
          <a:p>
            <a:r>
              <a:rPr lang="en-US" sz="2400" dirty="0"/>
              <a:t>Yelp API Fusion</a:t>
            </a:r>
          </a:p>
          <a:p>
            <a:r>
              <a:rPr lang="en-US" sz="2400" dirty="0"/>
              <a:t>LA County Census Data</a:t>
            </a:r>
          </a:p>
        </p:txBody>
      </p:sp>
    </p:spTree>
    <p:extLst>
      <p:ext uri="{BB962C8B-B14F-4D97-AF65-F5344CB8AC3E}">
        <p14:creationId xmlns:p14="http://schemas.microsoft.com/office/powerpoint/2010/main" val="1648694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lh3.googleusercontent.com/lf-qpz26-kH64yYdun_3VtmOjyFjnK7vzrUN5lOh6cwmfvKD5kmKUqVuy054rcAZVrvSEIse4xauGa4lU4PNu-nveYh-2bR9w_uvKir0-cfQPbb-GXkVW95hvdabGfDdYLjFUiZB4oY">
            <a:extLst>
              <a:ext uri="{FF2B5EF4-FFF2-40B4-BE49-F238E27FC236}">
                <a16:creationId xmlns:a16="http://schemas.microsoft.com/office/drawing/2014/main" id="{B2C8003D-34DE-4E23-9159-AF1E067ED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0"/>
            <a:ext cx="9548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549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lh5.googleusercontent.com/5L-_AgMcmZM-KvTgyjNjW8vt2fJ0IyLUQ36h11zYbrcdVufrGgvXGQzrPaP-mHwRWJZmNyKzkyLmBEiA0CF80bl48mk44kSvlmpuskenf_wymGvH2JP7kQKnukbuCS7ZGs3pY5TFYrk">
            <a:extLst>
              <a:ext uri="{FF2B5EF4-FFF2-40B4-BE49-F238E27FC236}">
                <a16:creationId xmlns:a16="http://schemas.microsoft.com/office/drawing/2014/main" id="{0113DBB4-EC2F-4C5D-B00B-3E2B85133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25" y="0"/>
            <a:ext cx="102917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15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s://lh3.googleusercontent.com/7YMlqBoAJgFx_zSAngBFcplkZON2sVOeK6OT9JBaoE2CckgLzZmILQJe9r3rZkBMnMXlGJ7xCWhDM4R5rbuWnW4SINnB5228yNEVaAei1cW5HPoasBtl2Z7N-fBAb-Xponql89GTb24">
            <a:extLst>
              <a:ext uri="{FF2B5EF4-FFF2-40B4-BE49-F238E27FC236}">
                <a16:creationId xmlns:a16="http://schemas.microsoft.com/office/drawing/2014/main" id="{242FA196-699A-4AE5-87AB-33DCBF3FA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8" y="0"/>
            <a:ext cx="10550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19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s://lh4.googleusercontent.com/C3KpJl6fj-eUJmT6-VJMfrFXCnWMXAd_rziSVFpRczqfV6CpznJwVQYQnWBBfjcKo0QeLgbWyBz-4EzkloqRGJ7Sdm4RCNOzr2b9kdpejpNhDWmWEOLU7mdeJVkti1uPNnFasI0SpJg">
            <a:extLst>
              <a:ext uri="{FF2B5EF4-FFF2-40B4-BE49-F238E27FC236}">
                <a16:creationId xmlns:a16="http://schemas.microsoft.com/office/drawing/2014/main" id="{51AB05D7-8C03-435A-95F3-378213463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104775"/>
            <a:ext cx="8629650"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067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lh4.googleusercontent.com/JDccobGekY6p6Vxd3SVEmdVZ3t6qtkfD3xSowaGMQbRfJhGgPu4t5zPWxP-Cnl7jjIvyuVDf1GHts3FrMYX0CFu7f5XVMeKzgKQ4A5rzuFWBErSWRGEFjnkEU4Bg9ojFoHjNIEt68TI">
            <a:extLst>
              <a:ext uri="{FF2B5EF4-FFF2-40B4-BE49-F238E27FC236}">
                <a16:creationId xmlns:a16="http://schemas.microsoft.com/office/drawing/2014/main" id="{8BAEF50F-54E2-41B0-8D5D-EBCF51204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8988"/>
            <a:ext cx="12192000" cy="528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8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s://lh5.googleusercontent.com/5qliWtYmumumHkbdUWbmCdLIRYV9NVsTB1EBqU2KmeVCJL6idWduKV_3-l6_RjWiIK24pE2leUXksdbGWjP8MYmz7OD_0FfYlcywn-LOPgVrtPCn8bxC5OwYYQrhGpQ8RbBLNbbiSm8">
            <a:extLst>
              <a:ext uri="{FF2B5EF4-FFF2-40B4-BE49-F238E27FC236}">
                <a16:creationId xmlns:a16="http://schemas.microsoft.com/office/drawing/2014/main" id="{B9E57A47-CB9A-4C1F-A9EF-29679B4E8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2000250"/>
            <a:ext cx="84677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230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ADDBD9-128B-42A4-B81C-897541EE236F}"/>
              </a:ext>
            </a:extLst>
          </p:cNvPr>
          <p:cNvSpPr txBox="1"/>
          <p:nvPr/>
        </p:nvSpPr>
        <p:spPr>
          <a:xfrm>
            <a:off x="4822254" y="5272157"/>
            <a:ext cx="2547492" cy="707886"/>
          </a:xfrm>
          <a:prstGeom prst="rect">
            <a:avLst/>
          </a:prstGeom>
          <a:noFill/>
        </p:spPr>
        <p:txBody>
          <a:bodyPr wrap="none" rtlCol="0">
            <a:spAutoFit/>
          </a:bodyPr>
          <a:lstStyle/>
          <a:p>
            <a:r>
              <a:rPr lang="en-US" sz="4000" dirty="0">
                <a:latin typeface="Bauhaus 93" panose="04030905020B02020C02" pitchFamily="82" charset="0"/>
              </a:rPr>
              <a:t>Thank you</a:t>
            </a:r>
          </a:p>
        </p:txBody>
      </p:sp>
      <p:pic>
        <p:nvPicPr>
          <p:cNvPr id="3" name="Picture 2" descr="https://lh4.googleusercontent.com/hYIVQ6KzU03WfcGozu503cUtJ1KplqsWfgmjQ2z4LzM9ufn4cTsbWjJtwnnDAH6Vo-GKFRHlnHLMdUBJf5ZHpO45x67-20v68Emlcd22fESmh_kqu3cgY7KwYwenFf5AM4tLqnXW9Qs">
            <a:extLst>
              <a:ext uri="{FF2B5EF4-FFF2-40B4-BE49-F238E27FC236}">
                <a16:creationId xmlns:a16="http://schemas.microsoft.com/office/drawing/2014/main" id="{2D906BC4-B53D-4788-A482-CE6D74199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679267"/>
            <a:ext cx="6229350"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38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390B-65F7-4DD3-AC1C-272291E74ADF}"/>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AA4B4785-91FC-409B-B9DB-54F93125585B}"/>
              </a:ext>
            </a:extLst>
          </p:cNvPr>
          <p:cNvSpPr>
            <a:spLocks noGrp="1"/>
          </p:cNvSpPr>
          <p:nvPr>
            <p:ph idx="1"/>
          </p:nvPr>
        </p:nvSpPr>
        <p:spPr>
          <a:xfrm>
            <a:off x="818712" y="2222286"/>
            <a:ext cx="10554574" cy="4188525"/>
          </a:xfrm>
        </p:spPr>
        <p:txBody>
          <a:bodyPr/>
          <a:lstStyle/>
          <a:p>
            <a:pPr fontAlgn="base"/>
            <a:r>
              <a:rPr lang="en-US" dirty="0"/>
              <a:t>How we define an Area:</a:t>
            </a:r>
          </a:p>
          <a:p>
            <a:pPr lvl="1" fontAlgn="base"/>
            <a:r>
              <a:rPr lang="en-US" dirty="0"/>
              <a:t>County &amp; census tract (smaller area) macro vs micro view</a:t>
            </a:r>
          </a:p>
          <a:p>
            <a:pPr fontAlgn="base"/>
            <a:r>
              <a:rPr lang="en-US" dirty="0"/>
              <a:t>How we define Ethnicity:</a:t>
            </a:r>
          </a:p>
          <a:p>
            <a:pPr lvl="1" fontAlgn="base"/>
            <a:r>
              <a:rPr lang="en-US" dirty="0"/>
              <a:t>White, Black, Latino, Asian, Native American, Pacific Islander</a:t>
            </a:r>
          </a:p>
          <a:p>
            <a:pPr fontAlgn="base"/>
            <a:r>
              <a:rPr lang="en-US" dirty="0"/>
              <a:t>How we define Income: </a:t>
            </a:r>
          </a:p>
          <a:p>
            <a:pPr lvl="1" fontAlgn="base"/>
            <a:r>
              <a:rPr lang="en-US" dirty="0"/>
              <a:t>Rich Counties have income per capita greater than $85K </a:t>
            </a:r>
          </a:p>
          <a:p>
            <a:pPr lvl="1" fontAlgn="base"/>
            <a:r>
              <a:rPr lang="en-US" dirty="0"/>
              <a:t>Poor Counties have income per capita less than $35K</a:t>
            </a:r>
          </a:p>
          <a:p>
            <a:pPr fontAlgn="base"/>
            <a:r>
              <a:rPr lang="en-US" dirty="0"/>
              <a:t>How we define Popularity: </a:t>
            </a:r>
          </a:p>
          <a:p>
            <a:pPr lvl="1" fontAlgn="base"/>
            <a:r>
              <a:rPr lang="en-US" dirty="0"/>
              <a:t>Restaurant rating rated by Yelp users</a:t>
            </a:r>
          </a:p>
          <a:p>
            <a:endParaRPr lang="en-US" dirty="0"/>
          </a:p>
        </p:txBody>
      </p:sp>
    </p:spTree>
    <p:extLst>
      <p:ext uri="{BB962C8B-B14F-4D97-AF65-F5344CB8AC3E}">
        <p14:creationId xmlns:p14="http://schemas.microsoft.com/office/powerpoint/2010/main" val="136482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760C-A6F2-4E79-9FDC-638A7174FB8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F28ECBEA-0668-465C-AA1A-8D8FF1AC86EC}"/>
              </a:ext>
            </a:extLst>
          </p:cNvPr>
          <p:cNvSpPr>
            <a:spLocks noGrp="1"/>
          </p:cNvSpPr>
          <p:nvPr>
            <p:ph idx="1"/>
          </p:nvPr>
        </p:nvSpPr>
        <p:spPr>
          <a:xfrm>
            <a:off x="818712" y="2222287"/>
            <a:ext cx="10554574" cy="4401797"/>
          </a:xfrm>
        </p:spPr>
        <p:txBody>
          <a:bodyPr>
            <a:normAutofit/>
          </a:bodyPr>
          <a:lstStyle/>
          <a:p>
            <a:pPr fontAlgn="base"/>
            <a:r>
              <a:rPr lang="en-US" dirty="0"/>
              <a:t>Census information is based on census tracts. We aggregate census tracts into county level information.</a:t>
            </a:r>
          </a:p>
          <a:p>
            <a:pPr fontAlgn="base"/>
            <a:r>
              <a:rPr lang="en-US" dirty="0"/>
              <a:t>We filter census data for American counties with a population size greater than 100,000.</a:t>
            </a:r>
          </a:p>
          <a:p>
            <a:pPr lvl="1" fontAlgn="base"/>
            <a:r>
              <a:rPr lang="en-US" dirty="0"/>
              <a:t>We exclude Puerto Rico</a:t>
            </a:r>
          </a:p>
          <a:p>
            <a:pPr fontAlgn="base"/>
            <a:r>
              <a:rPr lang="en-US" dirty="0"/>
              <a:t>We create smaller datasets based on our filter criteria.</a:t>
            </a:r>
          </a:p>
          <a:p>
            <a:pPr lvl="1" fontAlgn="base"/>
            <a:r>
              <a:rPr lang="en-US" dirty="0"/>
              <a:t>For example, we create a dataset of counties where the white population is greater than 80% of the population.</a:t>
            </a:r>
          </a:p>
          <a:p>
            <a:pPr fontAlgn="base"/>
            <a:r>
              <a:rPr lang="en-US" dirty="0"/>
              <a:t>We query Yelp for the top 50 restaurants as ranked by their rating for each county in the dataset. </a:t>
            </a:r>
          </a:p>
          <a:p>
            <a:pPr lvl="1" fontAlgn="base"/>
            <a:r>
              <a:rPr lang="en-US" dirty="0"/>
              <a:t>We pull restaurant name, ranking, review count, price category and cuisine type.</a:t>
            </a:r>
          </a:p>
          <a:p>
            <a:pPr fontAlgn="base"/>
            <a:r>
              <a:rPr lang="en-US" dirty="0"/>
              <a:t>We analyze the data</a:t>
            </a:r>
          </a:p>
        </p:txBody>
      </p:sp>
    </p:spTree>
    <p:extLst>
      <p:ext uri="{BB962C8B-B14F-4D97-AF65-F5344CB8AC3E}">
        <p14:creationId xmlns:p14="http://schemas.microsoft.com/office/powerpoint/2010/main" val="255395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4F44-237B-44DE-BD77-D4F45C4C7FB1}"/>
              </a:ext>
            </a:extLst>
          </p:cNvPr>
          <p:cNvSpPr>
            <a:spLocks noGrp="1"/>
          </p:cNvSpPr>
          <p:nvPr>
            <p:ph type="title"/>
          </p:nvPr>
        </p:nvSpPr>
        <p:spPr>
          <a:xfrm>
            <a:off x="818712" y="372760"/>
            <a:ext cx="10571998" cy="970450"/>
          </a:xfrm>
        </p:spPr>
        <p:txBody>
          <a:bodyPr/>
          <a:lstStyle/>
          <a:p>
            <a:r>
              <a:rPr lang="en-US" sz="3300" dirty="0"/>
              <a:t>Restaurant Expensiveness in Rich VS Poor Counties</a:t>
            </a:r>
          </a:p>
        </p:txBody>
      </p:sp>
      <p:sp>
        <p:nvSpPr>
          <p:cNvPr id="3" name="Content Placeholder 2">
            <a:extLst>
              <a:ext uri="{FF2B5EF4-FFF2-40B4-BE49-F238E27FC236}">
                <a16:creationId xmlns:a16="http://schemas.microsoft.com/office/drawing/2014/main" id="{A5FC1492-3111-442E-8088-04977D65EC78}"/>
              </a:ext>
            </a:extLst>
          </p:cNvPr>
          <p:cNvSpPr>
            <a:spLocks noGrp="1"/>
          </p:cNvSpPr>
          <p:nvPr>
            <p:ph idx="1"/>
          </p:nvPr>
        </p:nvSpPr>
        <p:spPr>
          <a:xfrm>
            <a:off x="435940" y="2254808"/>
            <a:ext cx="4051000" cy="4283510"/>
          </a:xfrm>
        </p:spPr>
        <p:txBody>
          <a:bodyPr/>
          <a:lstStyle/>
          <a:p>
            <a:pPr marL="0" indent="0">
              <a:buNone/>
            </a:pPr>
            <a:r>
              <a:rPr lang="en-US" u="sng" dirty="0"/>
              <a:t>Observations</a:t>
            </a:r>
            <a:endParaRPr lang="en-US" dirty="0"/>
          </a:p>
          <a:p>
            <a:pPr fontAlgn="base"/>
            <a:r>
              <a:rPr lang="en-US" dirty="0"/>
              <a:t>A meal costs less than &lt;$20 in ~85% of restaurants in both rich and poor counties</a:t>
            </a:r>
          </a:p>
          <a:p>
            <a:pPr fontAlgn="base"/>
            <a:r>
              <a:rPr lang="en-US" dirty="0"/>
              <a:t>In poor counties, the proportion of restaurants where a meal costs less than $10 is 33% higher than in rich counties </a:t>
            </a:r>
          </a:p>
          <a:p>
            <a:pPr fontAlgn="base"/>
            <a:r>
              <a:rPr lang="en-US" dirty="0"/>
              <a:t>In rich counties, the proportion of restaurants where  a meal costs $10 - $20 is 20% higher</a:t>
            </a:r>
          </a:p>
          <a:p>
            <a:endParaRPr lang="en-US" dirty="0"/>
          </a:p>
        </p:txBody>
      </p:sp>
      <p:pic>
        <p:nvPicPr>
          <p:cNvPr id="2056" name="Picture 8" descr="https://lh4.googleusercontent.com/iXgViM8Ghx83L6elky6J4NfTpZgqmvxVRo279quUBuydk0jGyrjKzr0i5mOjuZuS8UnMoAFgPcYDvNDnSOn-H-QwS9k8D9nD0Iktu-shrGlCo2CvS8rU78FhO5DUzE0Yg1yuJU86UoU">
            <a:extLst>
              <a:ext uri="{FF2B5EF4-FFF2-40B4-BE49-F238E27FC236}">
                <a16:creationId xmlns:a16="http://schemas.microsoft.com/office/drawing/2014/main" id="{DC803C26-02F3-41A8-A220-90818397B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1682" y="2053413"/>
            <a:ext cx="692467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2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E7F6-7220-474A-AC65-160960300D3A}"/>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4F600FA1-F1B8-4E7E-9495-FFF0319AE80E}"/>
              </a:ext>
            </a:extLst>
          </p:cNvPr>
          <p:cNvSpPr>
            <a:spLocks noGrp="1"/>
          </p:cNvSpPr>
          <p:nvPr>
            <p:ph idx="1"/>
          </p:nvPr>
        </p:nvSpPr>
        <p:spPr/>
        <p:txBody>
          <a:bodyPr>
            <a:normAutofit/>
          </a:bodyPr>
          <a:lstStyle/>
          <a:p>
            <a:pPr marL="0" indent="0" algn="ctr">
              <a:buNone/>
            </a:pPr>
            <a:r>
              <a:rPr lang="en-US" sz="2800" dirty="0"/>
              <a:t>Less competition at higher end restaurants than restaurants with a meal cost less than $20</a:t>
            </a:r>
          </a:p>
        </p:txBody>
      </p:sp>
    </p:spTree>
    <p:extLst>
      <p:ext uri="{BB962C8B-B14F-4D97-AF65-F5344CB8AC3E}">
        <p14:creationId xmlns:p14="http://schemas.microsoft.com/office/powerpoint/2010/main" val="140194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96DD-04AB-423E-A1A4-A77ED366717F}"/>
              </a:ext>
            </a:extLst>
          </p:cNvPr>
          <p:cNvSpPr>
            <a:spLocks noGrp="1"/>
          </p:cNvSpPr>
          <p:nvPr>
            <p:ph type="title"/>
          </p:nvPr>
        </p:nvSpPr>
        <p:spPr/>
        <p:txBody>
          <a:bodyPr/>
          <a:lstStyle/>
          <a:p>
            <a:r>
              <a:rPr lang="en-US" sz="3000" dirty="0"/>
              <a:t>Comparing Average Rating to Restaurant Expensiveness by Rich and Poor Counties</a:t>
            </a:r>
          </a:p>
        </p:txBody>
      </p:sp>
      <p:sp>
        <p:nvSpPr>
          <p:cNvPr id="3" name="Content Placeholder 2">
            <a:extLst>
              <a:ext uri="{FF2B5EF4-FFF2-40B4-BE49-F238E27FC236}">
                <a16:creationId xmlns:a16="http://schemas.microsoft.com/office/drawing/2014/main" id="{FF63531D-9A99-467F-95FF-D43B1C17491C}"/>
              </a:ext>
            </a:extLst>
          </p:cNvPr>
          <p:cNvSpPr>
            <a:spLocks noGrp="1"/>
          </p:cNvSpPr>
          <p:nvPr>
            <p:ph idx="1"/>
          </p:nvPr>
        </p:nvSpPr>
        <p:spPr>
          <a:xfrm>
            <a:off x="255458" y="1563069"/>
            <a:ext cx="4167963" cy="4925118"/>
          </a:xfrm>
        </p:spPr>
        <p:txBody>
          <a:bodyPr/>
          <a:lstStyle/>
          <a:p>
            <a:pPr marL="0" indent="0">
              <a:buNone/>
            </a:pPr>
            <a:r>
              <a:rPr lang="en-US" u="sng" dirty="0"/>
              <a:t>Observations</a:t>
            </a:r>
            <a:endParaRPr lang="en-US" dirty="0"/>
          </a:p>
          <a:p>
            <a:pPr fontAlgn="base"/>
            <a:r>
              <a:rPr lang="en-US" dirty="0"/>
              <a:t>In rich counties, ratings for higher end restaurants were significantly higher than non expensive restaurants </a:t>
            </a:r>
          </a:p>
          <a:p>
            <a:pPr fontAlgn="base"/>
            <a:r>
              <a:rPr lang="en-US" dirty="0"/>
              <a:t>Whereas in poor counties, the spread was more even., with cheaper restaurants being slightly more popular</a:t>
            </a:r>
          </a:p>
        </p:txBody>
      </p:sp>
      <p:sp>
        <p:nvSpPr>
          <p:cNvPr id="4" name="Rectangle 3">
            <a:extLst>
              <a:ext uri="{FF2B5EF4-FFF2-40B4-BE49-F238E27FC236}">
                <a16:creationId xmlns:a16="http://schemas.microsoft.com/office/drawing/2014/main" id="{C866A3E2-BFC2-4623-8B0B-791811DCC0D3}"/>
              </a:ext>
            </a:extLst>
          </p:cNvPr>
          <p:cNvSpPr/>
          <p:nvPr/>
        </p:nvSpPr>
        <p:spPr>
          <a:xfrm>
            <a:off x="5408428" y="3523409"/>
            <a:ext cx="6096000" cy="646331"/>
          </a:xfrm>
          <a:prstGeom prst="rect">
            <a:avLst/>
          </a:prstGeom>
        </p:spPr>
        <p:txBody>
          <a:bodyPr>
            <a:spAutoFit/>
          </a:bodyPr>
          <a:lstStyle/>
          <a:p>
            <a:br>
              <a:rPr lang="en-US" dirty="0"/>
            </a:br>
            <a:endParaRPr lang="en-US" dirty="0"/>
          </a:p>
        </p:txBody>
      </p:sp>
      <p:pic>
        <p:nvPicPr>
          <p:cNvPr id="3074" name="Picture 2" descr="https://lh6.googleusercontent.com/KeC10v3Y3SbuVdqhD8UwvzY3FR7rKDfqyvzELVppbwj38oymK26f47AMi-xp1gnK02woSTrKHioZbYL9KEelYzpQwoMBnA76I4SX57W4e0UdqifsXdvzmu47n4ulahUkM46C9R0tbmg">
            <a:extLst>
              <a:ext uri="{FF2B5EF4-FFF2-40B4-BE49-F238E27FC236}">
                <a16:creationId xmlns:a16="http://schemas.microsoft.com/office/drawing/2014/main" id="{CB006262-B955-49DC-91DB-A34C3B2DF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641" y="2007228"/>
            <a:ext cx="72675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16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7906-0266-4239-B6F3-A54D26AC3759}"/>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474BD23E-13D7-499E-A038-C7BB15807670}"/>
              </a:ext>
            </a:extLst>
          </p:cNvPr>
          <p:cNvSpPr>
            <a:spLocks noGrp="1"/>
          </p:cNvSpPr>
          <p:nvPr>
            <p:ph idx="1"/>
          </p:nvPr>
        </p:nvSpPr>
        <p:spPr/>
        <p:txBody>
          <a:bodyPr>
            <a:normAutofit/>
          </a:bodyPr>
          <a:lstStyle/>
          <a:p>
            <a:pPr marL="0" indent="0" algn="ctr">
              <a:buNone/>
            </a:pPr>
            <a:r>
              <a:rPr lang="en-US" sz="2600" dirty="0"/>
              <a:t>Rich counties have a higher appreciation / more tolerance for more expensive restaurants</a:t>
            </a:r>
          </a:p>
          <a:p>
            <a:pPr marL="0" indent="0" algn="ctr">
              <a:buNone/>
            </a:pPr>
            <a:br>
              <a:rPr lang="en-US" sz="2600" dirty="0"/>
            </a:br>
            <a:r>
              <a:rPr lang="en-US" sz="2600" dirty="0"/>
              <a:t>Poorer counties tend to appreciate more affordable meals.</a:t>
            </a:r>
          </a:p>
          <a:p>
            <a:pPr marL="0" indent="0">
              <a:buNone/>
            </a:pPr>
            <a:br>
              <a:rPr lang="en-US" sz="2600" dirty="0"/>
            </a:br>
            <a:endParaRPr lang="en-US" sz="2600" dirty="0"/>
          </a:p>
        </p:txBody>
      </p:sp>
    </p:spTree>
    <p:extLst>
      <p:ext uri="{BB962C8B-B14F-4D97-AF65-F5344CB8AC3E}">
        <p14:creationId xmlns:p14="http://schemas.microsoft.com/office/powerpoint/2010/main" val="2889769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34</TotalTime>
  <Words>1244</Words>
  <Application>Microsoft Office PowerPoint</Application>
  <PresentationFormat>Widescreen</PresentationFormat>
  <Paragraphs>227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Bauhaus 93</vt:lpstr>
      <vt:lpstr>Century Gothic</vt:lpstr>
      <vt:lpstr>Wingdings 2</vt:lpstr>
      <vt:lpstr>Quotable</vt:lpstr>
      <vt:lpstr>PowerPoint Presentation</vt:lpstr>
      <vt:lpstr>What is our goal?</vt:lpstr>
      <vt:lpstr>Where is our data coming from?</vt:lpstr>
      <vt:lpstr>Assumptions</vt:lpstr>
      <vt:lpstr>Process</vt:lpstr>
      <vt:lpstr>Restaurant Expensiveness in Rich VS Poor Counties</vt:lpstr>
      <vt:lpstr>Take-Away</vt:lpstr>
      <vt:lpstr>Comparing Average Rating to Restaurant Expensiveness by Rich and Poor Counties</vt:lpstr>
      <vt:lpstr>Take-Away</vt:lpstr>
      <vt:lpstr>PowerPoint Presentation</vt:lpstr>
      <vt:lpstr>Top 15 Restaurant Types Among White Pop. &gt; 80%</vt:lpstr>
      <vt:lpstr>Top 15 Restaurant Types Among Asian Pop. &gt; 20%</vt:lpstr>
      <vt:lpstr>Top 15 Restaurant Types Among Latino Pop. &gt; 50%</vt:lpstr>
      <vt:lpstr>Take-Away</vt:lpstr>
      <vt:lpstr>LA City Census Data</vt:lpstr>
      <vt:lpstr>PowerPoint Presentation</vt:lpstr>
      <vt:lpstr>Top 15 Types of Restaurants in Los Angeles </vt:lpstr>
      <vt:lpstr>Yelp Ratings vs. Income</vt:lpstr>
      <vt:lpstr>Top 5 Restaurants based on in Income</vt:lpstr>
      <vt:lpstr>Top 5 Restaurants in Black and Asian Neighborhoods</vt:lpstr>
      <vt:lpstr>Top 5 Restaurants in Hispanic and White Neighborhoods</vt:lpstr>
      <vt:lpstr>Thoughts about the LA Census and Yelp analysis</vt:lpstr>
      <vt:lpstr>Other findings from the LA Census</vt:lpstr>
      <vt:lpstr>LA Census Code</vt:lpstr>
      <vt:lpstr>Conflicts, shortcomings, etc.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Lee</dc:creator>
  <cp:lastModifiedBy>Michael Lee</cp:lastModifiedBy>
  <cp:revision>4</cp:revision>
  <dcterms:created xsi:type="dcterms:W3CDTF">2018-03-21T00:25:48Z</dcterms:created>
  <dcterms:modified xsi:type="dcterms:W3CDTF">2018-03-21T01:00:34Z</dcterms:modified>
</cp:coreProperties>
</file>