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69" r:id="rId5"/>
    <p:sldId id="259" r:id="rId6"/>
    <p:sldId id="270" r:id="rId7"/>
    <p:sldId id="271" r:id="rId8"/>
    <p:sldId id="275" r:id="rId9"/>
    <p:sldId id="272" r:id="rId10"/>
    <p:sldId id="273" r:id="rId11"/>
    <p:sldId id="274" r:id="rId12"/>
    <p:sldId id="262" r:id="rId13"/>
    <p:sldId id="263" r:id="rId14"/>
    <p:sldId id="276" r:id="rId15"/>
    <p:sldId id="264" r:id="rId16"/>
    <p:sldId id="265" r:id="rId17"/>
    <p:sldId id="277" r:id="rId18"/>
    <p:sldId id="266" r:id="rId19"/>
    <p:sldId id="268" r:id="rId20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5200" b="0" strike="noStrike" spc="-1">
                <a:solidFill>
                  <a:srgbClr val="000000"/>
                </a:solidFill>
                <a:latin typeface="Arial"/>
                <a:ea typeface="Arial"/>
              </a:rPr>
              <a:t>Assignment 4 Writeup</a:t>
            </a:r>
            <a:br/>
            <a:r>
              <a:rPr lang="en-US" sz="2400" b="1" strike="noStrike" spc="-1">
                <a:solidFill>
                  <a:srgbClr val="FF0000"/>
                </a:solidFill>
                <a:latin typeface="Arial"/>
                <a:ea typeface="Arial"/>
              </a:rPr>
              <a:t>DO NOT TAG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11760" y="2834280"/>
            <a:ext cx="8519760" cy="79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490" b="0" strike="noStrike" spc="-1">
                <a:solidFill>
                  <a:srgbClr val="595959"/>
                </a:solidFill>
                <a:latin typeface="Arial"/>
                <a:ea typeface="Arial"/>
              </a:rPr>
              <a:t>Name:</a:t>
            </a:r>
            <a:endParaRPr lang="en-US" sz="149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90" b="0" strike="noStrike" spc="-1">
                <a:solidFill>
                  <a:srgbClr val="595959"/>
                </a:solidFill>
                <a:latin typeface="Arial"/>
                <a:ea typeface="Arial"/>
              </a:rPr>
              <a:t>GT Email:</a:t>
            </a:r>
            <a:endParaRPr lang="en-US" sz="149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12120" y="48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Full Transformer Explanation – Best model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287677" y="471930"/>
            <a:ext cx="8147406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Explain what you did here and why you did it to improve your model performance.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Table 1"/>
          <p:cNvGraphicFramePr/>
          <p:nvPr>
            <p:extLst>
              <p:ext uri="{D42A27DB-BD31-4B8C-83A1-F6EECF244321}">
                <p14:modId xmlns:p14="http://schemas.microsoft.com/office/powerpoint/2010/main" val="3139478562"/>
              </p:ext>
            </p:extLst>
          </p:nvPr>
        </p:nvGraphicFramePr>
        <p:xfrm>
          <a:off x="0" y="752327"/>
          <a:ext cx="9144000" cy="4054920"/>
        </p:xfrm>
        <a:graphic>
          <a:graphicData uri="http://schemas.openxmlformats.org/drawingml/2006/table">
            <a:tbl>
              <a:tblPr/>
              <a:tblGrid>
                <a:gridCol w="4571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True Translation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Predicted Translation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latin typeface="Arial"/>
                        </a:rPr>
                        <a:t>‘&lt;</a:t>
                      </a:r>
                      <a:r>
                        <a:rPr lang="en-US" sz="1100" b="0" strike="noStrike" spc="-1" dirty="0" err="1">
                          <a:latin typeface="Arial"/>
                        </a:rPr>
                        <a:t>sos</a:t>
                      </a:r>
                      <a:r>
                        <a:rPr lang="en-US" sz="1100" b="0" strike="noStrike" spc="-1" dirty="0">
                          <a:latin typeface="Arial"/>
                        </a:rPr>
                        <a:t>&gt;'word_1’,’word_2’,….., '&lt;</a:t>
                      </a:r>
                      <a:r>
                        <a:rPr lang="en-US" sz="1100" b="0" strike="noStrike" spc="-1" dirty="0" err="1">
                          <a:latin typeface="Arial"/>
                        </a:rPr>
                        <a:t>eos</a:t>
                      </a:r>
                      <a:r>
                        <a:rPr lang="en-US" sz="1100" b="0" strike="noStrike" spc="-1" dirty="0">
                          <a:latin typeface="Arial"/>
                        </a:rPr>
                        <a:t>&gt;'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Times New Roman"/>
                        </a:rPr>
                        <a:t>‘&lt;sos&gt;'word_1’,’word_2’,….., '&lt;eos&gt;'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3" name="CustomShape 2"/>
          <p:cNvSpPr/>
          <p:nvPr/>
        </p:nvSpPr>
        <p:spPr>
          <a:xfrm>
            <a:off x="3909600" y="4773960"/>
            <a:ext cx="10022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Table 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12120" y="48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Transformer (Encoder Only)  Translation Results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328773" y="441566"/>
            <a:ext cx="7314387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Put translation results for your model (1</a:t>
            </a:r>
            <a:r>
              <a:rPr lang="en-US" sz="1200" b="0" strike="noStrike" spc="-1" baseline="101000" dirty="0">
                <a:solidFill>
                  <a:srgbClr val="595959"/>
                </a:solidFill>
                <a:latin typeface="Arial"/>
                <a:ea typeface="Arial"/>
              </a:rPr>
              <a:t>st</a:t>
            </a: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9 sentences) here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Table 1"/>
          <p:cNvGraphicFramePr/>
          <p:nvPr>
            <p:extLst>
              <p:ext uri="{D42A27DB-BD31-4B8C-83A1-F6EECF244321}">
                <p14:modId xmlns:p14="http://schemas.microsoft.com/office/powerpoint/2010/main" val="3236800253"/>
              </p:ext>
            </p:extLst>
          </p:nvPr>
        </p:nvGraphicFramePr>
        <p:xfrm>
          <a:off x="0" y="752327"/>
          <a:ext cx="9144000" cy="4054920"/>
        </p:xfrm>
        <a:graphic>
          <a:graphicData uri="http://schemas.openxmlformats.org/drawingml/2006/table">
            <a:tbl>
              <a:tblPr/>
              <a:tblGrid>
                <a:gridCol w="4571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+mn-lt"/>
                        </a:rPr>
                        <a:t>True Translation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+mn-lt"/>
                        </a:rPr>
                        <a:t>Predicted Translation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latin typeface="Arial"/>
                        </a:rPr>
                        <a:t>‘&lt;</a:t>
                      </a:r>
                      <a:r>
                        <a:rPr lang="en-US" sz="1100" b="0" strike="noStrike" spc="-1" dirty="0" err="1">
                          <a:latin typeface="Arial"/>
                        </a:rPr>
                        <a:t>sos</a:t>
                      </a:r>
                      <a:r>
                        <a:rPr lang="en-US" sz="1100" b="0" strike="noStrike" spc="-1" dirty="0">
                          <a:latin typeface="Arial"/>
                        </a:rPr>
                        <a:t>&gt;'word_1’,’word_2’,….., '&lt;</a:t>
                      </a:r>
                      <a:r>
                        <a:rPr lang="en-US" sz="1100" b="0" strike="noStrike" spc="-1" dirty="0" err="1">
                          <a:latin typeface="Arial"/>
                        </a:rPr>
                        <a:t>eos</a:t>
                      </a:r>
                      <a:r>
                        <a:rPr lang="en-US" sz="1100" b="0" strike="noStrike" spc="-1" dirty="0">
                          <a:latin typeface="Arial"/>
                        </a:rPr>
                        <a:t>&gt;'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Times New Roman"/>
                        </a:rPr>
                        <a:t>‘&lt;sos&gt;'word_1’,’word_2’,….., '&lt;eos&gt;'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3" name="CustomShape 2"/>
          <p:cNvSpPr/>
          <p:nvPr/>
        </p:nvSpPr>
        <p:spPr>
          <a:xfrm>
            <a:off x="3909600" y="4773960"/>
            <a:ext cx="10022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Table 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12120" y="48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Full Transformer Translation Results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328773" y="444228"/>
            <a:ext cx="7314387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Put translation results for your best model (1</a:t>
            </a:r>
            <a:r>
              <a:rPr lang="en-US" sz="1200" b="0" strike="noStrike" spc="-1" baseline="101000" dirty="0">
                <a:solidFill>
                  <a:srgbClr val="595959"/>
                </a:solidFill>
                <a:latin typeface="Arial"/>
                <a:ea typeface="Arial"/>
              </a:rPr>
              <a:t>st</a:t>
            </a: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9 sentences) here</a:t>
            </a: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17451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Table 1"/>
          <p:cNvGraphicFramePr/>
          <p:nvPr>
            <p:extLst>
              <p:ext uri="{D42A27DB-BD31-4B8C-83A1-F6EECF244321}">
                <p14:modId xmlns:p14="http://schemas.microsoft.com/office/powerpoint/2010/main" val="2809685046"/>
              </p:ext>
            </p:extLst>
          </p:nvPr>
        </p:nvGraphicFramePr>
        <p:xfrm>
          <a:off x="0" y="742068"/>
          <a:ext cx="9144000" cy="4054920"/>
        </p:xfrm>
        <a:graphic>
          <a:graphicData uri="http://schemas.openxmlformats.org/drawingml/2006/table">
            <a:tbl>
              <a:tblPr/>
              <a:tblGrid>
                <a:gridCol w="4571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+mn-lt"/>
                        </a:rPr>
                        <a:t>True Translation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+mn-lt"/>
                        </a:rPr>
                        <a:t>Predicted Translation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latin typeface="Arial"/>
                        </a:rPr>
                        <a:t>‘&lt;</a:t>
                      </a:r>
                      <a:r>
                        <a:rPr lang="en-US" sz="1100" b="0" strike="noStrike" spc="-1" dirty="0" err="1">
                          <a:latin typeface="Arial"/>
                        </a:rPr>
                        <a:t>sos</a:t>
                      </a:r>
                      <a:r>
                        <a:rPr lang="en-US" sz="1100" b="0" strike="noStrike" spc="-1" dirty="0">
                          <a:latin typeface="Arial"/>
                        </a:rPr>
                        <a:t>&gt;'word_1’,’word_2’,….., '&lt;</a:t>
                      </a:r>
                      <a:r>
                        <a:rPr lang="en-US" sz="1100" b="0" strike="noStrike" spc="-1" dirty="0" err="1">
                          <a:latin typeface="Arial"/>
                        </a:rPr>
                        <a:t>eos</a:t>
                      </a:r>
                      <a:r>
                        <a:rPr lang="en-US" sz="1100" b="0" strike="noStrike" spc="-1" dirty="0">
                          <a:latin typeface="Arial"/>
                        </a:rPr>
                        <a:t>&gt;'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Arial"/>
                        </a:rPr>
                        <a:t>‘&lt;sos&gt;'word_1’,’word_2’,….., '&lt;eos&gt;'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7" name="CustomShape 2"/>
          <p:cNvSpPr/>
          <p:nvPr/>
        </p:nvSpPr>
        <p:spPr>
          <a:xfrm>
            <a:off x="3909600" y="4768618"/>
            <a:ext cx="10022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Table 3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312120" y="48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70C0"/>
                </a:solidFill>
                <a:latin typeface="Arial"/>
                <a:ea typeface="Arial"/>
              </a:rPr>
              <a:t>Seq2Seq (Best model)</a:t>
            </a: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 Translation Results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334938" y="445218"/>
            <a:ext cx="72774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Put translation results for your best model (1</a:t>
            </a:r>
            <a:r>
              <a:rPr lang="en-US" sz="1200" b="0" strike="noStrike" spc="-1" baseline="101000" dirty="0">
                <a:solidFill>
                  <a:srgbClr val="595959"/>
                </a:solidFill>
                <a:latin typeface="Arial"/>
                <a:ea typeface="Arial"/>
              </a:rPr>
              <a:t>st</a:t>
            </a: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9 sentences) here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1" name="CustomShape 2"/>
          <p:cNvSpPr/>
          <p:nvPr/>
        </p:nvSpPr>
        <p:spPr>
          <a:xfrm>
            <a:off x="312120" y="797736"/>
            <a:ext cx="851796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Compare your </a:t>
            </a:r>
            <a:r>
              <a:rPr lang="en-US" sz="1200" spc="-1" dirty="0">
                <a:solidFill>
                  <a:srgbClr val="595959"/>
                </a:solidFill>
                <a:latin typeface="Arial"/>
                <a:ea typeface="Arial"/>
              </a:rPr>
              <a:t>results for default settings for Encoder Only Transformer vs Full transformer both quantitatively and qualitatively. Explain why you see differences. 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312120" y="48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Compare Transformer (Encoder Only) to Transformer (</a:t>
            </a:r>
            <a:r>
              <a:rPr lang="en-US" sz="2000" b="1" spc="-1" dirty="0">
                <a:solidFill>
                  <a:srgbClr val="0070C0"/>
                </a:solidFill>
                <a:latin typeface="Arial"/>
                <a:ea typeface="Arial"/>
              </a:rPr>
              <a:t>Full transformer</a:t>
            </a: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)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1" name="CustomShape 2"/>
          <p:cNvSpPr/>
          <p:nvPr/>
        </p:nvSpPr>
        <p:spPr>
          <a:xfrm>
            <a:off x="312119" y="551160"/>
            <a:ext cx="8517959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Compare your </a:t>
            </a:r>
            <a:r>
              <a:rPr lang="en-US" sz="1200" spc="-1" dirty="0">
                <a:solidFill>
                  <a:srgbClr val="595959"/>
                </a:solidFill>
                <a:latin typeface="Arial"/>
                <a:ea typeface="Arial"/>
              </a:rPr>
              <a:t>Seq2Seq best model</a:t>
            </a: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results to your Transformer </a:t>
            </a:r>
            <a:r>
              <a:rPr lang="en-US" sz="1200" spc="-1" dirty="0">
                <a:solidFill>
                  <a:srgbClr val="595959"/>
                </a:solidFill>
                <a:latin typeface="Arial"/>
                <a:ea typeface="Arial"/>
              </a:rPr>
              <a:t>b</a:t>
            </a: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est model results both quantitatively and qualitatively and explain the differences.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312120" y="48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Compare </a:t>
            </a:r>
            <a:r>
              <a:rPr lang="en-US" sz="2000" b="1" spc="-1" dirty="0">
                <a:solidFill>
                  <a:srgbClr val="0070C0"/>
                </a:solidFill>
                <a:latin typeface="Arial"/>
                <a:ea typeface="Arial"/>
              </a:rPr>
              <a:t>Seq2Seq</a:t>
            </a: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 to Transformer (Best models)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13832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5" name="CustomShape 3"/>
          <p:cNvSpPr/>
          <p:nvPr/>
        </p:nvSpPr>
        <p:spPr>
          <a:xfrm>
            <a:off x="312120" y="48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Theory question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2000" b="1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70FA9A-3A01-E58A-B3D0-E8FB82D8DA2E}"/>
              </a:ext>
            </a:extLst>
          </p:cNvPr>
          <p:cNvSpPr txBox="1"/>
          <p:nvPr/>
        </p:nvSpPr>
        <p:spPr>
          <a:xfrm flipH="1">
            <a:off x="311760" y="504622"/>
            <a:ext cx="5179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additional slides if necessary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4" name="CustomShape 2"/>
          <p:cNvSpPr/>
          <p:nvPr/>
        </p:nvSpPr>
        <p:spPr>
          <a:xfrm>
            <a:off x="312120" y="571039"/>
            <a:ext cx="72774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800" b="0" strike="noStrike" spc="-1" dirty="0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312120" y="18137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70C0"/>
                </a:solidFill>
                <a:latin typeface="Arial"/>
                <a:ea typeface="Arial"/>
              </a:rPr>
              <a:t>Paper discussion</a:t>
            </a:r>
            <a:endParaRPr lang="en-US" sz="2000" b="1" strike="noStrike" spc="-1" dirty="0">
              <a:solidFill>
                <a:srgbClr val="0070C0"/>
              </a:solidFill>
              <a:latin typeface="Arial"/>
              <a:ea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156AE-6786-E4FE-6B89-B61126D0A0B8}"/>
              </a:ext>
            </a:extLst>
          </p:cNvPr>
          <p:cNvSpPr txBox="1"/>
          <p:nvPr/>
        </p:nvSpPr>
        <p:spPr>
          <a:xfrm>
            <a:off x="311759" y="512635"/>
            <a:ext cx="8517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Arial"/>
              </a:rPr>
              <a:t>Name the paper you chose and answer the questions related to it. Add additional slides as necessary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18913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05D9B4-1C28-C8EC-3767-05D81AD0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94"/>
            <a:ext cx="8229240" cy="858600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Seq2Seq Results – Default configuration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7EA207-EC35-E972-48D2-09A65F042B85}"/>
              </a:ext>
            </a:extLst>
          </p:cNvPr>
          <p:cNvGrpSpPr/>
          <p:nvPr/>
        </p:nvGrpSpPr>
        <p:grpSpPr>
          <a:xfrm>
            <a:off x="380144" y="954088"/>
            <a:ext cx="7575480" cy="1606850"/>
            <a:chOff x="390418" y="1036280"/>
            <a:chExt cx="7575480" cy="160685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B8C98F-AEAC-8BC0-8E13-1C59FE48BF95}"/>
                </a:ext>
              </a:extLst>
            </p:cNvPr>
            <p:cNvSpPr txBox="1"/>
            <p:nvPr/>
          </p:nvSpPr>
          <p:spPr>
            <a:xfrm>
              <a:off x="390418" y="1036280"/>
              <a:ext cx="3056563" cy="160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dirty="0">
                  <a:solidFill>
                    <a:srgbClr val="0070C0"/>
                  </a:solidFill>
                </a:rPr>
                <a:t>RNN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Perplexity: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Perplexity: ?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8C824F-5283-60BB-A126-AC1CA44235B2}"/>
                </a:ext>
              </a:extLst>
            </p:cNvPr>
            <p:cNvSpPr txBox="1"/>
            <p:nvPr/>
          </p:nvSpPr>
          <p:spPr>
            <a:xfrm>
              <a:off x="4893925" y="1036280"/>
              <a:ext cx="3071973" cy="160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dirty="0">
                  <a:solidFill>
                    <a:srgbClr val="0070C0"/>
                  </a:solidFill>
                </a:rPr>
                <a:t>LSTM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Perplexity: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Perplexity: ?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2277F97-0B46-55B9-1978-53A8700943CA}"/>
              </a:ext>
            </a:extLst>
          </p:cNvPr>
          <p:cNvGrpSpPr/>
          <p:nvPr/>
        </p:nvGrpSpPr>
        <p:grpSpPr>
          <a:xfrm>
            <a:off x="380144" y="3058578"/>
            <a:ext cx="7575480" cy="1606850"/>
            <a:chOff x="390418" y="1036280"/>
            <a:chExt cx="7575480" cy="160685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D89530-4810-B9EA-289E-1950DB5618C1}"/>
                </a:ext>
              </a:extLst>
            </p:cNvPr>
            <p:cNvSpPr txBox="1"/>
            <p:nvPr/>
          </p:nvSpPr>
          <p:spPr>
            <a:xfrm>
              <a:off x="390418" y="1036280"/>
              <a:ext cx="3056563" cy="160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dirty="0">
                  <a:solidFill>
                    <a:srgbClr val="0070C0"/>
                  </a:solidFill>
                </a:rPr>
                <a:t>RNN-with-Attention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Perplexity: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Perplexity: ?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1B11F87-184B-166C-A8AD-A2C6A9A8678A}"/>
                </a:ext>
              </a:extLst>
            </p:cNvPr>
            <p:cNvSpPr txBox="1"/>
            <p:nvPr/>
          </p:nvSpPr>
          <p:spPr>
            <a:xfrm>
              <a:off x="4893925" y="1036280"/>
              <a:ext cx="3071973" cy="160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dirty="0">
                  <a:solidFill>
                    <a:srgbClr val="0070C0"/>
                  </a:solidFill>
                </a:rPr>
                <a:t>LSTM-with-Attention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Perplexity: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Perplexity: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123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12120" y="18138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Seq2Seq Explanation (RNN vs LSTM)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44160" y="482204"/>
            <a:ext cx="72774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Compare your RNN result to your LSTM result and explain why they differ.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87676" y="18138"/>
            <a:ext cx="8542404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Seq2Seq Explanation (RNN vs RNN-with-Attention)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44160" y="482204"/>
            <a:ext cx="72774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Compare your RNN result to your RNN-with-Attention result and explain why they differ.</a:t>
            </a: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37951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05D9B4-1C28-C8EC-3767-05D81AD0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60" y="-31102"/>
            <a:ext cx="8193280" cy="858600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Seq2Seq Results – Best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4BA3E-6B97-3522-45B4-21C3C6858334}"/>
              </a:ext>
            </a:extLst>
          </p:cNvPr>
          <p:cNvSpPr txBox="1"/>
          <p:nvPr/>
        </p:nvSpPr>
        <p:spPr>
          <a:xfrm>
            <a:off x="375008" y="598917"/>
            <a:ext cx="7951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Your best model after hyper-parameter tuning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B8C98F-AEAC-8BC0-8E13-1C59FE48BF95}"/>
              </a:ext>
            </a:extLst>
          </p:cNvPr>
          <p:cNvSpPr txBox="1"/>
          <p:nvPr/>
        </p:nvSpPr>
        <p:spPr>
          <a:xfrm>
            <a:off x="380144" y="1067102"/>
            <a:ext cx="3056563" cy="16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dirty="0">
                <a:solidFill>
                  <a:srgbClr val="0070C0"/>
                </a:solidFill>
              </a:rPr>
              <a:t>Best model</a:t>
            </a:r>
          </a:p>
          <a:p>
            <a:pPr>
              <a:lnSpc>
                <a:spcPts val="2400"/>
              </a:lnSpc>
            </a:pPr>
            <a:r>
              <a:rPr lang="en-US" dirty="0"/>
              <a:t>Training Loss: ?</a:t>
            </a:r>
          </a:p>
          <a:p>
            <a:pPr>
              <a:lnSpc>
                <a:spcPts val="2400"/>
              </a:lnSpc>
            </a:pPr>
            <a:r>
              <a:rPr lang="en-US" dirty="0"/>
              <a:t>Training Perplexity: ?</a:t>
            </a:r>
          </a:p>
          <a:p>
            <a:pPr>
              <a:lnSpc>
                <a:spcPts val="2400"/>
              </a:lnSpc>
            </a:pPr>
            <a:r>
              <a:rPr lang="en-US" dirty="0"/>
              <a:t>Validation Loss: ?</a:t>
            </a:r>
          </a:p>
          <a:p>
            <a:pPr>
              <a:lnSpc>
                <a:spcPts val="2400"/>
              </a:lnSpc>
            </a:pPr>
            <a:r>
              <a:rPr lang="en-US" dirty="0"/>
              <a:t>Validation Perplexity: 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89530-4810-B9EA-289E-1950DB5618C1}"/>
              </a:ext>
            </a:extLst>
          </p:cNvPr>
          <p:cNvSpPr txBox="1"/>
          <p:nvPr/>
        </p:nvSpPr>
        <p:spPr>
          <a:xfrm>
            <a:off x="380144" y="3058578"/>
            <a:ext cx="8024117" cy="375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dirty="0"/>
              <a:t>List your best model hyper-parameter values including model type: ? </a:t>
            </a:r>
          </a:p>
        </p:txBody>
      </p:sp>
    </p:spTree>
    <p:extLst>
      <p:ext uri="{BB962C8B-B14F-4D97-AF65-F5344CB8AC3E}">
        <p14:creationId xmlns:p14="http://schemas.microsoft.com/office/powerpoint/2010/main" val="227211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05D9B4-1C28-C8EC-3767-05D81AD0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60" y="-31102"/>
            <a:ext cx="8193280" cy="858600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Seq2Seq Best model Learning Curves (Perplexity)</a:t>
            </a:r>
          </a:p>
        </p:txBody>
      </p:sp>
    </p:spTree>
    <p:extLst>
      <p:ext uri="{BB962C8B-B14F-4D97-AF65-F5344CB8AC3E}">
        <p14:creationId xmlns:p14="http://schemas.microsoft.com/office/powerpoint/2010/main" val="6555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87676" y="18138"/>
            <a:ext cx="8542404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Seq2Seq Explanation – Best model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44160" y="656862"/>
            <a:ext cx="72774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1EC35DB9-9351-15F0-50E5-662FA355DF63}"/>
              </a:ext>
            </a:extLst>
          </p:cNvPr>
          <p:cNvSpPr/>
          <p:nvPr/>
        </p:nvSpPr>
        <p:spPr>
          <a:xfrm>
            <a:off x="344159" y="502752"/>
            <a:ext cx="7679957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Explain </a:t>
            </a:r>
            <a:r>
              <a:rPr lang="en-US" sz="1200" spc="-1" dirty="0">
                <a:solidFill>
                  <a:srgbClr val="595959"/>
                </a:solidFill>
                <a:latin typeface="Arial"/>
                <a:ea typeface="Arial"/>
              </a:rPr>
              <a:t>the details of your best model. Explain what you did to improve your model’s performance and why</a:t>
            </a: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93288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05D9B4-1C28-C8EC-3767-05D81AD0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94"/>
            <a:ext cx="8229240" cy="858600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Transformer Results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7EA207-EC35-E972-48D2-09A65F042B85}"/>
              </a:ext>
            </a:extLst>
          </p:cNvPr>
          <p:cNvGrpSpPr/>
          <p:nvPr/>
        </p:nvGrpSpPr>
        <p:grpSpPr>
          <a:xfrm>
            <a:off x="380144" y="790518"/>
            <a:ext cx="7575480" cy="1914627"/>
            <a:chOff x="390418" y="1036280"/>
            <a:chExt cx="7575480" cy="191462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B8C98F-AEAC-8BC0-8E13-1C59FE48BF95}"/>
                </a:ext>
              </a:extLst>
            </p:cNvPr>
            <p:cNvSpPr txBox="1"/>
            <p:nvPr/>
          </p:nvSpPr>
          <p:spPr>
            <a:xfrm>
              <a:off x="390418" y="1036280"/>
              <a:ext cx="3056563" cy="1914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dirty="0">
                  <a:solidFill>
                    <a:srgbClr val="0070C0"/>
                  </a:solidFill>
                </a:rPr>
                <a:t>Default configuration (Encoder Only)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Perplexity: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Perplexity: ?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8C824F-5283-60BB-A126-AC1CA44235B2}"/>
                </a:ext>
              </a:extLst>
            </p:cNvPr>
            <p:cNvSpPr txBox="1"/>
            <p:nvPr/>
          </p:nvSpPr>
          <p:spPr>
            <a:xfrm>
              <a:off x="4893925" y="1036280"/>
              <a:ext cx="3071973" cy="1914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dirty="0">
                  <a:solidFill>
                    <a:srgbClr val="0070C0"/>
                  </a:solidFill>
                </a:rPr>
                <a:t>Default configuration (full transformer)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Perplexity: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Perplexity: ?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10EA7B6-5A37-7E10-27AF-AA8FA3C5122E}"/>
              </a:ext>
            </a:extLst>
          </p:cNvPr>
          <p:cNvSpPr txBox="1"/>
          <p:nvPr/>
        </p:nvSpPr>
        <p:spPr>
          <a:xfrm>
            <a:off x="380144" y="3058578"/>
            <a:ext cx="8024117" cy="16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en-US" dirty="0"/>
          </a:p>
          <a:p>
            <a:pPr>
              <a:lnSpc>
                <a:spcPts val="2400"/>
              </a:lnSpc>
            </a:pPr>
            <a:endParaRPr lang="en-US" dirty="0"/>
          </a:p>
          <a:p>
            <a:pPr>
              <a:lnSpc>
                <a:spcPts val="2400"/>
              </a:lnSpc>
            </a:pPr>
            <a:endParaRPr lang="en-US" dirty="0"/>
          </a:p>
          <a:p>
            <a:pPr>
              <a:lnSpc>
                <a:spcPts val="2400"/>
              </a:lnSpc>
            </a:pPr>
            <a:endParaRPr lang="en-US" dirty="0"/>
          </a:p>
          <a:p>
            <a:pPr>
              <a:lnSpc>
                <a:spcPts val="2400"/>
              </a:lnSpc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A92D9A-40A2-9F9E-C4DC-586AD8A06315}"/>
              </a:ext>
            </a:extLst>
          </p:cNvPr>
          <p:cNvSpPr txBox="1"/>
          <p:nvPr/>
        </p:nvSpPr>
        <p:spPr>
          <a:xfrm>
            <a:off x="364734" y="2868715"/>
            <a:ext cx="3071973" cy="16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dirty="0">
                <a:solidFill>
                  <a:srgbClr val="0070C0"/>
                </a:solidFill>
              </a:rPr>
              <a:t>Best model (full transformer)</a:t>
            </a:r>
          </a:p>
          <a:p>
            <a:pPr>
              <a:lnSpc>
                <a:spcPts val="2400"/>
              </a:lnSpc>
            </a:pPr>
            <a:r>
              <a:rPr lang="en-US" dirty="0"/>
              <a:t>Training Loss: ?</a:t>
            </a:r>
          </a:p>
          <a:p>
            <a:pPr>
              <a:lnSpc>
                <a:spcPts val="2400"/>
              </a:lnSpc>
            </a:pPr>
            <a:r>
              <a:rPr lang="en-US" dirty="0"/>
              <a:t>Training Perplexity: ?</a:t>
            </a:r>
          </a:p>
          <a:p>
            <a:pPr>
              <a:lnSpc>
                <a:spcPts val="2400"/>
              </a:lnSpc>
            </a:pPr>
            <a:r>
              <a:rPr lang="en-US" dirty="0"/>
              <a:t>Validation Loss: ?</a:t>
            </a:r>
          </a:p>
          <a:p>
            <a:pPr>
              <a:lnSpc>
                <a:spcPts val="2400"/>
              </a:lnSpc>
            </a:pPr>
            <a:r>
              <a:rPr lang="en-US" dirty="0"/>
              <a:t>Validation Perplexity: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D747A-929A-C3F7-3080-EE2CF43C7282}"/>
              </a:ext>
            </a:extLst>
          </p:cNvPr>
          <p:cNvSpPr txBox="1"/>
          <p:nvPr/>
        </p:nvSpPr>
        <p:spPr>
          <a:xfrm>
            <a:off x="4827143" y="2868715"/>
            <a:ext cx="3071973" cy="2222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dirty="0">
                <a:solidFill>
                  <a:srgbClr val="0070C0"/>
                </a:solidFill>
              </a:rPr>
              <a:t>List your best model hyper-parameter values (full transformer): ?</a:t>
            </a:r>
          </a:p>
          <a:p>
            <a:pPr>
              <a:lnSpc>
                <a:spcPts val="2400"/>
              </a:lnSpc>
            </a:pP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ts val="2400"/>
              </a:lnSpc>
            </a:pP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ts val="2400"/>
              </a:lnSpc>
            </a:pP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1288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05D9B4-1C28-C8EC-3767-05D81AD0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94"/>
            <a:ext cx="8229240" cy="858600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Full Transformer Best model Learning Curves (Perplexity)</a:t>
            </a:r>
          </a:p>
        </p:txBody>
      </p:sp>
    </p:spTree>
    <p:extLst>
      <p:ext uri="{BB962C8B-B14F-4D97-AF65-F5344CB8AC3E}">
        <p14:creationId xmlns:p14="http://schemas.microsoft.com/office/powerpoint/2010/main" val="384629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</TotalTime>
  <Words>560</Words>
  <Application>Microsoft Office PowerPoint</Application>
  <PresentationFormat>On-screen Show (16:9)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Seq2Seq Results – Default configuration</vt:lpstr>
      <vt:lpstr>PowerPoint Presentation</vt:lpstr>
      <vt:lpstr>PowerPoint Presentation</vt:lpstr>
      <vt:lpstr>Seq2Seq Results – Best model</vt:lpstr>
      <vt:lpstr>Seq2Seq Best model Learning Curves (Perplexity)</vt:lpstr>
      <vt:lpstr>PowerPoint Presentation</vt:lpstr>
      <vt:lpstr>Transformer Results</vt:lpstr>
      <vt:lpstr>Full Transformer Best model Learning Curves (Perplexity)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</dc:title>
  <dc:subject/>
  <dc:creator/>
  <dc:description/>
  <cp:lastModifiedBy>Jahanara Mortazavi</cp:lastModifiedBy>
  <cp:revision>24</cp:revision>
  <dcterms:modified xsi:type="dcterms:W3CDTF">2024-03-06T01:35:22Z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