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73" r:id="rId4"/>
    <p:sldId id="264" r:id="rId5"/>
    <p:sldId id="276" r:id="rId6"/>
    <p:sldId id="262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AF"/>
    <a:srgbClr val="2F3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807" autoAdjust="0"/>
  </p:normalViewPr>
  <p:slideViewPr>
    <p:cSldViewPr snapToGrid="0" showGuides="1">
      <p:cViewPr varScale="1">
        <p:scale>
          <a:sx n="87" d="100"/>
          <a:sy n="87" d="100"/>
        </p:scale>
        <p:origin x="499" y="67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D2F97-E139-4A6A-A5F3-F92C9DA539A8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67B8-BDA5-4931-811B-0E977D648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Outlook Demo:  git clone https://github.com/mleeb1/git-the-gist.git</a:t>
            </a:r>
          </a:p>
          <a:p>
            <a:endParaRPr lang="en-US" dirty="0"/>
          </a:p>
          <a:p>
            <a:r>
              <a:rPr lang="en-US" dirty="0"/>
              <a:t>Excel Demo:  git clone https://github.com/mleeb1/my-add-in.git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67B8-BDA5-4931-811B-0E977D648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8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icrosoft.com/en-us/store/b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/dev/add-ins/quickstarts/excel-quickstart-vue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microsoft.com/en-us/office/dev/add-ins/overview/explore-with-script-lab" TargetMode="External"/><Relationship Id="rId5" Type="http://schemas.openxmlformats.org/officeDocument/2006/relationships/hyperlink" Target="https://docs.microsoft.com/en-us/javascript/api/excel?view=excel-js-preview" TargetMode="External"/><Relationship Id="rId4" Type="http://schemas.openxmlformats.org/officeDocument/2006/relationships/hyperlink" Target="https://docs.microsoft.com/en-us/javascript/api/office?view=word-js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01946" y="2574036"/>
            <a:ext cx="4588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 Add-Ins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24631" y="3380875"/>
            <a:ext cx="5142755" cy="456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- BUSINESS AND DEVELOPMENT OVERVIEW -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4189" y="1883206"/>
            <a:ext cx="4257927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Interact with content in Office documents, including data from backend systems.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190" y="1528610"/>
            <a:ext cx="318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EXTEND OFFICE FUNCTIONALITY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834190" y="3037538"/>
            <a:ext cx="3922368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(Web) Add-Ins solution can run in Office across multiple platforms, including Windows, Mac, iPad, and in a browser with Office Online.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2682942"/>
            <a:ext cx="1895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CROSS-PLATFORM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189" y="4424092"/>
            <a:ext cx="3922366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Use common web technologies such as HTML, CSS, and JavaScript (including Vue JS).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189" y="4069496"/>
            <a:ext cx="441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 FAMILIAR DEVELOPMENT TECHNOLOGIES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190" y="357102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Add-In Benefits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MelLeeb\AppData\Local\Temp\SNAGHTML2f4318c6.PNG">
            <a:extLst>
              <a:ext uri="{FF2B5EF4-FFF2-40B4-BE49-F238E27FC236}">
                <a16:creationId xmlns:a16="http://schemas.microsoft.com/office/drawing/2014/main" id="{53F3C889-402C-44F2-81F3-A3DE36EFDAA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84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8C26232-9191-4F8C-98FA-D3899EEAD100}"/>
              </a:ext>
            </a:extLst>
          </p:cNvPr>
          <p:cNvSpPr/>
          <p:nvPr/>
        </p:nvSpPr>
        <p:spPr>
          <a:xfrm>
            <a:off x="834188" y="5598599"/>
            <a:ext cx="4341819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Web Add-ins don’t require any code to be physically installed on the user's device. Deploy to your company’s intranet, or publicly to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Microsoft AppSource</a:t>
            </a:r>
            <a:r>
              <a:rPr lang="en-US" sz="1200" dirty="0">
                <a:solidFill>
                  <a:schemeClr val="bg1"/>
                </a:solidFill>
              </a:rPr>
              <a:t> or the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Microsoft Store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A2199-72C1-4BFD-9E40-520422553880}"/>
              </a:ext>
            </a:extLst>
          </p:cNvPr>
          <p:cNvSpPr txBox="1"/>
          <p:nvPr/>
        </p:nvSpPr>
        <p:spPr>
          <a:xfrm>
            <a:off x="834189" y="5244003"/>
            <a:ext cx="252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SIMPLIFIED DEPLOYMENT</a:t>
            </a:r>
          </a:p>
        </p:txBody>
      </p:sp>
    </p:spTree>
    <p:extLst>
      <p:ext uri="{BB962C8B-B14F-4D97-AF65-F5344CB8AC3E}">
        <p14:creationId xmlns:p14="http://schemas.microsoft.com/office/powerpoint/2010/main" val="311041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07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Types of Office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89898" y="3762103"/>
            <a:ext cx="2589826" cy="2055224"/>
            <a:chOff x="918298" y="3762103"/>
            <a:chExt cx="2589826" cy="2055224"/>
          </a:xfrm>
        </p:grpSpPr>
        <p:sp>
          <p:nvSpPr>
            <p:cNvPr id="7" name="Rectangle 6"/>
            <p:cNvSpPr/>
            <p:nvPr/>
          </p:nvSpPr>
          <p:spPr>
            <a:xfrm>
              <a:off x="918298" y="3762103"/>
              <a:ext cx="2589826" cy="2055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24020" y="3992906"/>
              <a:ext cx="2143435" cy="1579891"/>
              <a:chOff x="791312" y="1728075"/>
              <a:chExt cx="2143435" cy="157989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91312" y="2040503"/>
                <a:ext cx="2143435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Office Ribbon buttons can launch actions such as showing a task pane with custom HTML or executing a JavaScript function.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1312" y="1728075"/>
                <a:ext cx="1829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MENU BUTTONS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879724" y="1706879"/>
            <a:ext cx="2589826" cy="2055224"/>
            <a:chOff x="3508124" y="1706879"/>
            <a:chExt cx="2589826" cy="2055224"/>
          </a:xfrm>
        </p:grpSpPr>
        <p:sp>
          <p:nvSpPr>
            <p:cNvPr id="28" name="Rectangle 27"/>
            <p:cNvSpPr/>
            <p:nvPr/>
          </p:nvSpPr>
          <p:spPr>
            <a:xfrm>
              <a:off x="3508124" y="1706879"/>
              <a:ext cx="2589826" cy="20552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36933" y="1946475"/>
              <a:ext cx="1732207" cy="1579891"/>
              <a:chOff x="914400" y="1736868"/>
              <a:chExt cx="1732207" cy="157989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914401" y="2049296"/>
                <a:ext cx="1732206" cy="126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You can use task panes in addition to add-in commands to enable users to interact with your solution.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14400" y="1736868"/>
                <a:ext cx="118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TASK PANE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7469549" y="3762103"/>
            <a:ext cx="2589826" cy="2055224"/>
            <a:chOff x="6097949" y="3762103"/>
            <a:chExt cx="2589826" cy="2055224"/>
          </a:xfrm>
        </p:grpSpPr>
        <p:sp>
          <p:nvSpPr>
            <p:cNvPr id="32" name="Rectangle 31"/>
            <p:cNvSpPr/>
            <p:nvPr/>
          </p:nvSpPr>
          <p:spPr>
            <a:xfrm>
              <a:off x="6097949" y="3762103"/>
              <a:ext cx="2589826" cy="20552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6403670" y="3896193"/>
              <a:ext cx="2091663" cy="1819957"/>
              <a:chOff x="791311" y="1631362"/>
              <a:chExt cx="2091663" cy="181995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791311" y="1943790"/>
                <a:ext cx="2091663" cy="1507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(Excel and PowerPoint only) With content add-ins, you can integrate rich, web-based data visualizations, media and other external content.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91311" y="1631362"/>
                <a:ext cx="19677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CONTENT ADD-INS</a:t>
                </a:r>
              </a:p>
            </p:txBody>
          </p:sp>
        </p:grp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3C656C4-9B74-4B4E-A9E7-5039AFB6E4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691" r="1691"/>
          <a:stretch>
            <a:fillRect/>
          </a:stretch>
        </p:blipFill>
        <p:spPr>
          <a:xfrm>
            <a:off x="7469188" y="1706563"/>
            <a:ext cx="2590800" cy="2055812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82A703-DBBE-49A8-9712-C2CEDA8AE89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683" r="1683"/>
          <a:stretch>
            <a:fillRect/>
          </a:stretch>
        </p:blipFill>
        <p:spPr>
          <a:xfrm>
            <a:off x="4879975" y="3762375"/>
            <a:ext cx="2589213" cy="205422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C1BD6E-93F2-4158-B74F-65D4A33EDA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691" r="1691"/>
          <a:stretch>
            <a:fillRect/>
          </a:stretch>
        </p:blipFill>
        <p:spPr>
          <a:xfrm>
            <a:off x="2289175" y="1706563"/>
            <a:ext cx="2590800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539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 Examples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8298" y="5262279"/>
            <a:ext cx="5012719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Send and receive money without leaving your inbox. All relevant information about your transaction flows back into your inbox.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298" y="46652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PAYPAL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8298" y="4985280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TYPE:  Task Pane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00111" y="5212946"/>
            <a:ext cx="4414634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Key Benefit: Create actionable tasks from your emails on Trello, with its Kanban styled boards and cards.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0111" y="4615948"/>
            <a:ext cx="94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TRELLO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0111" y="4935947"/>
            <a:ext cx="1287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TYPE:  Task Pane</a:t>
            </a:r>
          </a:p>
        </p:txBody>
      </p:sp>
      <p:pic>
        <p:nvPicPr>
          <p:cNvPr id="1026" name="Picture 2" descr="best-outlook-add-ins-paypal">
            <a:extLst>
              <a:ext uri="{FF2B5EF4-FFF2-40B4-BE49-F238E27FC236}">
                <a16:creationId xmlns:a16="http://schemas.microsoft.com/office/drawing/2014/main" id="{8F3403A7-7418-4AF2-8705-13A594CA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9" y="1906536"/>
            <a:ext cx="4823996" cy="25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A9A1CD-8208-4139-9FB6-6002F6C8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11" y="1906083"/>
            <a:ext cx="4569000" cy="2512950"/>
          </a:xfrm>
          <a:prstGeom prst="rect">
            <a:avLst/>
          </a:prstGeom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A98434B-6B91-49F2-B327-B560DA1AC60A}"/>
              </a:ext>
            </a:extLst>
          </p:cNvPr>
          <p:cNvSpPr/>
          <p:nvPr/>
        </p:nvSpPr>
        <p:spPr>
          <a:xfrm>
            <a:off x="8917497" y="3347207"/>
            <a:ext cx="469784" cy="318781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B506B2AE-867F-4C0C-A700-880C2C90A109}"/>
              </a:ext>
            </a:extLst>
          </p:cNvPr>
          <p:cNvSpPr/>
          <p:nvPr/>
        </p:nvSpPr>
        <p:spPr>
          <a:xfrm>
            <a:off x="4420997" y="2797607"/>
            <a:ext cx="411061" cy="323097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0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7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Add-Ins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4190" y="2153378"/>
            <a:ext cx="243764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add-ins are available on messages or appointments, while </a:t>
            </a:r>
            <a:r>
              <a:rPr lang="en-US" sz="1200" u="sng" dirty="0">
                <a:solidFill>
                  <a:schemeClr val="bg1"/>
                </a:solidFill>
              </a:rPr>
              <a:t>composing</a:t>
            </a:r>
            <a:r>
              <a:rPr lang="en-US" sz="1200" dirty="0">
                <a:solidFill>
                  <a:schemeClr val="bg1"/>
                </a:solidFill>
              </a:rPr>
              <a:t> or </a:t>
            </a:r>
            <a:r>
              <a:rPr lang="en-US" sz="1200" u="sng" dirty="0">
                <a:solidFill>
                  <a:schemeClr val="bg1"/>
                </a:solidFill>
              </a:rPr>
              <a:t>reading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4190" y="1798782"/>
            <a:ext cx="139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AVAILABILITY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4190" y="4058592"/>
            <a:ext cx="243764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Outlook does not activate add-ins if the current message item is protected by Information Rights Management (IRM) or encrypted in other ways, etc.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4190" y="3703996"/>
            <a:ext cx="1720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OBEYS SECURITY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5968" y="2153378"/>
            <a:ext cx="4173878" cy="12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Contextual add-ins are Outlook add-ins that activate based on text in a message or appointment. By using contextual add-ins, a user can initiate tasks related to a message without leaving the message itself, which results in an easier and richer user experience.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5968" y="1798782"/>
            <a:ext cx="3726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CAN BE CONTEXTUAL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0520E-45A4-4C4D-B931-A66C6283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6" y="3554527"/>
            <a:ext cx="4548869" cy="31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4190" y="357102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4190" y="5269498"/>
            <a:ext cx="5197494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Task pane that inserts content into the body of a message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Command button that invokes a function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 first-run experience that collects information from the user and fetches data from an external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190" y="4930944"/>
            <a:ext cx="4509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OUTLOOK – TASK PANE &amp; COMMAND BUTTON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5180" y="5269498"/>
            <a:ext cx="4465838" cy="54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Implements an Excel task pane add-in using Vue JS and the Excel JavaScript API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180" y="4930944"/>
            <a:ext cx="4654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EXCEL – SETTING COLOR ON A SELECTED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F39A0-8FC9-4C7F-82D4-3D9F120D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1250973"/>
            <a:ext cx="4393383" cy="3409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F33E7-482B-4C46-AA44-00BCCE40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10" y="1250973"/>
            <a:ext cx="3573775" cy="3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  <p:bldP spid="9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4190" y="357102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Notes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8" y="1711649"/>
            <a:ext cx="5177702" cy="44327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3774" y="1589069"/>
            <a:ext cx="3929927" cy="78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web projects can be 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scaffolded</a:t>
            </a:r>
            <a:r>
              <a:rPr lang="en-US" sz="1200" dirty="0">
                <a:solidFill>
                  <a:schemeClr val="bg1"/>
                </a:solidFill>
              </a:rPr>
              <a:t> using the Vue CLI and the Yeoman generator for Office Add-ins. Web app can be unit tested similar to any Vue app.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43775" y="1234473"/>
            <a:ext cx="12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 TOOLS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3774" y="3015054"/>
            <a:ext cx="4014919" cy="102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Desktop and Office Online (Web) Add-Ins can be debugged using normal F12 developer tools for Online Add-Ins or C:\Windows\SysWOW64\</a:t>
            </a:r>
            <a:r>
              <a:rPr lang="en-US" sz="1200">
                <a:solidFill>
                  <a:schemeClr val="bg1"/>
                </a:solidFill>
              </a:rPr>
              <a:t>F12\IEChooser</a:t>
            </a:r>
            <a:r>
              <a:rPr lang="en-US" sz="1200" dirty="0">
                <a:solidFill>
                  <a:schemeClr val="bg1"/>
                </a:solidFill>
              </a:rPr>
              <a:t>.exe for Desktop Add-Ins.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3775" y="26604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DEBUGGING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3774" y="4649673"/>
            <a:ext cx="3929925" cy="17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Office Add-In APIs include: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Common</a:t>
            </a:r>
            <a:r>
              <a:rPr lang="en-US" sz="1200" dirty="0">
                <a:solidFill>
                  <a:schemeClr val="bg1"/>
                </a:solidFill>
              </a:rPr>
              <a:t> and App-specific APIs (ex. – </a:t>
            </a:r>
            <a:r>
              <a:rPr lang="en-US" sz="1200" dirty="0">
                <a:solidFill>
                  <a:schemeClr val="bg1"/>
                </a:solidFill>
                <a:hlinkClick r:id="rId5"/>
              </a:rPr>
              <a:t>Excel JavaScript API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endParaRPr lang="en-US" sz="1200" dirty="0">
              <a:solidFill>
                <a:srgbClr val="00B0F0"/>
              </a:solidFill>
              <a:hlinkClick r:id="rId6"/>
            </a:endParaRP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rgbClr val="00B0F0"/>
                </a:solidFill>
                <a:hlinkClick r:id="rId6"/>
              </a:rPr>
              <a:t>Script Lab</a:t>
            </a:r>
            <a:r>
              <a:rPr lang="en-US" sz="1200" dirty="0">
                <a:solidFill>
                  <a:schemeClr val="bg1"/>
                </a:solidFill>
              </a:rPr>
              <a:t> is an MS Add-in that offers a number of features to help you explore the Office JavaScript API and prototype add-in functionality. Particularly useful for Excel or Word.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3775" y="4295077"/>
            <a:ext cx="210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1CEAF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EXPLORING THE APIs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5A092B3-C8CD-47F6-B181-A5AC27F138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9" r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561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Mel Leeb</cp:lastModifiedBy>
  <cp:revision>188</cp:revision>
  <dcterms:created xsi:type="dcterms:W3CDTF">2018-07-18T01:46:28Z</dcterms:created>
  <dcterms:modified xsi:type="dcterms:W3CDTF">2019-09-20T09:05:57Z</dcterms:modified>
</cp:coreProperties>
</file>