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73" r:id="rId4"/>
    <p:sldId id="264" r:id="rId5"/>
    <p:sldId id="276" r:id="rId6"/>
    <p:sldId id="262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576" userDrawn="1">
          <p15:clr>
            <a:srgbClr val="A4A3A4"/>
          </p15:clr>
        </p15:guide>
        <p15:guide id="5" pos="71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CEAF"/>
    <a:srgbClr val="2F3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3807" autoAdjust="0"/>
  </p:normalViewPr>
  <p:slideViewPr>
    <p:cSldViewPr snapToGrid="0" showGuides="1">
      <p:cViewPr varScale="1">
        <p:scale>
          <a:sx n="114" d="100"/>
          <a:sy n="114" d="100"/>
        </p:scale>
        <p:origin x="438" y="102"/>
      </p:cViewPr>
      <p:guideLst>
        <p:guide pos="3840"/>
        <p:guide orient="horz" pos="2160"/>
        <p:guide pos="576"/>
        <p:guide pos="71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D2F97-E139-4A6A-A5F3-F92C9DA539A8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F67B8-BDA5-4931-811B-0E977D648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96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Outlook Demo:  git clone https://github.com/mleeb1/git-the-gist.git</a:t>
            </a:r>
          </a:p>
          <a:p>
            <a:endParaRPr lang="en-US" dirty="0"/>
          </a:p>
          <a:p>
            <a:r>
              <a:rPr lang="en-US" dirty="0"/>
              <a:t>Excel Demo:  git clone https://github.com/mleeb1/my-add-in.git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F67B8-BDA5-4931-811B-0E977D648D9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87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32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8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88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12233"/>
            <a:ext cx="12192000" cy="2735179"/>
          </a:xfrm>
          <a:custGeom>
            <a:avLst/>
            <a:gdLst>
              <a:gd name="connsiteX0" fmla="*/ 0 w 12192000"/>
              <a:gd name="connsiteY0" fmla="*/ 0 h 2735179"/>
              <a:gd name="connsiteX1" fmla="*/ 12192000 w 12192000"/>
              <a:gd name="connsiteY1" fmla="*/ 0 h 2735179"/>
              <a:gd name="connsiteX2" fmla="*/ 12192000 w 12192000"/>
              <a:gd name="connsiteY2" fmla="*/ 2735179 h 2735179"/>
              <a:gd name="connsiteX3" fmla="*/ 0 w 12192000"/>
              <a:gd name="connsiteY3" fmla="*/ 2735179 h 273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735179">
                <a:moveTo>
                  <a:pt x="0" y="0"/>
                </a:moveTo>
                <a:lnTo>
                  <a:pt x="12192000" y="0"/>
                </a:lnTo>
                <a:lnTo>
                  <a:pt x="12192000" y="2735179"/>
                </a:lnTo>
                <a:lnTo>
                  <a:pt x="0" y="273517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779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7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 noGrp="1"/>
          </p:cNvSpPr>
          <p:nvPr>
            <p:ph type="pic" sz="quarter" idx="10" hasCustomPrompt="1"/>
          </p:nvPr>
        </p:nvSpPr>
        <p:spPr>
          <a:xfrm>
            <a:off x="918298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9" name="Freeform 8"/>
          <p:cNvSpPr>
            <a:spLocks noGrp="1"/>
          </p:cNvSpPr>
          <p:nvPr>
            <p:ph type="pic" sz="quarter" idx="11" hasCustomPrompt="1"/>
          </p:nvPr>
        </p:nvSpPr>
        <p:spPr>
          <a:xfrm>
            <a:off x="3637108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0" name="Freeform 9"/>
          <p:cNvSpPr>
            <a:spLocks noGrp="1"/>
          </p:cNvSpPr>
          <p:nvPr>
            <p:ph type="pic" sz="quarter" idx="12" hasCustomPrompt="1"/>
          </p:nvPr>
        </p:nvSpPr>
        <p:spPr>
          <a:xfrm>
            <a:off x="6355917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1" name="Freeform 10"/>
          <p:cNvSpPr>
            <a:spLocks noGrp="1"/>
          </p:cNvSpPr>
          <p:nvPr>
            <p:ph type="pic" sz="quarter" idx="13" hasCustomPrompt="1"/>
          </p:nvPr>
        </p:nvSpPr>
        <p:spPr>
          <a:xfrm>
            <a:off x="9074727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2" name="Oval 1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838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 noGrp="1"/>
          </p:cNvSpPr>
          <p:nvPr>
            <p:ph type="pic" sz="quarter" idx="10" hasCustomPrompt="1"/>
          </p:nvPr>
        </p:nvSpPr>
        <p:spPr>
          <a:xfrm>
            <a:off x="918298" y="1706879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9" name="Freeform 8"/>
          <p:cNvSpPr>
            <a:spLocks noGrp="1"/>
          </p:cNvSpPr>
          <p:nvPr>
            <p:ph type="pic" sz="quarter" idx="11" hasCustomPrompt="1"/>
          </p:nvPr>
        </p:nvSpPr>
        <p:spPr>
          <a:xfrm>
            <a:off x="6097949" y="1706879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0" name="Freeform 9"/>
          <p:cNvSpPr>
            <a:spLocks noGrp="1"/>
          </p:cNvSpPr>
          <p:nvPr>
            <p:ph type="pic" sz="quarter" idx="12" hasCustomPrompt="1"/>
          </p:nvPr>
        </p:nvSpPr>
        <p:spPr>
          <a:xfrm>
            <a:off x="3508124" y="3762103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1" name="Freeform 10"/>
          <p:cNvSpPr>
            <a:spLocks noGrp="1"/>
          </p:cNvSpPr>
          <p:nvPr>
            <p:ph type="pic" sz="quarter" idx="13" hasCustomPrompt="1"/>
          </p:nvPr>
        </p:nvSpPr>
        <p:spPr>
          <a:xfrm>
            <a:off x="8687775" y="3762103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2" name="Oval 1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256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 hasCustomPrompt="1"/>
          </p:nvPr>
        </p:nvSpPr>
        <p:spPr>
          <a:xfrm>
            <a:off x="1118752" y="1917215"/>
            <a:ext cx="4760037" cy="2678153"/>
          </a:xfrm>
          <a:custGeom>
            <a:avLst/>
            <a:gdLst>
              <a:gd name="connsiteX0" fmla="*/ 0 w 4760037"/>
              <a:gd name="connsiteY0" fmla="*/ 0 h 2678153"/>
              <a:gd name="connsiteX1" fmla="*/ 4760037 w 4760037"/>
              <a:gd name="connsiteY1" fmla="*/ 0 h 2678153"/>
              <a:gd name="connsiteX2" fmla="*/ 4760037 w 4760037"/>
              <a:gd name="connsiteY2" fmla="*/ 2678153 h 2678153"/>
              <a:gd name="connsiteX3" fmla="*/ 0 w 4760037"/>
              <a:gd name="connsiteY3" fmla="*/ 2678153 h 267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037" h="2678153">
                <a:moveTo>
                  <a:pt x="0" y="0"/>
                </a:moveTo>
                <a:lnTo>
                  <a:pt x="4760037" y="0"/>
                </a:lnTo>
                <a:lnTo>
                  <a:pt x="4760037" y="2678153"/>
                </a:lnTo>
                <a:lnTo>
                  <a:pt x="0" y="267815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224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37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quickstarts/excel-quickstart-vue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ocs.microsoft.com/en-us/office/dev/add-ins/overview/explore-with-script-lab" TargetMode="External"/><Relationship Id="rId5" Type="http://schemas.openxmlformats.org/officeDocument/2006/relationships/hyperlink" Target="https://docs.microsoft.com/en-us/javascript/api/excel?view=excel-js-preview" TargetMode="External"/><Relationship Id="rId4" Type="http://schemas.openxmlformats.org/officeDocument/2006/relationships/hyperlink" Target="https://docs.microsoft.com/en-us/javascript/api/office?view=word-js-pre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tx2">
              <a:lumMod val="50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801946" y="2574036"/>
            <a:ext cx="45881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Office Add-Ins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24631" y="3380875"/>
            <a:ext cx="5142755" cy="456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ea typeface="Lato Black" panose="020F0502020204030203" pitchFamily="34" charset="0"/>
                <a:cs typeface="Lato Black" panose="020F0502020204030203" pitchFamily="34" charset="0"/>
              </a:rPr>
              <a:t>- BUSINESS AND DEVELOPMENT OVERVIEW -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638699" y="4029356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8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4190" y="2059375"/>
            <a:ext cx="3735318" cy="78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Add business value by extending Office applications to interact with content in Office documents, as well as importing and using data from backend systems.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4190" y="1704779"/>
            <a:ext cx="3181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EXTEND OFFICE FUNCTIONALITY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834190" y="3490544"/>
            <a:ext cx="3735318" cy="12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Office (Web) Add-Ins solution can run in Office across multiple platforms, including Windows, Mac, iPad, and in a browser with Office Online. Web Add-ins don’t require any code to be physically installed on the user's device or desktop client.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4190" y="3135948"/>
            <a:ext cx="1895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CROSS-PLATFORM</a:t>
            </a:r>
          </a:p>
        </p:txBody>
      </p:sp>
      <p:sp>
        <p:nvSpPr>
          <p:cNvPr id="9" name="Rectangle 8"/>
          <p:cNvSpPr/>
          <p:nvPr/>
        </p:nvSpPr>
        <p:spPr>
          <a:xfrm>
            <a:off x="834190" y="5416337"/>
            <a:ext cx="3735318" cy="102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With Office Add-ins, you can use familiar web technologies such as HTML, CSS, and JavaScript (including Vue JS) to extend and interact with Word, Excel, PowerPoint, OneNote, Project, and Outlook.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4190" y="5061741"/>
            <a:ext cx="441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USE FAMILIAR DEVELOPMENT TECHNOLOGIES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4190" y="357102"/>
            <a:ext cx="3342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Add-In Benefits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C:\Users\MelLeeb\AppData\Local\Temp\SNAGHTML2f4318c6.PNG">
            <a:extLst>
              <a:ext uri="{FF2B5EF4-FFF2-40B4-BE49-F238E27FC236}">
                <a16:creationId xmlns:a16="http://schemas.microsoft.com/office/drawing/2014/main" id="{53F3C889-402C-44F2-81F3-A3DE36EFDAAA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8" b="841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32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5070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Types of Office Add-Ins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2289898" y="3762103"/>
            <a:ext cx="2589826" cy="2055224"/>
            <a:chOff x="918298" y="3762103"/>
            <a:chExt cx="2589826" cy="2055224"/>
          </a:xfrm>
        </p:grpSpPr>
        <p:sp>
          <p:nvSpPr>
            <p:cNvPr id="7" name="Rectangle 6"/>
            <p:cNvSpPr/>
            <p:nvPr/>
          </p:nvSpPr>
          <p:spPr>
            <a:xfrm>
              <a:off x="918298" y="3762103"/>
              <a:ext cx="2589826" cy="20552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224020" y="3992906"/>
              <a:ext cx="2143435" cy="1579891"/>
              <a:chOff x="791312" y="1728075"/>
              <a:chExt cx="2143435" cy="157989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91312" y="2040503"/>
                <a:ext cx="2143435" cy="1267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200" dirty="0">
                    <a:solidFill>
                      <a:schemeClr val="bg1"/>
                    </a:solidFill>
                  </a:rPr>
                  <a:t>Command buttons can launch different actions such as showing a task pane with custom HTML or executing a JavaScript function.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91312" y="1728075"/>
                <a:ext cx="18294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MENU BUTTONS</a:t>
                </a: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879724" y="1706879"/>
            <a:ext cx="2589826" cy="2055224"/>
            <a:chOff x="3508124" y="1706879"/>
            <a:chExt cx="2589826" cy="2055224"/>
          </a:xfrm>
        </p:grpSpPr>
        <p:sp>
          <p:nvSpPr>
            <p:cNvPr id="28" name="Rectangle 27"/>
            <p:cNvSpPr/>
            <p:nvPr/>
          </p:nvSpPr>
          <p:spPr>
            <a:xfrm>
              <a:off x="3508124" y="1706879"/>
              <a:ext cx="2589826" cy="20552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3936933" y="1946475"/>
              <a:ext cx="1732207" cy="1579891"/>
              <a:chOff x="914400" y="1736868"/>
              <a:chExt cx="1732207" cy="1579891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914401" y="2049296"/>
                <a:ext cx="1732206" cy="1267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200" dirty="0">
                    <a:solidFill>
                      <a:schemeClr val="bg1"/>
                    </a:solidFill>
                  </a:rPr>
                  <a:t>You can use task panes in addition to add-in commands to enable users to interact with your solution.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914400" y="1736868"/>
                <a:ext cx="11841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TASK PANE</a:t>
                </a: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7469549" y="3762103"/>
            <a:ext cx="2589826" cy="2055224"/>
            <a:chOff x="6097949" y="3762103"/>
            <a:chExt cx="2589826" cy="2055224"/>
          </a:xfrm>
        </p:grpSpPr>
        <p:sp>
          <p:nvSpPr>
            <p:cNvPr id="32" name="Rectangle 31"/>
            <p:cNvSpPr/>
            <p:nvPr/>
          </p:nvSpPr>
          <p:spPr>
            <a:xfrm>
              <a:off x="6097949" y="3762103"/>
              <a:ext cx="2589826" cy="20552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6403670" y="3896193"/>
              <a:ext cx="2091663" cy="1819957"/>
              <a:chOff x="791311" y="1631362"/>
              <a:chExt cx="2091663" cy="1819957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791311" y="1943790"/>
                <a:ext cx="2091663" cy="1507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200" dirty="0">
                    <a:solidFill>
                      <a:schemeClr val="bg1"/>
                    </a:solidFill>
                  </a:rPr>
                  <a:t>(Excel and PowerPoint only) With content add-ins, you can integrate rich, web-based data visualizations, media and other external content.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91311" y="1631362"/>
                <a:ext cx="19677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CONTENT ADD-INS</a:t>
                </a:r>
              </a:p>
            </p:txBody>
          </p:sp>
        </p:grpSp>
      </p:grp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C3C656C4-9B74-4B4E-A9E7-5039AFB6E4A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691" r="1691"/>
          <a:stretch>
            <a:fillRect/>
          </a:stretch>
        </p:blipFill>
        <p:spPr>
          <a:xfrm>
            <a:off x="7469188" y="1706563"/>
            <a:ext cx="2590800" cy="2055812"/>
          </a:xfrm>
          <a:prstGeom prst="rect">
            <a:avLst/>
          </a:prstGeo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9F82A703-DBBE-49A8-9712-C2CEDA8AE89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683" r="1683"/>
          <a:stretch>
            <a:fillRect/>
          </a:stretch>
        </p:blipFill>
        <p:spPr>
          <a:xfrm>
            <a:off x="4879975" y="3762375"/>
            <a:ext cx="2589213" cy="2054225"/>
          </a:xfrm>
          <a:prstGeom prst="rect">
            <a:avLst/>
          </a:prstGeo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2C1BD6E-93F2-4158-B74F-65D4A33EDA0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1691" r="1691"/>
          <a:stretch>
            <a:fillRect/>
          </a:stretch>
        </p:blipFill>
        <p:spPr>
          <a:xfrm>
            <a:off x="2289175" y="1706563"/>
            <a:ext cx="2590800" cy="205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5399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Outlook Add-In Examples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18298" y="5262279"/>
            <a:ext cx="5012719" cy="54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Key Benefit: Send and receive money without leaving your inbox. All relevant information about your transaction flows back into your inbox.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8298" y="4665281"/>
            <a:ext cx="9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PAYPAL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8298" y="4985280"/>
            <a:ext cx="1287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TYPE:  Task Pane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00111" y="5212946"/>
            <a:ext cx="4414634" cy="54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Key Benefit: Create actionable tasks from your emails on Trello, with its Kanban styled boards and cards.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00111" y="4615948"/>
            <a:ext cx="94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TRELLO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00111" y="4935947"/>
            <a:ext cx="1287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TYPE:  Task Pane</a:t>
            </a:r>
          </a:p>
        </p:txBody>
      </p:sp>
      <p:pic>
        <p:nvPicPr>
          <p:cNvPr id="1026" name="Picture 2" descr="best-outlook-add-ins-paypal">
            <a:extLst>
              <a:ext uri="{FF2B5EF4-FFF2-40B4-BE49-F238E27FC236}">
                <a16:creationId xmlns:a16="http://schemas.microsoft.com/office/drawing/2014/main" id="{8F3403A7-7418-4AF2-8705-13A594CAA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89" y="1906536"/>
            <a:ext cx="4823996" cy="251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BA9A1CD-8208-4139-9FB6-6002F6C85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11" y="1906083"/>
            <a:ext cx="4569000" cy="251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0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7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3568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Outlook Add-Ins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34190" y="2153378"/>
            <a:ext cx="243764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Outlook add-ins are available on messages or appointments, while </a:t>
            </a:r>
            <a:r>
              <a:rPr lang="en-US" sz="1200" u="sng" dirty="0">
                <a:solidFill>
                  <a:schemeClr val="bg1"/>
                </a:solidFill>
              </a:rPr>
              <a:t>composing</a:t>
            </a:r>
            <a:r>
              <a:rPr lang="en-US" sz="1200" dirty="0">
                <a:solidFill>
                  <a:schemeClr val="bg1"/>
                </a:solidFill>
              </a:rPr>
              <a:t> or </a:t>
            </a:r>
            <a:r>
              <a:rPr lang="en-US" sz="1200" u="sng" dirty="0">
                <a:solidFill>
                  <a:schemeClr val="bg1"/>
                </a:solidFill>
              </a:rPr>
              <a:t>reading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4190" y="1798782"/>
            <a:ext cx="1391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AVAILABILITY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4190" y="4058592"/>
            <a:ext cx="2437648" cy="12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Outlook does not activate add-ins if the current message item is protected by Information Rights Management (IRM) or encrypted in other ways, etc.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4190" y="3703996"/>
            <a:ext cx="1720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OBEYS SECURITY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45968" y="2153378"/>
            <a:ext cx="4173878" cy="12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Contextual add-ins are Outlook add-ins that activate based on text in a message or appointment. By using contextual add-ins, a user can initiate tasks related to a message without leaving the message itself, which results in an easier and richer user experience.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5968" y="1798782"/>
            <a:ext cx="3726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CAN BE CONTEXTUAL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A0520E-45A4-4C4D-B931-A66C62832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196" y="3554527"/>
            <a:ext cx="4548869" cy="312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34190" y="357102"/>
            <a:ext cx="1614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Demos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34190" y="5269498"/>
            <a:ext cx="5197494" cy="102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Implements a Task pane that inserts content into the body of a message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Implements a Command button that invokes a function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Implements a first-run experience that collects information from the user and fetches data from an external service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4190" y="4930944"/>
            <a:ext cx="4509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OUTLOOK – TASK PANE &amp; COMMAND BUTTON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545180" y="5269498"/>
            <a:ext cx="4465838" cy="54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Implements an Excel task pane add-in using Vue JS and the Excel JavaScript API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45180" y="4930944"/>
            <a:ext cx="4654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EXCEL – SETTING COLOR ON A SELECTED RANGE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F39A0-8FC9-4C7F-82D4-3D9F120D1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67" y="1250973"/>
            <a:ext cx="4393383" cy="3409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6F33E7-482B-4C46-AA44-00BCCE40E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810" y="1250973"/>
            <a:ext cx="3573775" cy="340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8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1"/>
      <p:bldP spid="9" grpId="0"/>
      <p:bldP spid="1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4256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Development Notes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98" y="1711649"/>
            <a:ext cx="5177702" cy="443274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43774" y="1589069"/>
            <a:ext cx="3929927" cy="78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Office Add-in web projects can be </a:t>
            </a:r>
            <a:r>
              <a:rPr lang="en-US" sz="1200" dirty="0">
                <a:solidFill>
                  <a:schemeClr val="bg1"/>
                </a:solidFill>
                <a:hlinkClick r:id="rId3"/>
              </a:rPr>
              <a:t>scaffolded</a:t>
            </a:r>
            <a:r>
              <a:rPr lang="en-US" sz="1200" dirty="0">
                <a:solidFill>
                  <a:schemeClr val="bg1"/>
                </a:solidFill>
              </a:rPr>
              <a:t> using the Vue CLI and the Yeoman generator for Office Add-ins. Web app can be unit tested similar to any Vue app.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43775" y="1234473"/>
            <a:ext cx="1231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DEV TOOLS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43775" y="3015054"/>
            <a:ext cx="3929926" cy="102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Desktop and Office Online (Web) Add-Ins can be debugged using normal F12 developer tools for Online Add-Ins or C:\Windows\SysWOW64\F12\IEChooser.exe for Desktop Add-Ins.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43775" y="266045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DEBUGGING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43774" y="4649673"/>
            <a:ext cx="3929925" cy="1747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Office Add-In APIs include: </a:t>
            </a:r>
            <a:r>
              <a:rPr lang="en-US" sz="1200" dirty="0">
                <a:solidFill>
                  <a:schemeClr val="bg1"/>
                </a:solidFill>
                <a:hlinkClick r:id="rId4"/>
              </a:rPr>
              <a:t>Common</a:t>
            </a:r>
            <a:r>
              <a:rPr lang="en-US" sz="1200" dirty="0">
                <a:solidFill>
                  <a:schemeClr val="bg1"/>
                </a:solidFill>
              </a:rPr>
              <a:t> and App-specific APIs (ex. – </a:t>
            </a:r>
            <a:r>
              <a:rPr lang="en-US" sz="1200" dirty="0">
                <a:solidFill>
                  <a:schemeClr val="bg1"/>
                </a:solidFill>
                <a:hlinkClick r:id="rId5"/>
              </a:rPr>
              <a:t>Excel JavaScript API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30000"/>
              </a:lnSpc>
            </a:pPr>
            <a:endParaRPr lang="en-US" sz="1200" dirty="0">
              <a:solidFill>
                <a:srgbClr val="00B0F0"/>
              </a:solidFill>
              <a:hlinkClick r:id="rId6"/>
            </a:endParaRPr>
          </a:p>
          <a:p>
            <a:pPr>
              <a:lnSpc>
                <a:spcPct val="130000"/>
              </a:lnSpc>
            </a:pPr>
            <a:r>
              <a:rPr lang="en-US" sz="1200" dirty="0">
                <a:solidFill>
                  <a:srgbClr val="00B0F0"/>
                </a:solidFill>
                <a:hlinkClick r:id="rId6"/>
              </a:rPr>
              <a:t>Script Lab</a:t>
            </a:r>
            <a:r>
              <a:rPr lang="en-US" sz="1200" dirty="0">
                <a:solidFill>
                  <a:schemeClr val="bg1"/>
                </a:solidFill>
              </a:rPr>
              <a:t> is an MS Add-in that offers a number of features to help you explore the Office JavaScript API and prototype add-in functionality. Particularly useful for Excel or Word.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43775" y="4295077"/>
            <a:ext cx="2103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EXPLORING THE APIs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5A092B3-C8CD-47F6-B181-A5AC27F138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9" r="1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ZColor Dark Theme">
      <a:dk1>
        <a:sysClr val="windowText" lastClr="000000"/>
      </a:dk1>
      <a:lt1>
        <a:sysClr val="window" lastClr="FFFFFF"/>
      </a:lt1>
      <a:dk2>
        <a:srgbClr val="44546A"/>
      </a:dk2>
      <a:lt2>
        <a:srgbClr val="EBEBEB"/>
      </a:lt2>
      <a:accent1>
        <a:srgbClr val="4DD6B0"/>
      </a:accent1>
      <a:accent2>
        <a:srgbClr val="4DD6B0"/>
      </a:accent2>
      <a:accent3>
        <a:srgbClr val="4DD6B0"/>
      </a:accent3>
      <a:accent4>
        <a:srgbClr val="4DD6B0"/>
      </a:accent4>
      <a:accent5>
        <a:srgbClr val="4DD6B0"/>
      </a:accent5>
      <a:accent6>
        <a:srgbClr val="4DD6B0"/>
      </a:accent6>
      <a:hlink>
        <a:srgbClr val="0563C1"/>
      </a:hlink>
      <a:folHlink>
        <a:srgbClr val="954F72"/>
      </a:folHlink>
    </a:clrScheme>
    <a:fontScheme name="Lato Black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583</Words>
  <Application>Microsoft Office PowerPoint</Application>
  <PresentationFormat>Widescreen</PresentationFormat>
  <Paragraphs>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Lato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GraphicBulb</dc:creator>
  <cp:lastModifiedBy>Mel Leeb</cp:lastModifiedBy>
  <cp:revision>156</cp:revision>
  <dcterms:created xsi:type="dcterms:W3CDTF">2018-07-18T01:46:28Z</dcterms:created>
  <dcterms:modified xsi:type="dcterms:W3CDTF">2019-09-18T11:01:56Z</dcterms:modified>
</cp:coreProperties>
</file>