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1" r:id="rId2"/>
  </p:sldMasterIdLst>
  <p:notesMasterIdLst>
    <p:notesMasterId r:id="rId45"/>
  </p:notesMasterIdLst>
  <p:handoutMasterIdLst>
    <p:handoutMasterId r:id="rId46"/>
  </p:handoutMasterIdLst>
  <p:sldIdLst>
    <p:sldId id="304" r:id="rId3"/>
    <p:sldId id="316" r:id="rId4"/>
    <p:sldId id="291" r:id="rId5"/>
    <p:sldId id="342" r:id="rId6"/>
    <p:sldId id="359" r:id="rId7"/>
    <p:sldId id="358" r:id="rId8"/>
    <p:sldId id="357" r:id="rId9"/>
    <p:sldId id="349" r:id="rId10"/>
    <p:sldId id="353" r:id="rId11"/>
    <p:sldId id="350" r:id="rId12"/>
    <p:sldId id="354" r:id="rId13"/>
    <p:sldId id="351" r:id="rId14"/>
    <p:sldId id="355" r:id="rId15"/>
    <p:sldId id="352" r:id="rId16"/>
    <p:sldId id="356" r:id="rId17"/>
    <p:sldId id="340" r:id="rId18"/>
    <p:sldId id="343" r:id="rId19"/>
    <p:sldId id="344" r:id="rId20"/>
    <p:sldId id="345" r:id="rId21"/>
    <p:sldId id="346" r:id="rId22"/>
    <p:sldId id="347" r:id="rId23"/>
    <p:sldId id="348" r:id="rId24"/>
    <p:sldId id="341" r:id="rId25"/>
    <p:sldId id="360" r:id="rId26"/>
    <p:sldId id="370" r:id="rId27"/>
    <p:sldId id="367" r:id="rId28"/>
    <p:sldId id="368" r:id="rId29"/>
    <p:sldId id="374" r:id="rId30"/>
    <p:sldId id="361" r:id="rId31"/>
    <p:sldId id="365" r:id="rId32"/>
    <p:sldId id="372" r:id="rId33"/>
    <p:sldId id="362" r:id="rId34"/>
    <p:sldId id="371" r:id="rId35"/>
    <p:sldId id="363" r:id="rId36"/>
    <p:sldId id="373" r:id="rId37"/>
    <p:sldId id="366" r:id="rId38"/>
    <p:sldId id="375" r:id="rId39"/>
    <p:sldId id="376" r:id="rId40"/>
    <p:sldId id="377" r:id="rId41"/>
    <p:sldId id="310" r:id="rId42"/>
    <p:sldId id="369" r:id="rId43"/>
    <p:sldId id="311" r:id="rId44"/>
  </p:sldIdLst>
  <p:sldSz cx="9144000" cy="6858000" type="screen4x3"/>
  <p:notesSz cx="6797675" cy="9926638"/>
  <p:custDataLst>
    <p:tags r:id="rId4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78">
          <p15:clr>
            <a:srgbClr val="A4A3A4"/>
          </p15:clr>
        </p15:guide>
        <p15:guide id="3" orient="horz" pos="4043">
          <p15:clr>
            <a:srgbClr val="A4A3A4"/>
          </p15:clr>
        </p15:guide>
        <p15:guide id="4" orient="horz" pos="1150">
          <p15:clr>
            <a:srgbClr val="A4A3A4"/>
          </p15:clr>
        </p15:guide>
        <p15:guide id="5" orient="horz" pos="904">
          <p15:clr>
            <a:srgbClr val="A4A3A4"/>
          </p15:clr>
        </p15:guide>
        <p15:guide id="6" orient="horz" pos="3869">
          <p15:clr>
            <a:srgbClr val="A4A3A4"/>
          </p15:clr>
        </p15:guide>
        <p15:guide id="7" pos="2880">
          <p15:clr>
            <a:srgbClr val="A4A3A4"/>
          </p15:clr>
        </p15:guide>
        <p15:guide id="8" pos="2935">
          <p15:clr>
            <a:srgbClr val="A4A3A4"/>
          </p15:clr>
        </p15:guide>
        <p15:guide id="9" pos="2825">
          <p15:clr>
            <a:srgbClr val="A4A3A4"/>
          </p15:clr>
        </p15:guide>
        <p15:guide id="10" pos="348">
          <p15:clr>
            <a:srgbClr val="A4A3A4"/>
          </p15:clr>
        </p15:guide>
        <p15:guide id="11" pos="5410">
          <p15:clr>
            <a:srgbClr val="A4A3A4"/>
          </p15:clr>
        </p15:guide>
        <p15:guide id="12" pos="2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3F"/>
    <a:srgbClr val="0000D5"/>
    <a:srgbClr val="FFD500"/>
    <a:srgbClr val="327DAF"/>
    <a:srgbClr val="F2F2F2"/>
    <a:srgbClr val="E1E1E1"/>
    <a:srgbClr val="D7D7D7"/>
    <a:srgbClr val="E8E8E8"/>
    <a:srgbClr val="D1D1D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582" y="144"/>
      </p:cViewPr>
      <p:guideLst>
        <p:guide orient="horz" pos="2160"/>
        <p:guide orient="horz" pos="278"/>
        <p:guide orient="horz" pos="4043"/>
        <p:guide orient="horz" pos="1150"/>
        <p:guide orient="horz" pos="904"/>
        <p:guide orient="horz" pos="3869"/>
        <p:guide pos="2880"/>
        <p:guide pos="2935"/>
        <p:guide pos="2825"/>
        <p:guide pos="348"/>
        <p:guide pos="5410"/>
        <p:guide pos="2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626BC-04D2-482E-971E-7EBE405B64FA}" type="datetimeFigureOut">
              <a:rPr lang="de-DE" smtClean="0"/>
              <a:pPr/>
              <a:t>01.12.2014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79287-DF8C-4096-822C-7415C66E4E7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365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2D73F-AA96-4207-969F-0F28178429C8}" type="datetimeFigureOut">
              <a:rPr lang="de-DE" smtClean="0"/>
              <a:pPr/>
              <a:t>01.12.2014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FF46F-C0FD-4C39-A9B2-07D6677130E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5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FF46F-C0FD-4C39-A9B2-07D6677130E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414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10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330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11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82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12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77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13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679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14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855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15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04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16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987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17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469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18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961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19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20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2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430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20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64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21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627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22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98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23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684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24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680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25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451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26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81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27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955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28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469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29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5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3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17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30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023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31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704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32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87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33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820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34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3784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35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1552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36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6899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37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13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38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3953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39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74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4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50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5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16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6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416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7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04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8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066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B47B-45A2-4DE2-AB74-636D37A75DA2}" type="slidenum">
              <a:rPr lang="de-DE"/>
              <a:pPr/>
              <a:t>9</a:t>
            </a:fld>
            <a:endParaRPr lang="de-D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15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 userDrawn="1"/>
        </p:nvSpPr>
        <p:spPr>
          <a:xfrm>
            <a:off x="0" y="2293524"/>
            <a:ext cx="219076" cy="3718914"/>
          </a:xfrm>
          <a:custGeom>
            <a:avLst/>
            <a:gdLst/>
            <a:ahLst/>
            <a:cxnLst/>
            <a:rect l="l" t="t" r="r" b="b"/>
            <a:pathLst>
              <a:path w="219076" h="3718914">
                <a:moveTo>
                  <a:pt x="0" y="0"/>
                </a:moveTo>
                <a:lnTo>
                  <a:pt x="45663" y="0"/>
                </a:lnTo>
                <a:cubicBezTo>
                  <a:pt x="141436" y="0"/>
                  <a:pt x="219076" y="77640"/>
                  <a:pt x="219076" y="173413"/>
                </a:cubicBezTo>
                <a:lnTo>
                  <a:pt x="219076" y="3545501"/>
                </a:lnTo>
                <a:cubicBezTo>
                  <a:pt x="219076" y="3641274"/>
                  <a:pt x="141436" y="3718914"/>
                  <a:pt x="45663" y="3718914"/>
                </a:cubicBezTo>
                <a:lnTo>
                  <a:pt x="0" y="3718914"/>
                </a:lnTo>
                <a:close/>
              </a:path>
            </a:pathLst>
          </a:custGeom>
          <a:solidFill>
            <a:srgbClr val="327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pic>
        <p:nvPicPr>
          <p:cNvPr id="7" name="Picture 2" descr="C:\Users\Axis\Google Drive\_I aktuell\ConSol\in\consol_logo_300dpi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38303"/>
            <a:ext cx="1571625" cy="48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bgerundetes Rechteck 7"/>
          <p:cNvSpPr/>
          <p:nvPr userDrawn="1"/>
        </p:nvSpPr>
        <p:spPr>
          <a:xfrm>
            <a:off x="352799" y="2293524"/>
            <a:ext cx="5921375" cy="3718914"/>
          </a:xfrm>
          <a:prstGeom prst="roundRect">
            <a:avLst>
              <a:gd name="adj" fmla="val 4663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6270" y="2402225"/>
            <a:ext cx="5421630" cy="1470025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6269" y="5172075"/>
            <a:ext cx="4307205" cy="54495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2171700" y="413494"/>
            <a:ext cx="3219450" cy="605681"/>
            <a:chOff x="2171700" y="413494"/>
            <a:chExt cx="3219450" cy="605681"/>
          </a:xfrm>
        </p:grpSpPr>
        <p:sp>
          <p:nvSpPr>
            <p:cNvPr id="13" name="Textfeld 12"/>
            <p:cNvSpPr txBox="1"/>
            <p:nvPr userDrawn="1"/>
          </p:nvSpPr>
          <p:spPr>
            <a:xfrm>
              <a:off x="2390775" y="529891"/>
              <a:ext cx="3000375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de-DE" sz="2200" smtClean="0">
                  <a:solidFill>
                    <a:schemeClr val="accent5"/>
                  </a:solidFill>
                </a:rPr>
                <a:t>Wir unternehmen </a:t>
              </a:r>
              <a:r>
                <a:rPr lang="de-DE" sz="2200" b="1" smtClean="0">
                  <a:solidFill>
                    <a:schemeClr val="accent4"/>
                  </a:solidFill>
                </a:rPr>
                <a:t>IT.</a:t>
              </a:r>
              <a:endParaRPr lang="de-DE" sz="2200" b="1">
                <a:solidFill>
                  <a:schemeClr val="accent4"/>
                </a:solidFill>
              </a:endParaRP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2171700" y="413494"/>
              <a:ext cx="0" cy="605681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69060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8CF-368D-4252-93EF-C8C42DBC2FC1}" type="datetime1">
              <a:rPr lang="de-DE" smtClean="0"/>
              <a:pPr/>
              <a:t>01.12.2014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www.consol.de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0329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E511-3962-4001-9C09-459E4B13D897}" type="datetime1">
              <a:rPr lang="de-DE" smtClean="0"/>
              <a:pPr/>
              <a:t>01.12.2014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www.consol.de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6556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E511-3962-4001-9C09-459E4B13D897}" type="datetime1">
              <a:rPr lang="de-DE" smtClean="0"/>
              <a:pPr/>
              <a:t>01.12.2014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www.consol.de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6017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B5B8-51D3-4725-B297-61FE073801E7}" type="datetimeFigureOut">
              <a:rPr lang="de-DE" smtClean="0"/>
              <a:t>01.12.2014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www.consol.de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2FD1-F49E-4C70-92C4-9B3B300FED49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4022392" y="6410568"/>
            <a:ext cx="810862" cy="310411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r>
              <a:rPr lang="de-DE" sz="1200" smtClean="0">
                <a:solidFill>
                  <a:prstClr val="black">
                    <a:tint val="75000"/>
                  </a:prstClr>
                </a:solidFill>
              </a:rPr>
              <a:t>Seite </a:t>
            </a:r>
            <a:fld id="{0CC4052D-97E0-47D2-B564-2A5E3B044B37}" type="slidenum">
              <a:rPr lang="de-DE" sz="1200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r>
              <a:rPr lang="de-DE" sz="1200" smtClean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de-DE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umsplatzhalter 2"/>
          <p:cNvSpPr txBox="1">
            <a:spLocks/>
          </p:cNvSpPr>
          <p:nvPr userDrawn="1"/>
        </p:nvSpPr>
        <p:spPr>
          <a:xfrm>
            <a:off x="352800" y="6407463"/>
            <a:ext cx="1409700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C1E511-3962-4001-9C09-459E4B13D89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01.12.2014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952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 userDrawn="1"/>
        </p:nvSpPr>
        <p:spPr>
          <a:xfrm>
            <a:off x="0" y="2293524"/>
            <a:ext cx="219076" cy="3718914"/>
          </a:xfrm>
          <a:custGeom>
            <a:avLst/>
            <a:gdLst/>
            <a:ahLst/>
            <a:cxnLst/>
            <a:rect l="l" t="t" r="r" b="b"/>
            <a:pathLst>
              <a:path w="219076" h="3718914">
                <a:moveTo>
                  <a:pt x="0" y="0"/>
                </a:moveTo>
                <a:lnTo>
                  <a:pt x="45663" y="0"/>
                </a:lnTo>
                <a:cubicBezTo>
                  <a:pt x="141436" y="0"/>
                  <a:pt x="219076" y="77640"/>
                  <a:pt x="219076" y="173413"/>
                </a:cubicBezTo>
                <a:lnTo>
                  <a:pt x="219076" y="3545501"/>
                </a:lnTo>
                <a:cubicBezTo>
                  <a:pt x="219076" y="3641274"/>
                  <a:pt x="141436" y="3718914"/>
                  <a:pt x="45663" y="3718914"/>
                </a:cubicBezTo>
                <a:lnTo>
                  <a:pt x="0" y="3718914"/>
                </a:lnTo>
                <a:close/>
              </a:path>
            </a:pathLst>
          </a:custGeom>
          <a:solidFill>
            <a:srgbClr val="327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F2B-1635-4461-9E10-1D38616C0D29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01.12.2014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www.consol.de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6973" y="6414662"/>
            <a:ext cx="405578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  <p:pic>
        <p:nvPicPr>
          <p:cNvPr id="7" name="Picture 2" descr="C:\Users\Axis\Google Drive\_I aktuell\ConSol\in\consol_logo_300dpi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99" y="808668"/>
            <a:ext cx="2029175" cy="62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bgerundetes Rechteck 7"/>
          <p:cNvSpPr/>
          <p:nvPr userDrawn="1"/>
        </p:nvSpPr>
        <p:spPr>
          <a:xfrm>
            <a:off x="352799" y="2293524"/>
            <a:ext cx="5921375" cy="3718914"/>
          </a:xfrm>
          <a:prstGeom prst="roundRect">
            <a:avLst>
              <a:gd name="adj" fmla="val 46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6270" y="2687975"/>
            <a:ext cx="5421630" cy="1470025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6270" y="4464000"/>
            <a:ext cx="5421630" cy="1434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8523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98CF-368D-4252-93EF-C8C42DBC2FC1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01.12.2014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www.consol.de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233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E511-3962-4001-9C09-459E4B13D89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01.12.2014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www.consol.de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310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www.consol.de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4022392" y="6410568"/>
            <a:ext cx="810862" cy="310411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r>
              <a:rPr lang="de-DE" sz="1200" smtClean="0">
                <a:solidFill>
                  <a:prstClr val="black">
                    <a:tint val="75000"/>
                  </a:prstClr>
                </a:solidFill>
              </a:rPr>
              <a:t>Seite </a:t>
            </a:r>
            <a:fld id="{0CC4052D-97E0-47D2-B564-2A5E3B044B37}" type="slidenum">
              <a:rPr lang="de-DE" sz="1200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r>
              <a:rPr lang="de-DE" sz="1200" smtClean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de-DE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umsplatzhalter 2"/>
          <p:cNvSpPr txBox="1">
            <a:spLocks/>
          </p:cNvSpPr>
          <p:nvPr userDrawn="1"/>
        </p:nvSpPr>
        <p:spPr>
          <a:xfrm>
            <a:off x="352800" y="6407463"/>
            <a:ext cx="1409700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C1E511-3962-4001-9C09-459E4B13D89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01.12.2014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440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 userDrawn="1"/>
        </p:nvSpPr>
        <p:spPr>
          <a:xfrm>
            <a:off x="352800" y="429225"/>
            <a:ext cx="8235575" cy="1005876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2450" y="441324"/>
            <a:ext cx="8029637" cy="9763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2450" y="1825625"/>
            <a:ext cx="8035925" cy="4300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2800" y="6418263"/>
            <a:ext cx="1266450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02A8-9A5D-4F98-BEB1-7A0EA381D090}" type="datetime1">
              <a:rPr lang="de-DE" smtClean="0"/>
              <a:pPr/>
              <a:t>01.12.2014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686487" y="6418263"/>
            <a:ext cx="2895600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www.consol.de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79186" y="6418263"/>
            <a:ext cx="405578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C9DA-2EE4-4227-A642-5A6CE2420B24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-770400" y="6411063"/>
            <a:ext cx="38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 flipH="1">
            <a:off x="-770400" y="6134838"/>
            <a:ext cx="38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 flipH="1">
            <a:off x="-770400" y="3421800"/>
            <a:ext cx="38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 flipH="1">
            <a:off x="-770400" y="1599350"/>
            <a:ext cx="38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 flipH="1">
            <a:off x="-770400" y="1427900"/>
            <a:ext cx="38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 flipH="1">
            <a:off x="-770400" y="429225"/>
            <a:ext cx="38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545250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4475538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4564800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4652113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8582088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 userDrawn="1"/>
        </p:nvSpPr>
        <p:spPr>
          <a:xfrm>
            <a:off x="1" y="429225"/>
            <a:ext cx="219075" cy="1005875"/>
          </a:xfrm>
          <a:custGeom>
            <a:avLst/>
            <a:gdLst/>
            <a:ahLst/>
            <a:cxnLst/>
            <a:rect l="l" t="t" r="r" b="b"/>
            <a:pathLst>
              <a:path w="219075" h="1165225">
                <a:moveTo>
                  <a:pt x="0" y="0"/>
                </a:moveTo>
                <a:lnTo>
                  <a:pt x="49531" y="0"/>
                </a:lnTo>
                <a:cubicBezTo>
                  <a:pt x="143168" y="0"/>
                  <a:pt x="219075" y="75907"/>
                  <a:pt x="219075" y="169544"/>
                </a:cubicBezTo>
                <a:lnTo>
                  <a:pt x="219075" y="995681"/>
                </a:lnTo>
                <a:cubicBezTo>
                  <a:pt x="219075" y="1089318"/>
                  <a:pt x="143168" y="1165225"/>
                  <a:pt x="49531" y="1165225"/>
                </a:cubicBezTo>
                <a:lnTo>
                  <a:pt x="0" y="1165225"/>
                </a:lnTo>
                <a:close/>
              </a:path>
            </a:pathLst>
          </a:custGeom>
          <a:solidFill>
            <a:srgbClr val="327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275138" y="6418263"/>
            <a:ext cx="628650" cy="310411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lvl="0"/>
            <a:r>
              <a:rPr lang="de-DE" sz="1200" smtClean="0">
                <a:solidFill>
                  <a:schemeClr val="tx1">
                    <a:tint val="75000"/>
                  </a:schemeClr>
                </a:solidFill>
              </a:rPr>
              <a:t>Seite </a:t>
            </a:r>
            <a:endParaRPr lang="de-DE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710" r:id="rId5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2730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20725" indent="-180975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85838" indent="-179388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252538" indent="-179388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 userDrawn="1"/>
        </p:nvSpPr>
        <p:spPr>
          <a:xfrm>
            <a:off x="352800" y="429225"/>
            <a:ext cx="8235575" cy="10058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2450" y="441324"/>
            <a:ext cx="8029637" cy="9763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2450" y="1825625"/>
            <a:ext cx="8035925" cy="4300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2800" y="6407463"/>
            <a:ext cx="1409700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02A8-9A5D-4F98-BEB1-7A0EA381D090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01.12.2014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686487" y="6418263"/>
            <a:ext cx="2895600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www.consol.de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-770400" y="6411063"/>
            <a:ext cx="38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 flipH="1">
            <a:off x="-770400" y="6134838"/>
            <a:ext cx="38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 flipH="1">
            <a:off x="-770400" y="3421800"/>
            <a:ext cx="38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 flipH="1">
            <a:off x="-770400" y="1599350"/>
            <a:ext cx="38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 flipH="1">
            <a:off x="-770400" y="1427900"/>
            <a:ext cx="38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 flipH="1">
            <a:off x="-770400" y="429225"/>
            <a:ext cx="38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545250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4475538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4564800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4652113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8582088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 userDrawn="1"/>
        </p:nvSpPr>
        <p:spPr>
          <a:xfrm>
            <a:off x="1" y="429225"/>
            <a:ext cx="219075" cy="1005875"/>
          </a:xfrm>
          <a:custGeom>
            <a:avLst/>
            <a:gdLst/>
            <a:ahLst/>
            <a:cxnLst/>
            <a:rect l="l" t="t" r="r" b="b"/>
            <a:pathLst>
              <a:path w="219075" h="1165225">
                <a:moveTo>
                  <a:pt x="0" y="0"/>
                </a:moveTo>
                <a:lnTo>
                  <a:pt x="49531" y="0"/>
                </a:lnTo>
                <a:cubicBezTo>
                  <a:pt x="143168" y="0"/>
                  <a:pt x="219075" y="75907"/>
                  <a:pt x="219075" y="169544"/>
                </a:cubicBezTo>
                <a:lnTo>
                  <a:pt x="219075" y="995681"/>
                </a:lnTo>
                <a:cubicBezTo>
                  <a:pt x="219075" y="1089318"/>
                  <a:pt x="143168" y="1165225"/>
                  <a:pt x="49531" y="1165225"/>
                </a:cubicBezTo>
                <a:lnTo>
                  <a:pt x="0" y="1165225"/>
                </a:lnTo>
                <a:close/>
              </a:path>
            </a:pathLst>
          </a:custGeom>
          <a:solidFill>
            <a:srgbClr val="327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2" name="Foliennummernplatzhalter 5"/>
          <p:cNvSpPr txBox="1">
            <a:spLocks/>
          </p:cNvSpPr>
          <p:nvPr userDrawn="1"/>
        </p:nvSpPr>
        <p:spPr>
          <a:xfrm>
            <a:off x="4427511" y="6411062"/>
            <a:ext cx="405578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3CC9DA-2EE4-4227-A642-5A6CE2420B24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4023463" y="6407463"/>
            <a:ext cx="628650" cy="310411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r>
              <a:rPr lang="de-DE" sz="1200" smtClean="0">
                <a:solidFill>
                  <a:prstClr val="black">
                    <a:tint val="75000"/>
                  </a:prstClr>
                </a:solidFill>
              </a:rPr>
              <a:t>Seite </a:t>
            </a:r>
            <a:endParaRPr lang="de-DE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1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2730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20725" indent="-180975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85838" indent="-179388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252538" indent="-179388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jpeg"/><Relationship Id="rId21" Type="http://schemas.openxmlformats.org/officeDocument/2006/relationships/image" Target="../media/image24.jpeg"/><Relationship Id="rId34" Type="http://schemas.openxmlformats.org/officeDocument/2006/relationships/image" Target="../media/image37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g"/><Relationship Id="rId25" Type="http://schemas.openxmlformats.org/officeDocument/2006/relationships/image" Target="../media/image28.jpg"/><Relationship Id="rId33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gif"/><Relationship Id="rId24" Type="http://schemas.openxmlformats.org/officeDocument/2006/relationships/image" Target="../media/image27.jpeg"/><Relationship Id="rId32" Type="http://schemas.openxmlformats.org/officeDocument/2006/relationships/image" Target="../media/image35.gif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23" Type="http://schemas.openxmlformats.org/officeDocument/2006/relationships/image" Target="../media/image26.png"/><Relationship Id="rId28" Type="http://schemas.openxmlformats.org/officeDocument/2006/relationships/image" Target="../media/image31.jpeg"/><Relationship Id="rId10" Type="http://schemas.openxmlformats.org/officeDocument/2006/relationships/image" Target="../media/image13.jpeg"/><Relationship Id="rId19" Type="http://schemas.openxmlformats.org/officeDocument/2006/relationships/image" Target="../media/image22.jpeg"/><Relationship Id="rId31" Type="http://schemas.openxmlformats.org/officeDocument/2006/relationships/image" Target="../media/image34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Relationship Id="rId22" Type="http://schemas.openxmlformats.org/officeDocument/2006/relationships/image" Target="../media/image25.png"/><Relationship Id="rId27" Type="http://schemas.openxmlformats.org/officeDocument/2006/relationships/image" Target="../media/image30.jpeg"/><Relationship Id="rId30" Type="http://schemas.openxmlformats.org/officeDocument/2006/relationships/image" Target="../media/image3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293523"/>
            <a:ext cx="6580094" cy="37189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9232" y="2328394"/>
            <a:ext cx="5821568" cy="2942853"/>
          </a:xfrm>
          <a:effectLst>
            <a:glow rad="584200">
              <a:srgbClr val="FFC000">
                <a:alpha val="80000"/>
              </a:srgbClr>
            </a:glow>
            <a:outerShdw blurRad="292100" dist="177800" dir="3600000" algn="tl" rotWithShape="0">
              <a:schemeClr val="tx1"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>
            <a:normAutofit/>
          </a:bodyPr>
          <a:lstStyle/>
          <a:p>
            <a:r>
              <a:rPr lang="de-DE" sz="4400" err="1" smtClean="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Netzwerkmonitoring</a:t>
            </a:r>
            <a:r>
              <a:rPr lang="de-DE" sz="440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/>
            </a:r>
            <a:br>
              <a:rPr lang="de-DE" sz="440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</a:rPr>
            </a:br>
            <a:r>
              <a:rPr lang="de-DE" sz="4400" smtClean="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mit</a:t>
            </a:r>
            <a:r>
              <a:rPr lang="de-DE" smtClean="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/>
            </a:r>
            <a:br>
              <a:rPr lang="de-DE" smtClean="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</a:rPr>
            </a:br>
            <a:r>
              <a:rPr lang="de-DE" sz="5000" err="1" smtClean="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check_nwc_health</a:t>
            </a:r>
            <a:endParaRPr lang="de-DE" sz="5000">
              <a:ln w="1270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743275" y="441325"/>
            <a:ext cx="1845100" cy="63500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>
                <a:solidFill>
                  <a:schemeClr val="tx2"/>
                </a:solidFill>
              </a:rPr>
              <a:t>ogo</a:t>
            </a:r>
            <a:endParaRPr lang="de-DE">
              <a:solidFill>
                <a:schemeClr val="tx2"/>
              </a:solidFill>
            </a:endParaRPr>
          </a:p>
        </p:txBody>
      </p:sp>
      <p:sp>
        <p:nvSpPr>
          <p:cNvPr id="6" name="Abgerundetes Rechteck 9"/>
          <p:cNvSpPr/>
          <p:nvPr/>
        </p:nvSpPr>
        <p:spPr>
          <a:xfrm>
            <a:off x="0" y="2293524"/>
            <a:ext cx="219076" cy="3718914"/>
          </a:xfrm>
          <a:custGeom>
            <a:avLst/>
            <a:gdLst/>
            <a:ahLst/>
            <a:cxnLst/>
            <a:rect l="l" t="t" r="r" b="b"/>
            <a:pathLst>
              <a:path w="219076" h="3718914">
                <a:moveTo>
                  <a:pt x="0" y="0"/>
                </a:moveTo>
                <a:lnTo>
                  <a:pt x="45663" y="0"/>
                </a:lnTo>
                <a:cubicBezTo>
                  <a:pt x="141436" y="0"/>
                  <a:pt x="219076" y="77640"/>
                  <a:pt x="219076" y="173413"/>
                </a:cubicBezTo>
                <a:lnTo>
                  <a:pt x="219076" y="3545501"/>
                </a:lnTo>
                <a:cubicBezTo>
                  <a:pt x="219076" y="3641274"/>
                  <a:pt x="141436" y="3718914"/>
                  <a:pt x="45663" y="3718914"/>
                </a:cubicBezTo>
                <a:lnTo>
                  <a:pt x="0" y="3718914"/>
                </a:lnTo>
                <a:close/>
              </a:path>
            </a:pathLst>
          </a:custGeom>
          <a:solidFill>
            <a:srgbClr val="327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92" y="405854"/>
            <a:ext cx="2205270" cy="10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093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Erste Checks - Memory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825625"/>
            <a:ext cx="8342975" cy="430053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smtClean="0">
                <a:solidFill>
                  <a:schemeClr val="tx1"/>
                </a:solidFill>
              </a:rPr>
              <a:t>$ check_nwc_health \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    --hostname 10.23.4.2 --community abc \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    --</a:t>
            </a:r>
            <a:r>
              <a:rPr lang="en-US" b="1">
                <a:solidFill>
                  <a:schemeClr val="tx1"/>
                </a:solidFill>
              </a:rPr>
              <a:t>mode </a:t>
            </a:r>
            <a:r>
              <a:rPr lang="en-US" b="1" smtClean="0">
                <a:solidFill>
                  <a:schemeClr val="tx1"/>
                </a:solidFill>
              </a:rPr>
              <a:t>memory-usage</a:t>
            </a:r>
            <a:r>
              <a:rPr lang="en-US" b="1">
                <a:solidFill>
                  <a:schemeClr val="tx1"/>
                </a:solidFill>
              </a:rPr>
              <a:t/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OK - mempool Processor usage is 13.50%, mempool I/O usage is 52.39% | 'Processor_usage'=13.50%;80;90;0;100 'I/O_usage'=52.39%;80;90;0;100</a:t>
            </a:r>
          </a:p>
          <a:p>
            <a:pPr marL="0" indent="0">
              <a:spcAft>
                <a:spcPts val="600"/>
              </a:spcAft>
              <a:buNone/>
            </a:pPr>
            <a:endParaRPr lang="en-US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>
                <a:solidFill>
                  <a:schemeClr val="tx1"/>
                </a:solidFill>
              </a:rPr>
              <a:t>OK - memory usage is 53.00% | 'memory_usage'=53%;80;90;0;100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>
                <a:solidFill>
                  <a:schemeClr val="tx1"/>
                </a:solidFill>
              </a:rPr>
              <a:t>OK - storage 1 (Physical RAM) has 45.30% free space left | 'Physical RAM_free_pct'=45.30%;10:;5:;</a:t>
            </a:r>
            <a:r>
              <a:rPr lang="en-US" b="1" smtClean="0">
                <a:solidFill>
                  <a:schemeClr val="tx1"/>
                </a:solidFill>
              </a:rPr>
              <a:t>0;100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>
                <a:solidFill>
                  <a:schemeClr val="tx1"/>
                </a:solidFill>
              </a:rPr>
              <a:t>OK - mempool Processor usage is 20.71%, mempool Driver text usage is 0.00%, mempool I/O usage is 42.70% | 'Processor_usage'=20.71%;80;90;0;100 'Driver text_usage'=0.00%;80;90;0;100 'I/O_usage'=42.70%;80;90;0;100</a:t>
            </a:r>
          </a:p>
          <a:p>
            <a:pPr marL="0" indent="0">
              <a:spcAft>
                <a:spcPts val="600"/>
              </a:spcAft>
              <a:buNone/>
            </a:pP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10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936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Erste Checks - Memory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825625"/>
            <a:ext cx="8342975" cy="430053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11</a:t>
            </a:fld>
            <a:endParaRPr lang="de-DE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19" y="2748047"/>
            <a:ext cx="6504762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788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Erste Checks - Hardware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825625"/>
            <a:ext cx="8342975" cy="430053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smtClean="0">
                <a:solidFill>
                  <a:schemeClr val="tx1"/>
                </a:solidFill>
              </a:rPr>
              <a:t>$ check_nwc_health \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    --hostname 10.23.4.2 --community abc \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    --mode hardware-health</a:t>
            </a:r>
            <a:r>
              <a:rPr lang="en-US" b="1">
                <a:solidFill>
                  <a:schemeClr val="tx1"/>
                </a:solidFill>
              </a:rPr>
              <a:t/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OK - disk 0 usage is 35.00%, environmental hardware working fine | 'sensor_Motherboard temperature 1'=18.70;;;; 'sensor_+12V bus voltage'=12.13;;;; 'sensor_CPU core voltage'=1.10;;;; 'sensor_CPU +1.8V bus voltage'=1.81;;;; 'sensor_Motherboard temperature 2'=20.50;;;; 'sensor_CPU temperature'=28;;;; 'sensor_System Fan 1 speed'=8280;;;; 'sensor_System Fan 2 speed'=8400;;;; 'sensor_System Fan 3 speed'=9764.80;;;; 'sensor_System Fan 4 speed'=8460;;;; 'sensor_+2.5V bus voltage'=2.51;;;; 'sensor_+5V bus voltage'=5.07;;;; 'disk_0_usage'=35%;60;60;0;100</a:t>
            </a:r>
          </a:p>
          <a:p>
            <a:pPr marL="0" indent="0">
              <a:spcAft>
                <a:spcPts val="600"/>
              </a:spcAft>
              <a:buNone/>
            </a:pPr>
            <a:endParaRPr lang="en-US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smtClean="0">
                <a:solidFill>
                  <a:schemeClr val="tx1"/>
                </a:solidFill>
              </a:rPr>
              <a:t/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Es wird so viel wie möglich abgefragt. 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Power Supply, Fan, Temperatur, Sensoren, Filesysteme, Raid, ….</a:t>
            </a:r>
            <a:br>
              <a:rPr lang="en-US" b="1" smtClean="0">
                <a:solidFill>
                  <a:schemeClr val="tx1"/>
                </a:solidFill>
              </a:rPr>
            </a:b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12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564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Erste Checks - Hardware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825625"/>
            <a:ext cx="8342975" cy="430053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smtClean="0">
                <a:solidFill>
                  <a:schemeClr val="tx1"/>
                </a:solidFill>
              </a:rPr>
              <a:t/>
            </a:r>
            <a:br>
              <a:rPr lang="en-US" b="1" smtClean="0">
                <a:solidFill>
                  <a:schemeClr val="tx1"/>
                </a:solidFill>
              </a:rPr>
            </a:b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13</a:t>
            </a:fld>
            <a:endParaRPr lang="de-DE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09" y="2356846"/>
            <a:ext cx="5752381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937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Erste Checks - Hardware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825625"/>
            <a:ext cx="8342975" cy="430053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>
                <a:solidFill>
                  <a:schemeClr val="tx1"/>
                </a:solidFill>
              </a:rPr>
              <a:t>$ check_nwc_health \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    --hostname 10.23.4.2 --community abc \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    --mode hardware-health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OK - no alarms</a:t>
            </a:r>
          </a:p>
          <a:p>
            <a:pPr marL="0" indent="0">
              <a:spcAft>
                <a:spcPts val="600"/>
              </a:spcAft>
              <a:buNone/>
            </a:pPr>
            <a:endParaRPr lang="en-US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>
                <a:solidFill>
                  <a:schemeClr val="tx1"/>
                </a:solidFill>
              </a:rPr>
              <a:t>Falls es </a:t>
            </a:r>
            <a:r>
              <a:rPr lang="en-US" b="1" smtClean="0">
                <a:solidFill>
                  <a:schemeClr val="tx1"/>
                </a:solidFill>
              </a:rPr>
              <a:t>keine Sensoren etc. </a:t>
            </a:r>
            <a:r>
              <a:rPr lang="en-US" b="1">
                <a:solidFill>
                  <a:schemeClr val="tx1"/>
                </a:solidFill>
              </a:rPr>
              <a:t>gibt, wird nach Alertlogs gesucht</a:t>
            </a:r>
            <a:r>
              <a:rPr lang="en-US" b="1" smtClean="0">
                <a:solidFill>
                  <a:schemeClr val="tx1"/>
                </a:solidFill>
              </a:rPr>
              <a:t>. Bsp. ASA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14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232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Basis-Checks für jede Netzwerkkomponente</a:t>
            </a:r>
            <a:endParaRPr lang="de-DE">
              <a:solidFill>
                <a:schemeClr val="tx1"/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450" y="2433387"/>
            <a:ext cx="8342313" cy="308501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15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2761" y="5601810"/>
            <a:ext cx="742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Die Netzwerker pflegen eine DB oder ein Sheet mit ihren Geräten und coshsh erzeugt diese Default-Services.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1609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Neue Kommandozeilenparameter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err="1">
                <a:solidFill>
                  <a:schemeClr val="tx1"/>
                </a:solidFill>
              </a:rPr>
              <a:t>c</a:t>
            </a:r>
            <a:r>
              <a:rPr lang="de-DE" b="1" err="1" smtClean="0">
                <a:solidFill>
                  <a:schemeClr val="tx1"/>
                </a:solidFill>
              </a:rPr>
              <a:t>heck_snmp_health</a:t>
            </a:r>
            <a:r>
              <a:rPr lang="de-DE" b="1" smtClean="0">
                <a:solidFill>
                  <a:schemeClr val="tx1"/>
                </a:solidFill>
              </a:rPr>
              <a:t> basiert auf dem „neuen“ Standard meiner Plugins, GLPlugin.pm und GLPluginSNMP.pm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Gleiche Bauweise wie check_tl_health, check_ups_health und check_sap_health</a:t>
            </a: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1. Erweiterte </a:t>
            </a:r>
            <a:r>
              <a:rPr lang="de-DE" b="1" err="1" smtClean="0">
                <a:solidFill>
                  <a:schemeClr val="tx1"/>
                </a:solidFill>
              </a:rPr>
              <a:t>Thresholds</a:t>
            </a:r>
            <a:r>
              <a:rPr lang="de-DE" b="1" smtClean="0">
                <a:solidFill>
                  <a:schemeClr val="tx1"/>
                </a:solidFill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</a:t>
            </a:r>
            <a:r>
              <a:rPr lang="de-DE" b="1" err="1" smtClean="0">
                <a:solidFill>
                  <a:schemeClr val="tx1"/>
                </a:solidFill>
              </a:rPr>
              <a:t>warning</a:t>
            </a:r>
            <a:r>
              <a:rPr lang="de-DE" b="1" smtClean="0">
                <a:solidFill>
                  <a:schemeClr val="tx1"/>
                </a:solidFill>
              </a:rPr>
              <a:t> 90 --</a:t>
            </a:r>
            <a:r>
              <a:rPr lang="de-DE" b="1" err="1" smtClean="0">
                <a:solidFill>
                  <a:schemeClr val="tx1"/>
                </a:solidFill>
              </a:rPr>
              <a:t>critical</a:t>
            </a:r>
            <a:r>
              <a:rPr lang="de-DE" b="1" smtClean="0">
                <a:solidFill>
                  <a:schemeClr val="tx1"/>
                </a:solidFill>
              </a:rPr>
              <a:t> 95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</a:t>
            </a:r>
            <a:r>
              <a:rPr lang="de-DE" b="1" err="1" smtClean="0">
                <a:solidFill>
                  <a:schemeClr val="tx1"/>
                </a:solidFill>
              </a:rPr>
              <a:t>warningx</a:t>
            </a:r>
            <a:r>
              <a:rPr lang="de-DE" b="1" smtClean="0">
                <a:solidFill>
                  <a:schemeClr val="tx1"/>
                </a:solidFill>
              </a:rPr>
              <a:t> cpu_1=83 --criticalx=cpu_1=91 --warningx cpu_2=60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cpu_1=22;83;91;0;100 cpu_2=23;60;95;0;100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16</a:t>
            </a:fld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1855433" y="4696287"/>
            <a:ext cx="745724" cy="4705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196668" y="4696287"/>
            <a:ext cx="2623907" cy="4705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4264241" y="4696286"/>
            <a:ext cx="2962182" cy="540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3240350" y="3529997"/>
            <a:ext cx="5223072" cy="2646014"/>
          </a:xfrm>
          <a:custGeom>
            <a:avLst/>
            <a:gdLst>
              <a:gd name="connsiteX0" fmla="*/ 0 w 5223072"/>
              <a:gd name="connsiteY0" fmla="*/ 535976 h 2646014"/>
              <a:gd name="connsiteX1" fmla="*/ 3852908 w 5223072"/>
              <a:gd name="connsiteY1" fmla="*/ 3316 h 2646014"/>
              <a:gd name="connsiteX2" fmla="*/ 4891596 w 5223072"/>
              <a:gd name="connsiteY2" fmla="*/ 376178 h 2646014"/>
              <a:gd name="connsiteX3" fmla="*/ 5211192 w 5223072"/>
              <a:gd name="connsiteY3" fmla="*/ 1592419 h 2646014"/>
              <a:gd name="connsiteX4" fmla="*/ 4554244 w 5223072"/>
              <a:gd name="connsiteY4" fmla="*/ 2426920 h 2646014"/>
              <a:gd name="connsiteX5" fmla="*/ 1855433 w 5223072"/>
              <a:gd name="connsiteY5" fmla="*/ 2622228 h 2646014"/>
              <a:gd name="connsiteX6" fmla="*/ 1349405 w 5223072"/>
              <a:gd name="connsiteY6" fmla="*/ 2000791 h 2646014"/>
              <a:gd name="connsiteX7" fmla="*/ 1349405 w 5223072"/>
              <a:gd name="connsiteY7" fmla="*/ 2000791 h 264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3072" h="2646014">
                <a:moveTo>
                  <a:pt x="0" y="535976"/>
                </a:moveTo>
                <a:cubicBezTo>
                  <a:pt x="1518821" y="282962"/>
                  <a:pt x="3037642" y="29949"/>
                  <a:pt x="3852908" y="3316"/>
                </a:cubicBezTo>
                <a:cubicBezTo>
                  <a:pt x="4668174" y="-23317"/>
                  <a:pt x="4665215" y="111327"/>
                  <a:pt x="4891596" y="376178"/>
                </a:cubicBezTo>
                <a:cubicBezTo>
                  <a:pt x="5117977" y="641029"/>
                  <a:pt x="5267417" y="1250629"/>
                  <a:pt x="5211192" y="1592419"/>
                </a:cubicBezTo>
                <a:cubicBezTo>
                  <a:pt x="5154967" y="1934209"/>
                  <a:pt x="5113537" y="2255285"/>
                  <a:pt x="4554244" y="2426920"/>
                </a:cubicBezTo>
                <a:cubicBezTo>
                  <a:pt x="3994951" y="2598555"/>
                  <a:pt x="2389573" y="2693249"/>
                  <a:pt x="1855433" y="2622228"/>
                </a:cubicBezTo>
                <a:cubicBezTo>
                  <a:pt x="1321293" y="2551207"/>
                  <a:pt x="1349405" y="2000791"/>
                  <a:pt x="1349405" y="2000791"/>
                </a:cubicBezTo>
                <a:lnTo>
                  <a:pt x="1349405" y="2000791"/>
                </a:lnTo>
              </a:path>
            </a:pathLst>
          </a:custGeom>
          <a:noFill/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1068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Neue Kommandozeilenparameter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2</a:t>
            </a:r>
            <a:r>
              <a:rPr lang="de-DE" b="1" smtClean="0">
                <a:solidFill>
                  <a:schemeClr val="tx1"/>
                </a:solidFill>
              </a:rPr>
              <a:t>. Handverlesene Performancedaten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temp_1=30;35;40 temp_2=34;35;40 temp_3=50;35;40 temp_4=21;35;40 temp_5=55;35;40 temp_6=51;35;40 temp_7=45;35;40 temp_8=19;35;40 temp_9=33;35;40 temp_10=37;35;40 temp_11=22;35;40 temp_12=32;35;40 ….. temp_33=50;35;40 temp_34=48;35;40 …. fan_1=3212 fan_2=3440 …….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 </a:t>
            </a: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--selectedthresholds '^temp_(1|8|44)$'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temp_1=30;35;40 temp_8=19;35;40 temp_34=48;35;40</a:t>
            </a: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--selectedthresholds 'fan_'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fan_1=3212 fan_2=3440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17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626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Neue Kommandozeilenparameter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3. Exit-Code umwandeln 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Statt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$USER1$/negate --warning=CRITICAL $USER1$/check_nwc_health …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schreibt man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$USER1$/check_nwc_health --negate warning=critical …</a:t>
            </a: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Relevant für Installationen, die nur OK und nicht OK unterscheiden.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Spart einen Fork.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Ermöglicht embedded Perl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18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230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Neue Kommandozeilenparameter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3. Exit-Code abschwächen 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check_nwc_health </a:t>
            </a:r>
            <a:r>
              <a:rPr lang="de-DE" b="1">
                <a:solidFill>
                  <a:schemeClr val="tx1"/>
                </a:solidFill>
              </a:rPr>
              <a:t>… --mode interface-status</a:t>
            </a:r>
            <a:br>
              <a:rPr lang="de-DE" b="1">
                <a:solidFill>
                  <a:schemeClr val="tx1"/>
                </a:solidFill>
              </a:rPr>
            </a:br>
            <a:r>
              <a:rPr lang="de-DE" b="1">
                <a:solidFill>
                  <a:schemeClr val="tx1"/>
                </a:solidFill>
              </a:rPr>
              <a:t>CRITICAL - </a:t>
            </a:r>
            <a:r>
              <a:rPr lang="de-DE" b="1" smtClean="0">
                <a:solidFill>
                  <a:schemeClr val="tx1"/>
                </a:solidFill>
              </a:rPr>
              <a:t>GigabitEthernet0/0/1 is admin down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check_nwc_health … --mode </a:t>
            </a:r>
            <a:r>
              <a:rPr lang="de-DE" b="1" smtClean="0">
                <a:solidFill>
                  <a:schemeClr val="tx1"/>
                </a:solidFill>
              </a:rPr>
              <a:t>interface-status --mitigation warning</a:t>
            </a:r>
            <a:r>
              <a:rPr lang="de-DE" b="1">
                <a:solidFill>
                  <a:schemeClr val="tx1"/>
                </a:solidFill>
              </a:rPr>
              <a:t/>
            </a:r>
            <a:br>
              <a:rPr lang="de-DE" b="1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WARNING </a:t>
            </a:r>
            <a:r>
              <a:rPr lang="de-DE" b="1">
                <a:solidFill>
                  <a:schemeClr val="tx1"/>
                </a:solidFill>
              </a:rPr>
              <a:t>- GigabitEthernet0/0/1 is admin down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/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check_nwc_health </a:t>
            </a:r>
            <a:r>
              <a:rPr lang="de-DE" b="1">
                <a:solidFill>
                  <a:schemeClr val="tx1"/>
                </a:solidFill>
              </a:rPr>
              <a:t>… --mode ha-status</a:t>
            </a:r>
            <a:br>
              <a:rPr lang="de-DE" b="1">
                <a:solidFill>
                  <a:schemeClr val="tx1"/>
                </a:solidFill>
              </a:rPr>
            </a:br>
            <a:r>
              <a:rPr lang="de-DE" b="1">
                <a:solidFill>
                  <a:schemeClr val="tx1"/>
                </a:solidFill>
              </a:rPr>
              <a:t>WARNING - ha was not started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check_nwc_health … --mode ha-status --mitigation ok</a:t>
            </a:r>
            <a:br>
              <a:rPr lang="de-DE" b="1">
                <a:solidFill>
                  <a:schemeClr val="tx1"/>
                </a:solidFill>
              </a:rPr>
            </a:br>
            <a:r>
              <a:rPr lang="de-DE" b="1">
                <a:solidFill>
                  <a:schemeClr val="tx1"/>
                </a:solidFill>
              </a:rPr>
              <a:t>OK - ha was not started</a:t>
            </a: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19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584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Warum ein weiteres Netzwerk-Plugin?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b="1" smtClean="0">
                <a:solidFill>
                  <a:schemeClr val="tx1"/>
                </a:solidFill>
              </a:rPr>
              <a:pPr/>
              <a:t>01.12.2014</a:t>
            </a:fld>
            <a:endParaRPr lang="de-DE" b="1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>
                <a:solidFill>
                  <a:schemeClr val="tx1"/>
                </a:solidFill>
              </a:rPr>
              <a:t>www.consol.de</a:t>
            </a:r>
            <a:endParaRPr lang="de-DE" b="1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2</a:t>
            </a:fld>
            <a:endParaRPr lang="de-DE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3" y="1692436"/>
            <a:ext cx="4309725" cy="445102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00474" y="1825625"/>
            <a:ext cx="36879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Es gibt doch schon </a:t>
            </a:r>
            <a:r>
              <a:rPr lang="de-DE" err="1" smtClean="0"/>
              <a:t>Plugins</a:t>
            </a:r>
            <a:endParaRPr lang="de-DE" smtClean="0"/>
          </a:p>
          <a:p>
            <a:endParaRPr lang="de-DE" smtClean="0"/>
          </a:p>
          <a:p>
            <a:r>
              <a:rPr lang="de-DE"/>
              <a:t>c</a:t>
            </a:r>
            <a:r>
              <a:rPr lang="de-DE" smtClean="0"/>
              <a:t>heck_cisco_cpu.sh</a:t>
            </a:r>
          </a:p>
          <a:p>
            <a:r>
              <a:rPr lang="de-DE" smtClean="0"/>
              <a:t>check_cisco_mem.pl</a:t>
            </a:r>
          </a:p>
          <a:p>
            <a:r>
              <a:rPr lang="de-DE" smtClean="0"/>
              <a:t>check_cisco_fan_1.sh</a:t>
            </a:r>
          </a:p>
          <a:p>
            <a:r>
              <a:rPr lang="de-DE" smtClean="0"/>
              <a:t>check_cisco_fan_2.sh</a:t>
            </a:r>
          </a:p>
          <a:p>
            <a:r>
              <a:rPr lang="de-DE" err="1" smtClean="0"/>
              <a:t>juniper_check_portstatus</a:t>
            </a:r>
            <a:endParaRPr lang="de-DE" smtClean="0"/>
          </a:p>
          <a:p>
            <a:r>
              <a:rPr lang="de-DE" err="1" smtClean="0"/>
              <a:t>check_snmp_int</a:t>
            </a:r>
            <a:endParaRPr lang="de-DE" smtClean="0"/>
          </a:p>
          <a:p>
            <a:r>
              <a:rPr lang="de-DE" err="1" smtClean="0"/>
              <a:t>check_snmp_mem</a:t>
            </a:r>
            <a:endParaRPr lang="de-DE" smtClean="0"/>
          </a:p>
          <a:p>
            <a:r>
              <a:rPr lang="de-DE" err="1" smtClean="0"/>
              <a:t>check_ifoperstatus</a:t>
            </a:r>
            <a:endParaRPr lang="de-DE" smtClean="0"/>
          </a:p>
          <a:p>
            <a:r>
              <a:rPr lang="de-DE" smtClean="0"/>
              <a:t>fF5_all.pl</a:t>
            </a:r>
          </a:p>
          <a:p>
            <a:r>
              <a:rPr lang="de-DE" smtClean="0"/>
              <a:t>check_status_f5.sh</a:t>
            </a:r>
          </a:p>
          <a:p>
            <a:r>
              <a:rPr lang="de-DE" smtClean="0"/>
              <a:t>….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287" y="4264980"/>
            <a:ext cx="11906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515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Neue Kommandozeilenparameter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3. Blacklisting 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check_nwc_health </a:t>
            </a:r>
            <a:r>
              <a:rPr lang="de-DE" b="1">
                <a:solidFill>
                  <a:schemeClr val="tx1"/>
                </a:solidFill>
              </a:rPr>
              <a:t>… --mode </a:t>
            </a:r>
            <a:r>
              <a:rPr lang="de-DE" b="1" smtClean="0">
                <a:solidFill>
                  <a:schemeClr val="tx1"/>
                </a:solidFill>
              </a:rPr>
              <a:t>hardware-health</a:t>
            </a:r>
            <a:r>
              <a:rPr lang="de-DE" b="1">
                <a:solidFill>
                  <a:schemeClr val="tx1"/>
                </a:solidFill>
              </a:rPr>
              <a:t/>
            </a:r>
            <a:br>
              <a:rPr lang="de-DE" b="1">
                <a:solidFill>
                  <a:schemeClr val="tx1"/>
                </a:solidFill>
              </a:rPr>
            </a:br>
            <a:r>
              <a:rPr lang="de-DE" b="1">
                <a:solidFill>
                  <a:schemeClr val="tx1"/>
                </a:solidFill>
              </a:rPr>
              <a:t>CRITICAL - celsius sensor 21718 is nonoperational, celsius sensor 21719 is nonoperational | 'sens_celsius_21594'=47;95;105;; 'sens_celsius_21595'=73;105;115;; 'sens_celsius_21596'=72;105;115;; 'sens_celsius_21597'=71;105;115;; 'sens_celsius_21598'=72;105;115</a:t>
            </a:r>
            <a:r>
              <a:rPr lang="de-DE" b="1" smtClean="0">
                <a:solidFill>
                  <a:schemeClr val="tx1"/>
                </a:solidFill>
              </a:rPr>
              <a:t>;;….</a:t>
            </a: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Sensoren 21718 und 21719 möchte ich ignorieren, so ein Nexus 7000 hat ja noch 150 weitere…</a:t>
            </a:r>
            <a:endParaRPr lang="de-DE" b="1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20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510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Neue Kommandozeilenparameter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check_nwc_health </a:t>
            </a:r>
            <a:r>
              <a:rPr lang="de-DE" b="1">
                <a:solidFill>
                  <a:schemeClr val="tx1"/>
                </a:solidFill>
              </a:rPr>
              <a:t>… --mode </a:t>
            </a:r>
            <a:r>
              <a:rPr lang="de-DE" b="1" smtClean="0">
                <a:solidFill>
                  <a:schemeClr val="tx1"/>
                </a:solidFill>
              </a:rPr>
              <a:t>hardware-health -vv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I </a:t>
            </a:r>
            <a:r>
              <a:rPr lang="de-DE" b="1">
                <a:solidFill>
                  <a:schemeClr val="tx1"/>
                </a:solidFill>
              </a:rPr>
              <a:t>am a Cisco NX-OS(tm) n7000</a:t>
            </a:r>
            <a:r>
              <a:rPr lang="de-DE" b="1" smtClean="0">
                <a:solidFill>
                  <a:schemeClr val="tx1"/>
                </a:solidFill>
              </a:rPr>
              <a:t>,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 …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>
                <a:solidFill>
                  <a:schemeClr val="tx1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SENSOR_21718]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entPhysicalIndex</a:t>
            </a:r>
            <a:r>
              <a:rPr lang="en-US" b="1">
                <a:solidFill>
                  <a:schemeClr val="tx1"/>
                </a:solidFill>
              </a:rPr>
              <a:t>: </a:t>
            </a:r>
            <a:r>
              <a:rPr lang="en-US" b="1" smtClean="0">
                <a:solidFill>
                  <a:schemeClr val="tx1"/>
                </a:solidFill>
              </a:rPr>
              <a:t>21718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entSensorMeasuredEntity</a:t>
            </a:r>
            <a:r>
              <a:rPr lang="en-US" b="1">
                <a:solidFill>
                  <a:schemeClr val="tx1"/>
                </a:solidFill>
              </a:rPr>
              <a:t>: </a:t>
            </a:r>
            <a:r>
              <a:rPr lang="en-US" b="1" smtClean="0">
                <a:solidFill>
                  <a:schemeClr val="tx1"/>
                </a:solidFill>
              </a:rPr>
              <a:t>undef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entSensorPrecision</a:t>
            </a:r>
            <a:r>
              <a:rPr lang="en-US" b="1">
                <a:solidFill>
                  <a:schemeClr val="tx1"/>
                </a:solidFill>
              </a:rPr>
              <a:t>: </a:t>
            </a:r>
            <a:r>
              <a:rPr lang="en-US" b="1" smtClean="0">
                <a:solidFill>
                  <a:schemeClr val="tx1"/>
                </a:solidFill>
              </a:rPr>
              <a:t>0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entSensorScale</a:t>
            </a:r>
            <a:r>
              <a:rPr lang="en-US" b="1">
                <a:solidFill>
                  <a:schemeClr val="tx1"/>
                </a:solidFill>
              </a:rPr>
              <a:t>: </a:t>
            </a:r>
            <a:r>
              <a:rPr lang="en-US" b="1" smtClean="0">
                <a:solidFill>
                  <a:schemeClr val="tx1"/>
                </a:solidFill>
              </a:rPr>
              <a:t>units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entSensorStatus</a:t>
            </a:r>
            <a:r>
              <a:rPr lang="en-US" b="1">
                <a:solidFill>
                  <a:schemeClr val="tx1"/>
                </a:solidFill>
              </a:rPr>
              <a:t>: </a:t>
            </a:r>
            <a:r>
              <a:rPr lang="en-US" b="1" smtClean="0">
                <a:solidFill>
                  <a:schemeClr val="tx1"/>
                </a:solidFill>
              </a:rPr>
              <a:t>nonoperational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entSensorType</a:t>
            </a:r>
            <a:r>
              <a:rPr lang="en-US" b="1">
                <a:solidFill>
                  <a:schemeClr val="tx1"/>
                </a:solidFill>
              </a:rPr>
              <a:t>: </a:t>
            </a:r>
            <a:r>
              <a:rPr lang="en-US" b="1" smtClean="0">
                <a:solidFill>
                  <a:schemeClr val="tx1"/>
                </a:solidFill>
              </a:rPr>
              <a:t>Celsius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entSensorValue</a:t>
            </a:r>
            <a:r>
              <a:rPr lang="en-US" b="1">
                <a:solidFill>
                  <a:schemeClr val="tx1"/>
                </a:solidFill>
              </a:rPr>
              <a:t>: -</a:t>
            </a:r>
            <a:r>
              <a:rPr lang="en-US" b="1" smtClean="0">
                <a:solidFill>
                  <a:schemeClr val="tx1"/>
                </a:solidFill>
              </a:rPr>
              <a:t>128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info</a:t>
            </a:r>
            <a:r>
              <a:rPr lang="en-US" b="1">
                <a:solidFill>
                  <a:schemeClr val="tx1"/>
                </a:solidFill>
              </a:rPr>
              <a:t>: celsius sensor 21718 is nonoperational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…</a:t>
            </a:r>
            <a:r>
              <a:rPr lang="de-DE" b="1">
                <a:solidFill>
                  <a:schemeClr val="tx1"/>
                </a:solidFill>
              </a:rPr>
              <a:t/>
            </a:r>
            <a:br>
              <a:rPr lang="de-DE" b="1">
                <a:solidFill>
                  <a:schemeClr val="tx1"/>
                </a:solidFill>
              </a:rPr>
            </a:br>
            <a:endParaRPr lang="de-DE" b="1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21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039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Neue Kommandozeilenparameter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352800" y="1825625"/>
            <a:ext cx="8587014" cy="430053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check_nwc_health </a:t>
            </a:r>
            <a:r>
              <a:rPr lang="de-DE" b="1">
                <a:solidFill>
                  <a:schemeClr val="tx1"/>
                </a:solidFill>
              </a:rPr>
              <a:t>… --mode hardware-health --blacklist SENSOR:21718,21719</a:t>
            </a:r>
            <a:br>
              <a:rPr lang="de-DE" b="1">
                <a:solidFill>
                  <a:schemeClr val="tx1"/>
                </a:solidFill>
              </a:rPr>
            </a:br>
            <a:r>
              <a:rPr lang="de-DE" b="1">
                <a:solidFill>
                  <a:schemeClr val="tx1"/>
                </a:solidFill>
              </a:rPr>
              <a:t>OK - environmental hardware working fine | 'sens_celsius_21594'=47;95;105;; 'sens_celsius_21595'=73;105;115;; 'sens_celsius_21596'=72;105;115</a:t>
            </a:r>
            <a:r>
              <a:rPr lang="de-DE" b="1" smtClean="0">
                <a:solidFill>
                  <a:schemeClr val="tx1"/>
                </a:solidFill>
              </a:rPr>
              <a:t>;;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--blacklist SENSOR:21718,21719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oder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--blacklist </a:t>
            </a:r>
            <a:r>
              <a:rPr lang="de-DE" b="1" smtClean="0">
                <a:solidFill>
                  <a:schemeClr val="tx1"/>
                </a:solidFill>
              </a:rPr>
              <a:t>SENSOR_21718,SENSOR_21719</a:t>
            </a: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/>
            </a:r>
            <a:br>
              <a:rPr lang="de-DE" b="1">
                <a:solidFill>
                  <a:schemeClr val="tx1"/>
                </a:solidFill>
              </a:rPr>
            </a:br>
            <a:r>
              <a:rPr lang="de-DE" b="1">
                <a:solidFill>
                  <a:schemeClr val="tx1"/>
                </a:solidFill>
              </a:rPr>
              <a:t/>
            </a:r>
            <a:br>
              <a:rPr lang="de-DE" b="1">
                <a:solidFill>
                  <a:schemeClr val="tx1"/>
                </a:solidFill>
              </a:rPr>
            </a:b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22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088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Interface-Checks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Erstmal kann man nachsehen, welche Interfaces es überhaupt gibt: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$ check_nwc_health </a:t>
            </a:r>
            <a:r>
              <a:rPr lang="de-DE" b="1" smtClean="0">
                <a:solidFill>
                  <a:schemeClr val="tx1"/>
                </a:solidFill>
              </a:rPr>
              <a:t>… --</a:t>
            </a:r>
            <a:r>
              <a:rPr lang="de-DE" b="1">
                <a:solidFill>
                  <a:schemeClr val="tx1"/>
                </a:solidFill>
              </a:rPr>
              <a:t>mode </a:t>
            </a:r>
            <a:r>
              <a:rPr lang="de-DE" b="1" smtClean="0">
                <a:solidFill>
                  <a:schemeClr val="tx1"/>
                </a:solidFill>
              </a:rPr>
              <a:t>list-interfaces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000001 Vlan1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000600 Vlan600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002091 Vlan2091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010101 GigabitEthernet0/1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010102 GigabitEthernet0/2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010103 GigabitEthernet0/3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010104 GigabitEthernet0/4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…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010128 GigabitEthernet0/28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010501 Null0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OK </a:t>
            </a:r>
            <a:r>
              <a:rPr lang="de-DE" b="1">
                <a:solidFill>
                  <a:schemeClr val="tx1"/>
                </a:solidFill>
              </a:rPr>
              <a:t>- have fun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23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922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Interface-Checks - Status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--mode interface-status prüft, ob ein Interface oper up ist: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$ check_nwc_health </a:t>
            </a:r>
            <a:r>
              <a:rPr lang="de-DE" b="1" smtClean="0">
                <a:solidFill>
                  <a:schemeClr val="tx1"/>
                </a:solidFill>
              </a:rPr>
              <a:t>… </a:t>
            </a:r>
            <a:r>
              <a:rPr lang="de-DE" b="1">
                <a:solidFill>
                  <a:schemeClr val="tx1"/>
                </a:solidFill>
              </a:rPr>
              <a:t>--mode interface-status --name </a:t>
            </a:r>
            <a:r>
              <a:rPr lang="de-DE" b="1" smtClean="0">
                <a:solidFill>
                  <a:schemeClr val="tx1"/>
                </a:solidFill>
              </a:rPr>
              <a:t>GigabitEthernet0/2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OK </a:t>
            </a:r>
            <a:r>
              <a:rPr lang="de-DE" b="1">
                <a:solidFill>
                  <a:schemeClr val="tx1"/>
                </a:solidFill>
              </a:rPr>
              <a:t>- GigabitEthernet0/2 is up/up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$ </a:t>
            </a:r>
            <a:r>
              <a:rPr lang="de-DE" b="1">
                <a:solidFill>
                  <a:schemeClr val="tx1"/>
                </a:solidFill>
              </a:rPr>
              <a:t>check_nwc_health </a:t>
            </a:r>
            <a:r>
              <a:rPr lang="de-DE" b="1" smtClean="0">
                <a:solidFill>
                  <a:schemeClr val="tx1"/>
                </a:solidFill>
              </a:rPr>
              <a:t>… --</a:t>
            </a:r>
            <a:r>
              <a:rPr lang="de-DE" b="1">
                <a:solidFill>
                  <a:schemeClr val="tx1"/>
                </a:solidFill>
              </a:rPr>
              <a:t>mode interface-status --name </a:t>
            </a:r>
            <a:r>
              <a:rPr lang="de-DE" b="1" smtClean="0">
                <a:solidFill>
                  <a:schemeClr val="tx1"/>
                </a:solidFill>
              </a:rPr>
              <a:t>GigabitEthernet0/4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CRITICAL </a:t>
            </a:r>
            <a:r>
              <a:rPr lang="de-DE" b="1">
                <a:solidFill>
                  <a:schemeClr val="tx1"/>
                </a:solidFill>
              </a:rPr>
              <a:t>- GigabitEthernet0/4 is admin down, GigabitEthernet0/4 is down/down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$ check_nwc_health … --mode interface-status --name GigabitEthernet0/3</a:t>
            </a:r>
            <a:br>
              <a:rPr lang="de-DE" b="1">
                <a:solidFill>
                  <a:schemeClr val="tx1"/>
                </a:solidFill>
              </a:rPr>
            </a:br>
            <a:r>
              <a:rPr lang="de-DE" b="1">
                <a:solidFill>
                  <a:schemeClr val="tx1"/>
                </a:solidFill>
              </a:rPr>
              <a:t>CRITICAL - fault condition is presumed to exist on GigabitEthernet0/3, GigabitEthernet0/3 is down/up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Ausgabe: interface is OperStatus/AdminStatus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24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391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Interface-Checks - Status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dirty="0" smtClean="0">
                <a:solidFill>
                  <a:schemeClr val="tx1"/>
                </a:solidFill>
              </a:rPr>
              <a:t>Interfaces spricht man gezielt an mit --name </a:t>
            </a:r>
            <a:r>
              <a:rPr lang="de-DE" b="1" dirty="0" err="1" smtClean="0">
                <a:solidFill>
                  <a:schemeClr val="tx1"/>
                </a:solidFill>
              </a:rPr>
              <a:t>ifDescr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dirty="0" smtClean="0">
                <a:solidFill>
                  <a:schemeClr val="tx1"/>
                </a:solidFill>
              </a:rPr>
              <a:t>Wenn man den Parameter --</a:t>
            </a:r>
            <a:r>
              <a:rPr lang="de-DE" b="1" dirty="0" err="1" smtClean="0">
                <a:solidFill>
                  <a:schemeClr val="tx1"/>
                </a:solidFill>
              </a:rPr>
              <a:t>regexp</a:t>
            </a:r>
            <a:r>
              <a:rPr lang="de-DE" b="1" dirty="0" smtClean="0">
                <a:solidFill>
                  <a:schemeClr val="tx1"/>
                </a:solidFill>
              </a:rPr>
              <a:t> anhängt, </a:t>
            </a:r>
            <a:br>
              <a:rPr lang="de-DE" b="1" dirty="0" smtClean="0">
                <a:solidFill>
                  <a:schemeClr val="tx1"/>
                </a:solidFill>
              </a:rPr>
            </a:br>
            <a:r>
              <a:rPr lang="de-DE" b="1" dirty="0" smtClean="0">
                <a:solidFill>
                  <a:schemeClr val="tx1"/>
                </a:solidFill>
              </a:rPr>
              <a:t>dann wird das Argument von --name als regulärer Ausdruck interpretiert 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tx1"/>
                </a:solidFill>
              </a:rPr>
              <a:t>$ </a:t>
            </a:r>
            <a:r>
              <a:rPr lang="de-DE" b="1" dirty="0" err="1">
                <a:solidFill>
                  <a:schemeClr val="tx1"/>
                </a:solidFill>
              </a:rPr>
              <a:t>check_nwc_health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smtClean="0">
                <a:solidFill>
                  <a:schemeClr val="tx1"/>
                </a:solidFill>
              </a:rPr>
              <a:t>… </a:t>
            </a:r>
            <a:r>
              <a:rPr lang="de-DE" b="1" dirty="0">
                <a:solidFill>
                  <a:schemeClr val="tx1"/>
                </a:solidFill>
              </a:rPr>
              <a:t>--mode interface-status  </a:t>
            </a:r>
            <a:r>
              <a:rPr lang="de-DE" b="1" dirty="0" smtClean="0">
                <a:solidFill>
                  <a:schemeClr val="tx1"/>
                </a:solidFill>
              </a:rPr>
              <a:t>\</a:t>
            </a:r>
            <a:br>
              <a:rPr lang="de-DE" b="1" dirty="0" smtClean="0">
                <a:solidFill>
                  <a:schemeClr val="tx1"/>
                </a:solidFill>
              </a:rPr>
            </a:br>
            <a:r>
              <a:rPr lang="de-DE" b="1" dirty="0" smtClean="0">
                <a:solidFill>
                  <a:schemeClr val="tx1"/>
                </a:solidFill>
              </a:rPr>
              <a:t>    --</a:t>
            </a:r>
            <a:r>
              <a:rPr lang="de-DE" b="1" dirty="0">
                <a:solidFill>
                  <a:schemeClr val="tx1"/>
                </a:solidFill>
              </a:rPr>
              <a:t>name 'GigabitEthernet0/(1|2)$' </a:t>
            </a:r>
            <a:r>
              <a:rPr lang="de-DE" b="1" dirty="0" smtClean="0">
                <a:solidFill>
                  <a:schemeClr val="tx1"/>
                </a:solidFill>
              </a:rPr>
              <a:t>–</a:t>
            </a:r>
            <a:r>
              <a:rPr lang="de-DE" b="1" dirty="0" err="1" smtClean="0">
                <a:solidFill>
                  <a:schemeClr val="tx1"/>
                </a:solidFill>
              </a:rPr>
              <a:t>regexp</a:t>
            </a:r>
            <a:r>
              <a:rPr lang="de-DE" b="1" dirty="0" smtClean="0">
                <a:solidFill>
                  <a:schemeClr val="tx1"/>
                </a:solidFill>
              </a:rPr>
              <a:t/>
            </a:r>
            <a:br>
              <a:rPr lang="de-DE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OK </a:t>
            </a:r>
            <a:r>
              <a:rPr lang="en-US" b="1" dirty="0">
                <a:solidFill>
                  <a:schemeClr val="tx1"/>
                </a:solidFill>
              </a:rPr>
              <a:t>- GigabitEthernet0/1 is up/up, GigabitEthernet0/2 is </a:t>
            </a:r>
            <a:r>
              <a:rPr lang="en-US" b="1" dirty="0" smtClean="0">
                <a:solidFill>
                  <a:schemeClr val="tx1"/>
                </a:solidFill>
              </a:rPr>
              <a:t>up/up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</a:rPr>
              <a:t>Dieser</a:t>
            </a:r>
            <a:r>
              <a:rPr lang="en-US" b="1" dirty="0" smtClean="0">
                <a:solidFill>
                  <a:schemeClr val="tx1"/>
                </a:solidFill>
              </a:rPr>
              <a:t> Trick </a:t>
            </a:r>
            <a:r>
              <a:rPr lang="en-US" b="1" dirty="0" err="1" smtClean="0">
                <a:solidFill>
                  <a:schemeClr val="tx1"/>
                </a:solidFill>
              </a:rPr>
              <a:t>kann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für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alle</a:t>
            </a:r>
            <a:r>
              <a:rPr lang="en-US" b="1" dirty="0" smtClean="0">
                <a:solidFill>
                  <a:schemeClr val="tx1"/>
                </a:solidFill>
              </a:rPr>
              <a:t> Interface-</a:t>
            </a:r>
            <a:r>
              <a:rPr lang="en-US" b="1" dirty="0" err="1" smtClean="0">
                <a:solidFill>
                  <a:schemeClr val="tx1"/>
                </a:solidFill>
              </a:rPr>
              <a:t>Modi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angewandt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werden</a:t>
            </a:r>
            <a:r>
              <a:rPr lang="en-US" b="1" dirty="0" smtClean="0">
                <a:solidFill>
                  <a:schemeClr val="tx1"/>
                </a:solidFill>
              </a:rPr>
              <a:t>. Am </a:t>
            </a:r>
            <a:r>
              <a:rPr lang="en-US" b="1" dirty="0" err="1" smtClean="0">
                <a:solidFill>
                  <a:schemeClr val="tx1"/>
                </a:solidFill>
              </a:rPr>
              <a:t>sinnvollsten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ist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aber</a:t>
            </a:r>
            <a:r>
              <a:rPr lang="en-US" b="1" dirty="0" smtClean="0">
                <a:solidFill>
                  <a:schemeClr val="tx1"/>
                </a:solidFill>
              </a:rPr>
              <a:t>, pro Interface </a:t>
            </a:r>
            <a:r>
              <a:rPr lang="en-US" b="1" dirty="0" err="1" smtClean="0">
                <a:solidFill>
                  <a:schemeClr val="tx1"/>
                </a:solidFill>
              </a:rPr>
              <a:t>einen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separaten</a:t>
            </a:r>
            <a:r>
              <a:rPr lang="en-US" b="1" dirty="0" smtClean="0">
                <a:solidFill>
                  <a:schemeClr val="tx1"/>
                </a:solidFill>
              </a:rPr>
              <a:t> Service </a:t>
            </a:r>
            <a:r>
              <a:rPr lang="en-US" b="1" dirty="0" err="1" smtClean="0">
                <a:solidFill>
                  <a:schemeClr val="tx1"/>
                </a:solidFill>
              </a:rPr>
              <a:t>einzurichten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25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881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Interface-Checks - Bandbreite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--mode interface-usage prüft, wieviel Prozent der maximalen Bandbreite der derzeitige Traffic ausmacht: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$ check_nwc_health </a:t>
            </a:r>
            <a:r>
              <a:rPr lang="de-DE" b="1" smtClean="0">
                <a:solidFill>
                  <a:schemeClr val="tx1"/>
                </a:solidFill>
              </a:rPr>
              <a:t>… --</a:t>
            </a:r>
            <a:r>
              <a:rPr lang="de-DE" b="1">
                <a:solidFill>
                  <a:schemeClr val="tx1"/>
                </a:solidFill>
              </a:rPr>
              <a:t>mode interface-usage </a:t>
            </a:r>
            <a:r>
              <a:rPr lang="de-DE" b="1" smtClean="0">
                <a:solidFill>
                  <a:schemeClr val="tx1"/>
                </a:solidFill>
              </a:rPr>
              <a:t>\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    --</a:t>
            </a:r>
            <a:r>
              <a:rPr lang="de-DE" b="1">
                <a:solidFill>
                  <a:schemeClr val="tx1"/>
                </a:solidFill>
              </a:rPr>
              <a:t>name GigabitEthernet0/1 --units Gbi</a:t>
            </a:r>
            <a:br>
              <a:rPr lang="de-DE" b="1">
                <a:solidFill>
                  <a:schemeClr val="tx1"/>
                </a:solidFill>
              </a:rPr>
            </a:br>
            <a:r>
              <a:rPr lang="de-DE" b="1">
                <a:solidFill>
                  <a:schemeClr val="tx1"/>
                </a:solidFill>
              </a:rPr>
              <a:t>OK - interface GigabitEthernet0/1 usage is in:22.76% (0.21GBi/s) out:36.78% (0.34GBi/s) | 'GigabitEthernet0/1_usage_in'=22.76%;80;90;0;100 'GigabitEthernet0/1_usage_out'=36.78%;80;90;0;100 'GigabitEthernet0/1_traffic_in'=0.21GBi;0.7451;0.8382;0;0.9313 'GigabitEthernet0/1_traffic_out'=</a:t>
            </a:r>
            <a:r>
              <a:rPr lang="de-DE" b="1" smtClean="0">
                <a:solidFill>
                  <a:schemeClr val="tx1"/>
                </a:solidFill>
              </a:rPr>
              <a:t>0.34GBi;0.7451;0.8382;0;0.9313</a:t>
            </a: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--units kann sein: %, B, KB, MB, GB, Bit, KBi, MBi, GBi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26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951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Interface-Checks - Bandbreite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Wenn ein Interface nicht rausrückt, wieviele Gbi/s es schafft oder wenn die Angabe schlichtweg falsch ist, kann man nachhelfen mit: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--ifspeed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oder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--ifspeedin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--ifspeedout</a:t>
            </a: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Die Argumente werden in Octets/s angegeben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27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759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Interface-Checks - Anmerkungen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b="1" dirty="0" smtClean="0">
                <a:solidFill>
                  <a:schemeClr val="tx1"/>
                </a:solidFill>
              </a:rPr>
              <a:t>Es gibt einen Interface-Namens-Index-Cache.</a:t>
            </a:r>
            <a:r>
              <a:rPr lang="de-DE" b="1" dirty="0">
                <a:solidFill>
                  <a:schemeClr val="tx1"/>
                </a:solidFill>
              </a:rPr>
              <a:t/>
            </a:r>
            <a:br>
              <a:rPr lang="de-DE" b="1" dirty="0">
                <a:solidFill>
                  <a:schemeClr val="tx1"/>
                </a:solidFill>
              </a:rPr>
            </a:br>
            <a:r>
              <a:rPr lang="de-DE" b="1" dirty="0" smtClean="0">
                <a:solidFill>
                  <a:schemeClr val="tx1"/>
                </a:solidFill>
              </a:rPr>
              <a:t>Wenn man --name GigabitEthernet0/1 schreibt, dann wird aus dem Cache der Index für die </a:t>
            </a:r>
            <a:r>
              <a:rPr lang="de-DE" b="1" dirty="0" err="1" smtClean="0">
                <a:solidFill>
                  <a:schemeClr val="tx1"/>
                </a:solidFill>
              </a:rPr>
              <a:t>IfTable</a:t>
            </a:r>
            <a:r>
              <a:rPr lang="de-DE" b="1" dirty="0" smtClean="0">
                <a:solidFill>
                  <a:schemeClr val="tx1"/>
                </a:solidFill>
              </a:rPr>
              <a:t> geholt. Danach wird gezielt diese eine Zeile aus der </a:t>
            </a:r>
            <a:r>
              <a:rPr lang="de-DE" b="1" dirty="0" err="1" smtClean="0">
                <a:solidFill>
                  <a:schemeClr val="tx1"/>
                </a:solidFill>
              </a:rPr>
              <a:t>ifTable</a:t>
            </a:r>
            <a:r>
              <a:rPr lang="de-DE" b="1" dirty="0" smtClean="0">
                <a:solidFill>
                  <a:schemeClr val="tx1"/>
                </a:solidFill>
              </a:rPr>
              <a:t> gelesen.</a:t>
            </a:r>
            <a:br>
              <a:rPr lang="de-DE" b="1" dirty="0" smtClean="0">
                <a:solidFill>
                  <a:schemeClr val="tx1"/>
                </a:solidFill>
              </a:rPr>
            </a:br>
            <a:r>
              <a:rPr lang="de-DE" b="1" dirty="0" smtClean="0">
                <a:solidFill>
                  <a:schemeClr val="tx1"/>
                </a:solidFill>
              </a:rPr>
              <a:t>Dadurch schützt man sich vor Fehlern durch Neuvergabe der Indices beim Ziehen und Stecken von Komponenten.</a:t>
            </a:r>
            <a:br>
              <a:rPr lang="de-DE" b="1" dirty="0" smtClean="0">
                <a:solidFill>
                  <a:schemeClr val="tx1"/>
                </a:solidFill>
              </a:rPr>
            </a:br>
            <a:r>
              <a:rPr lang="de-DE" b="1" dirty="0" smtClean="0">
                <a:solidFill>
                  <a:schemeClr val="tx1"/>
                </a:solidFill>
              </a:rPr>
              <a:t>Der Cache wird stündlich, nach einem </a:t>
            </a:r>
            <a:r>
              <a:rPr lang="de-DE" b="1" dirty="0" err="1" smtClean="0">
                <a:solidFill>
                  <a:schemeClr val="tx1"/>
                </a:solidFill>
              </a:rPr>
              <a:t>Reboot</a:t>
            </a:r>
            <a:r>
              <a:rPr lang="de-DE" b="1" dirty="0" smtClean="0">
                <a:solidFill>
                  <a:schemeClr val="tx1"/>
                </a:solidFill>
              </a:rPr>
              <a:t> oder bei Änderung der </a:t>
            </a:r>
            <a:r>
              <a:rPr lang="de-DE" b="1" dirty="0" err="1" smtClean="0">
                <a:solidFill>
                  <a:schemeClr val="tx1"/>
                </a:solidFill>
              </a:rPr>
              <a:t>ifTable</a:t>
            </a:r>
            <a:r>
              <a:rPr lang="de-DE" b="1" dirty="0" smtClean="0">
                <a:solidFill>
                  <a:schemeClr val="tx1"/>
                </a:solidFill>
              </a:rPr>
              <a:t> erneuert. 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b="1" dirty="0" smtClean="0">
                <a:solidFill>
                  <a:schemeClr val="tx1"/>
                </a:solidFill>
              </a:rPr>
              <a:t>Der Zählerstand </a:t>
            </a:r>
            <a:r>
              <a:rPr lang="de-DE" b="1" dirty="0" err="1" smtClean="0">
                <a:solidFill>
                  <a:schemeClr val="tx1"/>
                </a:solidFill>
              </a:rPr>
              <a:t>ifOctetsIn</a:t>
            </a:r>
            <a:r>
              <a:rPr lang="de-DE" b="1" dirty="0" smtClean="0">
                <a:solidFill>
                  <a:schemeClr val="tx1"/>
                </a:solidFill>
              </a:rPr>
              <a:t>/Out wird nach jedem Lauf abgespeichert. Beim nächsten Lauf wird der aktuelle Zählerstand geholt, der gespeicherte Zählerstand abgezogen und das Delta durch die verstrichene Zeit dividiert.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b="1" dirty="0" smtClean="0">
                <a:solidFill>
                  <a:schemeClr val="tx1"/>
                </a:solidFill>
              </a:rPr>
              <a:t>Wenn möglich, werden die 64-Bit-Zähler verwendet.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28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758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Interface-Checks – Errors und </a:t>
            </a:r>
            <a:r>
              <a:rPr lang="de-DE" dirty="0" err="1" smtClean="0">
                <a:solidFill>
                  <a:schemeClr val="tx1"/>
                </a:solidFill>
              </a:rPr>
              <a:t>Discards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Errors </a:t>
            </a:r>
            <a:r>
              <a:rPr lang="en-US" b="1" dirty="0" err="1" smtClean="0">
                <a:solidFill>
                  <a:schemeClr val="tx1"/>
                </a:solidFill>
              </a:rPr>
              <a:t>haben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ihre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Ursache</a:t>
            </a:r>
            <a:r>
              <a:rPr lang="en-US" b="1" dirty="0" smtClean="0">
                <a:solidFill>
                  <a:schemeClr val="tx1"/>
                </a:solidFill>
              </a:rPr>
              <a:t> in </a:t>
            </a:r>
            <a:r>
              <a:rPr lang="en-US" b="1" dirty="0" err="1" smtClean="0">
                <a:solidFill>
                  <a:schemeClr val="tx1"/>
                </a:solidFill>
              </a:rPr>
              <a:t>Wackelkontakten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falschen</a:t>
            </a:r>
            <a:r>
              <a:rPr lang="en-US" b="1" dirty="0" smtClean="0">
                <a:solidFill>
                  <a:schemeClr val="tx1"/>
                </a:solidFill>
              </a:rPr>
              <a:t> CRC-</a:t>
            </a:r>
            <a:r>
              <a:rPr lang="en-US" b="1" dirty="0" err="1" smtClean="0">
                <a:solidFill>
                  <a:schemeClr val="tx1"/>
                </a:solidFill>
              </a:rPr>
              <a:t>Prüfsummen</a:t>
            </a:r>
            <a:r>
              <a:rPr lang="en-US" b="1" dirty="0" smtClean="0">
                <a:solidFill>
                  <a:schemeClr val="tx1"/>
                </a:solidFill>
              </a:rPr>
              <a:t>, 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$ </a:t>
            </a:r>
            <a:r>
              <a:rPr lang="en-US" b="1" dirty="0" err="1">
                <a:solidFill>
                  <a:schemeClr val="tx1"/>
                </a:solidFill>
              </a:rPr>
              <a:t>check_nwc_health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… --</a:t>
            </a:r>
            <a:r>
              <a:rPr lang="en-US" b="1" dirty="0">
                <a:solidFill>
                  <a:schemeClr val="tx1"/>
                </a:solidFill>
              </a:rPr>
              <a:t>mode interface-errors </a:t>
            </a:r>
            <a:r>
              <a:rPr lang="en-US" b="1" dirty="0" smtClean="0">
                <a:solidFill>
                  <a:schemeClr val="tx1"/>
                </a:solidFill>
              </a:rPr>
              <a:t>--</a:t>
            </a:r>
            <a:r>
              <a:rPr lang="en-US" b="1" dirty="0">
                <a:solidFill>
                  <a:schemeClr val="tx1"/>
                </a:solidFill>
              </a:rPr>
              <a:t>name </a:t>
            </a:r>
            <a:r>
              <a:rPr lang="en-US" b="1" dirty="0" smtClean="0">
                <a:solidFill>
                  <a:schemeClr val="tx1"/>
                </a:solidFill>
              </a:rPr>
              <a:t>GigabitEthernet0/1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de-DE" b="1" dirty="0" smtClean="0">
                <a:solidFill>
                  <a:schemeClr val="tx1"/>
                </a:solidFill>
              </a:rPr>
              <a:t>OK </a:t>
            </a:r>
            <a:r>
              <a:rPr lang="de-DE" b="1" dirty="0">
                <a:solidFill>
                  <a:schemeClr val="tx1"/>
                </a:solidFill>
              </a:rPr>
              <a:t>- </a:t>
            </a:r>
            <a:r>
              <a:rPr lang="de-DE" b="1" dirty="0" err="1">
                <a:solidFill>
                  <a:schemeClr val="tx1"/>
                </a:solidFill>
              </a:rPr>
              <a:t>interface</a:t>
            </a:r>
            <a:r>
              <a:rPr lang="de-DE" b="1" dirty="0">
                <a:solidFill>
                  <a:schemeClr val="tx1"/>
                </a:solidFill>
              </a:rPr>
              <a:t> GigabitEthernet0/1 </a:t>
            </a:r>
            <a:r>
              <a:rPr lang="de-DE" b="1" dirty="0" err="1">
                <a:solidFill>
                  <a:schemeClr val="tx1"/>
                </a:solidFill>
              </a:rPr>
              <a:t>errors</a:t>
            </a:r>
            <a:r>
              <a:rPr lang="de-DE" b="1" dirty="0">
                <a:solidFill>
                  <a:schemeClr val="tx1"/>
                </a:solidFill>
              </a:rPr>
              <a:t> in:0.00/s out:0.00/s  | 'GigabitEthernet0/1_errors_in'=0;1;10;; 'GigabitEthernet0/1_errors_out'=0;1;10;;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Discards </a:t>
            </a:r>
            <a:r>
              <a:rPr lang="en-US" b="1" dirty="0" err="1" smtClean="0">
                <a:solidFill>
                  <a:schemeClr val="tx1"/>
                </a:solidFill>
              </a:rPr>
              <a:t>haben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ihre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Ursache</a:t>
            </a:r>
            <a:r>
              <a:rPr lang="en-US" b="1" dirty="0" smtClean="0">
                <a:solidFill>
                  <a:schemeClr val="tx1"/>
                </a:solidFill>
              </a:rPr>
              <a:t> in </a:t>
            </a:r>
            <a:r>
              <a:rPr lang="en-US" b="1" dirty="0" err="1" smtClean="0">
                <a:solidFill>
                  <a:schemeClr val="tx1"/>
                </a:solidFill>
              </a:rPr>
              <a:t>Überlastung</a:t>
            </a:r>
            <a:r>
              <a:rPr lang="en-US" b="1" dirty="0" smtClean="0">
                <a:solidFill>
                  <a:schemeClr val="tx1"/>
                </a:solidFill>
              </a:rPr>
              <a:t>, Firewall-</a:t>
            </a:r>
            <a:r>
              <a:rPr lang="en-US" b="1" dirty="0" err="1" smtClean="0">
                <a:solidFill>
                  <a:schemeClr val="tx1"/>
                </a:solidFill>
              </a:rPr>
              <a:t>Regeln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unerwünschen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Vlan</a:t>
            </a:r>
            <a:r>
              <a:rPr lang="en-US" b="1" dirty="0" smtClean="0">
                <a:solidFill>
                  <a:schemeClr val="tx1"/>
                </a:solidFill>
              </a:rPr>
              <a:t>-IDs, </a:t>
            </a:r>
            <a:r>
              <a:rPr lang="en-US" b="1" dirty="0" err="1" smtClean="0">
                <a:solidFill>
                  <a:schemeClr val="tx1"/>
                </a:solidFill>
              </a:rPr>
              <a:t>unerwünschen</a:t>
            </a:r>
            <a:r>
              <a:rPr lang="en-US" b="1" dirty="0" smtClean="0">
                <a:solidFill>
                  <a:schemeClr val="tx1"/>
                </a:solidFill>
              </a:rPr>
              <a:t> MAC-</a:t>
            </a:r>
            <a:r>
              <a:rPr lang="en-US" b="1" dirty="0" err="1" smtClean="0">
                <a:solidFill>
                  <a:schemeClr val="tx1"/>
                </a:solidFill>
              </a:rPr>
              <a:t>Adressen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unbekannten</a:t>
            </a:r>
            <a:r>
              <a:rPr lang="en-US" b="1" dirty="0" smtClean="0">
                <a:solidFill>
                  <a:schemeClr val="tx1"/>
                </a:solidFill>
              </a:rPr>
              <a:t> Layer-2-Protokollen, …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$ </a:t>
            </a:r>
            <a:r>
              <a:rPr lang="en-US" b="1" dirty="0" err="1">
                <a:solidFill>
                  <a:schemeClr val="tx1"/>
                </a:solidFill>
              </a:rPr>
              <a:t>check_nwc_health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--mode </a:t>
            </a:r>
            <a:r>
              <a:rPr lang="en-US" b="1" dirty="0">
                <a:solidFill>
                  <a:schemeClr val="tx1"/>
                </a:solidFill>
              </a:rPr>
              <a:t>interface-discards </a:t>
            </a:r>
            <a:r>
              <a:rPr lang="en-US" b="1" dirty="0" smtClean="0">
                <a:solidFill>
                  <a:schemeClr val="tx1"/>
                </a:solidFill>
              </a:rPr>
              <a:t>--</a:t>
            </a:r>
            <a:r>
              <a:rPr lang="en-US" b="1" dirty="0">
                <a:solidFill>
                  <a:schemeClr val="tx1"/>
                </a:solidFill>
              </a:rPr>
              <a:t>name </a:t>
            </a:r>
            <a:r>
              <a:rPr lang="en-US" b="1" dirty="0" smtClean="0">
                <a:solidFill>
                  <a:schemeClr val="tx1"/>
                </a:solidFill>
              </a:rPr>
              <a:t>GigabitEthernet0/1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OK </a:t>
            </a:r>
            <a:r>
              <a:rPr lang="en-US" b="1" dirty="0">
                <a:solidFill>
                  <a:schemeClr val="tx1"/>
                </a:solidFill>
              </a:rPr>
              <a:t>- interface GigabitEthernet0/1 discards in:0.00/s out:0.00/s  | 'GigabitEthernet0/1_discards_in'=0;1;10;; 'GigabitEthernet0/1_discards_out'=0;1;10;;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29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036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Welche Fabrikate kennt </a:t>
            </a:r>
            <a:r>
              <a:rPr lang="de-DE" err="1" smtClean="0">
                <a:solidFill>
                  <a:schemeClr val="tx1"/>
                </a:solidFill>
              </a:rPr>
              <a:t>check_nwc_health</a:t>
            </a:r>
            <a:r>
              <a:rPr lang="de-DE" smtClean="0"/>
              <a:t>?</a:t>
            </a:r>
            <a:endParaRPr lang="de-DE"/>
          </a:p>
        </p:txBody>
      </p:sp>
      <p:sp>
        <p:nvSpPr>
          <p:cNvPr id="371712" name="Inhaltsplatzhalter 3717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/>
              <a:pPr/>
              <a:t>01.12.2014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www.consol.de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/>
              <a:pPr/>
              <a:t>3</a:t>
            </a:fld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>
            <a:off x="2211397" y="5255633"/>
            <a:ext cx="1415536" cy="1052033"/>
            <a:chOff x="552450" y="2256389"/>
            <a:chExt cx="1977686" cy="1469825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450" y="2256389"/>
              <a:ext cx="1906652" cy="1059251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450" y="3275411"/>
              <a:ext cx="1977686" cy="450803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/>
        </p:nvGrpSpPr>
        <p:grpSpPr>
          <a:xfrm>
            <a:off x="352800" y="2080841"/>
            <a:ext cx="1134463" cy="726975"/>
            <a:chOff x="3704972" y="1699476"/>
            <a:chExt cx="1754796" cy="1124490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4972" y="1699476"/>
              <a:ext cx="1754796" cy="798679"/>
            </a:xfrm>
            <a:prstGeom prst="rect">
              <a:avLst/>
            </a:prstGeom>
          </p:spPr>
        </p:pic>
        <p:pic>
          <p:nvPicPr>
            <p:cNvPr id="11" name="Grafik 10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04972" y="2525812"/>
              <a:ext cx="1754796" cy="298154"/>
            </a:xfrm>
            <a:prstGeom prst="rect">
              <a:avLst/>
            </a:prstGeom>
          </p:spPr>
        </p:pic>
      </p:grpSp>
      <p:grpSp>
        <p:nvGrpSpPr>
          <p:cNvPr id="13" name="Gruppieren 12"/>
          <p:cNvGrpSpPr/>
          <p:nvPr/>
        </p:nvGrpSpPr>
        <p:grpSpPr>
          <a:xfrm>
            <a:off x="7857846" y="1797953"/>
            <a:ext cx="952134" cy="891688"/>
            <a:chOff x="7117271" y="4748813"/>
            <a:chExt cx="1464816" cy="1371823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271" y="4748813"/>
              <a:ext cx="1464816" cy="1074198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741" y="5641211"/>
              <a:ext cx="733346" cy="479425"/>
            </a:xfrm>
            <a:prstGeom prst="rect">
              <a:avLst/>
            </a:prstGeom>
          </p:spPr>
        </p:pic>
      </p:grpSp>
      <p:grpSp>
        <p:nvGrpSpPr>
          <p:cNvPr id="18" name="Gruppieren 17"/>
          <p:cNvGrpSpPr/>
          <p:nvPr/>
        </p:nvGrpSpPr>
        <p:grpSpPr>
          <a:xfrm>
            <a:off x="6498876" y="2609026"/>
            <a:ext cx="1852302" cy="1326845"/>
            <a:chOff x="3889247" y="3019043"/>
            <a:chExt cx="2414793" cy="1729770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9247" y="3019043"/>
              <a:ext cx="1987769" cy="1193549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8934" y="3971154"/>
              <a:ext cx="1235106" cy="777659"/>
            </a:xfrm>
            <a:prstGeom prst="rect">
              <a:avLst/>
            </a:prstGeom>
          </p:spPr>
        </p:pic>
      </p:grpSp>
      <p:grpSp>
        <p:nvGrpSpPr>
          <p:cNvPr id="21" name="Gruppieren 20"/>
          <p:cNvGrpSpPr/>
          <p:nvPr/>
        </p:nvGrpSpPr>
        <p:grpSpPr>
          <a:xfrm>
            <a:off x="2075659" y="1240227"/>
            <a:ext cx="1462755" cy="1404812"/>
            <a:chOff x="3614375" y="2974725"/>
            <a:chExt cx="2287080" cy="2196483"/>
          </a:xfrm>
        </p:grpSpPr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972" y="2974725"/>
              <a:ext cx="2196483" cy="2196483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4375" y="4201675"/>
              <a:ext cx="1935990" cy="635650"/>
            </a:xfrm>
            <a:prstGeom prst="rect">
              <a:avLst/>
            </a:prstGeom>
          </p:spPr>
        </p:pic>
      </p:grpSp>
      <p:grpSp>
        <p:nvGrpSpPr>
          <p:cNvPr id="31" name="Gruppieren 30"/>
          <p:cNvGrpSpPr/>
          <p:nvPr/>
        </p:nvGrpSpPr>
        <p:grpSpPr>
          <a:xfrm>
            <a:off x="908936" y="2733986"/>
            <a:ext cx="2680532" cy="1990606"/>
            <a:chOff x="2278139" y="3573459"/>
            <a:chExt cx="4216269" cy="3131069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39" y="4560145"/>
              <a:ext cx="2475760" cy="1980608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644" y="4274656"/>
              <a:ext cx="2036223" cy="656734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329" y="4926290"/>
              <a:ext cx="2018079" cy="1614463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575" y="6074251"/>
              <a:ext cx="2291918" cy="630277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625" y="3573459"/>
              <a:ext cx="1776101" cy="1687884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860" y="3725078"/>
              <a:ext cx="1027738" cy="578103"/>
            </a:xfrm>
            <a:prstGeom prst="rect">
              <a:avLst/>
            </a:prstGeom>
          </p:spPr>
        </p:pic>
      </p:grpSp>
      <p:grpSp>
        <p:nvGrpSpPr>
          <p:cNvPr id="371716" name="Gruppieren 371715"/>
          <p:cNvGrpSpPr/>
          <p:nvPr/>
        </p:nvGrpSpPr>
        <p:grpSpPr>
          <a:xfrm>
            <a:off x="329404" y="4928928"/>
            <a:ext cx="1413040" cy="784657"/>
            <a:chOff x="5084764" y="3697084"/>
            <a:chExt cx="1651647" cy="917155"/>
          </a:xfrm>
        </p:grpSpPr>
        <p:pic>
          <p:nvPicPr>
            <p:cNvPr id="371713" name="Grafik 37171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4764" y="3697084"/>
              <a:ext cx="1651646" cy="563862"/>
            </a:xfrm>
            <a:prstGeom prst="rect">
              <a:avLst/>
            </a:prstGeom>
          </p:spPr>
        </p:pic>
        <p:pic>
          <p:nvPicPr>
            <p:cNvPr id="371715" name="Grafik 37171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4249" y="4310223"/>
              <a:ext cx="1602162" cy="304016"/>
            </a:xfrm>
            <a:prstGeom prst="rect">
              <a:avLst/>
            </a:prstGeom>
          </p:spPr>
        </p:pic>
      </p:grpSp>
      <p:grpSp>
        <p:nvGrpSpPr>
          <p:cNvPr id="371719" name="Gruppieren 371718"/>
          <p:cNvGrpSpPr/>
          <p:nvPr/>
        </p:nvGrpSpPr>
        <p:grpSpPr>
          <a:xfrm>
            <a:off x="6735611" y="4088013"/>
            <a:ext cx="1450512" cy="617327"/>
            <a:chOff x="3649186" y="1436275"/>
            <a:chExt cx="5841849" cy="2486248"/>
          </a:xfrm>
        </p:grpSpPr>
        <p:pic>
          <p:nvPicPr>
            <p:cNvPr id="371717" name="Grafik 371716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707" y="1590303"/>
              <a:ext cx="5597328" cy="2332220"/>
            </a:xfrm>
            <a:prstGeom prst="rect">
              <a:avLst/>
            </a:prstGeom>
          </p:spPr>
        </p:pic>
        <p:pic>
          <p:nvPicPr>
            <p:cNvPr id="371718" name="Grafik 37171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186" y="1436275"/>
              <a:ext cx="1181861" cy="1181861"/>
            </a:xfrm>
            <a:prstGeom prst="rect">
              <a:avLst/>
            </a:prstGeom>
          </p:spPr>
        </p:pic>
      </p:grpSp>
      <p:grpSp>
        <p:nvGrpSpPr>
          <p:cNvPr id="371722" name="Gruppieren 371721"/>
          <p:cNvGrpSpPr/>
          <p:nvPr/>
        </p:nvGrpSpPr>
        <p:grpSpPr>
          <a:xfrm>
            <a:off x="5917179" y="5027503"/>
            <a:ext cx="1543688" cy="696726"/>
            <a:chOff x="2190750" y="2566987"/>
            <a:chExt cx="4762500" cy="2149502"/>
          </a:xfrm>
        </p:grpSpPr>
        <p:pic>
          <p:nvPicPr>
            <p:cNvPr id="371720" name="Grafik 371719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0" y="2566987"/>
              <a:ext cx="4762500" cy="1724025"/>
            </a:xfrm>
            <a:prstGeom prst="rect">
              <a:avLst/>
            </a:prstGeom>
          </p:spPr>
        </p:pic>
        <p:pic>
          <p:nvPicPr>
            <p:cNvPr id="371721" name="Grafik 371720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0694" y="3954124"/>
              <a:ext cx="3906530" cy="762365"/>
            </a:xfrm>
            <a:prstGeom prst="rect">
              <a:avLst/>
            </a:prstGeom>
          </p:spPr>
        </p:pic>
      </p:grpSp>
      <p:grpSp>
        <p:nvGrpSpPr>
          <p:cNvPr id="371725" name="Gruppieren 371724"/>
          <p:cNvGrpSpPr/>
          <p:nvPr/>
        </p:nvGrpSpPr>
        <p:grpSpPr>
          <a:xfrm>
            <a:off x="7640417" y="4918033"/>
            <a:ext cx="1421522" cy="1172989"/>
            <a:chOff x="4241992" y="4325513"/>
            <a:chExt cx="2917416" cy="2407347"/>
          </a:xfrm>
        </p:grpSpPr>
        <p:pic>
          <p:nvPicPr>
            <p:cNvPr id="371723" name="Grafik 371722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1992" y="5198541"/>
              <a:ext cx="2539562" cy="1534319"/>
            </a:xfrm>
            <a:prstGeom prst="rect">
              <a:avLst/>
            </a:prstGeom>
          </p:spPr>
        </p:pic>
        <p:pic>
          <p:nvPicPr>
            <p:cNvPr id="371724" name="Grafik 371723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994" y="4325513"/>
              <a:ext cx="2211414" cy="1136619"/>
            </a:xfrm>
            <a:prstGeom prst="rect">
              <a:avLst/>
            </a:prstGeom>
          </p:spPr>
        </p:pic>
      </p:grpSp>
      <p:grpSp>
        <p:nvGrpSpPr>
          <p:cNvPr id="371728" name="Gruppieren 371727"/>
          <p:cNvGrpSpPr/>
          <p:nvPr/>
        </p:nvGrpSpPr>
        <p:grpSpPr>
          <a:xfrm>
            <a:off x="4330164" y="1868492"/>
            <a:ext cx="1663516" cy="1064978"/>
            <a:chOff x="1524000" y="1671637"/>
            <a:chExt cx="6478784" cy="4147698"/>
          </a:xfrm>
        </p:grpSpPr>
        <p:pic>
          <p:nvPicPr>
            <p:cNvPr id="371726" name="Grafik 371725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671637"/>
              <a:ext cx="6096000" cy="3514725"/>
            </a:xfrm>
            <a:prstGeom prst="rect">
              <a:avLst/>
            </a:prstGeom>
          </p:spPr>
        </p:pic>
        <p:pic>
          <p:nvPicPr>
            <p:cNvPr id="371727" name="Grafik 371726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584" y="4085023"/>
              <a:ext cx="2743200" cy="1734312"/>
            </a:xfrm>
            <a:prstGeom prst="rect">
              <a:avLst/>
            </a:prstGeom>
          </p:spPr>
        </p:pic>
      </p:grpSp>
      <p:grpSp>
        <p:nvGrpSpPr>
          <p:cNvPr id="371733" name="Gruppieren 371732"/>
          <p:cNvGrpSpPr/>
          <p:nvPr/>
        </p:nvGrpSpPr>
        <p:grpSpPr>
          <a:xfrm>
            <a:off x="4344241" y="3347792"/>
            <a:ext cx="1415729" cy="1221574"/>
            <a:chOff x="2293042" y="2586921"/>
            <a:chExt cx="4762500" cy="4109366"/>
          </a:xfrm>
        </p:grpSpPr>
        <p:pic>
          <p:nvPicPr>
            <p:cNvPr id="371730" name="Grafik 371729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042" y="2586921"/>
              <a:ext cx="4762500" cy="2714625"/>
            </a:xfrm>
            <a:prstGeom prst="rect">
              <a:avLst/>
            </a:prstGeom>
          </p:spPr>
        </p:pic>
        <p:pic>
          <p:nvPicPr>
            <p:cNvPr id="371732" name="Grafik 371731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1292" y="5282878"/>
              <a:ext cx="4664250" cy="1413409"/>
            </a:xfrm>
            <a:prstGeom prst="rect">
              <a:avLst/>
            </a:prstGeom>
          </p:spPr>
        </p:pic>
      </p:grpSp>
      <p:grpSp>
        <p:nvGrpSpPr>
          <p:cNvPr id="371736" name="Gruppieren 371735"/>
          <p:cNvGrpSpPr/>
          <p:nvPr/>
        </p:nvGrpSpPr>
        <p:grpSpPr>
          <a:xfrm>
            <a:off x="6686475" y="1647153"/>
            <a:ext cx="890199" cy="562495"/>
            <a:chOff x="2724150" y="2557462"/>
            <a:chExt cx="3695700" cy="2335224"/>
          </a:xfrm>
        </p:grpSpPr>
        <p:pic>
          <p:nvPicPr>
            <p:cNvPr id="371734" name="Grafik 371733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150" y="2557462"/>
              <a:ext cx="3695700" cy="1743075"/>
            </a:xfrm>
            <a:prstGeom prst="rect">
              <a:avLst/>
            </a:prstGeom>
          </p:spPr>
        </p:pic>
        <p:pic>
          <p:nvPicPr>
            <p:cNvPr id="371735" name="Grafik 371734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932" y="4127145"/>
              <a:ext cx="3645431" cy="765541"/>
            </a:xfrm>
            <a:prstGeom prst="rect">
              <a:avLst/>
            </a:prstGeom>
          </p:spPr>
        </p:pic>
      </p:grpSp>
      <p:grpSp>
        <p:nvGrpSpPr>
          <p:cNvPr id="371739" name="Gruppieren 371738"/>
          <p:cNvGrpSpPr/>
          <p:nvPr/>
        </p:nvGrpSpPr>
        <p:grpSpPr>
          <a:xfrm>
            <a:off x="3838860" y="4847880"/>
            <a:ext cx="1679431" cy="815506"/>
            <a:chOff x="1371600" y="2174748"/>
            <a:chExt cx="6400800" cy="3108131"/>
          </a:xfrm>
        </p:grpSpPr>
        <p:pic>
          <p:nvPicPr>
            <p:cNvPr id="371737" name="Grafik 371736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2174748"/>
              <a:ext cx="6400800" cy="2508504"/>
            </a:xfrm>
            <a:prstGeom prst="rect">
              <a:avLst/>
            </a:prstGeom>
          </p:spPr>
        </p:pic>
        <p:pic>
          <p:nvPicPr>
            <p:cNvPr id="371738" name="Grafik 371737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491" y="4176965"/>
              <a:ext cx="4838374" cy="1105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8317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Interface-Checks - Link-Aggregation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825625"/>
            <a:ext cx="8591550" cy="430053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--mode link-aggregation-availability </a:t>
            </a:r>
            <a:r>
              <a:rPr lang="de-DE" b="1" smtClean="0">
                <a:solidFill>
                  <a:schemeClr val="tx1"/>
                </a:solidFill>
              </a:rPr>
              <a:t> --</a:t>
            </a:r>
            <a:r>
              <a:rPr lang="de-DE" b="1">
                <a:solidFill>
                  <a:schemeClr val="tx1"/>
                </a:solidFill>
              </a:rPr>
              <a:t>name </a:t>
            </a:r>
            <a:r>
              <a:rPr lang="de-DE" b="1" smtClean="0">
                <a:solidFill>
                  <a:schemeClr val="tx1"/>
                </a:solidFill>
              </a:rPr>
              <a:t>Aggr-Bezeichngung,if2,if3</a:t>
            </a: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$ </a:t>
            </a:r>
            <a:r>
              <a:rPr lang="de-DE" b="1">
                <a:solidFill>
                  <a:schemeClr val="tx1"/>
                </a:solidFill>
              </a:rPr>
              <a:t>check_nwc_health </a:t>
            </a:r>
            <a:r>
              <a:rPr lang="de-DE" b="1" smtClean="0">
                <a:solidFill>
                  <a:schemeClr val="tx1"/>
                </a:solidFill>
              </a:rPr>
              <a:t>… --</a:t>
            </a:r>
            <a:r>
              <a:rPr lang="de-DE" b="1">
                <a:solidFill>
                  <a:schemeClr val="tx1"/>
                </a:solidFill>
              </a:rPr>
              <a:t>mode link-aggregation-availability </a:t>
            </a:r>
            <a:r>
              <a:rPr lang="de-DE" b="1" smtClean="0">
                <a:solidFill>
                  <a:schemeClr val="tx1"/>
                </a:solidFill>
              </a:rPr>
              <a:t>\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    --</a:t>
            </a:r>
            <a:r>
              <a:rPr lang="de-DE" b="1">
                <a:solidFill>
                  <a:schemeClr val="tx1"/>
                </a:solidFill>
              </a:rPr>
              <a:t>name </a:t>
            </a:r>
            <a:r>
              <a:rPr lang="de-DE" b="1" smtClean="0">
                <a:solidFill>
                  <a:schemeClr val="tx1"/>
                </a:solidFill>
              </a:rPr>
              <a:t>uplink_rz1,GigabitEthernet0/1,GigabitEthernet0/2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OK </a:t>
            </a:r>
            <a:r>
              <a:rPr lang="en-US" b="1">
                <a:solidFill>
                  <a:schemeClr val="tx1"/>
                </a:solidFill>
              </a:rPr>
              <a:t>- aggregation uplink_rz1 availability is 100.00% (2 of 2) | 'aggr_uplink_rz1_availability'=100%;;;0;100</a:t>
            </a: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$ check_nwc_health </a:t>
            </a:r>
            <a:r>
              <a:rPr lang="de-DE" b="1" smtClean="0">
                <a:solidFill>
                  <a:schemeClr val="tx1"/>
                </a:solidFill>
              </a:rPr>
              <a:t>… --</a:t>
            </a:r>
            <a:r>
              <a:rPr lang="de-DE" b="1">
                <a:solidFill>
                  <a:schemeClr val="tx1"/>
                </a:solidFill>
              </a:rPr>
              <a:t>mode link-aggregation-availability </a:t>
            </a:r>
            <a:r>
              <a:rPr lang="de-DE" b="1" smtClean="0">
                <a:solidFill>
                  <a:schemeClr val="tx1"/>
                </a:solidFill>
              </a:rPr>
              <a:t>\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    --name uplink_rz1,GigabitEthernet0/1,GigabitEthernet0/2,GigabitEthernet0/4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WARNING </a:t>
            </a:r>
            <a:r>
              <a:rPr lang="de-DE" b="1">
                <a:solidFill>
                  <a:schemeClr val="tx1"/>
                </a:solidFill>
              </a:rPr>
              <a:t>- aggregation uplink_rz1 availability is 66.67% (2 of 3) (down: GigabitEthernet0/4) | 'aggr_uplink_rz1_availability'=66.67%;;;</a:t>
            </a:r>
            <a:r>
              <a:rPr lang="de-DE" b="1" smtClean="0">
                <a:solidFill>
                  <a:schemeClr val="tx1"/>
                </a:solidFill>
              </a:rPr>
              <a:t>0;100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/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oder </a:t>
            </a:r>
            <a:r>
              <a:rPr lang="de-DE" b="1">
                <a:solidFill>
                  <a:schemeClr val="tx1"/>
                </a:solidFill>
              </a:rPr>
              <a:t>kurz: --name 'uplink_rz1,GigabitEthernet0/(1|2|4)$'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30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16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Interface-Checks – Freie Steckplätze im Switch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825625"/>
            <a:ext cx="8591550" cy="430053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dirty="0" smtClean="0">
                <a:solidFill>
                  <a:schemeClr val="tx1"/>
                </a:solidFill>
              </a:rPr>
              <a:t>--mode interface-</a:t>
            </a:r>
            <a:r>
              <a:rPr lang="de-DE" b="1" dirty="0" err="1" smtClean="0">
                <a:solidFill>
                  <a:schemeClr val="tx1"/>
                </a:solidFill>
              </a:rPr>
              <a:t>availability</a:t>
            </a:r>
            <a:r>
              <a:rPr lang="de-DE" b="1" dirty="0" smtClean="0">
                <a:solidFill>
                  <a:schemeClr val="tx1"/>
                </a:solidFill>
              </a:rPr>
              <a:t>  [--</a:t>
            </a:r>
            <a:r>
              <a:rPr lang="de-DE" b="1" dirty="0" err="1" smtClean="0">
                <a:solidFill>
                  <a:schemeClr val="tx1"/>
                </a:solidFill>
              </a:rPr>
              <a:t>lookback</a:t>
            </a:r>
            <a:r>
              <a:rPr lang="de-DE" b="1" dirty="0" smtClean="0">
                <a:solidFill>
                  <a:schemeClr val="tx1"/>
                </a:solidFill>
              </a:rPr>
              <a:t> 3600*24*30 o.ä., Default 1800]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31</a:t>
            </a:fld>
            <a:endParaRPr lang="de-DE">
              <a:solidFill>
                <a:schemeClr val="tx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10" y="2367849"/>
            <a:ext cx="6995766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331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Load </a:t>
            </a:r>
            <a:r>
              <a:rPr lang="de-DE" dirty="0" err="1" smtClean="0">
                <a:solidFill>
                  <a:schemeClr val="tx1"/>
                </a:solidFill>
              </a:rPr>
              <a:t>Balancer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Load-Balancer-Pool</a:t>
            </a:r>
          </a:p>
          <a:p>
            <a:pPr marL="0" indent="0">
              <a:spcAft>
                <a:spcPts val="600"/>
              </a:spcAft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= 1 </a:t>
            </a:r>
            <a:r>
              <a:rPr lang="en-US" b="1" dirty="0" err="1" smtClean="0">
                <a:solidFill>
                  <a:schemeClr val="tx1"/>
                </a:solidFill>
              </a:rPr>
              <a:t>öffentliche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Adresse</a:t>
            </a:r>
            <a:r>
              <a:rPr lang="en-US" b="1" dirty="0" smtClean="0">
                <a:solidFill>
                  <a:schemeClr val="tx1"/>
                </a:solidFill>
              </a:rPr>
              <a:t> + Port,   </a:t>
            </a:r>
            <a:r>
              <a:rPr lang="en-US" b="1" dirty="0" err="1" smtClean="0">
                <a:solidFill>
                  <a:schemeClr val="tx1"/>
                </a:solidFill>
              </a:rPr>
              <a:t>z.b</a:t>
            </a:r>
            <a:r>
              <a:rPr lang="en-US" b="1" dirty="0" smtClean="0">
                <a:solidFill>
                  <a:schemeClr val="tx1"/>
                </a:solidFill>
              </a:rPr>
              <a:t>. xyz.de:80</a:t>
            </a:r>
          </a:p>
          <a:p>
            <a:pPr marL="0" indent="0">
              <a:spcAft>
                <a:spcPts val="600"/>
              </a:spcAft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err="1" smtClean="0">
                <a:solidFill>
                  <a:schemeClr val="tx1"/>
                </a:solidFill>
              </a:rPr>
              <a:t>Dahinter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stehen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mehrere</a:t>
            </a:r>
            <a:r>
              <a:rPr lang="en-US" b="1" dirty="0" smtClean="0">
                <a:solidFill>
                  <a:schemeClr val="tx1"/>
                </a:solidFill>
              </a:rPr>
              <a:t> “</a:t>
            </a:r>
            <a:r>
              <a:rPr lang="en-US" b="1" dirty="0" err="1" smtClean="0">
                <a:solidFill>
                  <a:schemeClr val="tx1"/>
                </a:solidFill>
              </a:rPr>
              <a:t>echte</a:t>
            </a:r>
            <a:r>
              <a:rPr lang="en-US" b="1" dirty="0" smtClean="0">
                <a:solidFill>
                  <a:schemeClr val="tx1"/>
                </a:solidFill>
              </a:rPr>
              <a:t>” Server, </a:t>
            </a:r>
            <a:r>
              <a:rPr lang="en-US" b="1" dirty="0" err="1" smtClean="0">
                <a:solidFill>
                  <a:schemeClr val="tx1"/>
                </a:solidFill>
              </a:rPr>
              <a:t>zu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denen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Anfragen</a:t>
            </a:r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en-US" b="1" dirty="0" err="1" smtClean="0">
                <a:solidFill>
                  <a:schemeClr val="tx1"/>
                </a:solidFill>
              </a:rPr>
              <a:t>Protokoll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egal</a:t>
            </a:r>
            <a:r>
              <a:rPr lang="en-US" b="1" dirty="0" smtClean="0">
                <a:solidFill>
                  <a:schemeClr val="tx1"/>
                </a:solidFill>
              </a:rPr>
              <a:t>) </a:t>
            </a:r>
            <a:r>
              <a:rPr lang="en-US" b="1" dirty="0" err="1" smtClean="0">
                <a:solidFill>
                  <a:schemeClr val="tx1"/>
                </a:solidFill>
              </a:rPr>
              <a:t>weitergeleitet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werden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--mode pool-completeness </a:t>
            </a:r>
            <a:r>
              <a:rPr lang="en-US" b="1" dirty="0" err="1" smtClean="0">
                <a:solidFill>
                  <a:schemeClr val="tx1"/>
                </a:solidFill>
              </a:rPr>
              <a:t>prüft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mittels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geeigneter</a:t>
            </a:r>
            <a:r>
              <a:rPr lang="en-US" b="1" dirty="0" smtClean="0">
                <a:solidFill>
                  <a:schemeClr val="tx1"/>
                </a:solidFill>
              </a:rPr>
              <a:t> MIB, </a:t>
            </a:r>
            <a:r>
              <a:rPr lang="en-US" b="1" dirty="0" err="1" smtClean="0">
                <a:solidFill>
                  <a:schemeClr val="tx1"/>
                </a:solidFill>
              </a:rPr>
              <a:t>ob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diese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nachgelagerten</a:t>
            </a:r>
            <a:r>
              <a:rPr lang="en-US" b="1" dirty="0" smtClean="0">
                <a:solidFill>
                  <a:schemeClr val="tx1"/>
                </a:solidFill>
              </a:rPr>
              <a:t> Server </a:t>
            </a:r>
            <a:r>
              <a:rPr lang="en-US" b="1" dirty="0" err="1" smtClean="0">
                <a:solidFill>
                  <a:schemeClr val="tx1"/>
                </a:solidFill>
              </a:rPr>
              <a:t>verfügbar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sind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Warning, </a:t>
            </a:r>
            <a:r>
              <a:rPr lang="en-US" b="1" dirty="0" err="1" smtClean="0">
                <a:solidFill>
                  <a:schemeClr val="tx1"/>
                </a:solidFill>
              </a:rPr>
              <a:t>wenn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einer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fehlt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Critical, </a:t>
            </a:r>
            <a:r>
              <a:rPr lang="en-US" b="1" dirty="0" err="1" smtClean="0">
                <a:solidFill>
                  <a:schemeClr val="tx1"/>
                </a:solidFill>
              </a:rPr>
              <a:t>wenn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mehr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als</a:t>
            </a:r>
            <a:r>
              <a:rPr lang="en-US" b="1" dirty="0" smtClean="0">
                <a:solidFill>
                  <a:schemeClr val="tx1"/>
                </a:solidFill>
              </a:rPr>
              <a:t> die </a:t>
            </a:r>
            <a:r>
              <a:rPr lang="en-US" b="1" dirty="0" err="1" smtClean="0">
                <a:solidFill>
                  <a:schemeClr val="tx1"/>
                </a:solidFill>
              </a:rPr>
              <a:t>Hälfte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fehlen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32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31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Load </a:t>
            </a:r>
            <a:r>
              <a:rPr lang="de-DE" dirty="0" err="1" smtClean="0">
                <a:solidFill>
                  <a:schemeClr val="tx1"/>
                </a:solidFill>
              </a:rPr>
              <a:t>Balancer</a:t>
            </a:r>
            <a:r>
              <a:rPr lang="de-DE" dirty="0" smtClean="0">
                <a:solidFill>
                  <a:schemeClr val="tx1"/>
                </a:solidFill>
              </a:rPr>
              <a:t> – Pool </a:t>
            </a:r>
            <a:r>
              <a:rPr lang="de-DE" dirty="0" err="1" smtClean="0">
                <a:solidFill>
                  <a:schemeClr val="tx1"/>
                </a:solidFill>
              </a:rPr>
              <a:t>completeness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$ </a:t>
            </a:r>
            <a:r>
              <a:rPr lang="en-US" b="1" dirty="0" err="1" smtClean="0">
                <a:solidFill>
                  <a:schemeClr val="tx1"/>
                </a:solidFill>
              </a:rPr>
              <a:t>check_nwc_health</a:t>
            </a:r>
            <a:r>
              <a:rPr lang="en-US" b="1" dirty="0" smtClean="0">
                <a:solidFill>
                  <a:schemeClr val="tx1"/>
                </a:solidFill>
              </a:rPr>
              <a:t> \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    --</a:t>
            </a:r>
            <a:r>
              <a:rPr lang="en-US" b="1" dirty="0">
                <a:solidFill>
                  <a:schemeClr val="tx1"/>
                </a:solidFill>
              </a:rPr>
              <a:t>mode pool-completeness </a:t>
            </a:r>
            <a:r>
              <a:rPr lang="en-US" b="1" dirty="0" smtClean="0">
                <a:solidFill>
                  <a:schemeClr val="tx1"/>
                </a:solidFill>
              </a:rPr>
              <a:t>\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    --</a:t>
            </a:r>
            <a:r>
              <a:rPr lang="en-US" b="1" dirty="0">
                <a:solidFill>
                  <a:schemeClr val="tx1"/>
                </a:solidFill>
              </a:rPr>
              <a:t>name EXT-WEB </a:t>
            </a:r>
            <a:r>
              <a:rPr lang="en-US" b="1" dirty="0" smtClean="0">
                <a:solidFill>
                  <a:schemeClr val="tx1"/>
                </a:solidFill>
              </a:rPr>
              <a:t>\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    --</a:t>
            </a:r>
            <a:r>
              <a:rPr lang="en-US" b="1" dirty="0">
                <a:solidFill>
                  <a:schemeClr val="tx1"/>
                </a:solidFill>
              </a:rPr>
              <a:t>report </a:t>
            </a:r>
            <a:r>
              <a:rPr lang="en-US" b="1" dirty="0" smtClean="0">
                <a:solidFill>
                  <a:schemeClr val="tx1"/>
                </a:solidFill>
              </a:rPr>
              <a:t>html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CRITICAL - </a:t>
            </a:r>
            <a:r>
              <a:rPr lang="en-US" b="1" dirty="0" err="1">
                <a:solidFill>
                  <a:schemeClr val="tx1"/>
                </a:solidFill>
              </a:rPr>
              <a:t>vpo</a:t>
            </a:r>
            <a:r>
              <a:rPr lang="en-US" b="1" dirty="0">
                <a:solidFill>
                  <a:schemeClr val="tx1"/>
                </a:solidFill>
              </a:rPr>
              <a:t> EXT-WEB:80 is enabled (0 connections to 2 real ports) </a:t>
            </a:r>
            <a:r>
              <a:rPr lang="en-US" b="1" dirty="0" err="1">
                <a:solidFill>
                  <a:schemeClr val="tx1"/>
                </a:solidFill>
              </a:rPr>
              <a:t>rpo</a:t>
            </a:r>
            <a:r>
              <a:rPr lang="en-US" b="1" dirty="0">
                <a:solidFill>
                  <a:schemeClr val="tx1"/>
                </a:solidFill>
              </a:rPr>
              <a:t> smuc1120:80 is failed 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…&lt;html/&gt;…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33</a:t>
            </a:fld>
            <a:endParaRPr lang="de-DE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00" y="4373592"/>
            <a:ext cx="8529432" cy="15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113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Checkpoint Firewall-1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561076" y="1825625"/>
            <a:ext cx="8035925" cy="430053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$ </a:t>
            </a:r>
            <a:r>
              <a:rPr lang="en-US" b="1" dirty="0" err="1" smtClean="0">
                <a:solidFill>
                  <a:schemeClr val="tx1"/>
                </a:solidFill>
              </a:rPr>
              <a:t>check_nwc_health</a:t>
            </a:r>
            <a:r>
              <a:rPr lang="en-US" b="1" dirty="0" smtClean="0">
                <a:solidFill>
                  <a:schemeClr val="tx1"/>
                </a:solidFill>
              </a:rPr>
              <a:t> … </a:t>
            </a:r>
            <a:r>
              <a:rPr lang="en-US" b="1" dirty="0">
                <a:solidFill>
                  <a:schemeClr val="tx1"/>
                </a:solidFill>
              </a:rPr>
              <a:t>--mode ha-role </a:t>
            </a:r>
            <a:r>
              <a:rPr lang="en-US" b="1" dirty="0" smtClean="0">
                <a:solidFill>
                  <a:schemeClr val="tx1"/>
                </a:solidFill>
              </a:rPr>
              <a:t>--</a:t>
            </a:r>
            <a:r>
              <a:rPr lang="en-US" b="1" dirty="0">
                <a:solidFill>
                  <a:schemeClr val="tx1"/>
                </a:solidFill>
              </a:rPr>
              <a:t>role standby</a:t>
            </a:r>
            <a:endParaRPr lang="de-DE" b="1" dirty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de-DE" b="1" dirty="0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dirty="0" smtClean="0">
                <a:solidFill>
                  <a:schemeClr val="tx1"/>
                </a:solidFill>
              </a:rPr>
              <a:t>Prüft, ob die vorgegebene Rolle im Cluster (hier: </a:t>
            </a:r>
            <a:r>
              <a:rPr lang="de-DE" b="1" dirty="0" err="1" smtClean="0">
                <a:solidFill>
                  <a:schemeClr val="tx1"/>
                </a:solidFill>
              </a:rPr>
              <a:t>standby</a:t>
            </a:r>
            <a:r>
              <a:rPr lang="de-DE" b="1" dirty="0" smtClean="0">
                <a:solidFill>
                  <a:schemeClr val="tx1"/>
                </a:solidFill>
              </a:rPr>
              <a:t>) mit der tatsächlichen Rolle übereinstimmt.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34</a:t>
            </a:fld>
            <a:endParaRPr lang="de-DE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00" y="3615876"/>
            <a:ext cx="8244689" cy="25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871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Checkpoint Firewall-1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561076" y="1825625"/>
            <a:ext cx="8035925" cy="430053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$ </a:t>
            </a:r>
            <a:r>
              <a:rPr lang="en-US" b="1" dirty="0" err="1" smtClean="0">
                <a:solidFill>
                  <a:schemeClr val="tx1"/>
                </a:solidFill>
              </a:rPr>
              <a:t>check_nwc_health</a:t>
            </a:r>
            <a:r>
              <a:rPr lang="en-US" b="1" dirty="0" smtClean="0">
                <a:solidFill>
                  <a:schemeClr val="tx1"/>
                </a:solidFill>
              </a:rPr>
              <a:t> … </a:t>
            </a:r>
            <a:r>
              <a:rPr lang="en-US" b="1" dirty="0">
                <a:solidFill>
                  <a:schemeClr val="tx1"/>
                </a:solidFill>
              </a:rPr>
              <a:t>--mode </a:t>
            </a:r>
            <a:r>
              <a:rPr lang="en-US" b="1" dirty="0" err="1" smtClean="0">
                <a:solidFill>
                  <a:schemeClr val="tx1"/>
                </a:solidFill>
              </a:rPr>
              <a:t>fw</a:t>
            </a:r>
            <a:r>
              <a:rPr lang="en-US" b="1" dirty="0" smtClean="0">
                <a:solidFill>
                  <a:schemeClr val="tx1"/>
                </a:solidFill>
              </a:rPr>
              <a:t>-policy --name &lt;policy&gt; </a:t>
            </a:r>
            <a:endParaRPr lang="de-DE" b="1" dirty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de-DE" b="1" dirty="0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dirty="0" smtClean="0">
                <a:solidFill>
                  <a:schemeClr val="tx1"/>
                </a:solidFill>
              </a:rPr>
              <a:t>Prüft, ob die vorgegebene Rolle im Cluster (hier: </a:t>
            </a:r>
            <a:r>
              <a:rPr lang="de-DE" b="1" dirty="0" err="1" smtClean="0">
                <a:solidFill>
                  <a:schemeClr val="tx1"/>
                </a:solidFill>
              </a:rPr>
              <a:t>standby</a:t>
            </a:r>
            <a:r>
              <a:rPr lang="de-DE" b="1" dirty="0" smtClean="0">
                <a:solidFill>
                  <a:schemeClr val="tx1"/>
                </a:solidFill>
              </a:rPr>
              <a:t>) mit der tatsächlichen Rolle übereinstimmt.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35</a:t>
            </a:fld>
            <a:endParaRPr lang="de-DE">
              <a:solidFill>
                <a:schemeClr val="tx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76" y="3898229"/>
            <a:ext cx="8000079" cy="16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722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Was gibt es sonst noch 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36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>
                <a:solidFill>
                  <a:schemeClr val="tx1"/>
                </a:solidFill>
              </a:rPr>
              <a:t>Möglicherweise wird es sowas geben: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chemeClr val="tx1"/>
                </a:solidFill>
              </a:rPr>
              <a:t>--mode </a:t>
            </a:r>
            <a:r>
              <a:rPr lang="de-DE" b="1" dirty="0" err="1" smtClean="0">
                <a:solidFill>
                  <a:schemeClr val="tx1"/>
                </a:solidFill>
              </a:rPr>
              <a:t>freeze</a:t>
            </a:r>
            <a:r>
              <a:rPr lang="de-DE" b="1" dirty="0" smtClean="0">
                <a:solidFill>
                  <a:schemeClr val="tx1"/>
                </a:solidFill>
              </a:rPr>
              <a:t>-interface-status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chemeClr val="tx1"/>
                </a:solidFill>
              </a:rPr>
              <a:t>Damit wird der aktuelle Zustand eines Switch (d.h. die </a:t>
            </a:r>
            <a:r>
              <a:rPr lang="de-DE" b="1" dirty="0" err="1" smtClean="0">
                <a:solidFill>
                  <a:schemeClr val="tx1"/>
                </a:solidFill>
              </a:rPr>
              <a:t>up</a:t>
            </a:r>
            <a:r>
              <a:rPr lang="de-DE" b="1" dirty="0" smtClean="0">
                <a:solidFill>
                  <a:schemeClr val="tx1"/>
                </a:solidFill>
              </a:rPr>
              <a:t>/down-Zustände der Ports) in einer kleinen Datei gespeichert oder in einem Custom-</a:t>
            </a:r>
            <a:r>
              <a:rPr lang="de-DE" b="1" dirty="0" err="1" smtClean="0">
                <a:solidFill>
                  <a:schemeClr val="tx1"/>
                </a:solidFill>
              </a:rPr>
              <a:t>Macro</a:t>
            </a:r>
            <a:r>
              <a:rPr lang="de-DE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chemeClr val="tx1"/>
                </a:solidFill>
              </a:rPr>
              <a:t>Mit --mode  </a:t>
            </a:r>
            <a:r>
              <a:rPr lang="de-DE" b="1" dirty="0" err="1" smtClean="0">
                <a:solidFill>
                  <a:schemeClr val="tx1"/>
                </a:solidFill>
              </a:rPr>
              <a:t>compare</a:t>
            </a:r>
            <a:r>
              <a:rPr lang="de-DE" b="1" dirty="0" smtClean="0">
                <a:solidFill>
                  <a:schemeClr val="tx1"/>
                </a:solidFill>
              </a:rPr>
              <a:t>-interface-status wird dann der tatsächliche mit dem gespeicherten Zustand verglichen. 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chemeClr val="tx1"/>
                </a:solidFill>
              </a:rPr>
              <a:t>Damit spart man sich einen Haufen Services, wenn man lediglich den Link Status checken will. In </a:t>
            </a:r>
            <a:r>
              <a:rPr lang="de-DE" b="1" dirty="0" err="1" smtClean="0">
                <a:solidFill>
                  <a:schemeClr val="tx1"/>
                </a:solidFill>
              </a:rPr>
              <a:t>Thruk</a:t>
            </a:r>
            <a:r>
              <a:rPr lang="de-DE" b="1" dirty="0" smtClean="0">
                <a:solidFill>
                  <a:schemeClr val="tx1"/>
                </a:solidFill>
              </a:rPr>
              <a:t> wird es dazu einen Button geben.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1582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Eigene Erweiterungen - Stammtisch 11/2014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37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smtClean="0">
                <a:solidFill>
                  <a:schemeClr val="tx1"/>
                </a:solidFill>
              </a:rPr>
              <a:t>check_nwc_health kann ohne "Neukompilierung" erweitert werden.</a:t>
            </a:r>
          </a:p>
          <a:p>
            <a:pPr marL="0" indent="0">
              <a:buNone/>
            </a:pPr>
            <a:r>
              <a:rPr lang="de-DE" b="1" smtClean="0">
                <a:solidFill>
                  <a:schemeClr val="tx1"/>
                </a:solidFill>
              </a:rPr>
              <a:t>Der zusätzliche Code steht in einer eigene Datei mit Namen </a:t>
            </a:r>
          </a:p>
          <a:p>
            <a:pPr marL="0" indent="0">
              <a:buNone/>
            </a:pPr>
            <a:r>
              <a:rPr lang="de-DE" b="1" smtClean="0">
                <a:solidFill>
                  <a:schemeClr val="tx1"/>
                </a:solidFill>
              </a:rPr>
              <a:t>CheckNwcHealth*.pm.</a:t>
            </a:r>
          </a:p>
          <a:p>
            <a:pPr marL="0" indent="0">
              <a:buNone/>
            </a:pPr>
            <a:r>
              <a:rPr lang="de-DE" b="1" smtClean="0">
                <a:solidFill>
                  <a:schemeClr val="tx1"/>
                </a:solidFill>
              </a:rPr>
              <a:t>Das Verzeichnis, in dem solche Erweiterungen liegen, muß beim Plugin-Aufruf mitgegeben werden.</a:t>
            </a:r>
          </a:p>
          <a:p>
            <a:pPr marL="0" indent="0"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b="1" smtClean="0">
                <a:solidFill>
                  <a:schemeClr val="tx1"/>
                </a:solidFill>
              </a:rPr>
              <a:t>check_nwc_health … \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    --with-mymodules-dyn-dir $OMD_ROOT/etc/check_nwc_health</a:t>
            </a:r>
          </a:p>
          <a:p>
            <a:pPr marL="0" indent="0"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b="1" smtClean="0">
                <a:solidFill>
                  <a:schemeClr val="tx1"/>
                </a:solidFill>
              </a:rPr>
              <a:t>Dieser Mechanismus funktioniert auch mit check_tl_health, check_ups_health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66306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Eigene Erweiterungen - Beispiel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38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52450" y="1825625"/>
            <a:ext cx="8035925" cy="4592638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smtClean="0">
                <a:solidFill>
                  <a:schemeClr val="tx1"/>
                </a:solidFill>
              </a:rPr>
              <a:t>check_ups_health soll eine bislang nicht unterstützte Sorte von USV abfragen können: Raritan PX2</a:t>
            </a:r>
          </a:p>
          <a:p>
            <a:pPr marL="0" indent="0"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b="1">
                <a:solidFill>
                  <a:schemeClr val="tx1"/>
                </a:solidFill>
              </a:rPr>
              <a:t>check_ups_health … \</a:t>
            </a:r>
            <a:r>
              <a:rPr lang="de-DE" b="1">
                <a:solidFill>
                  <a:schemeClr val="tx1"/>
                </a:solidFill>
              </a:rPr>
              <a:t/>
            </a:r>
            <a:br>
              <a:rPr lang="de-DE" b="1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    </a:t>
            </a:r>
            <a:r>
              <a:rPr lang="de-DE" b="1">
                <a:solidFill>
                  <a:schemeClr val="tx1"/>
                </a:solidFill>
              </a:rPr>
              <a:t>--</a:t>
            </a:r>
            <a:r>
              <a:rPr lang="de-DE" b="1">
                <a:solidFill>
                  <a:schemeClr val="tx1"/>
                </a:solidFill>
              </a:rPr>
              <a:t>with-mymodules-dyn-dir </a:t>
            </a:r>
            <a:r>
              <a:rPr lang="de-DE" b="1" smtClean="0">
                <a:solidFill>
                  <a:schemeClr val="tx1"/>
                </a:solidFill>
              </a:rPr>
              <a:t>/tmp \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    --</a:t>
            </a:r>
            <a:r>
              <a:rPr lang="de-DE" b="1">
                <a:solidFill>
                  <a:schemeClr val="tx1"/>
                </a:solidFill>
              </a:rPr>
              <a:t>mode my-raritan-hardware-health</a:t>
            </a:r>
          </a:p>
          <a:p>
            <a:pPr marL="0" indent="0"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b="1" smtClean="0">
                <a:solidFill>
                  <a:schemeClr val="tx1"/>
                </a:solidFill>
              </a:rPr>
              <a:t>und /tmp/CheckUpsHealth1.pm</a:t>
            </a:r>
            <a:br>
              <a:rPr lang="de-DE" b="1" smtClean="0">
                <a:solidFill>
                  <a:schemeClr val="tx1"/>
                </a:solidFill>
              </a:rPr>
            </a:br>
            <a:endParaRPr lang="de-DE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MyRaritan;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our @ISA = qw(GLPlugin::SNMP);</a:t>
            </a:r>
          </a:p>
          <a:p>
            <a:pPr marL="0" indent="0">
              <a:buNone/>
            </a:pPr>
            <a:endParaRPr lang="de-DE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init {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my $self = shift;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$GLPlugin::SNMP::mibs_and_oids-&gt;{'PDU2-MIB'} =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$MyRaritan::mibs_and_oids-&gt;{'PDU2-MIB'};</a:t>
            </a:r>
          </a:p>
          <a:p>
            <a:pPr marL="0" indent="0">
              <a:buNone/>
            </a:pPr>
            <a:r>
              <a:rPr lang="de-D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($self-&gt;mode =~ /my::raritan::hardware::health/) {</a:t>
            </a:r>
          </a:p>
          <a:p>
            <a:pPr marL="0" indent="0">
              <a:buNone/>
            </a:pPr>
            <a:r>
              <a:rPr lang="de-D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de-D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54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Eigene Erweiterungen - Beispiel Raritan PDU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39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52450" y="1825625"/>
            <a:ext cx="8035925" cy="4592638"/>
          </a:xfrm>
          <a:noFill/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1" smtClean="0">
                <a:solidFill>
                  <a:schemeClr val="tx1"/>
                </a:solidFill>
              </a:rPr>
              <a:t>Die PDU2-MIB muss als Perl-Hash vorliegen:</a:t>
            </a:r>
            <a:br>
              <a:rPr lang="de-DE" b="1" smtClean="0">
                <a:solidFill>
                  <a:schemeClr val="tx1"/>
                </a:solidFill>
              </a:rPr>
            </a:br>
            <a:endParaRPr lang="de-DE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$MyRaritan::mibs_and_oids = {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'PDU2-MIB' =&gt; {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raritan =&gt; '1.3.6.1.4.1.13742',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pdu2 =&gt; '1.3.6.1.4.1.13742.6',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traps =&gt; '1.3.6.1.4.1.13742.6.0',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trapInformation =&gt; '1.3.6.1.4.1.13742.6.0.0',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trapInformationTable =&gt; '1.3.6.1.4.1.13742.6.0.0.1',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trapInformationEntry =&gt; '1.3.6.1.4.1.13742.6.0.0.1.1',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userName =&gt; '1.3.6.1.4.1.13742.6.0.0.1.1.2',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targetUser =&gt; '1.3.6.1.4.1.13742.6.0.0.1.1.3',</a:t>
            </a:r>
          </a:p>
          <a:p>
            <a:pPr marL="0" indent="0">
              <a:buNone/>
            </a:pPr>
            <a:endParaRPr lang="de-DE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MyRaritan;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our @ISA = qw(GLPlugin::SNMP);</a:t>
            </a:r>
          </a:p>
          <a:p>
            <a:pPr marL="0" indent="0">
              <a:buNone/>
            </a:pPr>
            <a:endParaRPr lang="de-DE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init {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my $self = shift;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$GLPlugin::SNMP::mibs_and_oids-&gt;{'PDU2-MIB'} =</a:t>
            </a:r>
          </a:p>
          <a:p>
            <a:pPr marL="0" indent="0">
              <a:buNone/>
            </a:pP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$MyRaritan::mibs_and_oids-&gt;{'PDU2-MIB'};</a:t>
            </a:r>
          </a:p>
          <a:p>
            <a:pPr marL="0" indent="0">
              <a:buNone/>
            </a:pPr>
            <a:r>
              <a:rPr lang="de-D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de-D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($self-&gt;mode =~ /my::raritan::hardware::health/) {</a:t>
            </a:r>
          </a:p>
          <a:p>
            <a:pPr marL="0" indent="0">
              <a:buNone/>
            </a:pPr>
            <a:r>
              <a:rPr lang="de-D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de-D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3730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Runterladen, zusammenbauen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825625"/>
            <a:ext cx="8591550" cy="430053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$ wget </a:t>
            </a:r>
            <a:r>
              <a:rPr lang="de-DE" b="1" smtClean="0">
                <a:solidFill>
                  <a:schemeClr val="tx1"/>
                </a:solidFill>
              </a:rPr>
              <a:t>http</a:t>
            </a:r>
            <a:r>
              <a:rPr lang="de-DE" b="1">
                <a:solidFill>
                  <a:schemeClr val="tx1"/>
                </a:solidFill>
              </a:rPr>
              <a:t>://</a:t>
            </a:r>
            <a:r>
              <a:rPr lang="de-DE" b="1" smtClean="0">
                <a:solidFill>
                  <a:schemeClr val="tx1"/>
                </a:solidFill>
              </a:rPr>
              <a:t>labs.consol.de/download/shinken-nagios-plugins/check_nwc_health-3.2.0.1.tar.gz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$ cd check_nwc_health-3.2.0.1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$ ./configure; make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$ cp </a:t>
            </a:r>
            <a:r>
              <a:rPr lang="de-DE" b="1" smtClean="0">
                <a:solidFill>
                  <a:schemeClr val="tx1"/>
                </a:solidFill>
              </a:rPr>
              <a:t>plugins-scripts/check_nwc_health $OMD_ROOT/local/lib/nagios/plugins</a:t>
            </a: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4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53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www.consol.de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38524" y="2819401"/>
            <a:ext cx="8229225" cy="1000124"/>
          </a:xfrm>
          <a:prstGeom prst="roundRect">
            <a:avLst/>
          </a:prstGeom>
          <a:solidFill>
            <a:srgbClr val="327DAF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de-DE" sz="4500" b="1" smtClean="0">
                <a:solidFill>
                  <a:schemeClr val="bg1"/>
                </a:solidFill>
              </a:rPr>
              <a:t>Fragen?</a:t>
            </a:r>
            <a:endParaRPr lang="de-DE" sz="45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64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www.consol.de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352862" y="447136"/>
            <a:ext cx="8229225" cy="1000124"/>
          </a:xfrm>
          <a:prstGeom prst="roundRect">
            <a:avLst/>
          </a:prstGeom>
          <a:solidFill>
            <a:srgbClr val="327DAF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de-DE" sz="4500" b="1" dirty="0" smtClean="0">
                <a:solidFill>
                  <a:prstClr val="white"/>
                </a:solidFill>
              </a:rPr>
              <a:t>Noch mehr Fragen?</a:t>
            </a:r>
            <a:endParaRPr lang="de-DE" sz="4500" b="1" dirty="0">
              <a:solidFill>
                <a:prstClr val="white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6" y="2338132"/>
            <a:ext cx="6637595" cy="40465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52862" y="1708030"/>
            <a:ext cx="842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prstClr val="black"/>
                </a:solidFill>
              </a:rPr>
              <a:t>http://</a:t>
            </a:r>
            <a:r>
              <a:rPr lang="de-DE" b="1" dirty="0">
                <a:solidFill>
                  <a:prstClr val="black"/>
                </a:solidFill>
              </a:rPr>
              <a:t>www.consol.de/it-services/schulungen/monitoring-workshops/#c3381</a:t>
            </a:r>
          </a:p>
        </p:txBody>
      </p:sp>
    </p:spTree>
    <p:extLst>
      <p:ext uri="{BB962C8B-B14F-4D97-AF65-F5344CB8AC3E}">
        <p14:creationId xmlns:p14="http://schemas.microsoft.com/office/powerpoint/2010/main" val="21594139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www.consol.de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45369" y="1722438"/>
            <a:ext cx="7053263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marL="358775" indent="-358775" defTabSz="957263">
              <a:lnSpc>
                <a:spcPts val="1800"/>
              </a:lnSpc>
              <a:spcAft>
                <a:spcPts val="1000"/>
              </a:spcAft>
              <a:buClr>
                <a:srgbClr val="777777"/>
              </a:buClr>
              <a:buSzPct val="110000"/>
            </a:pPr>
            <a:r>
              <a:rPr lang="de-DE" sz="3200" b="0" i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ＭＳ Ｐゴシック" charset="-128"/>
              </a:rPr>
              <a:t>ConSol</a:t>
            </a:r>
            <a:r>
              <a:rPr lang="de-DE" sz="3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" panose="020B0603050302020204" pitchFamily="34" charset="0"/>
                <a:ea typeface="ＭＳ Ｐゴシック" charset="-128"/>
              </a:rPr>
              <a:t>*</a:t>
            </a:r>
            <a:r>
              <a:rPr lang="de-DE" sz="3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ＭＳ Ｐゴシック" charset="-128"/>
              </a:rPr>
              <a:t> Software GmbH</a:t>
            </a:r>
          </a:p>
          <a:p>
            <a:pPr marL="358775" indent="-358775" defTabSz="957263">
              <a:lnSpc>
                <a:spcPts val="1800"/>
              </a:lnSpc>
              <a:spcAft>
                <a:spcPts val="1000"/>
              </a:spcAft>
              <a:buClr>
                <a:srgbClr val="777777"/>
              </a:buClr>
              <a:buSzPct val="110000"/>
            </a:pPr>
            <a:endParaRPr lang="de-DE" sz="2200" b="0" i="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ＭＳ Ｐゴシック" charset="-128"/>
            </a:endParaRPr>
          </a:p>
          <a:p>
            <a:pPr marL="358775" indent="-358775" defTabSz="957263">
              <a:lnSpc>
                <a:spcPts val="1800"/>
              </a:lnSpc>
              <a:spcAft>
                <a:spcPts val="1000"/>
              </a:spcAft>
              <a:buClr>
                <a:srgbClr val="777777"/>
              </a:buClr>
              <a:buSzPct val="110000"/>
            </a:pPr>
            <a:r>
              <a:rPr lang="de-DE" sz="2200" b="0" i="0" dirty="0" smtClean="0">
                <a:solidFill>
                  <a:srgbClr val="327DAF"/>
                </a:solidFill>
                <a:latin typeface="Arial" charset="0"/>
                <a:ea typeface="ＭＳ Ｐゴシック" charset="-128"/>
              </a:rPr>
              <a:t>Franziskanerstraße </a:t>
            </a:r>
            <a:r>
              <a:rPr lang="de-DE" sz="2200" b="0" i="0" dirty="0">
                <a:solidFill>
                  <a:srgbClr val="327DAF"/>
                </a:solidFill>
                <a:latin typeface="Arial" charset="0"/>
                <a:ea typeface="ＭＳ Ｐゴシック" charset="-128"/>
              </a:rPr>
              <a:t>38 </a:t>
            </a:r>
          </a:p>
          <a:p>
            <a:pPr marL="358775" indent="-358775" defTabSz="957263">
              <a:lnSpc>
                <a:spcPts val="1800"/>
              </a:lnSpc>
              <a:spcAft>
                <a:spcPts val="1000"/>
              </a:spcAft>
              <a:buClr>
                <a:srgbClr val="777777"/>
              </a:buClr>
              <a:buSzPct val="110000"/>
            </a:pPr>
            <a:r>
              <a:rPr lang="de-DE" sz="2200" b="0" i="0" dirty="0">
                <a:solidFill>
                  <a:srgbClr val="327DAF"/>
                </a:solidFill>
                <a:latin typeface="Arial" charset="0"/>
                <a:ea typeface="ＭＳ Ｐゴシック" charset="-128"/>
              </a:rPr>
              <a:t>D-81669 München</a:t>
            </a:r>
          </a:p>
          <a:p>
            <a:pPr marL="358775" indent="-358775" defTabSz="957263">
              <a:lnSpc>
                <a:spcPts val="1800"/>
              </a:lnSpc>
              <a:spcAft>
                <a:spcPts val="1000"/>
              </a:spcAft>
              <a:buClr>
                <a:srgbClr val="777777"/>
              </a:buClr>
              <a:buSzPct val="110000"/>
            </a:pPr>
            <a:endParaRPr lang="de-DE" sz="2200" b="0" i="0" dirty="0">
              <a:solidFill>
                <a:srgbClr val="327DAF"/>
              </a:solidFill>
              <a:latin typeface="Arial" charset="0"/>
              <a:ea typeface="ＭＳ Ｐゴシック" charset="-128"/>
            </a:endParaRPr>
          </a:p>
          <a:p>
            <a:pPr marL="358775" indent="-358775" defTabSz="957263">
              <a:lnSpc>
                <a:spcPts val="1800"/>
              </a:lnSpc>
              <a:spcAft>
                <a:spcPts val="1000"/>
              </a:spcAft>
              <a:buClr>
                <a:srgbClr val="777777"/>
              </a:buClr>
              <a:buSzPct val="110000"/>
            </a:pPr>
            <a:r>
              <a:rPr lang="de-DE" sz="2200" b="0" i="0" dirty="0">
                <a:solidFill>
                  <a:srgbClr val="327DAF"/>
                </a:solidFill>
                <a:latin typeface="Arial" charset="0"/>
                <a:ea typeface="ＭＳ Ｐゴシック" charset="-128"/>
              </a:rPr>
              <a:t>Tel:</a:t>
            </a:r>
            <a:r>
              <a:rPr lang="de-DE" sz="6000" b="0" i="0" dirty="0">
                <a:solidFill>
                  <a:srgbClr val="327DAF"/>
                </a:solidFill>
                <a:latin typeface="Arial" charset="0"/>
                <a:ea typeface="ＭＳ Ｐゴシック" charset="-128"/>
              </a:rPr>
              <a:t> </a:t>
            </a:r>
            <a:r>
              <a:rPr lang="de-DE" sz="2200" b="0" i="0" dirty="0">
                <a:solidFill>
                  <a:srgbClr val="327DAF"/>
                </a:solidFill>
                <a:latin typeface="Arial" charset="0"/>
                <a:ea typeface="ＭＳ Ｐゴシック" charset="-128"/>
              </a:rPr>
              <a:t>+</a:t>
            </a:r>
            <a:r>
              <a:rPr lang="de-DE" sz="2200" b="0" i="0" dirty="0" smtClean="0">
                <a:solidFill>
                  <a:srgbClr val="327DAF"/>
                </a:solidFill>
                <a:latin typeface="Arial" charset="0"/>
                <a:ea typeface="ＭＳ Ｐゴシック" charset="-128"/>
              </a:rPr>
              <a:t>49-89-45841-100</a:t>
            </a:r>
          </a:p>
          <a:p>
            <a:pPr marL="358775" indent="-358775" defTabSz="957263">
              <a:lnSpc>
                <a:spcPts val="1800"/>
              </a:lnSpc>
              <a:spcAft>
                <a:spcPts val="1000"/>
              </a:spcAft>
              <a:buClr>
                <a:srgbClr val="777777"/>
              </a:buClr>
              <a:buSzPct val="110000"/>
            </a:pPr>
            <a:r>
              <a:rPr lang="de-DE" sz="2200" b="0" i="0" dirty="0" smtClean="0">
                <a:solidFill>
                  <a:srgbClr val="327DAF"/>
                </a:solidFill>
                <a:latin typeface="Arial" charset="0"/>
                <a:ea typeface="ＭＳ Ｐゴシック" charset="-128"/>
              </a:rPr>
              <a:t>Fax: +49-89-45841-111</a:t>
            </a:r>
          </a:p>
          <a:p>
            <a:pPr marL="358775" indent="-358775" defTabSz="957263">
              <a:lnSpc>
                <a:spcPts val="1800"/>
              </a:lnSpc>
              <a:spcAft>
                <a:spcPts val="1000"/>
              </a:spcAft>
              <a:buClr>
                <a:srgbClr val="777777"/>
              </a:buClr>
              <a:buSzPct val="110000"/>
            </a:pPr>
            <a:endParaRPr lang="de-DE" sz="2200" b="0" i="0" dirty="0">
              <a:solidFill>
                <a:srgbClr val="327DAF"/>
              </a:solidFill>
              <a:latin typeface="Arial" charset="0"/>
              <a:ea typeface="ＭＳ Ｐゴシック" charset="-128"/>
            </a:endParaRPr>
          </a:p>
          <a:p>
            <a:pPr marL="358775" indent="-358775" defTabSz="957263">
              <a:lnSpc>
                <a:spcPts val="1800"/>
              </a:lnSpc>
              <a:spcAft>
                <a:spcPts val="1000"/>
              </a:spcAft>
              <a:buClr>
                <a:srgbClr val="777777"/>
              </a:buClr>
              <a:buSzPct val="110000"/>
            </a:pPr>
            <a:r>
              <a:rPr lang="de-DE" sz="2200" b="0" i="0" dirty="0">
                <a:solidFill>
                  <a:srgbClr val="327DAF"/>
                </a:solidFill>
                <a:latin typeface="Arial" charset="0"/>
                <a:ea typeface="ＭＳ Ｐゴシック" charset="-128"/>
              </a:rPr>
              <a:t>info@consol.de</a:t>
            </a:r>
          </a:p>
          <a:p>
            <a:pPr marL="358775" indent="-358775" defTabSz="957263">
              <a:lnSpc>
                <a:spcPts val="1800"/>
              </a:lnSpc>
              <a:spcAft>
                <a:spcPts val="1000"/>
              </a:spcAft>
              <a:buClr>
                <a:srgbClr val="777777"/>
              </a:buClr>
              <a:buSzPct val="110000"/>
            </a:pPr>
            <a:r>
              <a:rPr lang="de-DE" sz="2200" b="0" i="0" dirty="0" smtClean="0">
                <a:solidFill>
                  <a:srgbClr val="327DAF"/>
                </a:solidFill>
                <a:latin typeface="Arial" charset="0"/>
                <a:ea typeface="ＭＳ Ｐゴシック" charset="-128"/>
              </a:rPr>
              <a:t>www.consol.de</a:t>
            </a:r>
          </a:p>
          <a:p>
            <a:pPr marL="358775" indent="-358775" defTabSz="957263">
              <a:lnSpc>
                <a:spcPts val="1800"/>
              </a:lnSpc>
              <a:spcAft>
                <a:spcPts val="1000"/>
              </a:spcAft>
              <a:buClr>
                <a:srgbClr val="777777"/>
              </a:buClr>
              <a:buSzPct val="110000"/>
            </a:pPr>
            <a:r>
              <a:rPr lang="de-DE" sz="2200" b="0" i="0" dirty="0" err="1" smtClean="0">
                <a:solidFill>
                  <a:srgbClr val="327DAF"/>
                </a:solidFill>
                <a:latin typeface="Arial" charset="0"/>
                <a:ea typeface="ＭＳ Ｐゴシック" charset="-128"/>
              </a:rPr>
              <a:t>Plugins</a:t>
            </a:r>
            <a:r>
              <a:rPr lang="de-DE" sz="2200" b="0" i="0" dirty="0" smtClean="0">
                <a:solidFill>
                  <a:srgbClr val="327DAF"/>
                </a:solidFill>
                <a:latin typeface="Arial" charset="0"/>
                <a:ea typeface="ＭＳ Ｐゴシック" charset="-128"/>
              </a:rPr>
              <a:t> auf: labs.consol.de</a:t>
            </a:r>
            <a:endParaRPr lang="de-DE" sz="2200" b="0" i="0" dirty="0">
              <a:solidFill>
                <a:srgbClr val="327DAF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5113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Grundlagen - Kommandozeilenparameter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Mindestens muss man angeben: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--hostname  &lt;IP oder Hostname&gt;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--community  &lt;SNMP v1/v2 Community&gt;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--mode &lt;was soll denn das Plugin tun?&gt;</a:t>
            </a: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Eventuell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--timeout          (15 Sekunden sind Default)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--protocol 1      (2c ist der Default)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--port                (wenn nicht 161)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--domain           (udp/ipv4 ist der Default, tcp/ipv4, udp6, udp/ipv6,…)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5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647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Grundlagen - Kommandozeilenparameter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SNMP v3 geht auch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--protocol 3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--username  (securityName)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--authpassword   (dazugehöriges Passwort)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--authprotocol     (md5 oder sha)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--privpassword    (Passwort für authPriv)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--privprotocol      (des, aes, aes128, 3des, 3desde)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--contextengineid     (10-64 hex character)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--contextname   (Default ist "default context")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6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860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Erste Checks - Uptime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Uptime - Spontane Reboots erkennen, Anführer einer Servicedependency</a:t>
            </a:r>
          </a:p>
          <a:p>
            <a:pPr marL="0" indent="0">
              <a:spcAft>
                <a:spcPts val="600"/>
              </a:spcAft>
              <a:buNone/>
            </a:pPr>
            <a:endParaRPr lang="de-DE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smtClean="0">
                <a:solidFill>
                  <a:schemeClr val="tx1"/>
                </a:solidFill>
              </a:rPr>
              <a:t>$ check_nwc_health \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    --hostname 10.23.4.2 --community abc \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    --</a:t>
            </a:r>
            <a:r>
              <a:rPr lang="en-US" b="1">
                <a:solidFill>
                  <a:schemeClr val="tx1"/>
                </a:solidFill>
              </a:rPr>
              <a:t>mode </a:t>
            </a:r>
            <a:r>
              <a:rPr lang="en-US" b="1" smtClean="0">
                <a:solidFill>
                  <a:schemeClr val="tx1"/>
                </a:solidFill>
              </a:rPr>
              <a:t>uptime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OK </a:t>
            </a:r>
            <a:r>
              <a:rPr lang="en-US" b="1">
                <a:solidFill>
                  <a:schemeClr val="tx1"/>
                </a:solidFill>
              </a:rPr>
              <a:t>- device is up since 103d 13h 26m 24s | 'uptime'=149126;15:;5:;;</a:t>
            </a: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de-DE" b="1" smtClean="0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Mode uptime funktioniert mit allen Geräten, die SNMP sprechen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>
                <a:solidFill>
                  <a:schemeClr val="tx1"/>
                </a:solidFill>
              </a:rPr>
              <a:t>Verwendet </a:t>
            </a:r>
            <a:r>
              <a:rPr lang="de-DE" b="1" smtClean="0">
                <a:solidFill>
                  <a:schemeClr val="tx1"/>
                </a:solidFill>
              </a:rPr>
              <a:t>snmpEngineTime falls vorhanden. =&gt; 64bit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Besser als der 32bit-Wert sysUptime, der nach 496 Tagen überläuft.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7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820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Erste Checks - CPU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825625"/>
            <a:ext cx="8342975" cy="430053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smtClean="0">
                <a:solidFill>
                  <a:schemeClr val="tx1"/>
                </a:solidFill>
              </a:rPr>
              <a:t>$ check_nwc_health \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    --hostname 10.23.4.2 --community abc \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    --</a:t>
            </a:r>
            <a:r>
              <a:rPr lang="en-US" b="1">
                <a:solidFill>
                  <a:schemeClr val="tx1"/>
                </a:solidFill>
              </a:rPr>
              <a:t>mode cpu-load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OK - cpu Chassis  PIX 515E Firewall Appliance usage (5 min avg.) is 15.00% | 'cpu_Chassis  PIX 515E Firewall Appliance_usage'=15%;</a:t>
            </a:r>
            <a:r>
              <a:rPr lang="en-US" b="1" smtClean="0">
                <a:solidFill>
                  <a:schemeClr val="tx1"/>
                </a:solidFill>
              </a:rPr>
              <a:t>80;90;0;100</a:t>
            </a:r>
            <a:br>
              <a:rPr lang="en-US" b="1" smtClean="0">
                <a:solidFill>
                  <a:schemeClr val="tx1"/>
                </a:solidFill>
              </a:rPr>
            </a:br>
            <a:endParaRPr lang="en-US" b="1">
              <a:solidFill>
                <a:schemeClr val="tx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>
                <a:solidFill>
                  <a:schemeClr val="tx1"/>
                </a:solidFill>
              </a:rPr>
              <a:t>OK - cpu usage is 27.00% | 'cpu_usage'=27%;80;90;0;100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smtClean="0">
                <a:solidFill>
                  <a:schemeClr val="tx1"/>
                </a:solidFill>
              </a:rPr>
              <a:t>OK </a:t>
            </a:r>
            <a:r>
              <a:rPr lang="en-US" b="1">
                <a:solidFill>
                  <a:schemeClr val="tx1"/>
                </a:solidFill>
              </a:rPr>
              <a:t>- tmm cpu usage is 0.00% | 'cpu_tmm_usage'=0%;</a:t>
            </a:r>
            <a:r>
              <a:rPr lang="en-US" b="1" smtClean="0">
                <a:solidFill>
                  <a:schemeClr val="tx1"/>
                </a:solidFill>
              </a:rPr>
              <a:t>80;90;0;100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>
                <a:solidFill>
                  <a:schemeClr val="tx1"/>
                </a:solidFill>
              </a:rPr>
              <a:t>OK - cpu 0 is 5.00%, cpu 1 is 3.00%, cpu 2 is 3.00%, cpu 3 is 1.00% | 'cpu_0_usage'=5%;80;90;0;100 'cpu_1_usage'=3%;80;90;0;100 'cpu_2_usage'=3%;80;90;0;100 'cpu_3_usage'=1%;80;90;0;100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b="1" smtClean="0">
                <a:solidFill>
                  <a:schemeClr val="tx1"/>
                </a:solidFill>
              </a:rPr>
              <a:t>Thresholds kommen entweder vom Gerät selber oder werden mit </a:t>
            </a:r>
            <a:br>
              <a:rPr lang="de-DE" b="1" smtClean="0">
                <a:solidFill>
                  <a:schemeClr val="tx1"/>
                </a:solidFill>
              </a:rPr>
            </a:br>
            <a:r>
              <a:rPr lang="de-DE" b="1" smtClean="0">
                <a:solidFill>
                  <a:schemeClr val="tx1"/>
                </a:solidFill>
              </a:rPr>
              <a:t>--warning/--critical angegeben. Unterschiedliche Schwellwerte für mehrere CPUs sind auch möglich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8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205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Erste Checks - CPU</a:t>
            </a:r>
            <a:endParaRPr lang="de-DE">
              <a:solidFill>
                <a:schemeClr val="tx1"/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5168" y="2406980"/>
            <a:ext cx="6495238" cy="267619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182-F23E-4551-BE13-87341013BA2D}" type="datetime1">
              <a:rPr lang="de-DE" smtClean="0">
                <a:solidFill>
                  <a:schemeClr val="tx1"/>
                </a:solidFill>
              </a:rPr>
              <a:pPr/>
              <a:t>01.12.2014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www.consol.de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9188" y="6418263"/>
            <a:ext cx="404812" cy="303212"/>
          </a:xfrm>
          <a:prstGeom prst="rect">
            <a:avLst/>
          </a:prstGeo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chemeClr val="tx1"/>
                </a:solidFill>
              </a:rPr>
              <a:pPr/>
              <a:t>9</a:t>
            </a:fld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80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235cd7db9dc35e16cadafe3431086d17ff1ca3a"/>
  <p:tag name="ISPRING_RESOURCE_PATHS_HASH_PRESENTER" val="d37cee478df9734777e7dfd1dbb0c960442e7257"/>
</p:tagLst>
</file>

<file path=ppt/theme/theme1.xml><?xml version="1.0" encoding="utf-8"?>
<a:theme xmlns:a="http://schemas.openxmlformats.org/drawingml/2006/main" name="5_Larissa">
  <a:themeElements>
    <a:clrScheme name="Consol 01">
      <a:dk1>
        <a:sysClr val="windowText" lastClr="000000"/>
      </a:dk1>
      <a:lt1>
        <a:sysClr val="window" lastClr="FFFFFF"/>
      </a:lt1>
      <a:dk2>
        <a:srgbClr val="626262"/>
      </a:dk2>
      <a:lt2>
        <a:srgbClr val="F2F2F2"/>
      </a:lt2>
      <a:accent1>
        <a:srgbClr val="327DAF"/>
      </a:accent1>
      <a:accent2>
        <a:srgbClr val="A5CBE5"/>
      </a:accent2>
      <a:accent3>
        <a:srgbClr val="CDCDCD"/>
      </a:accent3>
      <a:accent4>
        <a:srgbClr val="FFD500"/>
      </a:accent4>
      <a:accent5>
        <a:srgbClr val="A4A4A4"/>
      </a:accent5>
      <a:accent6>
        <a:srgbClr val="F2F2F2"/>
      </a:accent6>
      <a:hlink>
        <a:srgbClr val="FBFE00"/>
      </a:hlink>
      <a:folHlink>
        <a:srgbClr val="A68A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Larissa">
  <a:themeElements>
    <a:clrScheme name="ConSol">
      <a:dk1>
        <a:sysClr val="windowText" lastClr="000000"/>
      </a:dk1>
      <a:lt1>
        <a:sysClr val="window" lastClr="FFFFFF"/>
      </a:lt1>
      <a:dk2>
        <a:srgbClr val="626262"/>
      </a:dk2>
      <a:lt2>
        <a:srgbClr val="F2F2F2"/>
      </a:lt2>
      <a:accent1>
        <a:srgbClr val="FFD500"/>
      </a:accent1>
      <a:accent2>
        <a:srgbClr val="A4A4A4"/>
      </a:accent2>
      <a:accent3>
        <a:srgbClr val="868686"/>
      </a:accent3>
      <a:accent4>
        <a:srgbClr val="D8D8D8"/>
      </a:accent4>
      <a:accent5>
        <a:srgbClr val="FFAB00"/>
      </a:accent5>
      <a:accent6>
        <a:srgbClr val="123EAB"/>
      </a:accent6>
      <a:hlink>
        <a:srgbClr val="FBFE00"/>
      </a:hlink>
      <a:folHlink>
        <a:srgbClr val="A68A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1093</Words>
  <Application>Microsoft Office PowerPoint</Application>
  <PresentationFormat>Bildschirmpräsentation (4:3)</PresentationFormat>
  <Paragraphs>430</Paragraphs>
  <Slides>42</Slides>
  <Notes>39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42</vt:i4>
      </vt:variant>
    </vt:vector>
  </HeadingPairs>
  <TitlesOfParts>
    <vt:vector size="49" baseType="lpstr">
      <vt:lpstr>ＭＳ Ｐゴシック</vt:lpstr>
      <vt:lpstr>Arial</vt:lpstr>
      <vt:lpstr>Calibri</vt:lpstr>
      <vt:lpstr>ConSol</vt:lpstr>
      <vt:lpstr>Consolas</vt:lpstr>
      <vt:lpstr>5_Larissa</vt:lpstr>
      <vt:lpstr>6_Larissa</vt:lpstr>
      <vt:lpstr>Netzwerkmonitoring mit check_nwc_health</vt:lpstr>
      <vt:lpstr>Warum ein weiteres Netzwerk-Plugin?</vt:lpstr>
      <vt:lpstr>Welche Fabrikate kennt check_nwc_health?</vt:lpstr>
      <vt:lpstr>Runterladen, zusammenbauen</vt:lpstr>
      <vt:lpstr>Grundlagen - Kommandozeilenparameter</vt:lpstr>
      <vt:lpstr>Grundlagen - Kommandozeilenparameter</vt:lpstr>
      <vt:lpstr>Erste Checks - Uptime</vt:lpstr>
      <vt:lpstr>Erste Checks - CPU</vt:lpstr>
      <vt:lpstr>Erste Checks - CPU</vt:lpstr>
      <vt:lpstr>Erste Checks - Memory</vt:lpstr>
      <vt:lpstr>Erste Checks - Memory</vt:lpstr>
      <vt:lpstr>Erste Checks - Hardware</vt:lpstr>
      <vt:lpstr>Erste Checks - Hardware</vt:lpstr>
      <vt:lpstr>Erste Checks - Hardware</vt:lpstr>
      <vt:lpstr>Basis-Checks für jede Netzwerkkomponente</vt:lpstr>
      <vt:lpstr>Neue Kommandozeilenparameter</vt:lpstr>
      <vt:lpstr>Neue Kommandozeilenparameter</vt:lpstr>
      <vt:lpstr>Neue Kommandozeilenparameter</vt:lpstr>
      <vt:lpstr>Neue Kommandozeilenparameter</vt:lpstr>
      <vt:lpstr>Neue Kommandozeilenparameter</vt:lpstr>
      <vt:lpstr>Neue Kommandozeilenparameter</vt:lpstr>
      <vt:lpstr>Neue Kommandozeilenparameter</vt:lpstr>
      <vt:lpstr>Interface-Checks</vt:lpstr>
      <vt:lpstr>Interface-Checks - Status</vt:lpstr>
      <vt:lpstr>Interface-Checks - Status</vt:lpstr>
      <vt:lpstr>Interface-Checks - Bandbreite</vt:lpstr>
      <vt:lpstr>Interface-Checks - Bandbreite</vt:lpstr>
      <vt:lpstr>Interface-Checks - Anmerkungen</vt:lpstr>
      <vt:lpstr>Interface-Checks – Errors und Discards</vt:lpstr>
      <vt:lpstr>Interface-Checks - Link-Aggregation</vt:lpstr>
      <vt:lpstr>Interface-Checks – Freie Steckplätze im Switch</vt:lpstr>
      <vt:lpstr>Load Balancer</vt:lpstr>
      <vt:lpstr>Load Balancer – Pool completeness</vt:lpstr>
      <vt:lpstr>Checkpoint Firewall-1</vt:lpstr>
      <vt:lpstr>Checkpoint Firewall-1</vt:lpstr>
      <vt:lpstr>Was gibt es sonst noch …</vt:lpstr>
      <vt:lpstr>Eigene Erweiterungen - Stammtisch 11/2014</vt:lpstr>
      <vt:lpstr>Eigene Erweiterungen - Beispiel</vt:lpstr>
      <vt:lpstr>Eigene Erweiterungen - Beispiel Raritan PDU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Grafik 03</dc:creator>
  <cp:lastModifiedBy>Gerhard Lausser</cp:lastModifiedBy>
  <cp:revision>165</cp:revision>
  <cp:lastPrinted>2014-11-18T09:26:59Z</cp:lastPrinted>
  <dcterms:created xsi:type="dcterms:W3CDTF">2011-02-16T13:16:40Z</dcterms:created>
  <dcterms:modified xsi:type="dcterms:W3CDTF">2014-12-01T20:28:06Z</dcterms:modified>
</cp:coreProperties>
</file>