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21599525" cy="28800425"/>
  <p:notesSz cx="6858000" cy="9144000"/>
  <p:defaultTextStyle>
    <a:defPPr>
      <a:defRPr lang="en-US"/>
    </a:defPPr>
    <a:lvl1pPr marL="0" algn="l" defTabSz="2749052" rtl="0" eaLnBrk="1" latinLnBrk="0" hangingPunct="1">
      <a:defRPr sz="5412" kern="1200">
        <a:solidFill>
          <a:schemeClr val="tx1"/>
        </a:solidFill>
        <a:latin typeface="+mn-lt"/>
        <a:ea typeface="+mn-ea"/>
        <a:cs typeface="+mn-cs"/>
      </a:defRPr>
    </a:lvl1pPr>
    <a:lvl2pPr marL="1374526" algn="l" defTabSz="2749052" rtl="0" eaLnBrk="1" latinLnBrk="0" hangingPunct="1">
      <a:defRPr sz="5412" kern="1200">
        <a:solidFill>
          <a:schemeClr val="tx1"/>
        </a:solidFill>
        <a:latin typeface="+mn-lt"/>
        <a:ea typeface="+mn-ea"/>
        <a:cs typeface="+mn-cs"/>
      </a:defRPr>
    </a:lvl2pPr>
    <a:lvl3pPr marL="2749052" algn="l" defTabSz="2749052" rtl="0" eaLnBrk="1" latinLnBrk="0" hangingPunct="1">
      <a:defRPr sz="5412" kern="1200">
        <a:solidFill>
          <a:schemeClr val="tx1"/>
        </a:solidFill>
        <a:latin typeface="+mn-lt"/>
        <a:ea typeface="+mn-ea"/>
        <a:cs typeface="+mn-cs"/>
      </a:defRPr>
    </a:lvl3pPr>
    <a:lvl4pPr marL="4123578" algn="l" defTabSz="2749052" rtl="0" eaLnBrk="1" latinLnBrk="0" hangingPunct="1">
      <a:defRPr sz="5412" kern="1200">
        <a:solidFill>
          <a:schemeClr val="tx1"/>
        </a:solidFill>
        <a:latin typeface="+mn-lt"/>
        <a:ea typeface="+mn-ea"/>
        <a:cs typeface="+mn-cs"/>
      </a:defRPr>
    </a:lvl4pPr>
    <a:lvl5pPr marL="5498104" algn="l" defTabSz="2749052" rtl="0" eaLnBrk="1" latinLnBrk="0" hangingPunct="1">
      <a:defRPr sz="5412" kern="1200">
        <a:solidFill>
          <a:schemeClr val="tx1"/>
        </a:solidFill>
        <a:latin typeface="+mn-lt"/>
        <a:ea typeface="+mn-ea"/>
        <a:cs typeface="+mn-cs"/>
      </a:defRPr>
    </a:lvl5pPr>
    <a:lvl6pPr marL="6872630" algn="l" defTabSz="2749052" rtl="0" eaLnBrk="1" latinLnBrk="0" hangingPunct="1">
      <a:defRPr sz="5412" kern="1200">
        <a:solidFill>
          <a:schemeClr val="tx1"/>
        </a:solidFill>
        <a:latin typeface="+mn-lt"/>
        <a:ea typeface="+mn-ea"/>
        <a:cs typeface="+mn-cs"/>
      </a:defRPr>
    </a:lvl6pPr>
    <a:lvl7pPr marL="8247156" algn="l" defTabSz="2749052" rtl="0" eaLnBrk="1" latinLnBrk="0" hangingPunct="1">
      <a:defRPr sz="5412" kern="1200">
        <a:solidFill>
          <a:schemeClr val="tx1"/>
        </a:solidFill>
        <a:latin typeface="+mn-lt"/>
        <a:ea typeface="+mn-ea"/>
        <a:cs typeface="+mn-cs"/>
      </a:defRPr>
    </a:lvl7pPr>
    <a:lvl8pPr marL="9621682" algn="l" defTabSz="2749052" rtl="0" eaLnBrk="1" latinLnBrk="0" hangingPunct="1">
      <a:defRPr sz="5412" kern="1200">
        <a:solidFill>
          <a:schemeClr val="tx1"/>
        </a:solidFill>
        <a:latin typeface="+mn-lt"/>
        <a:ea typeface="+mn-ea"/>
        <a:cs typeface="+mn-cs"/>
      </a:defRPr>
    </a:lvl8pPr>
    <a:lvl9pPr marL="10996208" algn="l" defTabSz="2749052" rtl="0" eaLnBrk="1" latinLnBrk="0" hangingPunct="1">
      <a:defRPr sz="54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4713405"/>
            <a:ext cx="18359596" cy="1002681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5126892"/>
            <a:ext cx="16199644" cy="695343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A85-499D-3C4B-A94B-9222653E4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375D-2729-C144-B1AB-BE88EC5D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0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A85-499D-3C4B-A94B-9222653E4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375D-2729-C144-B1AB-BE88EC5D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9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533356"/>
            <a:ext cx="4657398" cy="24407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533356"/>
            <a:ext cx="13702199" cy="24407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A85-499D-3C4B-A94B-9222653E4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375D-2729-C144-B1AB-BE88EC5D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4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A85-499D-3C4B-A94B-9222653E4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375D-2729-C144-B1AB-BE88EC5D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4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7180114"/>
            <a:ext cx="18629590" cy="11980175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9273626"/>
            <a:ext cx="18629590" cy="630009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A85-499D-3C4B-A94B-9222653E4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375D-2729-C144-B1AB-BE88EC5D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7666780"/>
            <a:ext cx="9179798" cy="182736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7666780"/>
            <a:ext cx="9179798" cy="182736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A85-499D-3C4B-A94B-9222653E4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375D-2729-C144-B1AB-BE88EC5D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9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533362"/>
            <a:ext cx="18629590" cy="55667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060106"/>
            <a:ext cx="9137610" cy="3460049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0520155"/>
            <a:ext cx="9137610" cy="154735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060106"/>
            <a:ext cx="9182611" cy="3460049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0520155"/>
            <a:ext cx="9182611" cy="154735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A85-499D-3C4B-A94B-9222653E4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375D-2729-C144-B1AB-BE88EC5D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8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A85-499D-3C4B-A94B-9222653E4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375D-2729-C144-B1AB-BE88EC5D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6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A85-499D-3C4B-A94B-9222653E4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375D-2729-C144-B1AB-BE88EC5D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0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20028"/>
            <a:ext cx="6966409" cy="672009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146734"/>
            <a:ext cx="10934760" cy="20466969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640127"/>
            <a:ext cx="6966409" cy="1600690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A85-499D-3C4B-A94B-9222653E4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375D-2729-C144-B1AB-BE88EC5D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8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20028"/>
            <a:ext cx="6966409" cy="672009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146734"/>
            <a:ext cx="10934760" cy="20466969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640127"/>
            <a:ext cx="6966409" cy="1600690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A85-499D-3C4B-A94B-9222653E4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375D-2729-C144-B1AB-BE88EC5D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3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533362"/>
            <a:ext cx="1862959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7666780"/>
            <a:ext cx="1862959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6693734"/>
            <a:ext cx="485989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03A85-499D-3C4B-A94B-9222653E4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6693734"/>
            <a:ext cx="72898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6693734"/>
            <a:ext cx="485989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4375D-2729-C144-B1AB-BE88EC5D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542044-6787-3048-83A3-8E0D33A4AB3A}"/>
              </a:ext>
            </a:extLst>
          </p:cNvPr>
          <p:cNvSpPr/>
          <p:nvPr/>
        </p:nvSpPr>
        <p:spPr>
          <a:xfrm>
            <a:off x="-1" y="1"/>
            <a:ext cx="21599526" cy="25949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B75ED-9E4B-3947-BD66-F6EA1871F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964" y="68409"/>
            <a:ext cx="18359596" cy="167495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  <a:latin typeface="Helvetica" pitchFamily="2" charset="0"/>
              </a:rPr>
              <a:t>Visualization of relationship between </a:t>
            </a:r>
            <a:br>
              <a:rPr lang="en-US" sz="5400">
                <a:solidFill>
                  <a:schemeClr val="bg1"/>
                </a:solidFill>
                <a:latin typeface="Helvetica" pitchFamily="2" charset="0"/>
              </a:rPr>
            </a:br>
            <a:r>
              <a:rPr lang="en-US" sz="5400">
                <a:solidFill>
                  <a:schemeClr val="bg1"/>
                </a:solidFill>
                <a:latin typeface="Helvetica" pitchFamily="2" charset="0"/>
              </a:rPr>
              <a:t>chronic diseases and preventions in 500 US Cities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E62AA-E5AE-514D-8A89-DC942848C0C0}"/>
              </a:ext>
            </a:extLst>
          </p:cNvPr>
          <p:cNvSpPr txBox="1"/>
          <p:nvPr/>
        </p:nvSpPr>
        <p:spPr>
          <a:xfrm>
            <a:off x="3382162" y="1811773"/>
            <a:ext cx="17876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Helvetica" pitchFamily="2" charset="0"/>
              </a:rPr>
              <a:t>Bu Qianqian   -   Myles Lefkovitz   -   Salim Noorallah Ladak   -  Tri Nguyen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6BAB2-91B3-5047-95BD-9F88F676CC5E}"/>
              </a:ext>
            </a:extLst>
          </p:cNvPr>
          <p:cNvSpPr txBox="1"/>
          <p:nvPr/>
        </p:nvSpPr>
        <p:spPr>
          <a:xfrm>
            <a:off x="12485538" y="3944922"/>
            <a:ext cx="87727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>
                <a:latin typeface="Helvetica Light" panose="020B0403020202020204" pitchFamily="34" charset="0"/>
              </a:rPr>
              <a:t>Diseases and health conditions represent 9 of the 10 most common causes of death globally. Of those 10 causes, chronic diseases (non-communicable diseases) represent 6 (</a:t>
            </a:r>
            <a:r>
              <a:rPr lang="en-AU" sz="3200">
                <a:solidFill>
                  <a:schemeClr val="accent5">
                    <a:lumMod val="75000"/>
                  </a:schemeClr>
                </a:solidFill>
                <a:latin typeface="Helvetica Light" panose="020B0403020202020204" pitchFamily="34" charset="0"/>
              </a:rPr>
              <a:t>blue</a:t>
            </a:r>
            <a:r>
              <a:rPr lang="en-AU" sz="3200">
                <a:latin typeface="Helvetica Light" panose="020B0403020202020204" pitchFamily="34" charset="0"/>
              </a:rPr>
              <a:t> bars). Understanding of related factors is of utmost importance to effective public health planning. </a:t>
            </a:r>
            <a:r>
              <a:rPr lang="en-AU" sz="4000" b="1">
                <a:solidFill>
                  <a:schemeClr val="accent5">
                    <a:lumMod val="75000"/>
                  </a:schemeClr>
                </a:solidFill>
                <a:latin typeface="Helvetica" pitchFamily="2" charset="0"/>
              </a:rPr>
              <a:t>Chronic Diseases</a:t>
            </a:r>
            <a:endParaRPr lang="en-US" sz="4000" b="1">
              <a:solidFill>
                <a:schemeClr val="accent5">
                  <a:lumMod val="75000"/>
                </a:schemeClr>
              </a:solidFill>
              <a:latin typeface="Helvetica" pitchFamily="2" charset="0"/>
            </a:endParaRPr>
          </a:p>
          <a:p>
            <a:endParaRPr lang="en-US" sz="3200">
              <a:latin typeface="Helvetica Light" panose="020B04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0D717E-296A-9A4A-B914-533BF6AEFCA2}"/>
              </a:ext>
            </a:extLst>
          </p:cNvPr>
          <p:cNvSpPr txBox="1"/>
          <p:nvPr/>
        </p:nvSpPr>
        <p:spPr>
          <a:xfrm>
            <a:off x="9123012" y="9395453"/>
            <a:ext cx="3407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THE DATA</a:t>
            </a:r>
            <a:endParaRPr lang="en-US" sz="4400">
              <a:solidFill>
                <a:schemeClr val="bg2">
                  <a:lumMod val="50000"/>
                </a:schemeClr>
              </a:solidFill>
              <a:latin typeface="Helvetica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3FFA18-94A4-F445-A47A-7759F68A87E3}"/>
              </a:ext>
            </a:extLst>
          </p:cNvPr>
          <p:cNvSpPr txBox="1"/>
          <p:nvPr/>
        </p:nvSpPr>
        <p:spPr>
          <a:xfrm>
            <a:off x="531584" y="9461789"/>
            <a:ext cx="9224588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sz="3200" b="1">
                <a:solidFill>
                  <a:schemeClr val="accent5">
                    <a:lumMod val="75000"/>
                  </a:schemeClr>
                </a:solidFill>
                <a:latin typeface="Helvetica"/>
                <a:cs typeface="Helvetica"/>
              </a:rPr>
              <a:t>Data Source. </a:t>
            </a:r>
            <a:r>
              <a:rPr lang="en-AU" sz="3200">
                <a:latin typeface="Helvetica Light"/>
              </a:rPr>
              <a:t>Published by the CDC (</a:t>
            </a:r>
            <a:r>
              <a:rPr lang="en-AU" sz="3200" err="1">
                <a:latin typeface="Helvetica Light"/>
              </a:rPr>
              <a:t>Center</a:t>
            </a:r>
            <a:r>
              <a:rPr lang="en-AU" sz="3200">
                <a:latin typeface="Helvetica Light"/>
              </a:rPr>
              <a:t> for Disease Control and Prevention) </a:t>
            </a:r>
            <a:endParaRPr lang="en-AU" sz="3200">
              <a:latin typeface="Helvetica Light" panose="020B0403020202020204" pitchFamily="34" charset="0"/>
            </a:endParaRPr>
          </a:p>
          <a:p>
            <a:r>
              <a:rPr lang="en-AU" sz="3200">
                <a:latin typeface="Helvetica Light"/>
              </a:rPr>
              <a:t>- Contain prevalence of 13 diseases,  9 prevention practices and 5 unhealthy </a:t>
            </a:r>
            <a:r>
              <a:rPr lang="en-AU" sz="3200" err="1">
                <a:latin typeface="Helvetica Light"/>
              </a:rPr>
              <a:t>behaviors</a:t>
            </a:r>
            <a:r>
              <a:rPr lang="en-AU" sz="3200">
                <a:latin typeface="Helvetica Light"/>
              </a:rPr>
              <a:t> in 500 cities at </a:t>
            </a:r>
            <a:r>
              <a:rPr lang="en-AU" sz="3200" b="1">
                <a:latin typeface="Helvetica Light"/>
              </a:rPr>
              <a:t>National, State, City, and Census Tract levels. </a:t>
            </a:r>
            <a:endParaRPr lang="en-AU" sz="3200" b="1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AU" sz="3200">
                <a:latin typeface="Helvetica Light"/>
              </a:rPr>
              <a:t>CSV format, 800,000 rows of data/235MB.</a:t>
            </a:r>
          </a:p>
          <a:p>
            <a:pPr marL="457200" indent="-457200">
              <a:buFontTx/>
              <a:buChar char="-"/>
            </a:pPr>
            <a:r>
              <a:rPr lang="en-AU" sz="3200">
                <a:latin typeface="Helvetica Light"/>
              </a:rPr>
              <a:t>Contain geographic data for each area.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CA92A8-2444-D244-AE79-3BD5A8625995}"/>
              </a:ext>
            </a:extLst>
          </p:cNvPr>
          <p:cNvSpPr txBox="1"/>
          <p:nvPr/>
        </p:nvSpPr>
        <p:spPr>
          <a:xfrm>
            <a:off x="12485538" y="11225981"/>
            <a:ext cx="838623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sz="3200" b="1">
                <a:solidFill>
                  <a:schemeClr val="accent5">
                    <a:lumMod val="75000"/>
                  </a:schemeClr>
                </a:solidFill>
                <a:latin typeface="Helvetica"/>
                <a:cs typeface="Helvetica"/>
              </a:rPr>
              <a:t>Processing. </a:t>
            </a:r>
            <a:r>
              <a:rPr lang="en-AU" sz="3200">
                <a:latin typeface="Helvetica Light"/>
              </a:rPr>
              <a:t>Data is cleaned and reformatted in Python, using Pandas and </a:t>
            </a:r>
            <a:r>
              <a:rPr lang="en-AU" sz="3200" err="1">
                <a:latin typeface="Helvetica Light"/>
              </a:rPr>
              <a:t>Numpy</a:t>
            </a:r>
            <a:r>
              <a:rPr lang="en-AU" sz="3200">
                <a:latin typeface="Helvetica Light"/>
              </a:rPr>
              <a:t> libraries.</a:t>
            </a:r>
            <a:endParaRPr lang="en-US" sz="3200">
              <a:latin typeface="Helvetica 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F466AF-9CC4-0846-BB65-E644281D6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61" y="3197312"/>
            <a:ext cx="9043315" cy="59725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61CB5BD-D47C-F242-8E6A-097B58BFB959}"/>
              </a:ext>
            </a:extLst>
          </p:cNvPr>
          <p:cNvSpPr/>
          <p:nvPr/>
        </p:nvSpPr>
        <p:spPr>
          <a:xfrm>
            <a:off x="1251227" y="13990067"/>
            <a:ext cx="3291462" cy="100952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cs typeface="Calibri"/>
              </a:rPr>
              <a:t>Questions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C6C819-0AB0-7944-8AA6-5536EF629F83}"/>
              </a:ext>
            </a:extLst>
          </p:cNvPr>
          <p:cNvSpPr txBox="1"/>
          <p:nvPr/>
        </p:nvSpPr>
        <p:spPr>
          <a:xfrm>
            <a:off x="12485538" y="9398390"/>
            <a:ext cx="8347859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sz="3200" b="1">
                <a:solidFill>
                  <a:schemeClr val="accent5">
                    <a:lumMod val="75000"/>
                  </a:schemeClr>
                </a:solidFill>
                <a:latin typeface="Helvetica"/>
                <a:cs typeface="Helvetica"/>
              </a:rPr>
              <a:t>Goals. </a:t>
            </a:r>
            <a:r>
              <a:rPr lang="en-AU" sz="3200">
                <a:latin typeface="Helvetica Light"/>
              </a:rPr>
              <a:t>Study which preventions and </a:t>
            </a:r>
            <a:r>
              <a:rPr lang="en-AU" sz="3200" err="1">
                <a:latin typeface="Helvetica Light"/>
              </a:rPr>
              <a:t>behaviors</a:t>
            </a:r>
            <a:r>
              <a:rPr lang="en-AU" sz="3200">
                <a:latin typeface="Helvetica Light"/>
              </a:rPr>
              <a:t> best predict a particular disease at state and national levels. </a:t>
            </a:r>
            <a:endParaRPr lang="en-US" sz="4000">
              <a:latin typeface="Helvetica Light" panose="020B0403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64C4B7-1E82-0441-B59F-DE2B2720B1A7}"/>
              </a:ext>
            </a:extLst>
          </p:cNvPr>
          <p:cNvSpPr/>
          <p:nvPr/>
        </p:nvSpPr>
        <p:spPr>
          <a:xfrm>
            <a:off x="11378676" y="13977271"/>
            <a:ext cx="3962352" cy="100952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cs typeface="Calibri"/>
              </a:rPr>
              <a:t>Algorithms Evaluation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69FE35-7607-FB4E-8500-85ECE390EB72}"/>
              </a:ext>
            </a:extLst>
          </p:cNvPr>
          <p:cNvSpPr/>
          <p:nvPr/>
        </p:nvSpPr>
        <p:spPr>
          <a:xfrm>
            <a:off x="6364743" y="13990068"/>
            <a:ext cx="3300968" cy="100952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cs typeface="Calibri"/>
              </a:rPr>
              <a:t>Experiment Design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743965-26F5-2D4D-8ACC-4EABE78332B7}"/>
              </a:ext>
            </a:extLst>
          </p:cNvPr>
          <p:cNvSpPr/>
          <p:nvPr/>
        </p:nvSpPr>
        <p:spPr>
          <a:xfrm>
            <a:off x="17029381" y="13971555"/>
            <a:ext cx="3291462" cy="100952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Results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41F8F5-05F7-0A46-9105-8AC7DBAEAF8A}"/>
              </a:ext>
            </a:extLst>
          </p:cNvPr>
          <p:cNvSpPr txBox="1"/>
          <p:nvPr/>
        </p:nvSpPr>
        <p:spPr>
          <a:xfrm>
            <a:off x="503654" y="15156401"/>
            <a:ext cx="5462486" cy="35092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sz="3200" b="1">
                <a:solidFill>
                  <a:schemeClr val="accent5">
                    <a:lumMod val="75000"/>
                  </a:schemeClr>
                </a:solidFill>
                <a:latin typeface="Helvetica Light"/>
              </a:rPr>
              <a:t>Interpretable Relationship</a:t>
            </a:r>
            <a:r>
              <a:rPr lang="en-AU" sz="3200">
                <a:latin typeface="Helvetica Light"/>
              </a:rPr>
              <a:t> </a:t>
            </a:r>
            <a:endParaRPr lang="en-US"/>
          </a:p>
          <a:p>
            <a:r>
              <a:rPr lang="en-AU" sz="3200">
                <a:latin typeface="Helvetica Light"/>
              </a:rPr>
              <a:t>-</a:t>
            </a:r>
            <a:r>
              <a:rPr lang="en-AU" sz="320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</a:rPr>
              <a:t> </a:t>
            </a:r>
            <a:r>
              <a:rPr lang="en-AU" sz="320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</a:rPr>
              <a:t>Between health outcomes and preventions/unhealthy behaviours? </a:t>
            </a:r>
          </a:p>
          <a:p>
            <a:r>
              <a:rPr lang="en-AU" sz="320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</a:rPr>
              <a:t>- Prediction accuracy? </a:t>
            </a:r>
          </a:p>
          <a:p>
            <a:r>
              <a:rPr lang="en-AU" sz="320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</a:rPr>
              <a:t>- Which model works best? </a:t>
            </a:r>
          </a:p>
          <a:p>
            <a:r>
              <a:rPr lang="en-AU" sz="320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</a:rPr>
              <a:t>- What are the key features?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2EFD7F-F230-1541-86D9-4EC0A9604556}"/>
              </a:ext>
            </a:extLst>
          </p:cNvPr>
          <p:cNvSpPr txBox="1"/>
          <p:nvPr/>
        </p:nvSpPr>
        <p:spPr>
          <a:xfrm>
            <a:off x="11001291" y="15184950"/>
            <a:ext cx="5101302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sz="3200" b="1">
                <a:solidFill>
                  <a:schemeClr val="accent5">
                    <a:lumMod val="75000"/>
                  </a:schemeClr>
                </a:solidFill>
                <a:latin typeface="Helvetica Light"/>
              </a:rPr>
              <a:t>Multiple Regression Models</a:t>
            </a:r>
          </a:p>
          <a:p>
            <a:r>
              <a:rPr lang="en-AU" sz="3200">
                <a:latin typeface="Helvetica Light"/>
              </a:rPr>
              <a:t>- </a:t>
            </a:r>
            <a:r>
              <a:rPr lang="en-AU" sz="320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</a:rPr>
              <a:t>Linear regression</a:t>
            </a:r>
          </a:p>
          <a:p>
            <a:r>
              <a:rPr lang="en-AU" sz="320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</a:rPr>
              <a:t>- Ridge regression</a:t>
            </a:r>
          </a:p>
          <a:p>
            <a:r>
              <a:rPr lang="en-AU" sz="320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</a:rPr>
              <a:t>- Lasso regression</a:t>
            </a:r>
          </a:p>
          <a:p>
            <a:r>
              <a:rPr lang="en-AU" sz="320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</a:rPr>
              <a:t>- Support vector regression (SVR)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B61A6D-58F0-C74B-98CB-551529DAFEDB}"/>
              </a:ext>
            </a:extLst>
          </p:cNvPr>
          <p:cNvSpPr txBox="1"/>
          <p:nvPr/>
        </p:nvSpPr>
        <p:spPr>
          <a:xfrm>
            <a:off x="16327270" y="15184950"/>
            <a:ext cx="5215009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sz="3200" b="1">
                <a:solidFill>
                  <a:schemeClr val="accent5">
                    <a:lumMod val="75000"/>
                  </a:schemeClr>
                </a:solidFill>
                <a:latin typeface="Helvetica Light"/>
              </a:rPr>
              <a:t>Linear Relationships</a:t>
            </a:r>
          </a:p>
          <a:p>
            <a:r>
              <a:rPr lang="en-AU" sz="3200">
                <a:latin typeface="Helvetica Light"/>
              </a:rPr>
              <a:t>- </a:t>
            </a:r>
            <a:r>
              <a:rPr lang="en-AU" sz="320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</a:rPr>
              <a:t>Found top 5 predictors for each health outcome</a:t>
            </a:r>
          </a:p>
          <a:p>
            <a:r>
              <a:rPr lang="en-AU" sz="320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</a:rPr>
              <a:t>- Formulated SVR model with hyperparameter tuning </a:t>
            </a:r>
            <a:endParaRPr lang="en-AU" sz="3200">
              <a:solidFill>
                <a:schemeClr val="tx1">
                  <a:lumMod val="50000"/>
                  <a:lumOff val="50000"/>
                </a:schemeClr>
              </a:solidFill>
              <a:latin typeface="Helvetica Light" panose="020B0403020202020204" pitchFamily="34" charset="0"/>
            </a:endParaRPr>
          </a:p>
          <a:p>
            <a:r>
              <a:rPr lang="en-AU" sz="320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</a:rPr>
              <a:t>- Test accuracies averaged 0.89 at national level</a:t>
            </a:r>
            <a:endParaRPr lang="en-AU" sz="3200">
              <a:solidFill>
                <a:schemeClr val="tx1">
                  <a:lumMod val="50000"/>
                  <a:lumOff val="50000"/>
                </a:schemeClr>
              </a:solidFill>
              <a:latin typeface="Helvetica Light" panose="020B0403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2C6800-1888-B845-898A-BCB273A8E81E}"/>
              </a:ext>
            </a:extLst>
          </p:cNvPr>
          <p:cNvSpPr txBox="1"/>
          <p:nvPr/>
        </p:nvSpPr>
        <p:spPr>
          <a:xfrm>
            <a:off x="5957224" y="15188043"/>
            <a:ext cx="4670093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sz="3200" b="1">
                <a:solidFill>
                  <a:schemeClr val="accent5">
                    <a:lumMod val="75000"/>
                  </a:schemeClr>
                </a:solidFill>
                <a:latin typeface="Helvetica Light"/>
              </a:rPr>
              <a:t>ML with </a:t>
            </a:r>
            <a:r>
              <a:rPr lang="en-AU" sz="3200" b="1" err="1">
                <a:solidFill>
                  <a:schemeClr val="accent5">
                    <a:lumMod val="75000"/>
                  </a:schemeClr>
                </a:solidFill>
                <a:latin typeface="Helvetica Light"/>
              </a:rPr>
              <a:t>Scikit</a:t>
            </a:r>
            <a:r>
              <a:rPr lang="en-AU" sz="3200" b="1">
                <a:solidFill>
                  <a:schemeClr val="accent5">
                    <a:lumMod val="75000"/>
                  </a:schemeClr>
                </a:solidFill>
                <a:latin typeface="Helvetica Light"/>
              </a:rPr>
              <a:t>-Learn</a:t>
            </a:r>
          </a:p>
          <a:p>
            <a:r>
              <a:rPr lang="en-AU" sz="3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/>
              </a:rPr>
              <a:t>-</a:t>
            </a:r>
            <a:r>
              <a:rPr lang="en-AU" sz="320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</a:rPr>
              <a:t> Multiple model comparison analysis</a:t>
            </a:r>
          </a:p>
          <a:p>
            <a:r>
              <a:rPr lang="en-AU" sz="320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</a:rPr>
              <a:t>- Top feature selection at national and state levels</a:t>
            </a:r>
          </a:p>
          <a:p>
            <a:r>
              <a:rPr lang="en-AU" sz="320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</a:rPr>
              <a:t>- Generate output file for visualization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C00397-1C8A-D846-9EAC-2ECB6ADB1AE6}"/>
              </a:ext>
            </a:extLst>
          </p:cNvPr>
          <p:cNvSpPr txBox="1"/>
          <p:nvPr/>
        </p:nvSpPr>
        <p:spPr>
          <a:xfrm>
            <a:off x="550320" y="19906011"/>
            <a:ext cx="8728995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sz="4400" b="1">
                <a:solidFill>
                  <a:schemeClr val="accent5">
                    <a:lumMod val="75000"/>
                  </a:schemeClr>
                </a:solidFill>
                <a:latin typeface="Helvetica"/>
                <a:cs typeface="Helvetica"/>
              </a:rPr>
              <a:t>INTERACTIVE MAPS</a:t>
            </a:r>
            <a:endParaRPr lang="en-US" sz="4400" b="1">
              <a:solidFill>
                <a:schemeClr val="accent5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EF2B17-2835-484E-9858-FACCA1ACF609}"/>
              </a:ext>
            </a:extLst>
          </p:cNvPr>
          <p:cNvSpPr txBox="1"/>
          <p:nvPr/>
        </p:nvSpPr>
        <p:spPr>
          <a:xfrm>
            <a:off x="550320" y="20924499"/>
            <a:ext cx="10324783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sz="3200">
                <a:latin typeface="Helvetica Light"/>
              </a:rPr>
              <a:t>Developed in Tableau.</a:t>
            </a:r>
          </a:p>
          <a:p>
            <a:r>
              <a:rPr lang="en-AU" sz="3200">
                <a:latin typeface="Helvetica Light"/>
              </a:rPr>
              <a:t>Show most prevalent diseases in each city/state.</a:t>
            </a:r>
          </a:p>
          <a:p>
            <a:r>
              <a:rPr lang="en-AU" sz="3200">
                <a:latin typeface="Helvetica Light"/>
              </a:rPr>
              <a:t>Most related factors to each disease.</a:t>
            </a:r>
          </a:p>
          <a:p>
            <a:r>
              <a:rPr lang="en-AU" sz="3200">
                <a:latin typeface="Helvetica Light"/>
              </a:rPr>
              <a:t>Calculation at </a:t>
            </a:r>
            <a:r>
              <a:rPr lang="en-AU" sz="3200" b="1">
                <a:latin typeface="Helvetica Light"/>
              </a:rPr>
              <a:t>state </a:t>
            </a:r>
            <a:r>
              <a:rPr lang="en-AU" sz="3200">
                <a:latin typeface="Helvetica Light"/>
              </a:rPr>
              <a:t>and </a:t>
            </a:r>
            <a:r>
              <a:rPr lang="en-AU" sz="3200" b="1">
                <a:latin typeface="Helvetica Light"/>
              </a:rPr>
              <a:t>national </a:t>
            </a:r>
            <a:r>
              <a:rPr lang="en-AU" sz="3200">
                <a:latin typeface="Helvetica Light"/>
              </a:rPr>
              <a:t>level. </a:t>
            </a:r>
            <a:endParaRPr lang="en-US" sz="3200">
              <a:latin typeface="Helvetica Light" panose="020B0403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EA86ED-2554-D94A-A755-753ED01A50B0}"/>
              </a:ext>
            </a:extLst>
          </p:cNvPr>
          <p:cNvSpPr txBox="1"/>
          <p:nvPr/>
        </p:nvSpPr>
        <p:spPr>
          <a:xfrm>
            <a:off x="550320" y="23953666"/>
            <a:ext cx="9782206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sz="3200" b="1" dirty="0">
                <a:latin typeface="Helvetica Light"/>
              </a:rPr>
              <a:t>Best predicting model:</a:t>
            </a:r>
            <a:r>
              <a:rPr lang="en-AU" sz="3200" dirty="0">
                <a:latin typeface="Helvetica Light"/>
              </a:rPr>
              <a:t> Support Vector Regression</a:t>
            </a:r>
            <a:endParaRPr lang="en-AU" sz="3200" dirty="0">
              <a:latin typeface="Helvetica Light" panose="020B0403020202020204" pitchFamily="34" charset="0"/>
            </a:endParaRPr>
          </a:p>
          <a:p>
            <a:r>
              <a:rPr lang="en-AU" sz="3200" b="1" dirty="0">
                <a:latin typeface="Helvetica Light"/>
              </a:rPr>
              <a:t>Most prevalent diseases: </a:t>
            </a:r>
            <a:r>
              <a:rPr lang="en-AU" sz="3200" dirty="0">
                <a:latin typeface="Helvetica Light"/>
              </a:rPr>
              <a:t>high cholesterol and high blood pressure.</a:t>
            </a:r>
          </a:p>
          <a:p>
            <a:r>
              <a:rPr lang="en-AU" sz="3200" b="1" dirty="0">
                <a:latin typeface="Helvetica Light"/>
              </a:rPr>
              <a:t>Most important factor:</a:t>
            </a:r>
            <a:r>
              <a:rPr lang="en-AU" sz="3200" dirty="0">
                <a:latin typeface="Helvetica Light"/>
              </a:rPr>
              <a:t> blood pressure medication</a:t>
            </a:r>
          </a:p>
          <a:p>
            <a:r>
              <a:rPr lang="en-AU" sz="3200" b="1" dirty="0">
                <a:latin typeface="Helvetica Light"/>
              </a:rPr>
              <a:t>Visualization </a:t>
            </a:r>
            <a:r>
              <a:rPr lang="en-AU" sz="3200" dirty="0">
                <a:latin typeface="Helvetica Light"/>
              </a:rPr>
              <a:t>enabling users to explore the findings and make comparison across diseases and cities/states.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42F44-1642-E94E-AAC1-22046569BD62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0826764" y="4056941"/>
            <a:ext cx="0" cy="4939749"/>
          </a:xfrm>
          <a:prstGeom prst="line">
            <a:avLst/>
          </a:prstGeom>
          <a:ln w="762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AB2E43C-310A-7E4B-AF91-75E35AB46547}"/>
              </a:ext>
            </a:extLst>
          </p:cNvPr>
          <p:cNvSpPr/>
          <p:nvPr/>
        </p:nvSpPr>
        <p:spPr>
          <a:xfrm>
            <a:off x="10704386" y="3918822"/>
            <a:ext cx="244756" cy="244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FD7710-61C2-204C-BC11-4ABECFCB6164}"/>
              </a:ext>
            </a:extLst>
          </p:cNvPr>
          <p:cNvSpPr/>
          <p:nvPr/>
        </p:nvSpPr>
        <p:spPr>
          <a:xfrm>
            <a:off x="10704386" y="8996690"/>
            <a:ext cx="244756" cy="244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B65DE7-CEDA-9246-B763-76B5982CC41B}"/>
              </a:ext>
            </a:extLst>
          </p:cNvPr>
          <p:cNvCxnSpPr>
            <a:cxnSpLocks/>
          </p:cNvCxnSpPr>
          <p:nvPr/>
        </p:nvCxnSpPr>
        <p:spPr>
          <a:xfrm>
            <a:off x="10842082" y="10456384"/>
            <a:ext cx="0" cy="2518119"/>
          </a:xfrm>
          <a:prstGeom prst="line">
            <a:avLst/>
          </a:prstGeom>
          <a:ln w="762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553F74-6B27-114D-BEB5-98C6A7ADEE39}"/>
              </a:ext>
            </a:extLst>
          </p:cNvPr>
          <p:cNvSpPr txBox="1"/>
          <p:nvPr/>
        </p:nvSpPr>
        <p:spPr>
          <a:xfrm>
            <a:off x="8886367" y="2902276"/>
            <a:ext cx="3940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MOTIVATION</a:t>
            </a:r>
            <a:endParaRPr lang="en-US" sz="440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lvetica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177F24F-05A2-F446-99D8-509343F10487}"/>
              </a:ext>
            </a:extLst>
          </p:cNvPr>
          <p:cNvSpPr/>
          <p:nvPr/>
        </p:nvSpPr>
        <p:spPr>
          <a:xfrm>
            <a:off x="10705959" y="10233977"/>
            <a:ext cx="244756" cy="244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FECB7C-4958-6343-9031-3C6AD5CB21DE}"/>
              </a:ext>
            </a:extLst>
          </p:cNvPr>
          <p:cNvSpPr txBox="1"/>
          <p:nvPr/>
        </p:nvSpPr>
        <p:spPr>
          <a:xfrm>
            <a:off x="9096011" y="13122409"/>
            <a:ext cx="340750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AU" sz="4400">
                <a:solidFill>
                  <a:schemeClr val="bg2">
                    <a:lumMod val="50000"/>
                  </a:schemeClr>
                </a:solidFill>
                <a:latin typeface="Helvetica"/>
                <a:cs typeface="Helvetica"/>
              </a:rPr>
              <a:t>ANALYSIS</a:t>
            </a:r>
            <a:endParaRPr lang="en-US" sz="4400">
              <a:solidFill>
                <a:schemeClr val="bg2">
                  <a:lumMod val="50000"/>
                </a:schemeClr>
              </a:solidFill>
              <a:latin typeface="Helvetica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59A8EC6-B421-5948-8CC2-CA224AE5D4D1}"/>
              </a:ext>
            </a:extLst>
          </p:cNvPr>
          <p:cNvSpPr/>
          <p:nvPr/>
        </p:nvSpPr>
        <p:spPr>
          <a:xfrm>
            <a:off x="10677384" y="12800348"/>
            <a:ext cx="244756" cy="244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7A5C14-3232-924D-AC9E-2375AF9C086B}"/>
              </a:ext>
            </a:extLst>
          </p:cNvPr>
          <p:cNvSpPr txBox="1"/>
          <p:nvPr/>
        </p:nvSpPr>
        <p:spPr>
          <a:xfrm>
            <a:off x="8563911" y="19232020"/>
            <a:ext cx="4374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VISUALIZATION</a:t>
            </a:r>
            <a:endParaRPr lang="en-US" sz="4400">
              <a:solidFill>
                <a:schemeClr val="bg2">
                  <a:lumMod val="50000"/>
                </a:schemeClr>
              </a:solidFill>
              <a:latin typeface="Helvetica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C50DC8-0032-E44D-B379-C843EB67C10A}"/>
              </a:ext>
            </a:extLst>
          </p:cNvPr>
          <p:cNvSpPr txBox="1"/>
          <p:nvPr/>
        </p:nvSpPr>
        <p:spPr>
          <a:xfrm>
            <a:off x="-261699" y="23186378"/>
            <a:ext cx="437480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AU" sz="4400">
                <a:latin typeface="Helvetica"/>
                <a:cs typeface="Helvetica"/>
              </a:rPr>
              <a:t>RESULTS</a:t>
            </a:r>
            <a:endParaRPr lang="en-US" sz="4400">
              <a:latin typeface="Helvetica" pitchFamily="2" charset="0"/>
            </a:endParaRPr>
          </a:p>
        </p:txBody>
      </p:sp>
      <p:pic>
        <p:nvPicPr>
          <p:cNvPr id="10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B521242-069A-4D51-8AE9-4CB31EF29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745" y="19995137"/>
            <a:ext cx="10216796" cy="799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3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Visualization of relationship between  chronic diseases and preventions in 500 US Cities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Nguyen</dc:creator>
  <cp:revision>5</cp:revision>
  <cp:lastPrinted>2019-04-10T12:50:52Z</cp:lastPrinted>
  <dcterms:created xsi:type="dcterms:W3CDTF">2019-04-10T09:32:04Z</dcterms:created>
  <dcterms:modified xsi:type="dcterms:W3CDTF">2019-08-16T14:24:01Z</dcterms:modified>
</cp:coreProperties>
</file>