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2" r:id="rId9"/>
    <p:sldId id="263" r:id="rId10"/>
    <p:sldId id="264" r:id="rId11"/>
    <p:sldId id="265" r:id="rId12"/>
    <p:sldId id="276" r:id="rId13"/>
    <p:sldId id="277" r:id="rId14"/>
    <p:sldId id="267" r:id="rId15"/>
    <p:sldId id="268" r:id="rId16"/>
    <p:sldId id="269" r:id="rId17"/>
    <p:sldId id="270" r:id="rId18"/>
    <p:sldId id="271" r:id="rId19"/>
    <p:sldId id="272" r:id="rId20"/>
    <p:sldId id="273" r:id="rId21"/>
    <p:sldId id="278" r:id="rId22"/>
    <p:sldId id="279"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59" d="100"/>
          <a:sy n="159" d="100"/>
        </p:scale>
        <p:origin x="37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45381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423025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D10A4B-EDFF-4DF6-83C7-7F351ACADE5B}"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281610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D10A4B-EDFF-4DF6-83C7-7F351ACADE5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98340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D10A4B-EDFF-4DF6-83C7-7F351ACADE5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357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D10A4B-EDFF-4DF6-83C7-7F351ACADE5B}" type="datetimeFigureOut">
              <a:rPr lang="en-US" smtClean="0"/>
              <a:t>12/14/2023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31235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12/14/2023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58322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3D10A4B-EDFF-4DF6-83C7-7F351ACADE5B}" type="datetimeFigureOut">
              <a:rPr lang="en-US" smtClean="0"/>
              <a:t>12/14/2023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129336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D10A4B-EDFF-4DF6-83C7-7F351ACADE5B}"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705711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12/14/2023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45332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3D10A4B-EDFF-4DF6-83C7-7F351ACADE5B}" type="datetimeFigureOut">
              <a:rPr lang="en-US" smtClean="0"/>
              <a:t>12/14/2023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9A5A1A-4A55-40F9-8F05-3D762E236DC3}" type="slidenum">
              <a:rPr lang="en-US" smtClean="0"/>
              <a:t>‹#›</a:t>
            </a:fld>
            <a:endParaRPr lang="en-US"/>
          </a:p>
        </p:txBody>
      </p:sp>
    </p:spTree>
    <p:extLst>
      <p:ext uri="{BB962C8B-B14F-4D97-AF65-F5344CB8AC3E}">
        <p14:creationId xmlns:p14="http://schemas.microsoft.com/office/powerpoint/2010/main" val="399319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93D10A4B-EDFF-4DF6-83C7-7F351ACADE5B}" type="datetimeFigureOut">
              <a:rPr lang="en-US" smtClean="0"/>
              <a:t>12/14/2023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9A5A1A-4A55-40F9-8F05-3D762E236DC3}" type="slidenum">
              <a:rPr lang="en-US" smtClean="0"/>
              <a:t>‹#›</a:t>
            </a:fld>
            <a:endParaRPr lang="en-US"/>
          </a:p>
        </p:txBody>
      </p:sp>
    </p:spTree>
    <p:extLst>
      <p:ext uri="{BB962C8B-B14F-4D97-AF65-F5344CB8AC3E}">
        <p14:creationId xmlns:p14="http://schemas.microsoft.com/office/powerpoint/2010/main" val="222663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3A94-890B-6F56-94C3-E2A2A1F2F770}"/>
              </a:ext>
            </a:extLst>
          </p:cNvPr>
          <p:cNvSpPr>
            <a:spLocks noGrp="1"/>
          </p:cNvSpPr>
          <p:nvPr>
            <p:ph type="ctrTitle"/>
          </p:nvPr>
        </p:nvSpPr>
        <p:spPr/>
        <p:txBody>
          <a:bodyPr/>
          <a:lstStyle/>
          <a:p>
            <a:r>
              <a:rPr lang="en-US" dirty="0"/>
              <a:t>Walmart Sales Analysis</a:t>
            </a:r>
          </a:p>
        </p:txBody>
      </p:sp>
      <p:sp>
        <p:nvSpPr>
          <p:cNvPr id="3" name="Subtitle 2">
            <a:extLst>
              <a:ext uri="{FF2B5EF4-FFF2-40B4-BE49-F238E27FC236}">
                <a16:creationId xmlns:a16="http://schemas.microsoft.com/office/drawing/2014/main" id="{9D05FDE0-B531-75F8-161A-7E6407402FDB}"/>
              </a:ext>
            </a:extLst>
          </p:cNvPr>
          <p:cNvSpPr>
            <a:spLocks noGrp="1"/>
          </p:cNvSpPr>
          <p:nvPr>
            <p:ph type="subTitle" idx="1"/>
          </p:nvPr>
        </p:nvSpPr>
        <p:spPr/>
        <p:txBody>
          <a:bodyPr/>
          <a:lstStyle/>
          <a:p>
            <a:r>
              <a:rPr lang="en-US" dirty="0"/>
              <a:t>Presentation by Michael Leggett</a:t>
            </a:r>
          </a:p>
        </p:txBody>
      </p:sp>
      <p:pic>
        <p:nvPicPr>
          <p:cNvPr id="7" name="Picture 6" descr="A logo of a walmart store&#10;&#10;Description automatically generated">
            <a:extLst>
              <a:ext uri="{FF2B5EF4-FFF2-40B4-BE49-F238E27FC236}">
                <a16:creationId xmlns:a16="http://schemas.microsoft.com/office/drawing/2014/main" id="{F5F9D3B8-F18E-20A1-F32C-474E6F6EF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625" y="1443790"/>
            <a:ext cx="3000375" cy="3429000"/>
          </a:xfrm>
          <a:prstGeom prst="rect">
            <a:avLst/>
          </a:prstGeom>
        </p:spPr>
      </p:pic>
    </p:spTree>
    <p:extLst>
      <p:ext uri="{BB962C8B-B14F-4D97-AF65-F5344CB8AC3E}">
        <p14:creationId xmlns:p14="http://schemas.microsoft.com/office/powerpoint/2010/main" val="836276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2362A-6781-E971-6BA1-7F54437DF502}"/>
              </a:ext>
            </a:extLst>
          </p:cNvPr>
          <p:cNvSpPr>
            <a:spLocks noGrp="1"/>
          </p:cNvSpPr>
          <p:nvPr>
            <p:ph type="title"/>
          </p:nvPr>
        </p:nvSpPr>
        <p:spPr/>
        <p:txBody>
          <a:bodyPr>
            <a:normAutofit/>
          </a:bodyPr>
          <a:lstStyle/>
          <a:p>
            <a:r>
              <a:rPr lang="en-US" sz="2700" dirty="0"/>
              <a:t>Comparing Holiday and Non-Holiday Sales</a:t>
            </a:r>
            <a:br>
              <a:rPr lang="en-US" sz="2000" dirty="0"/>
            </a:br>
            <a:br>
              <a:rPr lang="en-US" sz="2000" dirty="0"/>
            </a:br>
            <a:r>
              <a:rPr lang="en-US" sz="2000" dirty="0"/>
              <a:t>Holiday sales accounted for approximately 8% of total revenue over the three years.</a:t>
            </a:r>
            <a:br>
              <a:rPr lang="en-US" sz="2000" dirty="0"/>
            </a:br>
            <a:br>
              <a:rPr lang="en-US" sz="2000" dirty="0"/>
            </a:br>
            <a:r>
              <a:rPr lang="en-US" sz="2000" dirty="0"/>
              <a:t>Revenue increases at an exponential rate during the holidays.</a:t>
            </a:r>
            <a:br>
              <a:rPr lang="en-US" sz="2000" dirty="0"/>
            </a:br>
            <a:br>
              <a:rPr lang="en-US" sz="2000" dirty="0"/>
            </a:br>
            <a:endParaRPr lang="en-US" sz="2000" dirty="0"/>
          </a:p>
        </p:txBody>
      </p:sp>
      <p:pic>
        <p:nvPicPr>
          <p:cNvPr id="4" name="Picture 3" descr="A graph with numbers and a bar&#10;&#10;Description automatically generated">
            <a:extLst>
              <a:ext uri="{FF2B5EF4-FFF2-40B4-BE49-F238E27FC236}">
                <a16:creationId xmlns:a16="http://schemas.microsoft.com/office/drawing/2014/main" id="{BF60DD49-0B94-2C00-1AC0-C4493B7EB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052" y="229030"/>
            <a:ext cx="7118352" cy="3050723"/>
          </a:xfrm>
          <a:prstGeom prst="rect">
            <a:avLst/>
          </a:prstGeom>
        </p:spPr>
      </p:pic>
      <p:pic>
        <p:nvPicPr>
          <p:cNvPr id="6" name="Picture 5" descr="A graph of sales&#10;&#10;Description automatically generated">
            <a:extLst>
              <a:ext uri="{FF2B5EF4-FFF2-40B4-BE49-F238E27FC236}">
                <a16:creationId xmlns:a16="http://schemas.microsoft.com/office/drawing/2014/main" id="{6E57D910-7551-67AF-9F2F-01F03E042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9052" y="3424428"/>
            <a:ext cx="7118352" cy="3204541"/>
          </a:xfrm>
          <a:prstGeom prst="rect">
            <a:avLst/>
          </a:prstGeom>
        </p:spPr>
      </p:pic>
    </p:spTree>
    <p:extLst>
      <p:ext uri="{BB962C8B-B14F-4D97-AF65-F5344CB8AC3E}">
        <p14:creationId xmlns:p14="http://schemas.microsoft.com/office/powerpoint/2010/main" val="139437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3E5C-7848-A72D-1A4C-247ACD01D9A4}"/>
              </a:ext>
            </a:extLst>
          </p:cNvPr>
          <p:cNvSpPr>
            <a:spLocks noGrp="1"/>
          </p:cNvSpPr>
          <p:nvPr>
            <p:ph type="title"/>
          </p:nvPr>
        </p:nvSpPr>
        <p:spPr/>
        <p:txBody>
          <a:bodyPr>
            <a:normAutofit/>
          </a:bodyPr>
          <a:lstStyle/>
          <a:p>
            <a:r>
              <a:rPr lang="en-US" sz="2400" dirty="0"/>
              <a:t>Comparing Holiday and Non-Holiday Sales</a:t>
            </a:r>
            <a:br>
              <a:rPr lang="en-US" sz="2000" dirty="0"/>
            </a:br>
            <a:br>
              <a:rPr lang="en-US" sz="2000" dirty="0"/>
            </a:br>
            <a:r>
              <a:rPr lang="en-US" sz="2000" dirty="0"/>
              <a:t>Each level of performance shows a similar pattern of Holiday and Non-Holiday sales.</a:t>
            </a:r>
            <a:br>
              <a:rPr lang="en-US" sz="2000" dirty="0"/>
            </a:br>
            <a:br>
              <a:rPr lang="en-US" sz="2000" dirty="0"/>
            </a:br>
            <a:endParaRPr lang="en-US" sz="2000" dirty="0"/>
          </a:p>
        </p:txBody>
      </p:sp>
      <p:pic>
        <p:nvPicPr>
          <p:cNvPr id="4" name="Picture 3" descr="A graph of different colored bars&#10;&#10;Description automatically generated with medium confidence">
            <a:extLst>
              <a:ext uri="{FF2B5EF4-FFF2-40B4-BE49-F238E27FC236}">
                <a16:creationId xmlns:a16="http://schemas.microsoft.com/office/drawing/2014/main" id="{564412C8-2288-823C-0B96-D1CD6CA62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085" y="83534"/>
            <a:ext cx="6641210" cy="3340894"/>
          </a:xfrm>
          <a:prstGeom prst="rect">
            <a:avLst/>
          </a:prstGeom>
        </p:spPr>
      </p:pic>
      <p:pic>
        <p:nvPicPr>
          <p:cNvPr id="6" name="Picture 5" descr="A graph of sales&#10;&#10;Description automatically generated">
            <a:extLst>
              <a:ext uri="{FF2B5EF4-FFF2-40B4-BE49-F238E27FC236}">
                <a16:creationId xmlns:a16="http://schemas.microsoft.com/office/drawing/2014/main" id="{9F41EA47-FB64-5420-FA71-29C226AC9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7085" y="3340894"/>
            <a:ext cx="6641211" cy="3368043"/>
          </a:xfrm>
          <a:prstGeom prst="rect">
            <a:avLst/>
          </a:prstGeom>
        </p:spPr>
      </p:pic>
    </p:spTree>
    <p:extLst>
      <p:ext uri="{BB962C8B-B14F-4D97-AF65-F5344CB8AC3E}">
        <p14:creationId xmlns:p14="http://schemas.microsoft.com/office/powerpoint/2010/main" val="153752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8EBD-CC14-5F28-0FCF-1B414A48C8F6}"/>
              </a:ext>
            </a:extLst>
          </p:cNvPr>
          <p:cNvSpPr>
            <a:spLocks noGrp="1"/>
          </p:cNvSpPr>
          <p:nvPr>
            <p:ph type="title"/>
          </p:nvPr>
        </p:nvSpPr>
        <p:spPr/>
        <p:txBody>
          <a:bodyPr>
            <a:normAutofit fontScale="90000"/>
          </a:bodyPr>
          <a:lstStyle/>
          <a:p>
            <a:r>
              <a:rPr lang="en-US" dirty="0"/>
              <a:t>Sales Around the Holidays</a:t>
            </a:r>
            <a:br>
              <a:rPr lang="en-US" sz="2000" dirty="0"/>
            </a:br>
            <a:br>
              <a:rPr lang="en-US" sz="2000" dirty="0"/>
            </a:br>
            <a:r>
              <a:rPr lang="en-US" sz="2000" dirty="0"/>
              <a:t>The data shows no significant change between the Super Bowl sales and sales the week before and week after. There is also no significant change between Labor Day sales and sales the week before and week after. Sales are much higher the week of Thanksgiving due to Black Friday. Sales are much higher the week before Christmas as most people will be shopping for presents for the holiday.</a:t>
            </a:r>
          </a:p>
        </p:txBody>
      </p:sp>
      <p:pic>
        <p:nvPicPr>
          <p:cNvPr id="4" name="Picture 3" descr="A graph of sales&#10;&#10;Description automatically generated">
            <a:extLst>
              <a:ext uri="{FF2B5EF4-FFF2-40B4-BE49-F238E27FC236}">
                <a16:creationId xmlns:a16="http://schemas.microsoft.com/office/drawing/2014/main" id="{4D708ED3-8FCD-F3D8-BAB8-E88892E05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50" y="1499631"/>
            <a:ext cx="8159050" cy="3398941"/>
          </a:xfrm>
          <a:prstGeom prst="rect">
            <a:avLst/>
          </a:prstGeom>
        </p:spPr>
      </p:pic>
    </p:spTree>
    <p:extLst>
      <p:ext uri="{BB962C8B-B14F-4D97-AF65-F5344CB8AC3E}">
        <p14:creationId xmlns:p14="http://schemas.microsoft.com/office/powerpoint/2010/main" val="423289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025-5812-B7A2-6282-C9B12DCC9589}"/>
              </a:ext>
            </a:extLst>
          </p:cNvPr>
          <p:cNvSpPr>
            <a:spLocks noGrp="1"/>
          </p:cNvSpPr>
          <p:nvPr>
            <p:ph type="title"/>
          </p:nvPr>
        </p:nvSpPr>
        <p:spPr/>
        <p:txBody>
          <a:bodyPr>
            <a:normAutofit/>
          </a:bodyPr>
          <a:lstStyle/>
          <a:p>
            <a:r>
              <a:rPr lang="en-US" sz="3000" dirty="0"/>
              <a:t>Sales Around the Holidays</a:t>
            </a:r>
            <a:br>
              <a:rPr lang="en-US" sz="2000" dirty="0"/>
            </a:br>
            <a:br>
              <a:rPr lang="en-US" sz="2000" dirty="0"/>
            </a:br>
            <a:r>
              <a:rPr lang="en-US" sz="2000" dirty="0"/>
              <a:t>The data further reinforces the conclusions made from the graph with data from all stores.</a:t>
            </a:r>
            <a:br>
              <a:rPr lang="en-US" sz="2000" dirty="0"/>
            </a:br>
            <a:br>
              <a:rPr lang="en-US" sz="2000" dirty="0"/>
            </a:br>
            <a:r>
              <a:rPr lang="en-US" sz="2000" dirty="0"/>
              <a:t>There are no significant differences between the different levels of performance.</a:t>
            </a:r>
          </a:p>
        </p:txBody>
      </p:sp>
      <p:pic>
        <p:nvPicPr>
          <p:cNvPr id="4" name="Picture 3" descr="A graph of sales&#10;&#10;Description automatically generated">
            <a:extLst>
              <a:ext uri="{FF2B5EF4-FFF2-40B4-BE49-F238E27FC236}">
                <a16:creationId xmlns:a16="http://schemas.microsoft.com/office/drawing/2014/main" id="{CA92DD50-A60C-1042-2AB8-BA3CF4916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461" y="259831"/>
            <a:ext cx="4597800" cy="2056325"/>
          </a:xfrm>
          <a:prstGeom prst="rect">
            <a:avLst/>
          </a:prstGeom>
        </p:spPr>
      </p:pic>
      <p:pic>
        <p:nvPicPr>
          <p:cNvPr id="6" name="Picture 5" descr="A graph of sales&#10;&#10;Description automatically generated">
            <a:extLst>
              <a:ext uri="{FF2B5EF4-FFF2-40B4-BE49-F238E27FC236}">
                <a16:creationId xmlns:a16="http://schemas.microsoft.com/office/drawing/2014/main" id="{3B4A6CEE-15B3-D1DF-B2DA-8AE25FB96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693" y="259831"/>
            <a:ext cx="4551449" cy="2056325"/>
          </a:xfrm>
          <a:prstGeom prst="rect">
            <a:avLst/>
          </a:prstGeom>
        </p:spPr>
      </p:pic>
      <p:pic>
        <p:nvPicPr>
          <p:cNvPr id="8" name="Picture 7" descr="A graph of sales&#10;&#10;Description automatically generated">
            <a:extLst>
              <a:ext uri="{FF2B5EF4-FFF2-40B4-BE49-F238E27FC236}">
                <a16:creationId xmlns:a16="http://schemas.microsoft.com/office/drawing/2014/main" id="{9D506D2F-FE0E-6008-EA2B-A7CD36E29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431" y="2316156"/>
            <a:ext cx="4912084" cy="2176529"/>
          </a:xfrm>
          <a:prstGeom prst="rect">
            <a:avLst/>
          </a:prstGeom>
        </p:spPr>
      </p:pic>
      <p:pic>
        <p:nvPicPr>
          <p:cNvPr id="10" name="Picture 9" descr="A graph of sales&#10;&#10;Description automatically generated with medium confidence">
            <a:extLst>
              <a:ext uri="{FF2B5EF4-FFF2-40B4-BE49-F238E27FC236}">
                <a16:creationId xmlns:a16="http://schemas.microsoft.com/office/drawing/2014/main" id="{DA58CBCA-213C-FBAA-0080-3E81736D8B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430" y="4518022"/>
            <a:ext cx="4912084" cy="2056325"/>
          </a:xfrm>
          <a:prstGeom prst="rect">
            <a:avLst/>
          </a:prstGeom>
        </p:spPr>
      </p:pic>
    </p:spTree>
    <p:extLst>
      <p:ext uri="{BB962C8B-B14F-4D97-AF65-F5344CB8AC3E}">
        <p14:creationId xmlns:p14="http://schemas.microsoft.com/office/powerpoint/2010/main" val="20871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1D41-8636-3CAC-3F96-35B0BB69768D}"/>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Fuel price does not have a significant affect on weekly sales.</a:t>
            </a:r>
            <a:br>
              <a:rPr lang="en-US" sz="2000" dirty="0"/>
            </a:br>
            <a:br>
              <a:rPr lang="en-US" sz="2000" dirty="0"/>
            </a:br>
            <a:r>
              <a:rPr lang="en-US" sz="2000" dirty="0"/>
              <a:t>The drop in sales at fuel prices between $2.40 and $2.50 can be explained by the rarity of those fuel prices. Of the 6435 observations, there was only one record between $2.40 and $2.50.</a:t>
            </a:r>
          </a:p>
        </p:txBody>
      </p:sp>
      <p:pic>
        <p:nvPicPr>
          <p:cNvPr id="4" name="Picture 3" descr="A graph showing the price of a car&#10;&#10;Description automatically generated">
            <a:extLst>
              <a:ext uri="{FF2B5EF4-FFF2-40B4-BE49-F238E27FC236}">
                <a16:creationId xmlns:a16="http://schemas.microsoft.com/office/drawing/2014/main" id="{1936CC26-A37C-3D24-942A-830A29743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562" y="205350"/>
            <a:ext cx="6960055" cy="3083569"/>
          </a:xfrm>
          <a:prstGeom prst="rect">
            <a:avLst/>
          </a:prstGeom>
        </p:spPr>
      </p:pic>
      <p:pic>
        <p:nvPicPr>
          <p:cNvPr id="8" name="Picture 7" descr="A graph showing the price of a car&#10;&#10;Description automatically generated">
            <a:extLst>
              <a:ext uri="{FF2B5EF4-FFF2-40B4-BE49-F238E27FC236}">
                <a16:creationId xmlns:a16="http://schemas.microsoft.com/office/drawing/2014/main" id="{5F51CA2E-0EBC-09B3-BA97-CE6BD9F65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711" y="3344091"/>
            <a:ext cx="7536738" cy="2860766"/>
          </a:xfrm>
          <a:prstGeom prst="rect">
            <a:avLst/>
          </a:prstGeom>
        </p:spPr>
      </p:pic>
    </p:spTree>
    <p:extLst>
      <p:ext uri="{BB962C8B-B14F-4D97-AF65-F5344CB8AC3E}">
        <p14:creationId xmlns:p14="http://schemas.microsoft.com/office/powerpoint/2010/main" val="88201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9A6A-9F8A-E4DC-77D3-8885A8F94E58}"/>
              </a:ext>
            </a:extLst>
          </p:cNvPr>
          <p:cNvSpPr>
            <a:spLocks noGrp="1"/>
          </p:cNvSpPr>
          <p:nvPr>
            <p:ph type="title"/>
          </p:nvPr>
        </p:nvSpPr>
        <p:spPr/>
        <p:txBody>
          <a:bodyPr>
            <a:normAutofit/>
          </a:bodyPr>
          <a:lstStyle/>
          <a:p>
            <a:r>
              <a:rPr lang="en-US" sz="3200" dirty="0"/>
              <a:t>Fuel Price</a:t>
            </a:r>
            <a:br>
              <a:rPr lang="en-US" sz="2000" dirty="0"/>
            </a:br>
            <a:br>
              <a:rPr lang="en-US" sz="2000" dirty="0"/>
            </a:br>
            <a:r>
              <a:rPr lang="en-US" sz="2000" dirty="0"/>
              <a:t>Sale trends are similar amongst the different performance and when compared to the graph with all stores.</a:t>
            </a:r>
            <a:br>
              <a:rPr lang="en-US" sz="2000" dirty="0"/>
            </a:br>
            <a:br>
              <a:rPr lang="en-US" sz="2000" dirty="0"/>
            </a:br>
            <a:r>
              <a:rPr lang="en-US" sz="2000" dirty="0"/>
              <a:t>These graphs further show that fuel prices do not significantly affect weekly sales.</a:t>
            </a:r>
          </a:p>
        </p:txBody>
      </p:sp>
      <p:pic>
        <p:nvPicPr>
          <p:cNvPr id="4" name="Picture 3" descr="A graph of sales&#10;&#10;Description automatically generated">
            <a:extLst>
              <a:ext uri="{FF2B5EF4-FFF2-40B4-BE49-F238E27FC236}">
                <a16:creationId xmlns:a16="http://schemas.microsoft.com/office/drawing/2014/main" id="{09C186CA-46F1-677E-F3D8-93F2A28E2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978" y="157284"/>
            <a:ext cx="6921011" cy="3267144"/>
          </a:xfrm>
          <a:prstGeom prst="rect">
            <a:avLst/>
          </a:prstGeom>
        </p:spPr>
      </p:pic>
      <p:pic>
        <p:nvPicPr>
          <p:cNvPr id="6" name="Picture 5" descr="A graph of sales&#10;&#10;Description automatically generated">
            <a:extLst>
              <a:ext uri="{FF2B5EF4-FFF2-40B4-BE49-F238E27FC236}">
                <a16:creationId xmlns:a16="http://schemas.microsoft.com/office/drawing/2014/main" id="{A8251A81-B1F5-F81D-072E-8DF987648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995" y="3498091"/>
            <a:ext cx="7067839" cy="3133790"/>
          </a:xfrm>
          <a:prstGeom prst="rect">
            <a:avLst/>
          </a:prstGeom>
        </p:spPr>
      </p:pic>
    </p:spTree>
    <p:extLst>
      <p:ext uri="{BB962C8B-B14F-4D97-AF65-F5344CB8AC3E}">
        <p14:creationId xmlns:p14="http://schemas.microsoft.com/office/powerpoint/2010/main" val="351311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AFE8-3334-3BE1-E68F-03E079EB05E3}"/>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Fuel price does not have a significant affect on weekly sales.</a:t>
            </a:r>
            <a:br>
              <a:rPr lang="en-US" sz="2000" dirty="0"/>
            </a:br>
            <a:endParaRPr lang="en-US" sz="2000" dirty="0"/>
          </a:p>
        </p:txBody>
      </p:sp>
      <p:pic>
        <p:nvPicPr>
          <p:cNvPr id="4" name="Picture 3" descr="A graph showing the sales of a company&#10;&#10;Description automatically generated with medium confidence">
            <a:extLst>
              <a:ext uri="{FF2B5EF4-FFF2-40B4-BE49-F238E27FC236}">
                <a16:creationId xmlns:a16="http://schemas.microsoft.com/office/drawing/2014/main" id="{E8969797-F6F6-6BDE-A04C-55B649AB7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364" y="99485"/>
            <a:ext cx="6709950" cy="3257669"/>
          </a:xfrm>
          <a:prstGeom prst="rect">
            <a:avLst/>
          </a:prstGeom>
        </p:spPr>
      </p:pic>
      <p:pic>
        <p:nvPicPr>
          <p:cNvPr id="6" name="Picture 5" descr="A graph showing the average sales by temperature&#10;&#10;Description automatically generated">
            <a:extLst>
              <a:ext uri="{FF2B5EF4-FFF2-40B4-BE49-F238E27FC236}">
                <a16:creationId xmlns:a16="http://schemas.microsoft.com/office/drawing/2014/main" id="{64B5D78F-A76E-BD63-ADC0-C9472EEDB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40" y="3424428"/>
            <a:ext cx="6680858" cy="3205802"/>
          </a:xfrm>
          <a:prstGeom prst="rect">
            <a:avLst/>
          </a:prstGeom>
        </p:spPr>
      </p:pic>
    </p:spTree>
    <p:extLst>
      <p:ext uri="{BB962C8B-B14F-4D97-AF65-F5344CB8AC3E}">
        <p14:creationId xmlns:p14="http://schemas.microsoft.com/office/powerpoint/2010/main" val="228843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A259-3C2D-8FB6-CD28-2A8816C6F086}"/>
              </a:ext>
            </a:extLst>
          </p:cNvPr>
          <p:cNvSpPr>
            <a:spLocks noGrp="1"/>
          </p:cNvSpPr>
          <p:nvPr>
            <p:ph type="title"/>
          </p:nvPr>
        </p:nvSpPr>
        <p:spPr/>
        <p:txBody>
          <a:bodyPr>
            <a:normAutofit/>
          </a:bodyPr>
          <a:lstStyle/>
          <a:p>
            <a:r>
              <a:rPr lang="en-US" sz="3200" dirty="0"/>
              <a:t>Temperature</a:t>
            </a:r>
            <a:br>
              <a:rPr lang="en-US" sz="2000" dirty="0"/>
            </a:br>
            <a:br>
              <a:rPr lang="en-US" sz="2000" dirty="0"/>
            </a:br>
            <a:r>
              <a:rPr lang="en-US" sz="2000" dirty="0"/>
              <a:t>Sale trends are similar amongst the different performance and when compared to the graph with all stores.</a:t>
            </a:r>
            <a:br>
              <a:rPr lang="en-US" sz="2000" dirty="0"/>
            </a:br>
            <a:br>
              <a:rPr lang="en-US" sz="2000" dirty="0"/>
            </a:br>
            <a:r>
              <a:rPr lang="en-US" sz="2000" dirty="0"/>
              <a:t>These graphs further show that temperature does not significantly affect weekly sales.</a:t>
            </a:r>
          </a:p>
        </p:txBody>
      </p:sp>
      <p:pic>
        <p:nvPicPr>
          <p:cNvPr id="4" name="Picture 3" descr="A graph with different colored lines&#10;&#10;Description automatically generated">
            <a:extLst>
              <a:ext uri="{FF2B5EF4-FFF2-40B4-BE49-F238E27FC236}">
                <a16:creationId xmlns:a16="http://schemas.microsoft.com/office/drawing/2014/main" id="{E72ED654-4584-8020-541B-1CF968767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7317" y="137957"/>
            <a:ext cx="6112355" cy="3127251"/>
          </a:xfrm>
          <a:prstGeom prst="rect">
            <a:avLst/>
          </a:prstGeom>
        </p:spPr>
      </p:pic>
      <p:pic>
        <p:nvPicPr>
          <p:cNvPr id="6" name="Picture 5" descr="A graph of sales by performance&#10;&#10;Description automatically generated">
            <a:extLst>
              <a:ext uri="{FF2B5EF4-FFF2-40B4-BE49-F238E27FC236}">
                <a16:creationId xmlns:a16="http://schemas.microsoft.com/office/drawing/2014/main" id="{C1F57FED-1284-FAEE-F081-E94C86D3D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318" y="3265208"/>
            <a:ext cx="6112355" cy="3413853"/>
          </a:xfrm>
          <a:prstGeom prst="rect">
            <a:avLst/>
          </a:prstGeom>
        </p:spPr>
      </p:pic>
    </p:spTree>
    <p:extLst>
      <p:ext uri="{BB962C8B-B14F-4D97-AF65-F5344CB8AC3E}">
        <p14:creationId xmlns:p14="http://schemas.microsoft.com/office/powerpoint/2010/main" val="95855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83E3-CECC-0A7B-D718-D6887C506B30}"/>
              </a:ext>
            </a:extLst>
          </p:cNvPr>
          <p:cNvSpPr>
            <a:spLocks noGrp="1"/>
          </p:cNvSpPr>
          <p:nvPr>
            <p:ph type="title"/>
          </p:nvPr>
        </p:nvSpPr>
        <p:spPr/>
        <p:txBody>
          <a:bodyPr>
            <a:normAutofit/>
          </a:bodyPr>
          <a:lstStyle/>
          <a:p>
            <a:r>
              <a:rPr lang="en-US" sz="2000" dirty="0"/>
              <a:t>Consumer Price Index (CPI)</a:t>
            </a:r>
            <a:br>
              <a:rPr lang="en-US" sz="2000" dirty="0"/>
            </a:br>
            <a:br>
              <a:rPr lang="en-US" sz="2000" dirty="0"/>
            </a:br>
            <a:r>
              <a:rPr lang="en-US" sz="1800" dirty="0"/>
              <a:t>The data shows a steady increase in the average CPI during the three-year period, starting at about 168 in February 2010 and reaching about 176 in Oct 2012 – an almost 5% increase. However, total sales maintain a steady pattern. Increasing CPI indicates increasing inflation, meaning Walmart might have increased prices. With revenue stagnant and prices higher, this would indicate that less products are being sold.</a:t>
            </a:r>
          </a:p>
        </p:txBody>
      </p:sp>
      <p:pic>
        <p:nvPicPr>
          <p:cNvPr id="4" name="Picture 3" descr="A graph of sales&#10;&#10;Description automatically generated">
            <a:extLst>
              <a:ext uri="{FF2B5EF4-FFF2-40B4-BE49-F238E27FC236}">
                <a16:creationId xmlns:a16="http://schemas.microsoft.com/office/drawing/2014/main" id="{DFF5CC11-0ECE-FE30-2B8C-E9B631A3A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604" y="1033733"/>
            <a:ext cx="8525150" cy="4781389"/>
          </a:xfrm>
          <a:prstGeom prst="rect">
            <a:avLst/>
          </a:prstGeom>
        </p:spPr>
      </p:pic>
    </p:spTree>
    <p:extLst>
      <p:ext uri="{BB962C8B-B14F-4D97-AF65-F5344CB8AC3E}">
        <p14:creationId xmlns:p14="http://schemas.microsoft.com/office/powerpoint/2010/main" val="1922360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971D-8B9B-44CA-88AA-152727107946}"/>
              </a:ext>
            </a:extLst>
          </p:cNvPr>
          <p:cNvSpPr>
            <a:spLocks noGrp="1"/>
          </p:cNvSpPr>
          <p:nvPr>
            <p:ph type="title"/>
          </p:nvPr>
        </p:nvSpPr>
        <p:spPr/>
        <p:txBody>
          <a:bodyPr>
            <a:normAutofit/>
          </a:bodyPr>
          <a:lstStyle/>
          <a:p>
            <a:r>
              <a:rPr lang="en-US" sz="2000" dirty="0"/>
              <a:t>Consumer Price Index (CPI)</a:t>
            </a:r>
          </a:p>
        </p:txBody>
      </p:sp>
      <p:pic>
        <p:nvPicPr>
          <p:cNvPr id="4" name="Picture 3" descr="A graph of sales&#10;&#10;Description automatically generated">
            <a:extLst>
              <a:ext uri="{FF2B5EF4-FFF2-40B4-BE49-F238E27FC236}">
                <a16:creationId xmlns:a16="http://schemas.microsoft.com/office/drawing/2014/main" id="{30771E30-DB2E-FC31-1614-D4560C081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146" y="445523"/>
            <a:ext cx="4394934" cy="2474026"/>
          </a:xfrm>
          <a:prstGeom prst="rect">
            <a:avLst/>
          </a:prstGeom>
        </p:spPr>
      </p:pic>
      <p:pic>
        <p:nvPicPr>
          <p:cNvPr id="6" name="Picture 5" descr="A graph with red lines and numbers&#10;&#10;Description automatically generated">
            <a:extLst>
              <a:ext uri="{FF2B5EF4-FFF2-40B4-BE49-F238E27FC236}">
                <a16:creationId xmlns:a16="http://schemas.microsoft.com/office/drawing/2014/main" id="{4E85DE1F-15D0-F9FE-8207-D0240A798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6103" y="445522"/>
            <a:ext cx="4394934" cy="2474026"/>
          </a:xfrm>
          <a:prstGeom prst="rect">
            <a:avLst/>
          </a:prstGeom>
        </p:spPr>
      </p:pic>
      <p:pic>
        <p:nvPicPr>
          <p:cNvPr id="8" name="Picture 7" descr="A graph with a red line&#10;&#10;Description automatically generated">
            <a:extLst>
              <a:ext uri="{FF2B5EF4-FFF2-40B4-BE49-F238E27FC236}">
                <a16:creationId xmlns:a16="http://schemas.microsoft.com/office/drawing/2014/main" id="{25F38AB3-5690-9888-9B40-FA05A9209B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2146" y="3249121"/>
            <a:ext cx="4394934" cy="2458255"/>
          </a:xfrm>
          <a:prstGeom prst="rect">
            <a:avLst/>
          </a:prstGeom>
        </p:spPr>
      </p:pic>
      <p:pic>
        <p:nvPicPr>
          <p:cNvPr id="10" name="Picture 9" descr="A graph of sales and a few other sales&#10;&#10;Description automatically generated with medium confidence">
            <a:extLst>
              <a:ext uri="{FF2B5EF4-FFF2-40B4-BE49-F238E27FC236}">
                <a16:creationId xmlns:a16="http://schemas.microsoft.com/office/drawing/2014/main" id="{BEE9838B-CDC2-00C6-2B56-5B7A1ABFC0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6103" y="3249122"/>
            <a:ext cx="4394934" cy="2475898"/>
          </a:xfrm>
          <a:prstGeom prst="rect">
            <a:avLst/>
          </a:prstGeom>
        </p:spPr>
      </p:pic>
    </p:spTree>
    <p:extLst>
      <p:ext uri="{BB962C8B-B14F-4D97-AF65-F5344CB8AC3E}">
        <p14:creationId xmlns:p14="http://schemas.microsoft.com/office/powerpoint/2010/main" val="216881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9EBC-862F-390B-995D-F5B5A872B031}"/>
              </a:ext>
            </a:extLst>
          </p:cNvPr>
          <p:cNvSpPr>
            <a:spLocks noGrp="1"/>
          </p:cNvSpPr>
          <p:nvPr>
            <p:ph type="title"/>
          </p:nvPr>
        </p:nvSpPr>
        <p:spPr/>
        <p:txBody>
          <a:bodyPr/>
          <a:lstStyle/>
          <a:p>
            <a:r>
              <a:rPr lang="en-US" dirty="0"/>
              <a:t>Overview of Analysis</a:t>
            </a:r>
          </a:p>
        </p:txBody>
      </p:sp>
      <p:sp>
        <p:nvSpPr>
          <p:cNvPr id="3" name="Content Placeholder 2">
            <a:extLst>
              <a:ext uri="{FF2B5EF4-FFF2-40B4-BE49-F238E27FC236}">
                <a16:creationId xmlns:a16="http://schemas.microsoft.com/office/drawing/2014/main" id="{4DC1C30A-FBA6-C3F9-EA72-E3309D0F690C}"/>
              </a:ext>
            </a:extLst>
          </p:cNvPr>
          <p:cNvSpPr>
            <a:spLocks noGrp="1"/>
          </p:cNvSpPr>
          <p:nvPr>
            <p:ph idx="1"/>
          </p:nvPr>
        </p:nvSpPr>
        <p:spPr/>
        <p:txBody>
          <a:bodyPr/>
          <a:lstStyle/>
          <a:p>
            <a:pPr marL="0" indent="0">
              <a:buNone/>
            </a:pPr>
            <a:r>
              <a:rPr lang="en-US" dirty="0"/>
              <a:t>The purpose of this analysis is to gain insights into sales performance, identify areas for improvement, and make data-driven decisions to increase revenue.</a:t>
            </a:r>
          </a:p>
          <a:p>
            <a:pPr marL="0" indent="0">
              <a:buNone/>
            </a:pPr>
            <a:endParaRPr lang="en-US" dirty="0"/>
          </a:p>
          <a:p>
            <a:pPr marL="0" indent="0">
              <a:buNone/>
            </a:pPr>
            <a:r>
              <a:rPr lang="en-US" dirty="0"/>
              <a:t>I will seek to answer the following questions:</a:t>
            </a:r>
          </a:p>
          <a:p>
            <a:pPr marL="457200" indent="-457200">
              <a:buFont typeface="+mj-lt"/>
              <a:buAutoNum type="arabicPeriod"/>
            </a:pPr>
            <a:r>
              <a:rPr lang="en-US" dirty="0"/>
              <a:t>What was the total revenue generated by Walmart during the period covered by the dataset?</a:t>
            </a:r>
          </a:p>
          <a:p>
            <a:pPr marL="457200" indent="-457200">
              <a:buFont typeface="+mj-lt"/>
              <a:buAutoNum type="arabicPeriod"/>
            </a:pPr>
            <a:r>
              <a:rPr lang="en-US" dirty="0"/>
              <a:t>Which stores performed best, and which stores need improvement?</a:t>
            </a:r>
          </a:p>
          <a:p>
            <a:pPr marL="457200" indent="-457200">
              <a:buFont typeface="+mj-lt"/>
              <a:buAutoNum type="arabicPeriod"/>
            </a:pPr>
            <a:r>
              <a:rPr lang="en-US" dirty="0"/>
              <a:t>Which variables have an affect on sales?</a:t>
            </a:r>
          </a:p>
          <a:p>
            <a:pPr marL="457200" indent="-457200">
              <a:buFont typeface="+mj-lt"/>
              <a:buAutoNum type="arabicPeriod"/>
            </a:pPr>
            <a:r>
              <a:rPr lang="en-US" dirty="0"/>
              <a:t>How much do holidays affect sales?</a:t>
            </a:r>
          </a:p>
        </p:txBody>
      </p:sp>
    </p:spTree>
    <p:extLst>
      <p:ext uri="{BB962C8B-B14F-4D97-AF65-F5344CB8AC3E}">
        <p14:creationId xmlns:p14="http://schemas.microsoft.com/office/powerpoint/2010/main" val="2106636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A200-CD9E-B0D5-B03D-767EB0AB1CCD}"/>
              </a:ext>
            </a:extLst>
          </p:cNvPr>
          <p:cNvSpPr>
            <a:spLocks noGrp="1"/>
          </p:cNvSpPr>
          <p:nvPr>
            <p:ph type="title"/>
          </p:nvPr>
        </p:nvSpPr>
        <p:spPr/>
        <p:txBody>
          <a:bodyPr>
            <a:normAutofit fontScale="90000"/>
          </a:bodyPr>
          <a:lstStyle/>
          <a:p>
            <a:r>
              <a:rPr lang="en-US" dirty="0"/>
              <a:t>Unemployment</a:t>
            </a:r>
            <a:br>
              <a:rPr lang="en-US" sz="2000" dirty="0"/>
            </a:br>
            <a:br>
              <a:rPr lang="en-US" sz="2000" dirty="0"/>
            </a:br>
            <a:r>
              <a:rPr lang="en-US" sz="2000" dirty="0"/>
              <a:t>The unemployment rate has little affect on sales. We can see from comparing the two graphs that the reason for the spike increase in the first graph at 3-4% is caused by the high performing stores being the only group with that unemployment rate. It is also important to note that the high performing stores also do not have unemployment rates greater than 10%, unlike they other groups. This might indicate that the high performing stores are in more affluent areas.</a:t>
            </a:r>
          </a:p>
        </p:txBody>
      </p:sp>
      <p:pic>
        <p:nvPicPr>
          <p:cNvPr id="4" name="Picture 3" descr="A graph showing the growth of unemployment rate&#10;&#10;Description automatically generated">
            <a:extLst>
              <a:ext uri="{FF2B5EF4-FFF2-40B4-BE49-F238E27FC236}">
                <a16:creationId xmlns:a16="http://schemas.microsoft.com/office/drawing/2014/main" id="{2B985D6A-87C6-5D3E-5DE9-CDA0B87F9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373" y="50537"/>
            <a:ext cx="5629364" cy="3303865"/>
          </a:xfrm>
          <a:prstGeom prst="rect">
            <a:avLst/>
          </a:prstGeom>
        </p:spPr>
      </p:pic>
      <p:pic>
        <p:nvPicPr>
          <p:cNvPr id="6" name="Picture 5" descr="A graph of a graph showing the amount of unemployment rate&#10;&#10;Description automatically generated with medium confidence">
            <a:extLst>
              <a:ext uri="{FF2B5EF4-FFF2-40B4-BE49-F238E27FC236}">
                <a16:creationId xmlns:a16="http://schemas.microsoft.com/office/drawing/2014/main" id="{D451BB5A-DFA7-DBB7-57DD-3662A9F3D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372" y="3429000"/>
            <a:ext cx="5629365" cy="3276907"/>
          </a:xfrm>
          <a:prstGeom prst="rect">
            <a:avLst/>
          </a:prstGeom>
        </p:spPr>
      </p:pic>
    </p:spTree>
    <p:extLst>
      <p:ext uri="{BB962C8B-B14F-4D97-AF65-F5344CB8AC3E}">
        <p14:creationId xmlns:p14="http://schemas.microsoft.com/office/powerpoint/2010/main" val="395499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E323-F0CF-2215-55BE-378A2EB110E2}"/>
              </a:ext>
            </a:extLst>
          </p:cNvPr>
          <p:cNvSpPr>
            <a:spLocks noGrp="1"/>
          </p:cNvSpPr>
          <p:nvPr>
            <p:ph type="ctrTitle"/>
          </p:nvPr>
        </p:nvSpPr>
        <p:spPr/>
        <p:txBody>
          <a:bodyPr/>
          <a:lstStyle/>
          <a:p>
            <a:r>
              <a:rPr lang="en-US" dirty="0"/>
              <a:t>Conclusions</a:t>
            </a:r>
          </a:p>
        </p:txBody>
      </p:sp>
      <p:sp>
        <p:nvSpPr>
          <p:cNvPr id="3" name="Subtitle 2">
            <a:extLst>
              <a:ext uri="{FF2B5EF4-FFF2-40B4-BE49-F238E27FC236}">
                <a16:creationId xmlns:a16="http://schemas.microsoft.com/office/drawing/2014/main" id="{84CCDA32-2F94-72AD-4751-5DBA4FC605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3226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A90-1D1C-1E0A-169C-7508B2BBFECF}"/>
              </a:ext>
            </a:extLst>
          </p:cNvPr>
          <p:cNvSpPr>
            <a:spLocks noGrp="1"/>
          </p:cNvSpPr>
          <p:nvPr>
            <p:ph type="title"/>
          </p:nvPr>
        </p:nvSpPr>
        <p:spPr/>
        <p:txBody>
          <a:bodyPr>
            <a:normAutofit/>
          </a:bodyPr>
          <a:lstStyle/>
          <a:p>
            <a:r>
              <a:rPr lang="en-US" sz="2800" dirty="0"/>
              <a:t>Recommendations</a:t>
            </a:r>
          </a:p>
        </p:txBody>
      </p:sp>
      <p:sp>
        <p:nvSpPr>
          <p:cNvPr id="3" name="Content Placeholder 2">
            <a:extLst>
              <a:ext uri="{FF2B5EF4-FFF2-40B4-BE49-F238E27FC236}">
                <a16:creationId xmlns:a16="http://schemas.microsoft.com/office/drawing/2014/main" id="{E3E1ED49-DA35-90FF-83B3-8C4805C734FB}"/>
              </a:ext>
            </a:extLst>
          </p:cNvPr>
          <p:cNvSpPr>
            <a:spLocks noGrp="1"/>
          </p:cNvSpPr>
          <p:nvPr>
            <p:ph idx="1"/>
          </p:nvPr>
        </p:nvSpPr>
        <p:spPr/>
        <p:txBody>
          <a:bodyPr/>
          <a:lstStyle/>
          <a:p>
            <a:r>
              <a:rPr lang="en-US" dirty="0"/>
              <a:t>Low performing stores should focus on trying to increase sales during the holidays – specifically Thanksgiving and Christmas – as their sales performance, when compared to non-holiday weeks, was much weaker than higher performing stores.</a:t>
            </a:r>
          </a:p>
          <a:p>
            <a:r>
              <a:rPr lang="en-US" dirty="0"/>
              <a:t>Walmart should not take temperature or fuel price into serious account when determining prices.</a:t>
            </a:r>
          </a:p>
          <a:p>
            <a:r>
              <a:rPr lang="en-US" dirty="0"/>
              <a:t>Walmart should monitor the Consumer Price Index as it might be the cause of stagnating revenue. Indicators show a possible continued increase of inflation. Walmart might want to consider increasing prices, cutting costs, or changing marketing tactics.</a:t>
            </a:r>
          </a:p>
          <a:p>
            <a:endParaRPr lang="en-US" dirty="0"/>
          </a:p>
          <a:p>
            <a:endParaRPr lang="en-US" dirty="0"/>
          </a:p>
          <a:p>
            <a:endParaRPr lang="en-US" dirty="0"/>
          </a:p>
        </p:txBody>
      </p:sp>
    </p:spTree>
    <p:extLst>
      <p:ext uri="{BB962C8B-B14F-4D97-AF65-F5344CB8AC3E}">
        <p14:creationId xmlns:p14="http://schemas.microsoft.com/office/powerpoint/2010/main" val="734287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F63D-6529-E85D-19A4-E280ECB72D43}"/>
              </a:ext>
            </a:extLst>
          </p:cNvPr>
          <p:cNvSpPr>
            <a:spLocks noGrp="1"/>
          </p:cNvSpPr>
          <p:nvPr>
            <p:ph type="title"/>
          </p:nvPr>
        </p:nvSpPr>
        <p:spPr/>
        <p:txBody>
          <a:bodyPr/>
          <a:lstStyle/>
          <a:p>
            <a:r>
              <a:rPr lang="en-US" dirty="0"/>
              <a:t>Future Analysis</a:t>
            </a:r>
          </a:p>
        </p:txBody>
      </p:sp>
      <p:sp>
        <p:nvSpPr>
          <p:cNvPr id="3" name="Content Placeholder 2">
            <a:extLst>
              <a:ext uri="{FF2B5EF4-FFF2-40B4-BE49-F238E27FC236}">
                <a16:creationId xmlns:a16="http://schemas.microsoft.com/office/drawing/2014/main" id="{660B0CE7-B0E9-7837-8974-C5D5393037BD}"/>
              </a:ext>
            </a:extLst>
          </p:cNvPr>
          <p:cNvSpPr>
            <a:spLocks noGrp="1"/>
          </p:cNvSpPr>
          <p:nvPr>
            <p:ph idx="1"/>
          </p:nvPr>
        </p:nvSpPr>
        <p:spPr/>
        <p:txBody>
          <a:bodyPr/>
          <a:lstStyle/>
          <a:p>
            <a:r>
              <a:rPr lang="en-US" dirty="0"/>
              <a:t>Location data for the stores and census data for their surrounding areas might help provide more insight into the disparity of the different performing stores. The unemployment rate indicates that store performance might partially be related to unemployment rate and therefore the surrounding economic standings.</a:t>
            </a:r>
          </a:p>
          <a:p>
            <a:r>
              <a:rPr lang="en-US" dirty="0"/>
              <a:t>Since the dataset ends in October 2012, it could be helpful to use a machine learning algorithm to help predict future weekly sales going into 2013. This could also help potentially see the effects of the Consumer Price Index if it were to continue to increase.</a:t>
            </a:r>
          </a:p>
          <a:p>
            <a:r>
              <a:rPr lang="en-US" dirty="0"/>
              <a:t>While temperature did not have a significant affect on sales data, weather data would be worth analyzing, especially where stores are prone to inclement weather.</a:t>
            </a:r>
          </a:p>
        </p:txBody>
      </p:sp>
    </p:spTree>
    <p:extLst>
      <p:ext uri="{BB962C8B-B14F-4D97-AF65-F5344CB8AC3E}">
        <p14:creationId xmlns:p14="http://schemas.microsoft.com/office/powerpoint/2010/main" val="259720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F38C-7771-41C0-EC30-1E43E1FE1639}"/>
              </a:ext>
            </a:extLst>
          </p:cNvPr>
          <p:cNvSpPr>
            <a:spLocks noGrp="1"/>
          </p:cNvSpPr>
          <p:nvPr>
            <p:ph type="title"/>
          </p:nvPr>
        </p:nvSpPr>
        <p:spPr>
          <a:xfrm>
            <a:off x="252919" y="1123837"/>
            <a:ext cx="2947482" cy="4601183"/>
          </a:xfrm>
        </p:spPr>
        <p:txBody>
          <a:bodyPr>
            <a:normAutofit/>
          </a:bodyPr>
          <a:lstStyle/>
          <a:p>
            <a:r>
              <a:rPr lang="en-US" dirty="0"/>
              <a:t>Dataset</a:t>
            </a:r>
          </a:p>
        </p:txBody>
      </p:sp>
      <p:sp>
        <p:nvSpPr>
          <p:cNvPr id="3" name="Content Placeholder 2">
            <a:extLst>
              <a:ext uri="{FF2B5EF4-FFF2-40B4-BE49-F238E27FC236}">
                <a16:creationId xmlns:a16="http://schemas.microsoft.com/office/drawing/2014/main" id="{12C76F1B-F2B9-4BF5-9182-97A361AC0A51}"/>
              </a:ext>
            </a:extLst>
          </p:cNvPr>
          <p:cNvSpPr>
            <a:spLocks noGrp="1"/>
          </p:cNvSpPr>
          <p:nvPr>
            <p:ph idx="1"/>
          </p:nvPr>
        </p:nvSpPr>
        <p:spPr>
          <a:xfrm>
            <a:off x="3869268" y="864108"/>
            <a:ext cx="7315200" cy="2998765"/>
          </a:xfrm>
        </p:spPr>
        <p:txBody>
          <a:bodyPr>
            <a:normAutofit/>
          </a:bodyPr>
          <a:lstStyle/>
          <a:p>
            <a:r>
              <a:rPr lang="en-US" dirty="0"/>
              <a:t>The dataset provided contains sales data for 45 Walmart stores.</a:t>
            </a:r>
          </a:p>
          <a:p>
            <a:r>
              <a:rPr lang="en-US" dirty="0"/>
              <a:t>The dataset includes 8 variables and 6435 samples.</a:t>
            </a:r>
          </a:p>
          <a:p>
            <a:r>
              <a:rPr lang="en-US" dirty="0"/>
              <a:t>The data provides a ‘</a:t>
            </a:r>
            <a:r>
              <a:rPr lang="en-US" dirty="0" err="1"/>
              <a:t>Holiday_Flag</a:t>
            </a:r>
            <a:r>
              <a:rPr lang="en-US" dirty="0"/>
              <a:t>’ variable which is a Boolean filed that shows whether the week is a special holiday or not. This signifies promotional markdown events throughout the year preceding prominent holidays which include the Super Bowl, Labor Day, Thanksgiving, and Christmas.</a:t>
            </a:r>
          </a:p>
        </p:txBody>
      </p:sp>
      <p:pic>
        <p:nvPicPr>
          <p:cNvPr id="7" name="Picture 6" descr="A close-up of a table&#10;&#10;Description automatically generated">
            <a:extLst>
              <a:ext uri="{FF2B5EF4-FFF2-40B4-BE49-F238E27FC236}">
                <a16:creationId xmlns:a16="http://schemas.microsoft.com/office/drawing/2014/main" id="{847AD872-FBD2-31A6-571F-C3B0AFFAE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297" y="3800291"/>
            <a:ext cx="7779052" cy="2003106"/>
          </a:xfrm>
          <a:prstGeom prst="rect">
            <a:avLst/>
          </a:prstGeom>
        </p:spPr>
      </p:pic>
    </p:spTree>
    <p:extLst>
      <p:ext uri="{BB962C8B-B14F-4D97-AF65-F5344CB8AC3E}">
        <p14:creationId xmlns:p14="http://schemas.microsoft.com/office/powerpoint/2010/main" val="30513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8229-173E-DFFA-2EFD-7A94901CEDFD}"/>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725A10D-4ECC-6EA3-4D36-38A94A812D1A}"/>
              </a:ext>
            </a:extLst>
          </p:cNvPr>
          <p:cNvSpPr>
            <a:spLocks noGrp="1"/>
          </p:cNvSpPr>
          <p:nvPr>
            <p:ph idx="1"/>
          </p:nvPr>
        </p:nvSpPr>
        <p:spPr/>
        <p:txBody>
          <a:bodyPr/>
          <a:lstStyle/>
          <a:p>
            <a:r>
              <a:rPr lang="en-US" dirty="0"/>
              <a:t>To prepare the data for importation and analysis in a SQL database, I inspected the data using Python and cleaned the data as necessary.</a:t>
            </a:r>
          </a:p>
          <a:p>
            <a:r>
              <a:rPr lang="en-US" dirty="0"/>
              <a:t>The data was cleaned by:</a:t>
            </a:r>
          </a:p>
          <a:p>
            <a:pPr lvl="1"/>
            <a:r>
              <a:rPr lang="en-US" dirty="0"/>
              <a:t>Checking the datatypes for each variable;</a:t>
            </a:r>
          </a:p>
          <a:p>
            <a:pPr lvl="1"/>
            <a:r>
              <a:rPr lang="en-US" dirty="0"/>
              <a:t>Checking the data for missing values;</a:t>
            </a:r>
          </a:p>
          <a:p>
            <a:pPr lvl="1"/>
            <a:r>
              <a:rPr lang="en-US" dirty="0"/>
              <a:t>Replacing values for more readable and easier to understand data;</a:t>
            </a:r>
          </a:p>
          <a:p>
            <a:pPr lvl="1"/>
            <a:r>
              <a:rPr lang="en-US" dirty="0"/>
              <a:t>Checking for duplicate rows.</a:t>
            </a:r>
          </a:p>
        </p:txBody>
      </p:sp>
    </p:spTree>
    <p:extLst>
      <p:ext uri="{BB962C8B-B14F-4D97-AF65-F5344CB8AC3E}">
        <p14:creationId xmlns:p14="http://schemas.microsoft.com/office/powerpoint/2010/main" val="17685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0E2C-8F7B-CE64-6C37-C7F43F664569}"/>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8541E49E-7591-8AA1-98A1-547161EFA3FC}"/>
              </a:ext>
            </a:extLst>
          </p:cNvPr>
          <p:cNvSpPr>
            <a:spLocks noGrp="1"/>
          </p:cNvSpPr>
          <p:nvPr>
            <p:ph idx="1"/>
          </p:nvPr>
        </p:nvSpPr>
        <p:spPr/>
        <p:txBody>
          <a:bodyPr/>
          <a:lstStyle/>
          <a:p>
            <a:r>
              <a:rPr lang="en-US" dirty="0"/>
              <a:t>To explore the data, I used a PostgreSQL database.</a:t>
            </a:r>
          </a:p>
          <a:p>
            <a:r>
              <a:rPr lang="en-US" dirty="0"/>
              <a:t>The dataset ranges from February 5, 2010 to October 26, 2012.</a:t>
            </a:r>
          </a:p>
          <a:p>
            <a:r>
              <a:rPr lang="en-US" dirty="0"/>
              <a:t>Over the span of the three years, Walmart had a total revenue of $6,737,218,987.11</a:t>
            </a:r>
          </a:p>
          <a:p>
            <a:r>
              <a:rPr lang="en-US" dirty="0"/>
              <a:t>The minimum weekly revenue was $209,986.25</a:t>
            </a:r>
          </a:p>
          <a:p>
            <a:r>
              <a:rPr lang="en-US" dirty="0"/>
              <a:t>The maximum weekly revenue was $3,818,686.45</a:t>
            </a:r>
          </a:p>
          <a:p>
            <a:r>
              <a:rPr lang="en-US" dirty="0"/>
              <a:t>The average weekly revenue was $1,046,964.88</a:t>
            </a:r>
          </a:p>
          <a:p>
            <a:endParaRPr lang="en-US" dirty="0"/>
          </a:p>
        </p:txBody>
      </p:sp>
    </p:spTree>
    <p:extLst>
      <p:ext uri="{BB962C8B-B14F-4D97-AF65-F5344CB8AC3E}">
        <p14:creationId xmlns:p14="http://schemas.microsoft.com/office/powerpoint/2010/main" val="334136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C11F-49B7-7749-BB18-AFE487498944}"/>
              </a:ext>
            </a:extLst>
          </p:cNvPr>
          <p:cNvSpPr>
            <a:spLocks noGrp="1"/>
          </p:cNvSpPr>
          <p:nvPr>
            <p:ph type="title"/>
          </p:nvPr>
        </p:nvSpPr>
        <p:spPr/>
        <p:txBody>
          <a:bodyPr/>
          <a:lstStyle/>
          <a:p>
            <a:r>
              <a:rPr lang="en-US" dirty="0"/>
              <a:t>Segmentation and Binning</a:t>
            </a:r>
          </a:p>
        </p:txBody>
      </p:sp>
      <p:sp>
        <p:nvSpPr>
          <p:cNvPr id="3" name="Content Placeholder 2">
            <a:extLst>
              <a:ext uri="{FF2B5EF4-FFF2-40B4-BE49-F238E27FC236}">
                <a16:creationId xmlns:a16="http://schemas.microsoft.com/office/drawing/2014/main" id="{82E300F7-AB94-D0A1-897E-5076B71F30EA}"/>
              </a:ext>
            </a:extLst>
          </p:cNvPr>
          <p:cNvSpPr>
            <a:spLocks noGrp="1"/>
          </p:cNvSpPr>
          <p:nvPr>
            <p:ph idx="1"/>
          </p:nvPr>
        </p:nvSpPr>
        <p:spPr/>
        <p:txBody>
          <a:bodyPr/>
          <a:lstStyle/>
          <a:p>
            <a:r>
              <a:rPr lang="en-US" dirty="0"/>
              <a:t>To identify which stores are higher or lower performers than others, I created a new column that would segment the data into four bins by identifying each store as either:</a:t>
            </a:r>
          </a:p>
          <a:p>
            <a:pPr marL="845820" lvl="1" indent="-342900">
              <a:buFont typeface="+mj-lt"/>
              <a:buAutoNum type="arabicPeriod"/>
            </a:pPr>
            <a:r>
              <a:rPr lang="en-US" dirty="0"/>
              <a:t>High Performance</a:t>
            </a:r>
          </a:p>
          <a:p>
            <a:pPr marL="845820" lvl="1" indent="-342900">
              <a:buFont typeface="+mj-lt"/>
              <a:buAutoNum type="arabicPeriod"/>
            </a:pPr>
            <a:r>
              <a:rPr lang="en-US" dirty="0"/>
              <a:t>Mid-High Performance</a:t>
            </a:r>
          </a:p>
          <a:p>
            <a:pPr marL="845820" lvl="1" indent="-342900">
              <a:buFont typeface="+mj-lt"/>
              <a:buAutoNum type="arabicPeriod"/>
            </a:pPr>
            <a:r>
              <a:rPr lang="en-US" dirty="0"/>
              <a:t>Mid-Low Performance</a:t>
            </a:r>
          </a:p>
          <a:p>
            <a:pPr marL="845820" lvl="1" indent="-342900">
              <a:buFont typeface="+mj-lt"/>
              <a:buAutoNum type="arabicPeriod"/>
            </a:pPr>
            <a:r>
              <a:rPr lang="en-US" dirty="0"/>
              <a:t>Low Performance</a:t>
            </a:r>
          </a:p>
          <a:p>
            <a:r>
              <a:rPr lang="en-US" dirty="0"/>
              <a:t>This was accomplished by finding the average total revenue of all the stores, which was $149,715,977.49</a:t>
            </a:r>
          </a:p>
          <a:p>
            <a:r>
              <a:rPr lang="en-US" dirty="0"/>
              <a:t>I then looked at the stores with total revenues above the average and below the average and found their respective medians. This divided the above average stores into two groups, and the below average stores into two groups, which created the four bins.</a:t>
            </a:r>
          </a:p>
        </p:txBody>
      </p:sp>
    </p:spTree>
    <p:extLst>
      <p:ext uri="{BB962C8B-B14F-4D97-AF65-F5344CB8AC3E}">
        <p14:creationId xmlns:p14="http://schemas.microsoft.com/office/powerpoint/2010/main" val="210889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4D07-ECD7-BB25-9C82-DC77B8AE568F}"/>
              </a:ext>
            </a:extLst>
          </p:cNvPr>
          <p:cNvSpPr>
            <a:spLocks noGrp="1"/>
          </p:cNvSpPr>
          <p:nvPr>
            <p:ph type="title"/>
          </p:nvPr>
        </p:nvSpPr>
        <p:spPr/>
        <p:txBody>
          <a:bodyPr>
            <a:normAutofit/>
          </a:bodyPr>
          <a:lstStyle/>
          <a:p>
            <a:r>
              <a:rPr lang="en-US" sz="3200" dirty="0"/>
              <a:t>Performance Categories</a:t>
            </a:r>
          </a:p>
        </p:txBody>
      </p:sp>
      <p:pic>
        <p:nvPicPr>
          <p:cNvPr id="4" name="Picture 3" descr="A pie chart with numbers and text&#10;&#10;Description automatically generated">
            <a:extLst>
              <a:ext uri="{FF2B5EF4-FFF2-40B4-BE49-F238E27FC236}">
                <a16:creationId xmlns:a16="http://schemas.microsoft.com/office/drawing/2014/main" id="{4ABDE50C-8F20-2D00-027D-B4A9C112C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5386" y="1571557"/>
            <a:ext cx="6058746" cy="3705742"/>
          </a:xfrm>
          <a:prstGeom prst="rect">
            <a:avLst/>
          </a:prstGeom>
        </p:spPr>
      </p:pic>
    </p:spTree>
    <p:extLst>
      <p:ext uri="{BB962C8B-B14F-4D97-AF65-F5344CB8AC3E}">
        <p14:creationId xmlns:p14="http://schemas.microsoft.com/office/powerpoint/2010/main" val="320624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4DC6-E934-9727-8F91-5BC0DC555D0C}"/>
              </a:ext>
            </a:extLst>
          </p:cNvPr>
          <p:cNvSpPr>
            <a:spLocks noGrp="1"/>
          </p:cNvSpPr>
          <p:nvPr>
            <p:ph type="ctrTitle"/>
          </p:nvPr>
        </p:nvSpPr>
        <p:spPr/>
        <p:txBody>
          <a:bodyPr/>
          <a:lstStyle/>
          <a:p>
            <a:r>
              <a:rPr lang="en-US" dirty="0"/>
              <a:t>Findings and Analysis</a:t>
            </a:r>
          </a:p>
        </p:txBody>
      </p:sp>
    </p:spTree>
    <p:extLst>
      <p:ext uri="{BB962C8B-B14F-4D97-AF65-F5344CB8AC3E}">
        <p14:creationId xmlns:p14="http://schemas.microsoft.com/office/powerpoint/2010/main" val="174779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F4821-8189-01BA-7BFD-1026B75C95EF}"/>
              </a:ext>
            </a:extLst>
          </p:cNvPr>
          <p:cNvSpPr>
            <a:spLocks noGrp="1"/>
          </p:cNvSpPr>
          <p:nvPr>
            <p:ph type="title"/>
          </p:nvPr>
        </p:nvSpPr>
        <p:spPr/>
        <p:txBody>
          <a:bodyPr>
            <a:normAutofit fontScale="90000"/>
          </a:bodyPr>
          <a:lstStyle/>
          <a:p>
            <a:r>
              <a:rPr lang="en-US" dirty="0"/>
              <a:t>Sales by Month</a:t>
            </a:r>
            <a:br>
              <a:rPr lang="en-US" sz="2000" dirty="0"/>
            </a:br>
            <a:br>
              <a:rPr lang="en-US" sz="2000" dirty="0"/>
            </a:br>
            <a:r>
              <a:rPr lang="en-US" sz="2000" dirty="0"/>
              <a:t>Each level of performance follows a similar pattern of revenue.</a:t>
            </a:r>
            <a:br>
              <a:rPr lang="en-US" sz="2000" dirty="0"/>
            </a:br>
            <a:br>
              <a:rPr lang="en-US" sz="2000" dirty="0"/>
            </a:br>
            <a:r>
              <a:rPr lang="en-US" sz="2000" dirty="0"/>
              <a:t>Strong peaks of revenue between November and December for Black Friday and Christmas.</a:t>
            </a:r>
            <a:br>
              <a:rPr lang="en-US" sz="2000" dirty="0"/>
            </a:br>
            <a:br>
              <a:rPr lang="en-US" sz="2000" dirty="0"/>
            </a:br>
            <a:r>
              <a:rPr lang="en-US" sz="2000" dirty="0"/>
              <a:t>Large dip in revenue in January after large holiday spending.</a:t>
            </a:r>
            <a:br>
              <a:rPr lang="en-US" sz="2000" dirty="0"/>
            </a:br>
            <a:br>
              <a:rPr lang="en-US" sz="2000" dirty="0"/>
            </a:br>
            <a:r>
              <a:rPr lang="en-US" sz="2000" dirty="0"/>
              <a:t>Low performance stores have significantly smaller peaks around the holidays.</a:t>
            </a:r>
          </a:p>
        </p:txBody>
      </p:sp>
      <p:pic>
        <p:nvPicPr>
          <p:cNvPr id="4" name="Picture 3" descr="A graph of sales&#10;&#10;Description automatically generated">
            <a:extLst>
              <a:ext uri="{FF2B5EF4-FFF2-40B4-BE49-F238E27FC236}">
                <a16:creationId xmlns:a16="http://schemas.microsoft.com/office/drawing/2014/main" id="{34168DCF-B680-2CA1-20A1-728B9FD2E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392" y="1170769"/>
            <a:ext cx="8424561" cy="4507318"/>
          </a:xfrm>
          <a:prstGeom prst="rect">
            <a:avLst/>
          </a:prstGeom>
        </p:spPr>
      </p:pic>
    </p:spTree>
    <p:extLst>
      <p:ext uri="{BB962C8B-B14F-4D97-AF65-F5344CB8AC3E}">
        <p14:creationId xmlns:p14="http://schemas.microsoft.com/office/powerpoint/2010/main" val="188813795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495</TotalTime>
  <Words>1183</Words>
  <Application>Microsoft Office PowerPoint</Application>
  <PresentationFormat>Widescreen</PresentationFormat>
  <Paragraphs>60</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Corbel</vt:lpstr>
      <vt:lpstr>Wingdings 2</vt:lpstr>
      <vt:lpstr>Frame</vt:lpstr>
      <vt:lpstr>Walmart Sales Analysis</vt:lpstr>
      <vt:lpstr>Overview of Analysis</vt:lpstr>
      <vt:lpstr>Dataset</vt:lpstr>
      <vt:lpstr>Data Cleaning</vt:lpstr>
      <vt:lpstr>Data Exploration</vt:lpstr>
      <vt:lpstr>Segmentation and Binning</vt:lpstr>
      <vt:lpstr>Performance Categories</vt:lpstr>
      <vt:lpstr>Findings and Analysis</vt:lpstr>
      <vt:lpstr>Sales by Month  Each level of performance follows a similar pattern of revenue.  Strong peaks of revenue between November and December for Black Friday and Christmas.  Large dip in revenue in January after large holiday spending.  Low performance stores have significantly smaller peaks around the holidays.</vt:lpstr>
      <vt:lpstr>Comparing Holiday and Non-Holiday Sales  Holiday sales accounted for approximately 8% of total revenue over the three years.  Revenue increases at an exponential rate during the holidays.  </vt:lpstr>
      <vt:lpstr>Comparing Holiday and Non-Holiday Sales  Each level of performance shows a similar pattern of Holiday and Non-Holiday sales.  </vt:lpstr>
      <vt:lpstr>Sales Around the Holidays  The data shows no significant change between the Super Bowl sales and sales the week before and week after. There is also no significant change between Labor Day sales and sales the week before and week after. Sales are much higher the week of Thanksgiving due to Black Friday. Sales are much higher the week before Christmas as most people will be shopping for presents for the holiday.</vt:lpstr>
      <vt:lpstr>Sales Around the Holidays  The data further reinforces the conclusions made from the graph with data from all stores.  There are no significant differences between the different levels of performance.</vt:lpstr>
      <vt:lpstr>Fuel Price  Fuel price does not have a significant affect on weekly sales.  The drop in sales at fuel prices between $2.40 and $2.50 can be explained by the rarity of those fuel prices. Of the 6435 observations, there was only one record between $2.40 and $2.50.</vt:lpstr>
      <vt:lpstr>Fuel Price  Sale trends are similar amongst the different performance and when compared to the graph with all stores.  These graphs further show that fuel prices do not significantly affect weekly sales.</vt:lpstr>
      <vt:lpstr>Temperature  Fuel price does not have a significant affect on weekly sales. </vt:lpstr>
      <vt:lpstr>Temperature  Sale trends are similar amongst the different performance and when compared to the graph with all stores.  These graphs further show that temperature does not significantly affect weekly sales.</vt:lpstr>
      <vt:lpstr>Consumer Price Index (CPI)  The data shows a steady increase in the average CPI during the three-year period, starting at about 168 in February 2010 and reaching about 176 in Oct 2012 – an almost 5% increase. However, total sales maintain a steady pattern. Increasing CPI indicates increasing inflation, meaning Walmart might have increased prices. With revenue stagnant and prices higher, this would indicate that less products are being sold.</vt:lpstr>
      <vt:lpstr>Consumer Price Index (CPI)</vt:lpstr>
      <vt:lpstr>Unemployment  The unemployment rate has little affect on sales. We can see from comparing the two graphs that the reason for the spike increase in the first graph at 3-4% is caused by the high performing stores being the only group with that unemployment rate. It is also important to note that the high performing stores also do not have unemployment rates greater than 10%, unlike they other groups. This might indicate that the high performing stores are in more affluent areas.</vt:lpstr>
      <vt:lpstr>Conclusions</vt:lpstr>
      <vt:lpstr>Recommendations</vt:lpstr>
      <vt:lpstr>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Walmart Sales Analysis</dc:title>
  <dc:creator>Leggett, Michael [DEP]</dc:creator>
  <cp:lastModifiedBy>Leggett, Michael [DEP]</cp:lastModifiedBy>
  <cp:revision>43</cp:revision>
  <dcterms:created xsi:type="dcterms:W3CDTF">2023-12-14T20:15:05Z</dcterms:created>
  <dcterms:modified xsi:type="dcterms:W3CDTF">2023-12-15T04:30:15Z</dcterms:modified>
</cp:coreProperties>
</file>