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7" r:id="rId3"/>
    <p:sldId id="258" r:id="rId4"/>
    <p:sldId id="261" r:id="rId5"/>
    <p:sldId id="262"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2BE"/>
    <a:srgbClr val="F85652"/>
    <a:srgbClr val="3B3838"/>
    <a:srgbClr val="FAF8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73801" autoAdjust="0"/>
  </p:normalViewPr>
  <p:slideViewPr>
    <p:cSldViewPr snapToGrid="0">
      <p:cViewPr>
        <p:scale>
          <a:sx n="66" d="100"/>
          <a:sy n="66" d="100"/>
        </p:scale>
        <p:origin x="74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AD065-EF69-4EF1-9F95-654283EBFC7C}" type="doc">
      <dgm:prSet loTypeId="urn:microsoft.com/office/officeart/2005/8/layout/equation1" loCatId="relationship" qsTypeId="urn:microsoft.com/office/officeart/2005/8/quickstyle/simple1" qsCatId="simple" csTypeId="urn:microsoft.com/office/officeart/2005/8/colors/accent2_2" csCatId="accent2" phldr="1"/>
      <dgm:spPr/>
    </dgm:pt>
    <dgm:pt modelId="{53D907F0-5389-47B7-AC0F-E4363B2F849D}">
      <dgm:prSet phldrT="[Text]"/>
      <dgm:spPr>
        <a:solidFill>
          <a:srgbClr val="F85652"/>
        </a:solidFill>
        <a:ln>
          <a:noFill/>
        </a:ln>
      </dgm:spPr>
      <dgm:t>
        <a:bodyPr/>
        <a:lstStyle/>
        <a:p>
          <a:r>
            <a:rPr lang="fr-FR" b="1" dirty="0"/>
            <a:t>Version Control</a:t>
          </a:r>
          <a:endParaRPr lang="en-US" b="1" dirty="0"/>
        </a:p>
      </dgm:t>
    </dgm:pt>
    <dgm:pt modelId="{1B141B39-9A3A-4770-BF3D-3FBD25574135}" type="parTrans" cxnId="{40DF43F4-C4F9-4F00-9BA6-B26FD6379C19}">
      <dgm:prSet/>
      <dgm:spPr/>
      <dgm:t>
        <a:bodyPr/>
        <a:lstStyle/>
        <a:p>
          <a:endParaRPr lang="en-US"/>
        </a:p>
      </dgm:t>
    </dgm:pt>
    <dgm:pt modelId="{46350AE3-C5B1-4848-B6C2-44D4FC264001}" type="sibTrans" cxnId="{40DF43F4-C4F9-4F00-9BA6-B26FD6379C19}">
      <dgm:prSet/>
      <dgm:spPr>
        <a:solidFill>
          <a:schemeClr val="bg1"/>
        </a:solidFill>
      </dgm:spPr>
      <dgm:t>
        <a:bodyPr/>
        <a:lstStyle/>
        <a:p>
          <a:endParaRPr lang="en-US"/>
        </a:p>
      </dgm:t>
    </dgm:pt>
    <dgm:pt modelId="{5D291D6E-BB0C-437C-9ABA-064BABFDB069}">
      <dgm:prSet phldrT="[Text]"/>
      <dgm:spPr>
        <a:solidFill>
          <a:srgbClr val="F85652"/>
        </a:solidFill>
        <a:ln>
          <a:noFill/>
        </a:ln>
      </dgm:spPr>
      <dgm:t>
        <a:bodyPr/>
        <a:lstStyle/>
        <a:p>
          <a:r>
            <a:rPr lang="en-US" b="1" dirty="0"/>
            <a:t>Source Code</a:t>
          </a:r>
        </a:p>
      </dgm:t>
    </dgm:pt>
    <dgm:pt modelId="{FFDF03EC-D89E-4515-A5A5-AD9240CADD58}" type="parTrans" cxnId="{FFF70CA8-B95C-475F-BC0F-B34CC700BE08}">
      <dgm:prSet/>
      <dgm:spPr/>
      <dgm:t>
        <a:bodyPr/>
        <a:lstStyle/>
        <a:p>
          <a:endParaRPr lang="en-US"/>
        </a:p>
      </dgm:t>
    </dgm:pt>
    <dgm:pt modelId="{ECA87693-A095-434B-9E02-82DF81DED668}" type="sibTrans" cxnId="{FFF70CA8-B95C-475F-BC0F-B34CC700BE08}">
      <dgm:prSet/>
      <dgm:spPr>
        <a:solidFill>
          <a:schemeClr val="bg1"/>
        </a:solidFill>
      </dgm:spPr>
      <dgm:t>
        <a:bodyPr/>
        <a:lstStyle/>
        <a:p>
          <a:endParaRPr lang="en-US"/>
        </a:p>
      </dgm:t>
    </dgm:pt>
    <dgm:pt modelId="{1D9F798E-99EE-459F-BDD6-0E82FEC5A49E}">
      <dgm:prSet phldrT="[Text]"/>
      <dgm:spPr>
        <a:solidFill>
          <a:srgbClr val="F85652"/>
        </a:solidFill>
        <a:ln>
          <a:noFill/>
        </a:ln>
      </dgm:spPr>
      <dgm:t>
        <a:bodyPr/>
        <a:lstStyle/>
        <a:p>
          <a:r>
            <a:rPr lang="en-US" b="1" dirty="0"/>
            <a:t>Source Control</a:t>
          </a:r>
        </a:p>
      </dgm:t>
    </dgm:pt>
    <dgm:pt modelId="{FDC7ACC7-6748-4732-A3E9-40B1ACF9AF97}" type="parTrans" cxnId="{9631BE4A-CFA0-4F32-8DD9-7C1BA50A61EA}">
      <dgm:prSet/>
      <dgm:spPr/>
      <dgm:t>
        <a:bodyPr/>
        <a:lstStyle/>
        <a:p>
          <a:endParaRPr lang="en-US"/>
        </a:p>
      </dgm:t>
    </dgm:pt>
    <dgm:pt modelId="{4E30EE09-8A39-4674-9826-9134622D4EF6}" type="sibTrans" cxnId="{9631BE4A-CFA0-4F32-8DD9-7C1BA50A61EA}">
      <dgm:prSet/>
      <dgm:spPr/>
      <dgm:t>
        <a:bodyPr/>
        <a:lstStyle/>
        <a:p>
          <a:endParaRPr lang="en-US"/>
        </a:p>
      </dgm:t>
    </dgm:pt>
    <dgm:pt modelId="{2AC71D9C-9FCD-47BD-9DC4-D7FD7C249373}" type="pres">
      <dgm:prSet presAssocID="{5F1AD065-EF69-4EF1-9F95-654283EBFC7C}" presName="linearFlow" presStyleCnt="0">
        <dgm:presLayoutVars>
          <dgm:dir/>
          <dgm:resizeHandles val="exact"/>
        </dgm:presLayoutVars>
      </dgm:prSet>
      <dgm:spPr/>
    </dgm:pt>
    <dgm:pt modelId="{65DD5EC2-A8A1-4FC6-B89B-D42A53463CA4}" type="pres">
      <dgm:prSet presAssocID="{53D907F0-5389-47B7-AC0F-E4363B2F849D}" presName="node" presStyleLbl="node1" presStyleIdx="0" presStyleCnt="3">
        <dgm:presLayoutVars>
          <dgm:bulletEnabled val="1"/>
        </dgm:presLayoutVars>
      </dgm:prSet>
      <dgm:spPr/>
    </dgm:pt>
    <dgm:pt modelId="{9F759DBB-2A8E-45E2-A2E7-3B4FF2889DB2}" type="pres">
      <dgm:prSet presAssocID="{46350AE3-C5B1-4848-B6C2-44D4FC264001}" presName="spacerL" presStyleCnt="0"/>
      <dgm:spPr/>
    </dgm:pt>
    <dgm:pt modelId="{561A9058-1361-440F-8506-1A96F597F728}" type="pres">
      <dgm:prSet presAssocID="{46350AE3-C5B1-4848-B6C2-44D4FC264001}" presName="sibTrans" presStyleLbl="sibTrans2D1" presStyleIdx="0" presStyleCnt="2"/>
      <dgm:spPr/>
    </dgm:pt>
    <dgm:pt modelId="{609D7337-8E89-4023-B7C3-1E63BF022523}" type="pres">
      <dgm:prSet presAssocID="{46350AE3-C5B1-4848-B6C2-44D4FC264001}" presName="spacerR" presStyleCnt="0"/>
      <dgm:spPr/>
    </dgm:pt>
    <dgm:pt modelId="{0D0974AE-BDC8-4C2E-B2B4-94A3CE56D60F}" type="pres">
      <dgm:prSet presAssocID="{5D291D6E-BB0C-437C-9ABA-064BABFDB069}" presName="node" presStyleLbl="node1" presStyleIdx="1" presStyleCnt="3">
        <dgm:presLayoutVars>
          <dgm:bulletEnabled val="1"/>
        </dgm:presLayoutVars>
      </dgm:prSet>
      <dgm:spPr/>
    </dgm:pt>
    <dgm:pt modelId="{44ADE74D-EBC9-4F34-B82E-FC690A47EA63}" type="pres">
      <dgm:prSet presAssocID="{ECA87693-A095-434B-9E02-82DF81DED668}" presName="spacerL" presStyleCnt="0"/>
      <dgm:spPr/>
    </dgm:pt>
    <dgm:pt modelId="{6D7611D2-F13E-4294-A8C5-19BFCE4A975D}" type="pres">
      <dgm:prSet presAssocID="{ECA87693-A095-434B-9E02-82DF81DED668}" presName="sibTrans" presStyleLbl="sibTrans2D1" presStyleIdx="1" presStyleCnt="2"/>
      <dgm:spPr/>
    </dgm:pt>
    <dgm:pt modelId="{16BB15D6-802E-4678-8F8C-508DB9C375EF}" type="pres">
      <dgm:prSet presAssocID="{ECA87693-A095-434B-9E02-82DF81DED668}" presName="spacerR" presStyleCnt="0"/>
      <dgm:spPr/>
    </dgm:pt>
    <dgm:pt modelId="{3AE85C00-404F-434C-AA4B-5E091A2738E5}" type="pres">
      <dgm:prSet presAssocID="{1D9F798E-99EE-459F-BDD6-0E82FEC5A49E}" presName="node" presStyleLbl="node1" presStyleIdx="2" presStyleCnt="3">
        <dgm:presLayoutVars>
          <dgm:bulletEnabled val="1"/>
        </dgm:presLayoutVars>
      </dgm:prSet>
      <dgm:spPr/>
    </dgm:pt>
  </dgm:ptLst>
  <dgm:cxnLst>
    <dgm:cxn modelId="{EFB2CF9D-F931-415C-AE04-E720E73B2B1F}" type="presOf" srcId="{5D291D6E-BB0C-437C-9ABA-064BABFDB069}" destId="{0D0974AE-BDC8-4C2E-B2B4-94A3CE56D60F}" srcOrd="0" destOrd="0" presId="urn:microsoft.com/office/officeart/2005/8/layout/equation1"/>
    <dgm:cxn modelId="{E621B5D1-C0EE-4810-85E0-D708256398F7}" type="presOf" srcId="{53D907F0-5389-47B7-AC0F-E4363B2F849D}" destId="{65DD5EC2-A8A1-4FC6-B89B-D42A53463CA4}" srcOrd="0" destOrd="0" presId="urn:microsoft.com/office/officeart/2005/8/layout/equation1"/>
    <dgm:cxn modelId="{ECD98DA6-45AB-46DD-8592-CD5E32C824C4}" type="presOf" srcId="{1D9F798E-99EE-459F-BDD6-0E82FEC5A49E}" destId="{3AE85C00-404F-434C-AA4B-5E091A2738E5}" srcOrd="0" destOrd="0" presId="urn:microsoft.com/office/officeart/2005/8/layout/equation1"/>
    <dgm:cxn modelId="{40DF43F4-C4F9-4F00-9BA6-B26FD6379C19}" srcId="{5F1AD065-EF69-4EF1-9F95-654283EBFC7C}" destId="{53D907F0-5389-47B7-AC0F-E4363B2F849D}" srcOrd="0" destOrd="0" parTransId="{1B141B39-9A3A-4770-BF3D-3FBD25574135}" sibTransId="{46350AE3-C5B1-4848-B6C2-44D4FC264001}"/>
    <dgm:cxn modelId="{AC96B138-DF08-4518-890C-CECE7E56C1C0}" type="presOf" srcId="{5F1AD065-EF69-4EF1-9F95-654283EBFC7C}" destId="{2AC71D9C-9FCD-47BD-9DC4-D7FD7C249373}" srcOrd="0" destOrd="0" presId="urn:microsoft.com/office/officeart/2005/8/layout/equation1"/>
    <dgm:cxn modelId="{9631BE4A-CFA0-4F32-8DD9-7C1BA50A61EA}" srcId="{5F1AD065-EF69-4EF1-9F95-654283EBFC7C}" destId="{1D9F798E-99EE-459F-BDD6-0E82FEC5A49E}" srcOrd="2" destOrd="0" parTransId="{FDC7ACC7-6748-4732-A3E9-40B1ACF9AF97}" sibTransId="{4E30EE09-8A39-4674-9826-9134622D4EF6}"/>
    <dgm:cxn modelId="{FFF70CA8-B95C-475F-BC0F-B34CC700BE08}" srcId="{5F1AD065-EF69-4EF1-9F95-654283EBFC7C}" destId="{5D291D6E-BB0C-437C-9ABA-064BABFDB069}" srcOrd="1" destOrd="0" parTransId="{FFDF03EC-D89E-4515-A5A5-AD9240CADD58}" sibTransId="{ECA87693-A095-434B-9E02-82DF81DED668}"/>
    <dgm:cxn modelId="{20F261DB-5DF7-42B0-A23E-D3A3D2F4B91C}" type="presOf" srcId="{46350AE3-C5B1-4848-B6C2-44D4FC264001}" destId="{561A9058-1361-440F-8506-1A96F597F728}" srcOrd="0" destOrd="0" presId="urn:microsoft.com/office/officeart/2005/8/layout/equation1"/>
    <dgm:cxn modelId="{42C98722-1968-4A21-BC45-2D6B1332124E}" type="presOf" srcId="{ECA87693-A095-434B-9E02-82DF81DED668}" destId="{6D7611D2-F13E-4294-A8C5-19BFCE4A975D}" srcOrd="0" destOrd="0" presId="urn:microsoft.com/office/officeart/2005/8/layout/equation1"/>
    <dgm:cxn modelId="{F6562438-C43A-4C6F-8937-C8FC390CE99E}" type="presParOf" srcId="{2AC71D9C-9FCD-47BD-9DC4-D7FD7C249373}" destId="{65DD5EC2-A8A1-4FC6-B89B-D42A53463CA4}" srcOrd="0" destOrd="0" presId="urn:microsoft.com/office/officeart/2005/8/layout/equation1"/>
    <dgm:cxn modelId="{2EA49B65-FE82-4312-8124-B9622C62CE12}" type="presParOf" srcId="{2AC71D9C-9FCD-47BD-9DC4-D7FD7C249373}" destId="{9F759DBB-2A8E-45E2-A2E7-3B4FF2889DB2}" srcOrd="1" destOrd="0" presId="urn:microsoft.com/office/officeart/2005/8/layout/equation1"/>
    <dgm:cxn modelId="{B98CFEB4-B1D4-4594-B59C-A23A581A3E53}" type="presParOf" srcId="{2AC71D9C-9FCD-47BD-9DC4-D7FD7C249373}" destId="{561A9058-1361-440F-8506-1A96F597F728}" srcOrd="2" destOrd="0" presId="urn:microsoft.com/office/officeart/2005/8/layout/equation1"/>
    <dgm:cxn modelId="{98D359D4-1128-4A80-993C-A5927A104F80}" type="presParOf" srcId="{2AC71D9C-9FCD-47BD-9DC4-D7FD7C249373}" destId="{609D7337-8E89-4023-B7C3-1E63BF022523}" srcOrd="3" destOrd="0" presId="urn:microsoft.com/office/officeart/2005/8/layout/equation1"/>
    <dgm:cxn modelId="{2106DAA6-0CCE-49ED-B058-21A6C32032C2}" type="presParOf" srcId="{2AC71D9C-9FCD-47BD-9DC4-D7FD7C249373}" destId="{0D0974AE-BDC8-4C2E-B2B4-94A3CE56D60F}" srcOrd="4" destOrd="0" presId="urn:microsoft.com/office/officeart/2005/8/layout/equation1"/>
    <dgm:cxn modelId="{8346A27F-CFEA-4BD0-9F44-87A378F2253C}" type="presParOf" srcId="{2AC71D9C-9FCD-47BD-9DC4-D7FD7C249373}" destId="{44ADE74D-EBC9-4F34-B82E-FC690A47EA63}" srcOrd="5" destOrd="0" presId="urn:microsoft.com/office/officeart/2005/8/layout/equation1"/>
    <dgm:cxn modelId="{88D919A3-A322-49FC-B390-02C97D397505}" type="presParOf" srcId="{2AC71D9C-9FCD-47BD-9DC4-D7FD7C249373}" destId="{6D7611D2-F13E-4294-A8C5-19BFCE4A975D}" srcOrd="6" destOrd="0" presId="urn:microsoft.com/office/officeart/2005/8/layout/equation1"/>
    <dgm:cxn modelId="{AA08005E-B5D1-4294-B378-00B4C51F65B1}" type="presParOf" srcId="{2AC71D9C-9FCD-47BD-9DC4-D7FD7C249373}" destId="{16BB15D6-802E-4678-8F8C-508DB9C375EF}" srcOrd="7" destOrd="0" presId="urn:microsoft.com/office/officeart/2005/8/layout/equation1"/>
    <dgm:cxn modelId="{E3FF428C-7145-4F42-8AE4-07B1916BBEB2}" type="presParOf" srcId="{2AC71D9C-9FCD-47BD-9DC4-D7FD7C249373}" destId="{3AE85C00-404F-434C-AA4B-5E091A2738E5}"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D5EC2-A8A1-4FC6-B89B-D42A53463CA4}">
      <dsp:nvSpPr>
        <dsp:cNvPr id="0" name=""/>
        <dsp:cNvSpPr/>
      </dsp:nvSpPr>
      <dsp:spPr>
        <a:xfrm>
          <a:off x="696426" y="808"/>
          <a:ext cx="1755216" cy="1755216"/>
        </a:xfrm>
        <a:prstGeom prst="ellipse">
          <a:avLst/>
        </a:prstGeom>
        <a:solidFill>
          <a:srgbClr val="F856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fr-FR" sz="2900" b="1" kern="1200" dirty="0"/>
            <a:t>Version Control</a:t>
          </a:r>
          <a:endParaRPr lang="en-US" sz="2900" b="1" kern="1200" dirty="0"/>
        </a:p>
      </dsp:txBody>
      <dsp:txXfrm>
        <a:off x="953471" y="257853"/>
        <a:ext cx="1241126" cy="1241126"/>
      </dsp:txXfrm>
    </dsp:sp>
    <dsp:sp modelId="{561A9058-1361-440F-8506-1A96F597F728}">
      <dsp:nvSpPr>
        <dsp:cNvPr id="0" name=""/>
        <dsp:cNvSpPr/>
      </dsp:nvSpPr>
      <dsp:spPr>
        <a:xfrm>
          <a:off x="2594167" y="369403"/>
          <a:ext cx="1018025" cy="1018025"/>
        </a:xfrm>
        <a:prstGeom prst="mathPlus">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729106" y="758696"/>
        <a:ext cx="748147" cy="239439"/>
      </dsp:txXfrm>
    </dsp:sp>
    <dsp:sp modelId="{0D0974AE-BDC8-4C2E-B2B4-94A3CE56D60F}">
      <dsp:nvSpPr>
        <dsp:cNvPr id="0" name=""/>
        <dsp:cNvSpPr/>
      </dsp:nvSpPr>
      <dsp:spPr>
        <a:xfrm>
          <a:off x="3754716" y="808"/>
          <a:ext cx="1755216" cy="1755216"/>
        </a:xfrm>
        <a:prstGeom prst="ellipse">
          <a:avLst/>
        </a:prstGeom>
        <a:solidFill>
          <a:srgbClr val="F856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t>Source Code</a:t>
          </a:r>
        </a:p>
      </dsp:txBody>
      <dsp:txXfrm>
        <a:off x="4011761" y="257853"/>
        <a:ext cx="1241126" cy="1241126"/>
      </dsp:txXfrm>
    </dsp:sp>
    <dsp:sp modelId="{6D7611D2-F13E-4294-A8C5-19BFCE4A975D}">
      <dsp:nvSpPr>
        <dsp:cNvPr id="0" name=""/>
        <dsp:cNvSpPr/>
      </dsp:nvSpPr>
      <dsp:spPr>
        <a:xfrm>
          <a:off x="5652457" y="369403"/>
          <a:ext cx="1018025" cy="1018025"/>
        </a:xfrm>
        <a:prstGeom prst="mathEqual">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787396" y="579116"/>
        <a:ext cx="748147" cy="598599"/>
      </dsp:txXfrm>
    </dsp:sp>
    <dsp:sp modelId="{3AE85C00-404F-434C-AA4B-5E091A2738E5}">
      <dsp:nvSpPr>
        <dsp:cNvPr id="0" name=""/>
        <dsp:cNvSpPr/>
      </dsp:nvSpPr>
      <dsp:spPr>
        <a:xfrm>
          <a:off x="6813006" y="808"/>
          <a:ext cx="1755216" cy="1755216"/>
        </a:xfrm>
        <a:prstGeom prst="ellipse">
          <a:avLst/>
        </a:prstGeom>
        <a:solidFill>
          <a:srgbClr val="F856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t>Source Control</a:t>
          </a:r>
        </a:p>
      </dsp:txBody>
      <dsp:txXfrm>
        <a:off x="7070051" y="257853"/>
        <a:ext cx="1241126" cy="124112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E42ED-5277-4919-8B3F-ADE4C38AB862}" type="datetimeFigureOut">
              <a:rPr lang="en-ZA" smtClean="0"/>
              <a:t>2017/02/24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5B98B-6232-4556-AC1A-7B82E0511A99}" type="slidenum">
              <a:rPr lang="en-ZA" smtClean="0"/>
              <a:t>‹#›</a:t>
            </a:fld>
            <a:endParaRPr lang="en-ZA"/>
          </a:p>
        </p:txBody>
      </p:sp>
    </p:spTree>
    <p:extLst>
      <p:ext uri="{BB962C8B-B14F-4D97-AF65-F5344CB8AC3E}">
        <p14:creationId xmlns:p14="http://schemas.microsoft.com/office/powerpoint/2010/main" val="740829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I’m really only here</a:t>
            </a:r>
            <a:r>
              <a:rPr lang="en-ZA" baseline="0" dirty="0"/>
              <a:t> to tell you that you can download todays presentations and code files from git hub.</a:t>
            </a:r>
            <a:br>
              <a:rPr lang="en-ZA" baseline="0" dirty="0"/>
            </a:br>
            <a:r>
              <a:rPr lang="en-ZA" baseline="0" dirty="0"/>
              <a:t>Browse to the link.</a:t>
            </a:r>
          </a:p>
          <a:p>
            <a:r>
              <a:rPr lang="en-ZA" baseline="0" dirty="0"/>
              <a:t>Click on the green Clone or Download button</a:t>
            </a:r>
          </a:p>
          <a:p>
            <a:r>
              <a:rPr lang="en-ZA" baseline="0" dirty="0"/>
              <a:t>Click on the Download Zip button.</a:t>
            </a:r>
          </a:p>
          <a:p>
            <a:endParaRPr lang="en-ZA" baseline="0" dirty="0"/>
          </a:p>
          <a:p>
            <a:r>
              <a:rPr lang="en-ZA" baseline="0" dirty="0"/>
              <a:t>Right. So what does this cute kitty have to do with writing code?</a:t>
            </a:r>
            <a:endParaRPr lang="en-ZA" dirty="0"/>
          </a:p>
        </p:txBody>
      </p:sp>
      <p:sp>
        <p:nvSpPr>
          <p:cNvPr id="4" name="Slide Number Placeholder 3"/>
          <p:cNvSpPr>
            <a:spLocks noGrp="1"/>
          </p:cNvSpPr>
          <p:nvPr>
            <p:ph type="sldNum" sz="quarter" idx="10"/>
          </p:nvPr>
        </p:nvSpPr>
        <p:spPr/>
        <p:txBody>
          <a:bodyPr/>
          <a:lstStyle/>
          <a:p>
            <a:fld id="{BB75B98B-6232-4556-AC1A-7B82E0511A99}" type="slidenum">
              <a:rPr lang="en-ZA" smtClean="0"/>
              <a:t>2</a:t>
            </a:fld>
            <a:endParaRPr lang="en-ZA"/>
          </a:p>
        </p:txBody>
      </p:sp>
    </p:spTree>
    <p:extLst>
      <p:ext uri="{BB962C8B-B14F-4D97-AF65-F5344CB8AC3E}">
        <p14:creationId xmlns:p14="http://schemas.microsoft.com/office/powerpoint/2010/main" val="77567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Imagine you’re working</a:t>
            </a:r>
            <a:r>
              <a:rPr lang="en-ZA" baseline="0" dirty="0"/>
              <a:t> on something and it’s going well. Then you say “Let me just…” add something fancy and somewhere along the line things stop working. What do you do then? </a:t>
            </a:r>
            <a:r>
              <a:rPr lang="en-ZA" baseline="0" dirty="0" err="1"/>
              <a:t>Ctrl+Z</a:t>
            </a:r>
            <a:r>
              <a:rPr lang="en-ZA" baseline="0" dirty="0"/>
              <a:t> of course!</a:t>
            </a:r>
            <a:endParaRPr lang="en-ZA" dirty="0"/>
          </a:p>
        </p:txBody>
      </p:sp>
      <p:sp>
        <p:nvSpPr>
          <p:cNvPr id="4" name="Slide Number Placeholder 3"/>
          <p:cNvSpPr>
            <a:spLocks noGrp="1"/>
          </p:cNvSpPr>
          <p:nvPr>
            <p:ph type="sldNum" sz="quarter" idx="10"/>
          </p:nvPr>
        </p:nvSpPr>
        <p:spPr/>
        <p:txBody>
          <a:bodyPr/>
          <a:lstStyle/>
          <a:p>
            <a:fld id="{BB75B98B-6232-4556-AC1A-7B82E0511A99}" type="slidenum">
              <a:rPr lang="en-ZA" smtClean="0"/>
              <a:t>3</a:t>
            </a:fld>
            <a:endParaRPr lang="en-ZA"/>
          </a:p>
        </p:txBody>
      </p:sp>
    </p:spTree>
    <p:extLst>
      <p:ext uri="{BB962C8B-B14F-4D97-AF65-F5344CB8AC3E}">
        <p14:creationId xmlns:p14="http://schemas.microsoft.com/office/powerpoint/2010/main" val="69487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Except </a:t>
            </a:r>
            <a:r>
              <a:rPr lang="en-ZA" baseline="0" dirty="0" err="1"/>
              <a:t>ctrl+Z</a:t>
            </a:r>
            <a:r>
              <a:rPr lang="en-ZA" baseline="0" dirty="0"/>
              <a:t> only goes back five actions and now things are looking even worse. It’s like adding too much salt to your pasta dish – you just can’t go back from there.</a:t>
            </a:r>
            <a:r>
              <a:rPr lang="en-ZA" i="1" u="sng" baseline="0" dirty="0"/>
              <a:t> [click animation]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That’s when you wish you had a</a:t>
            </a:r>
            <a:r>
              <a:rPr lang="en-ZA" baseline="0" dirty="0"/>
              <a:t> snapshot of the last time you said “This is good”. And that is version control in a nutshell. Having snapshots of your work as you go along</a:t>
            </a:r>
            <a:endParaRPr lang="en-ZA" dirty="0"/>
          </a:p>
          <a:p>
            <a:endParaRPr lang="en-ZA" dirty="0"/>
          </a:p>
        </p:txBody>
      </p:sp>
      <p:sp>
        <p:nvSpPr>
          <p:cNvPr id="4" name="Slide Number Placeholder 3"/>
          <p:cNvSpPr>
            <a:spLocks noGrp="1"/>
          </p:cNvSpPr>
          <p:nvPr>
            <p:ph type="sldNum" sz="quarter" idx="10"/>
          </p:nvPr>
        </p:nvSpPr>
        <p:spPr/>
        <p:txBody>
          <a:bodyPr/>
          <a:lstStyle/>
          <a:p>
            <a:fld id="{BB75B98B-6232-4556-AC1A-7B82E0511A99}" type="slidenum">
              <a:rPr lang="en-ZA" smtClean="0"/>
              <a:t>4</a:t>
            </a:fld>
            <a:endParaRPr lang="en-ZA"/>
          </a:p>
        </p:txBody>
      </p:sp>
    </p:spTree>
    <p:extLst>
      <p:ext uri="{BB962C8B-B14F-4D97-AF65-F5344CB8AC3E}">
        <p14:creationId xmlns:p14="http://schemas.microsoft.com/office/powerpoint/2010/main" val="237106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Here is a good example of version control. The only problem</a:t>
            </a:r>
            <a:r>
              <a:rPr lang="en-ZA" baseline="0" dirty="0"/>
              <a:t> is it’s really hard to figure out which is the final </a:t>
            </a:r>
            <a:r>
              <a:rPr lang="en-ZA" baseline="0" dirty="0" err="1"/>
              <a:t>final</a:t>
            </a:r>
            <a:r>
              <a:rPr lang="en-ZA" baseline="0" dirty="0"/>
              <a:t> </a:t>
            </a:r>
            <a:r>
              <a:rPr lang="en-ZA" baseline="0" dirty="0" err="1"/>
              <a:t>final</a:t>
            </a:r>
            <a:r>
              <a:rPr lang="en-ZA" baseline="0" dirty="0"/>
              <a:t> version. Can you spot the final </a:t>
            </a:r>
            <a:r>
              <a:rPr lang="en-ZA" baseline="0" dirty="0" err="1"/>
              <a:t>final</a:t>
            </a:r>
            <a:r>
              <a:rPr lang="en-ZA" baseline="0" dirty="0"/>
              <a:t> </a:t>
            </a:r>
            <a:r>
              <a:rPr lang="en-ZA" baseline="0" dirty="0" err="1"/>
              <a:t>final</a:t>
            </a:r>
            <a:r>
              <a:rPr lang="en-ZA" baseline="0" dirty="0"/>
              <a:t> version? </a:t>
            </a:r>
            <a:r>
              <a:rPr lang="en-ZA" i="1" u="sng" baseline="0" dirty="0"/>
              <a:t>[click animation] </a:t>
            </a:r>
          </a:p>
          <a:p>
            <a:endParaRPr lang="en-Z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What if I change my mind and want to go back to a previous version? </a:t>
            </a:r>
            <a:r>
              <a:rPr lang="en-ZA" i="1" u="sng" baseline="0" dirty="0"/>
              <a:t>[click animation]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i="1" u="sng" baseline="0" dirty="0"/>
          </a:p>
          <a:p>
            <a:r>
              <a:rPr lang="en-ZA" baseline="0" dirty="0"/>
              <a:t>How would I know which version I want without opening every single file to find the specific feature I’ve changed my mind about?</a:t>
            </a:r>
            <a:endParaRPr lang="en-ZA" dirty="0"/>
          </a:p>
        </p:txBody>
      </p:sp>
      <p:sp>
        <p:nvSpPr>
          <p:cNvPr id="4" name="Slide Number Placeholder 3"/>
          <p:cNvSpPr>
            <a:spLocks noGrp="1"/>
          </p:cNvSpPr>
          <p:nvPr>
            <p:ph type="sldNum" sz="quarter" idx="10"/>
          </p:nvPr>
        </p:nvSpPr>
        <p:spPr/>
        <p:txBody>
          <a:bodyPr/>
          <a:lstStyle/>
          <a:p>
            <a:fld id="{BB75B98B-6232-4556-AC1A-7B82E0511A99}" type="slidenum">
              <a:rPr lang="en-ZA" smtClean="0"/>
              <a:t>5</a:t>
            </a:fld>
            <a:endParaRPr lang="en-ZA"/>
          </a:p>
        </p:txBody>
      </p:sp>
    </p:spTree>
    <p:extLst>
      <p:ext uri="{BB962C8B-B14F-4D97-AF65-F5344CB8AC3E}">
        <p14:creationId xmlns:p14="http://schemas.microsoft.com/office/powerpoint/2010/main" val="2383787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These are scenarios</a:t>
            </a:r>
            <a:r>
              <a:rPr lang="en-ZA" baseline="0" dirty="0"/>
              <a:t> that you will often come across in software development. For instance your boss says he liked the previous red, round button better than the current square blue button, or when someone snuck in a piece of code to cheat on emissions tests and you need to remove it quickly…</a:t>
            </a:r>
            <a:endParaRPr kumimoji="0" lang="en-ZA" sz="1200" b="0" i="1" u="sng" strike="noStrike" kern="1200" cap="none" spc="0" normalizeH="0" baseline="0" noProof="0" dirty="0">
              <a:ln>
                <a:noFill/>
              </a:ln>
              <a:solidFill>
                <a:prstClr val="black"/>
              </a:solidFill>
              <a:effectLst/>
              <a:uLnTx/>
              <a:uFillTx/>
              <a:latin typeface="+mn-lt"/>
              <a:ea typeface="+mn-ea"/>
              <a:cs typeface="+mn-cs"/>
            </a:endParaRPr>
          </a:p>
          <a:p>
            <a:endParaRPr lang="en-ZA" dirty="0"/>
          </a:p>
          <a:p>
            <a:r>
              <a:rPr lang="en-ZA" dirty="0"/>
              <a:t>So how is this</a:t>
            </a:r>
            <a:r>
              <a:rPr lang="en-ZA" baseline="0" dirty="0"/>
              <a:t> relevant to software development?</a:t>
            </a:r>
            <a:r>
              <a:rPr kumimoji="0" lang="en-ZA" sz="1200" b="0" i="1" u="sng" strike="noStrike" kern="1200" cap="none" spc="0" normalizeH="0" baseline="0" noProof="0" dirty="0">
                <a:ln>
                  <a:noFill/>
                </a:ln>
                <a:solidFill>
                  <a:prstClr val="black"/>
                </a:solidFill>
                <a:effectLst/>
                <a:uLnTx/>
                <a:uFillTx/>
                <a:latin typeface="+mn-lt"/>
                <a:ea typeface="+mn-ea"/>
                <a:cs typeface="+mn-cs"/>
              </a:rPr>
              <a:t> [click animation] </a:t>
            </a:r>
          </a:p>
          <a:p>
            <a:r>
              <a:rPr kumimoji="0" lang="en-ZA" sz="1200" b="0" i="0" u="none" strike="noStrike" kern="1200" cap="none" spc="0" normalizeH="0" baseline="0" noProof="0" dirty="0">
                <a:ln>
                  <a:noFill/>
                </a:ln>
                <a:solidFill>
                  <a:prstClr val="black"/>
                </a:solidFill>
                <a:effectLst/>
                <a:uLnTx/>
                <a:uFillTx/>
                <a:latin typeface="+mn-lt"/>
                <a:ea typeface="+mn-ea"/>
                <a:cs typeface="+mn-cs"/>
              </a:rPr>
              <a:t>With a good source control strategy, you can easily go back to previous working versions</a:t>
            </a:r>
            <a:r>
              <a:rPr kumimoji="0" lang="en-ZA" sz="1200" b="0" i="1" u="sng" strike="noStrike" kern="1200" cap="none" spc="0" normalizeH="0" baseline="0" noProof="0" dirty="0">
                <a:ln>
                  <a:noFill/>
                </a:ln>
                <a:solidFill>
                  <a:prstClr val="black"/>
                </a:solidFill>
                <a:effectLst/>
                <a:uLnTx/>
                <a:uFillTx/>
                <a:latin typeface="+mn-lt"/>
                <a:ea typeface="+mn-ea"/>
                <a:cs typeface="+mn-cs"/>
              </a:rPr>
              <a:t>[click animation] </a:t>
            </a:r>
          </a:p>
          <a:p>
            <a:r>
              <a:rPr kumimoji="0" lang="en-ZA" sz="1200" b="0" i="0" u="none" strike="noStrike" kern="1200" cap="none" spc="0" normalizeH="0" baseline="0" noProof="0" dirty="0">
                <a:ln>
                  <a:noFill/>
                </a:ln>
                <a:solidFill>
                  <a:prstClr val="black"/>
                </a:solidFill>
                <a:effectLst/>
                <a:uLnTx/>
                <a:uFillTx/>
                <a:latin typeface="+mn-lt"/>
                <a:ea typeface="+mn-ea"/>
                <a:cs typeface="+mn-cs"/>
              </a:rPr>
              <a:t>If your changes are well commented it can remind you or inform others of design decisions (which is easier than opening 54 files in turn) </a:t>
            </a:r>
            <a:r>
              <a:rPr kumimoji="0" lang="en-ZA" sz="1200" b="0" i="1" u="sng" strike="noStrike" kern="1200" cap="none" spc="0" normalizeH="0" baseline="0" noProof="0" dirty="0">
                <a:ln>
                  <a:noFill/>
                </a:ln>
                <a:solidFill>
                  <a:prstClr val="black"/>
                </a:solidFill>
                <a:effectLst/>
                <a:uLnTx/>
                <a:uFillTx/>
                <a:latin typeface="+mn-lt"/>
                <a:ea typeface="+mn-ea"/>
                <a:cs typeface="+mn-cs"/>
              </a:rPr>
              <a:t>[click animation] </a:t>
            </a:r>
          </a:p>
          <a:p>
            <a:r>
              <a:rPr kumimoji="0" lang="en-ZA" sz="1200" b="0" i="0" u="none" strike="noStrike" kern="1200" cap="none" spc="0" normalizeH="0" baseline="0" noProof="0" dirty="0">
                <a:ln>
                  <a:noFill/>
                </a:ln>
                <a:solidFill>
                  <a:prstClr val="black"/>
                </a:solidFill>
                <a:effectLst/>
                <a:uLnTx/>
                <a:uFillTx/>
                <a:latin typeface="+mn-lt"/>
                <a:ea typeface="+mn-ea"/>
                <a:cs typeface="+mn-cs"/>
              </a:rPr>
              <a:t>And to know exactly what version of the software/code is currently deployed in the real world. This is useful when you’ve carried on developing new features but you need to go back and fix a bug in an older version.</a:t>
            </a:r>
          </a:p>
          <a:p>
            <a:endParaRPr lang="en-ZA" i="0" u="none" dirty="0"/>
          </a:p>
        </p:txBody>
      </p:sp>
      <p:sp>
        <p:nvSpPr>
          <p:cNvPr id="4" name="Slide Number Placeholder 3"/>
          <p:cNvSpPr>
            <a:spLocks noGrp="1"/>
          </p:cNvSpPr>
          <p:nvPr>
            <p:ph type="sldNum" sz="quarter" idx="10"/>
          </p:nvPr>
        </p:nvSpPr>
        <p:spPr/>
        <p:txBody>
          <a:bodyPr/>
          <a:lstStyle/>
          <a:p>
            <a:fld id="{BB75B98B-6232-4556-AC1A-7B82E0511A99}" type="slidenum">
              <a:rPr lang="en-ZA" smtClean="0"/>
              <a:t>6</a:t>
            </a:fld>
            <a:endParaRPr lang="en-ZA"/>
          </a:p>
        </p:txBody>
      </p:sp>
    </p:spTree>
    <p:extLst>
      <p:ext uri="{BB962C8B-B14F-4D97-AF65-F5344CB8AC3E}">
        <p14:creationId xmlns:p14="http://schemas.microsoft.com/office/powerpoint/2010/main" val="270548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a:t>
            </a:r>
            <a:r>
              <a:rPr lang="en-ZA" baseline="0" dirty="0"/>
              <a:t> is how a basic source control timeline may look. In green we have the main branch of the code, here called the trunk. In yellow you see features being developed independently of the trunk to avoid rendering the trunk unusable by others if you mess up. So a branch is created when you want to work on something in isolation. When you are done you can merge it back into the trunk as is seen at point 3 merging into 4 and 7 into 9.</a:t>
            </a:r>
          </a:p>
          <a:p>
            <a:endParaRPr lang="en-ZA" baseline="0" dirty="0"/>
          </a:p>
          <a:p>
            <a:r>
              <a:rPr lang="en-ZA" baseline="0" dirty="0"/>
              <a:t>Branch 5 didn’t work out but it’s not in trunk so you don’t have to ctrl z that bad boy. It’s ok to just leave it hanging..</a:t>
            </a:r>
          </a:p>
          <a:p>
            <a:endParaRPr lang="en-ZA" baseline="0" dirty="0"/>
          </a:p>
          <a:p>
            <a:r>
              <a:rPr lang="en-ZA" baseline="0" dirty="0"/>
              <a:t>T1 and T2 in blue are public releases of this software.</a:t>
            </a:r>
          </a:p>
        </p:txBody>
      </p:sp>
      <p:sp>
        <p:nvSpPr>
          <p:cNvPr id="4" name="Slide Number Placeholder 3"/>
          <p:cNvSpPr>
            <a:spLocks noGrp="1"/>
          </p:cNvSpPr>
          <p:nvPr>
            <p:ph type="sldNum" sz="quarter" idx="10"/>
          </p:nvPr>
        </p:nvSpPr>
        <p:spPr/>
        <p:txBody>
          <a:bodyPr/>
          <a:lstStyle/>
          <a:p>
            <a:fld id="{BB75B98B-6232-4556-AC1A-7B82E0511A99}" type="slidenum">
              <a:rPr lang="en-ZA" smtClean="0"/>
              <a:t>7</a:t>
            </a:fld>
            <a:endParaRPr lang="en-ZA"/>
          </a:p>
        </p:txBody>
      </p:sp>
    </p:spTree>
    <p:extLst>
      <p:ext uri="{BB962C8B-B14F-4D97-AF65-F5344CB8AC3E}">
        <p14:creationId xmlns:p14="http://schemas.microsoft.com/office/powerpoint/2010/main" val="3854550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this is where git comes in. It</a:t>
            </a:r>
            <a:r>
              <a:rPr lang="en-ZA" baseline="0" dirty="0"/>
              <a:t> is great for source control. It also aides in collaboration.</a:t>
            </a:r>
            <a:endParaRPr lang="en-ZA" dirty="0"/>
          </a:p>
        </p:txBody>
      </p:sp>
      <p:sp>
        <p:nvSpPr>
          <p:cNvPr id="4" name="Slide Number Placeholder 3"/>
          <p:cNvSpPr>
            <a:spLocks noGrp="1"/>
          </p:cNvSpPr>
          <p:nvPr>
            <p:ph type="sldNum" sz="quarter" idx="10"/>
          </p:nvPr>
        </p:nvSpPr>
        <p:spPr/>
        <p:txBody>
          <a:bodyPr/>
          <a:lstStyle/>
          <a:p>
            <a:fld id="{BB75B98B-6232-4556-AC1A-7B82E0511A99}" type="slidenum">
              <a:rPr lang="en-ZA" smtClean="0"/>
              <a:t>8</a:t>
            </a:fld>
            <a:endParaRPr lang="en-ZA"/>
          </a:p>
        </p:txBody>
      </p:sp>
    </p:spTree>
    <p:extLst>
      <p:ext uri="{BB962C8B-B14F-4D97-AF65-F5344CB8AC3E}">
        <p14:creationId xmlns:p14="http://schemas.microsoft.com/office/powerpoint/2010/main" val="700202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0" y="5627900"/>
            <a:ext cx="12192000" cy="123009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400"/>
          </a:p>
        </p:txBody>
      </p:sp>
      <p:sp>
        <p:nvSpPr>
          <p:cNvPr id="2" name="Title 1"/>
          <p:cNvSpPr>
            <a:spLocks noGrp="1"/>
          </p:cNvSpPr>
          <p:nvPr>
            <p:ph type="ctrTitle"/>
          </p:nvPr>
        </p:nvSpPr>
        <p:spPr>
          <a:xfrm>
            <a:off x="1524000" y="1122363"/>
            <a:ext cx="9144000" cy="2387600"/>
          </a:xfrm>
        </p:spPr>
        <p:txBody>
          <a:bodyPr anchor="b"/>
          <a:lstStyle>
            <a:lvl1pPr algn="ctr">
              <a:defRPr sz="6000">
                <a:solidFill>
                  <a:srgbClr val="F85652"/>
                </a:solidFill>
              </a:defRPr>
            </a:lvl1pPr>
          </a:lstStyle>
          <a:p>
            <a:r>
              <a:rPr lang="en-US" dirty="0"/>
              <a:t>Click to edit Master title style</a:t>
            </a:r>
            <a:endParaRPr lang="en-Z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5B0D97BF-FEF0-4DF6-B6FC-4DCE80F93E2C}" type="datetimeFigureOut">
              <a:rPr lang="en-ZA" smtClean="0"/>
              <a:t>2017/02/24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0898" y="5627901"/>
            <a:ext cx="2330202" cy="907521"/>
          </a:xfrm>
          <a:prstGeom prst="rect">
            <a:avLst/>
          </a:prstGeom>
          <a:noFill/>
        </p:spPr>
      </p:pic>
      <p:pic>
        <p:nvPicPr>
          <p:cNvPr id="10" name="Picture 2" descr="http://girlcodeza.co.za/gc/wp-content/uploads/2016/11/Logoweb-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8944" y="920152"/>
            <a:ext cx="5634111" cy="197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57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B0D97BF-FEF0-4DF6-B6FC-4DCE80F93E2C}" type="datetimeFigureOut">
              <a:rPr lang="en-ZA" smtClean="0"/>
              <a:t>2017/02/24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7455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B0D97BF-FEF0-4DF6-B6FC-4DCE80F93E2C}" type="datetimeFigureOut">
              <a:rPr lang="en-ZA" smtClean="0"/>
              <a:t>2017/02/24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92513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b="1"/>
            </a:lvl1pPr>
          </a:lstStyle>
          <a:p>
            <a:r>
              <a:rPr lang="en-US" dirty="0"/>
              <a:t>Click to edit Master title style</a:t>
            </a:r>
            <a:endParaRPr lang="en-ZA"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B0D97BF-FEF0-4DF6-B6FC-4DCE80F93E2C}" type="datetimeFigureOut">
              <a:rPr lang="en-ZA" smtClean="0"/>
              <a:t>2017/02/24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7423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100138"/>
            <a:ext cx="10515600" cy="2852737"/>
          </a:xfrm>
        </p:spPr>
        <p:txBody>
          <a:bodyPr anchor="b"/>
          <a:lstStyle>
            <a:lvl1pPr>
              <a:defRPr sz="6000"/>
            </a:lvl1pPr>
          </a:lstStyle>
          <a:p>
            <a:r>
              <a:rPr lang="en-US" dirty="0"/>
              <a:t>Click to edit Master title style</a:t>
            </a:r>
            <a:endParaRPr lang="en-ZA" dirty="0"/>
          </a:p>
        </p:txBody>
      </p:sp>
      <p:sp>
        <p:nvSpPr>
          <p:cNvPr id="3" name="Text Placeholder 2"/>
          <p:cNvSpPr>
            <a:spLocks noGrp="1"/>
          </p:cNvSpPr>
          <p:nvPr>
            <p:ph type="body" idx="1"/>
          </p:nvPr>
        </p:nvSpPr>
        <p:spPr>
          <a:xfrm>
            <a:off x="831850" y="39798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D97BF-FEF0-4DF6-B6FC-4DCE80F93E2C}" type="datetimeFigureOut">
              <a:rPr lang="en-ZA" smtClean="0"/>
              <a:t>2017/02/24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0489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5B0D97BF-FEF0-4DF6-B6FC-4DCE80F93E2C}" type="datetimeFigureOut">
              <a:rPr lang="en-ZA" smtClean="0"/>
              <a:t>2017/02/24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09898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5B0D97BF-FEF0-4DF6-B6FC-4DCE80F93E2C}" type="datetimeFigureOut">
              <a:rPr lang="en-ZA" smtClean="0"/>
              <a:t>2017/02/24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66865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5B0D97BF-FEF0-4DF6-B6FC-4DCE80F93E2C}" type="datetimeFigureOut">
              <a:rPr lang="en-ZA" smtClean="0"/>
              <a:t>2017/02/24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338852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97BF-FEF0-4DF6-B6FC-4DCE80F93E2C}" type="datetimeFigureOut">
              <a:rPr lang="en-ZA" smtClean="0"/>
              <a:t>2017/02/24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333343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D97BF-FEF0-4DF6-B6FC-4DCE80F93E2C}" type="datetimeFigureOut">
              <a:rPr lang="en-ZA" smtClean="0"/>
              <a:t>2017/02/24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10358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D97BF-FEF0-4DF6-B6FC-4DCE80F93E2C}" type="datetimeFigureOut">
              <a:rPr lang="en-ZA" smtClean="0"/>
              <a:t>2017/02/24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369711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sp>
        <p:nvSpPr>
          <p:cNvPr id="7" name="Rectangle 6"/>
          <p:cNvSpPr/>
          <p:nvPr userDrawn="1"/>
        </p:nvSpPr>
        <p:spPr>
          <a:xfrm>
            <a:off x="-5167" y="5861756"/>
            <a:ext cx="12197167" cy="996244"/>
          </a:xfrm>
          <a:prstGeom prst="rect">
            <a:avLst/>
          </a:prstGeom>
          <a:solidFill>
            <a:srgbClr val="F85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3" name="Text Placeholder 2"/>
          <p:cNvSpPr>
            <a:spLocks noGrp="1"/>
          </p:cNvSpPr>
          <p:nvPr>
            <p:ph type="body" idx="1"/>
          </p:nvPr>
        </p:nvSpPr>
        <p:spPr>
          <a:xfrm>
            <a:off x="838200" y="1825625"/>
            <a:ext cx="10515600" cy="39434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97BF-FEF0-4DF6-B6FC-4DCE80F93E2C}" type="datetimeFigureOut">
              <a:rPr lang="en-ZA" smtClean="0"/>
              <a:t>2017/02/24</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3BF49-D411-409B-8867-F2E24C5F6053}" type="slidenum">
              <a:rPr lang="en-ZA" smtClean="0"/>
              <a:t>‹#›</a:t>
            </a:fld>
            <a:endParaRPr lang="en-ZA"/>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678227" y="5906000"/>
            <a:ext cx="2315027" cy="901611"/>
          </a:xfrm>
          <a:prstGeom prst="rect">
            <a:avLst/>
          </a:prstGeom>
          <a:noFill/>
        </p:spPr>
      </p:pic>
      <p:pic>
        <p:nvPicPr>
          <p:cNvPr id="9" name="Picture 2" descr="http://girlcodeza.co.za/gc/wp-content/uploads/2016/11/Logoweb-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168" y="5819426"/>
            <a:ext cx="2969593" cy="103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266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b="1" kern="1200">
          <a:solidFill>
            <a:srgbClr val="F8565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9" y="0"/>
            <a:ext cx="12192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400"/>
          </a:p>
        </p:txBody>
      </p:sp>
      <p:sp>
        <p:nvSpPr>
          <p:cNvPr id="3" name="Subtitle 2"/>
          <p:cNvSpPr>
            <a:spLocks noGrp="1"/>
          </p:cNvSpPr>
          <p:nvPr>
            <p:ph type="subTitle" idx="1"/>
          </p:nvPr>
        </p:nvSpPr>
        <p:spPr>
          <a:xfrm>
            <a:off x="1523999" y="3238602"/>
            <a:ext cx="9144000" cy="1655762"/>
          </a:xfrm>
        </p:spPr>
        <p:txBody>
          <a:bodyPr>
            <a:normAutofit/>
          </a:bodyPr>
          <a:lstStyle/>
          <a:p>
            <a:r>
              <a:rPr lang="en-ZA" sz="5000" b="1" dirty="0">
                <a:solidFill>
                  <a:srgbClr val="F85652"/>
                </a:solidFill>
                <a:latin typeface="Open Sans" panose="020B0606030504020204" pitchFamily="34" charset="0"/>
                <a:ea typeface="Open Sans" panose="020B0606030504020204" pitchFamily="34" charset="0"/>
                <a:cs typeface="Open Sans" panose="020B0606030504020204" pitchFamily="34" charset="0"/>
              </a:rPr>
              <a:t>Source Control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0898" y="5627901"/>
            <a:ext cx="2330202" cy="907521"/>
          </a:xfrm>
          <a:prstGeom prst="rect">
            <a:avLst/>
          </a:prstGeom>
          <a:noFill/>
        </p:spPr>
      </p:pic>
      <p:pic>
        <p:nvPicPr>
          <p:cNvPr id="1026" name="Picture 2" descr="http://girlcodeza.co.za/gc/wp-content/uploads/2016/11/Logoweb-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8944" y="920152"/>
            <a:ext cx="5634111" cy="197193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2894703" y="920152"/>
            <a:ext cx="283336" cy="283336"/>
          </a:xfrm>
          <a:prstGeom prst="ellipse">
            <a:avLst/>
          </a:prstGeom>
          <a:solidFill>
            <a:srgbClr val="F85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45799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336" y="338542"/>
            <a:ext cx="10479024" cy="923330"/>
          </a:xfrm>
          <a:prstGeom prst="rect">
            <a:avLst/>
          </a:prstGeom>
          <a:noFill/>
        </p:spPr>
        <p:txBody>
          <a:bodyPr wrap="square" rtlCol="0">
            <a:spAutoFit/>
          </a:bodyPr>
          <a:lstStyle/>
          <a:p>
            <a:pPr algn="ctr"/>
            <a:r>
              <a:rPr lang="en-ZA" sz="5400" dirty="0">
                <a:solidFill>
                  <a:srgbClr val="F85652"/>
                </a:solidFill>
              </a:rPr>
              <a:t>Download today’s files here:</a:t>
            </a:r>
          </a:p>
        </p:txBody>
      </p:sp>
      <p:sp>
        <p:nvSpPr>
          <p:cNvPr id="5" name="TextBox 4"/>
          <p:cNvSpPr txBox="1"/>
          <p:nvPr/>
        </p:nvSpPr>
        <p:spPr>
          <a:xfrm>
            <a:off x="146304" y="1371600"/>
            <a:ext cx="12045696" cy="707886"/>
          </a:xfrm>
          <a:prstGeom prst="rect">
            <a:avLst/>
          </a:prstGeom>
          <a:noFill/>
        </p:spPr>
        <p:txBody>
          <a:bodyPr wrap="square" rtlCol="0">
            <a:spAutoFit/>
          </a:bodyPr>
          <a:lstStyle/>
          <a:p>
            <a:r>
              <a:rPr lang="en-ZA" sz="4000" dirty="0">
                <a:solidFill>
                  <a:schemeClr val="bg1"/>
                </a:solidFill>
              </a:rPr>
              <a:t>https://github.com/mleisegang/GirlCode_2017_HtmlCss</a:t>
            </a:r>
          </a:p>
        </p:txBody>
      </p:sp>
      <p:grpSp>
        <p:nvGrpSpPr>
          <p:cNvPr id="8" name="Group 7"/>
          <p:cNvGrpSpPr/>
          <p:nvPr/>
        </p:nvGrpSpPr>
        <p:grpSpPr>
          <a:xfrm>
            <a:off x="307848" y="2082534"/>
            <a:ext cx="6893052" cy="3392250"/>
            <a:chOff x="783336" y="2079486"/>
            <a:chExt cx="6893052" cy="3392250"/>
          </a:xfrm>
        </p:grpSpPr>
        <p:pic>
          <p:nvPicPr>
            <p:cNvPr id="6" name="Picture 5"/>
            <p:cNvPicPr>
              <a:picLocks noChangeAspect="1"/>
            </p:cNvPicPr>
            <p:nvPr/>
          </p:nvPicPr>
          <p:blipFill>
            <a:blip r:embed="rId3"/>
            <a:stretch>
              <a:fillRect/>
            </a:stretch>
          </p:blipFill>
          <p:spPr>
            <a:xfrm>
              <a:off x="783336" y="2079486"/>
              <a:ext cx="6893052" cy="3392250"/>
            </a:xfrm>
            <a:prstGeom prst="rect">
              <a:avLst/>
            </a:prstGeom>
          </p:spPr>
        </p:pic>
        <p:sp>
          <p:nvSpPr>
            <p:cNvPr id="7" name="Rectangle 6"/>
            <p:cNvSpPr/>
            <p:nvPr/>
          </p:nvSpPr>
          <p:spPr>
            <a:xfrm>
              <a:off x="6606540" y="4122420"/>
              <a:ext cx="982980" cy="3200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grpSp>
        <p:nvGrpSpPr>
          <p:cNvPr id="12" name="Group 11"/>
          <p:cNvGrpSpPr/>
          <p:nvPr/>
        </p:nvGrpSpPr>
        <p:grpSpPr>
          <a:xfrm>
            <a:off x="7872603" y="2659471"/>
            <a:ext cx="4124325" cy="2238375"/>
            <a:chOff x="7872603" y="2659471"/>
            <a:chExt cx="4124325" cy="2238375"/>
          </a:xfrm>
        </p:grpSpPr>
        <p:pic>
          <p:nvPicPr>
            <p:cNvPr id="9" name="Picture 8"/>
            <p:cNvPicPr>
              <a:picLocks noChangeAspect="1"/>
            </p:cNvPicPr>
            <p:nvPr/>
          </p:nvPicPr>
          <p:blipFill>
            <a:blip r:embed="rId4"/>
            <a:stretch>
              <a:fillRect/>
            </a:stretch>
          </p:blipFill>
          <p:spPr>
            <a:xfrm>
              <a:off x="7872603" y="2659471"/>
              <a:ext cx="4124325" cy="2238375"/>
            </a:xfrm>
            <a:prstGeom prst="rect">
              <a:avLst/>
            </a:prstGeom>
          </p:spPr>
        </p:pic>
        <p:cxnSp>
          <p:nvCxnSpPr>
            <p:cNvPr id="11" name="Straight Arrow Connector 10"/>
            <p:cNvCxnSpPr/>
            <p:nvPr/>
          </p:nvCxnSpPr>
          <p:spPr>
            <a:xfrm>
              <a:off x="9758363" y="3867150"/>
              <a:ext cx="681037" cy="490538"/>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0" y="390942"/>
            <a:ext cx="929640" cy="929640"/>
          </a:xfrm>
          <a:prstGeom prst="rect">
            <a:avLst/>
          </a:prstGeom>
        </p:spPr>
      </p:pic>
    </p:spTree>
    <p:extLst>
      <p:ext uri="{BB962C8B-B14F-4D97-AF65-F5344CB8AC3E}">
        <p14:creationId xmlns:p14="http://schemas.microsoft.com/office/powerpoint/2010/main" val="2998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3714750" cy="5403912"/>
          </a:xfrm>
        </p:spPr>
        <p:txBody>
          <a:bodyPr anchor="t"/>
          <a:lstStyle/>
          <a:p>
            <a:r>
              <a:rPr lang="en-ZA" dirty="0"/>
              <a:t>What is </a:t>
            </a:r>
            <a:r>
              <a:rPr lang="en-ZA" sz="6600" dirty="0">
                <a:solidFill>
                  <a:schemeClr val="bg1"/>
                </a:solidFill>
              </a:rPr>
              <a:t>VERSION CONTROL</a:t>
            </a:r>
            <a:endParaRPr lang="en-ZA" dirty="0"/>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t="9706" b="17481"/>
          <a:stretch/>
        </p:blipFill>
        <p:spPr>
          <a:xfrm>
            <a:off x="5619750" y="152431"/>
            <a:ext cx="6400800" cy="6594764"/>
          </a:xfrm>
        </p:spPr>
      </p:pic>
      <p:sp>
        <p:nvSpPr>
          <p:cNvPr id="11" name="Rectangle 10"/>
          <p:cNvSpPr/>
          <p:nvPr/>
        </p:nvSpPr>
        <p:spPr>
          <a:xfrm>
            <a:off x="3835416" y="-133350"/>
            <a:ext cx="1822434" cy="3770263"/>
          </a:xfrm>
          <a:prstGeom prst="rect">
            <a:avLst/>
          </a:prstGeom>
        </p:spPr>
        <p:txBody>
          <a:bodyPr wrap="square">
            <a:spAutoFit/>
          </a:bodyPr>
          <a:lstStyle/>
          <a:p>
            <a:r>
              <a:rPr lang="en-ZA" sz="23900" dirty="0">
                <a:solidFill>
                  <a:srgbClr val="F85652"/>
                </a:solidFill>
              </a:rPr>
              <a:t>?</a:t>
            </a:r>
          </a:p>
        </p:txBody>
      </p:sp>
    </p:spTree>
    <p:extLst>
      <p:ext uri="{BB962C8B-B14F-4D97-AF65-F5344CB8AC3E}">
        <p14:creationId xmlns:p14="http://schemas.microsoft.com/office/powerpoint/2010/main" val="332177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When</a:t>
            </a:r>
            <a:r>
              <a:rPr lang="en-ZA" dirty="0">
                <a:solidFill>
                  <a:schemeClr val="bg1"/>
                </a:solidFill>
              </a:rPr>
              <a:t> </a:t>
            </a:r>
            <a:r>
              <a:rPr lang="en-ZA" dirty="0" err="1">
                <a:solidFill>
                  <a:schemeClr val="bg1"/>
                </a:solidFill>
              </a:rPr>
              <a:t>Ctrl+Z</a:t>
            </a:r>
            <a:r>
              <a:rPr lang="en-ZA" dirty="0">
                <a:solidFill>
                  <a:schemeClr val="bg1"/>
                </a:solidFill>
              </a:rPr>
              <a:t> </a:t>
            </a:r>
            <a:r>
              <a:rPr lang="en-ZA" dirty="0"/>
              <a:t>doesn’t go back far enough…</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5074" y="1489354"/>
            <a:ext cx="7181851" cy="4136746"/>
          </a:xfrm>
        </p:spPr>
      </p:pic>
    </p:spTree>
    <p:extLst>
      <p:ext uri="{BB962C8B-B14F-4D97-AF65-F5344CB8AC3E}">
        <p14:creationId xmlns:p14="http://schemas.microsoft.com/office/powerpoint/2010/main" val="156305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chemeClr val="bg1"/>
                </a:solidFill>
              </a:rPr>
              <a:t>Snapshots</a:t>
            </a:r>
            <a:r>
              <a:rPr lang="en-ZA" dirty="0"/>
              <a:t> for future reference</a:t>
            </a:r>
          </a:p>
        </p:txBody>
      </p:sp>
      <p:sp>
        <p:nvSpPr>
          <p:cNvPr id="3" name="Content Placeholder 2"/>
          <p:cNvSpPr>
            <a:spLocks noGrp="1"/>
          </p:cNvSpPr>
          <p:nvPr>
            <p:ph idx="1"/>
          </p:nvPr>
        </p:nvSpPr>
        <p:spPr/>
        <p:txBody>
          <a:bodyPr/>
          <a:lstStyle/>
          <a:p>
            <a:endParaRPr lang="en-ZA" dirty="0"/>
          </a:p>
        </p:txBody>
      </p:sp>
      <p:pic>
        <p:nvPicPr>
          <p:cNvPr id="4" name="Picture 3"/>
          <p:cNvPicPr>
            <a:picLocks noChangeAspect="1"/>
          </p:cNvPicPr>
          <p:nvPr/>
        </p:nvPicPr>
        <p:blipFill rotWithShape="1">
          <a:blip r:embed="rId3"/>
          <a:srcRect b="6227"/>
          <a:stretch/>
        </p:blipFill>
        <p:spPr>
          <a:xfrm>
            <a:off x="228600" y="1611343"/>
            <a:ext cx="11715750" cy="4027457"/>
          </a:xfrm>
          <a:prstGeom prst="rect">
            <a:avLst/>
          </a:prstGeom>
        </p:spPr>
      </p:pic>
      <p:sp>
        <p:nvSpPr>
          <p:cNvPr id="7" name="Rectangle 6"/>
          <p:cNvSpPr/>
          <p:nvPr/>
        </p:nvSpPr>
        <p:spPr>
          <a:xfrm>
            <a:off x="114300" y="1611343"/>
            <a:ext cx="11830050" cy="4157694"/>
          </a:xfrm>
          <a:prstGeom prst="rect">
            <a:avLst/>
          </a:prstGeom>
          <a:solidFill>
            <a:srgbClr val="3B3838">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p:cNvPicPr>
            <a:picLocks noChangeAspect="1"/>
          </p:cNvPicPr>
          <p:nvPr/>
        </p:nvPicPr>
        <p:blipFill rotWithShape="1">
          <a:blip r:embed="rId3"/>
          <a:srcRect l="79187" t="79579" r="2438" b="13324"/>
          <a:stretch/>
        </p:blipFill>
        <p:spPr>
          <a:xfrm>
            <a:off x="9505950" y="5029201"/>
            <a:ext cx="2152650" cy="304799"/>
          </a:xfrm>
          <a:prstGeom prst="rect">
            <a:avLst/>
          </a:prstGeom>
          <a:ln w="57150">
            <a:solidFill>
              <a:srgbClr val="F85652"/>
            </a:solidFill>
          </a:ln>
        </p:spPr>
      </p:pic>
    </p:spTree>
    <p:extLst>
      <p:ext uri="{BB962C8B-B14F-4D97-AF65-F5344CB8AC3E}">
        <p14:creationId xmlns:p14="http://schemas.microsoft.com/office/powerpoint/2010/main" val="18529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1" nodeType="clickEffect">
                                  <p:stCondLst>
                                    <p:cond delay="0"/>
                                  </p:stCondLst>
                                  <p:childTnLst>
                                    <p:animEffect transition="out" filter="wipe(right)">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22" presetClass="exit" presetSubtype="2" fill="hold" nodeType="withEffect">
                                  <p:stCondLst>
                                    <p:cond delay="0"/>
                                  </p:stCondLst>
                                  <p:childTnLst>
                                    <p:animEffect transition="out" filter="wipe(right)">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So what?</a:t>
            </a:r>
          </a:p>
        </p:txBody>
      </p:sp>
      <p:sp>
        <p:nvSpPr>
          <p:cNvPr id="3" name="Content Placeholder 2"/>
          <p:cNvSpPr>
            <a:spLocks noGrp="1"/>
          </p:cNvSpPr>
          <p:nvPr>
            <p:ph idx="1"/>
          </p:nvPr>
        </p:nvSpPr>
        <p:spPr>
          <a:xfrm>
            <a:off x="838200" y="1885951"/>
            <a:ext cx="10515600" cy="1581149"/>
          </a:xfrm>
        </p:spPr>
        <p:txBody>
          <a:bodyPr/>
          <a:lstStyle/>
          <a:p>
            <a:r>
              <a:rPr lang="en-ZA" dirty="0"/>
              <a:t>Go back to working version</a:t>
            </a:r>
          </a:p>
          <a:p>
            <a:r>
              <a:rPr lang="en-ZA" dirty="0"/>
              <a:t>Remind yourself/inform others of design decision</a:t>
            </a:r>
          </a:p>
          <a:p>
            <a:r>
              <a:rPr lang="en-ZA" dirty="0"/>
              <a:t>Know exactly what is in production</a:t>
            </a:r>
          </a:p>
        </p:txBody>
      </p:sp>
      <p:sp>
        <p:nvSpPr>
          <p:cNvPr id="4" name="TextBox 3"/>
          <p:cNvSpPr txBox="1"/>
          <p:nvPr/>
        </p:nvSpPr>
        <p:spPr>
          <a:xfrm>
            <a:off x="838200" y="1167468"/>
            <a:ext cx="10515600" cy="523220"/>
          </a:xfrm>
          <a:prstGeom prst="rect">
            <a:avLst/>
          </a:prstGeom>
          <a:noFill/>
        </p:spPr>
        <p:txBody>
          <a:bodyPr wrap="square" rtlCol="0">
            <a:spAutoFit/>
          </a:bodyPr>
          <a:lstStyle/>
          <a:p>
            <a:r>
              <a:rPr lang="en-ZA" sz="2800" dirty="0">
                <a:solidFill>
                  <a:schemeClr val="bg1"/>
                </a:solidFill>
              </a:rPr>
              <a:t>How is this relevant to software development?</a:t>
            </a:r>
          </a:p>
        </p:txBody>
      </p:sp>
      <p:graphicFrame>
        <p:nvGraphicFramePr>
          <p:cNvPr id="5" name="Diagram 4"/>
          <p:cNvGraphicFramePr/>
          <p:nvPr>
            <p:extLst>
              <p:ext uri="{D42A27DB-BD31-4B8C-83A1-F6EECF244321}">
                <p14:modId xmlns:p14="http://schemas.microsoft.com/office/powerpoint/2010/main" val="3801872618"/>
              </p:ext>
            </p:extLst>
          </p:nvPr>
        </p:nvGraphicFramePr>
        <p:xfrm>
          <a:off x="190500" y="3619500"/>
          <a:ext cx="9264650" cy="1756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839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7289"/>
          <a:stretch/>
        </p:blipFill>
        <p:spPr>
          <a:xfrm>
            <a:off x="179092" y="1409700"/>
            <a:ext cx="11833816" cy="4247356"/>
          </a:xfrm>
        </p:spPr>
      </p:pic>
      <p:sp>
        <p:nvSpPr>
          <p:cNvPr id="2" name="Title 1"/>
          <p:cNvSpPr>
            <a:spLocks noGrp="1"/>
          </p:cNvSpPr>
          <p:nvPr>
            <p:ph type="title"/>
          </p:nvPr>
        </p:nvSpPr>
        <p:spPr>
          <a:xfrm>
            <a:off x="381000" y="1"/>
            <a:ext cx="10972800" cy="1409700"/>
          </a:xfrm>
        </p:spPr>
        <p:txBody>
          <a:bodyPr/>
          <a:lstStyle/>
          <a:p>
            <a:r>
              <a:rPr lang="en-ZA" dirty="0">
                <a:solidFill>
                  <a:schemeClr val="bg1"/>
                </a:solidFill>
              </a:rPr>
              <a:t>How to </a:t>
            </a:r>
            <a:r>
              <a:rPr lang="en-ZA" dirty="0"/>
              <a:t>not end up with 54 files…</a:t>
            </a:r>
          </a:p>
        </p:txBody>
      </p:sp>
    </p:spTree>
    <p:extLst>
      <p:ext uri="{BB962C8B-B14F-4D97-AF65-F5344CB8AC3E}">
        <p14:creationId xmlns:p14="http://schemas.microsoft.com/office/powerpoint/2010/main" val="203811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Enter GIT…</a:t>
            </a:r>
          </a:p>
        </p:txBody>
      </p:sp>
      <p:sp>
        <p:nvSpPr>
          <p:cNvPr id="3" name="Content Placeholder 2"/>
          <p:cNvSpPr>
            <a:spLocks noGrp="1"/>
          </p:cNvSpPr>
          <p:nvPr>
            <p:ph idx="1"/>
          </p:nvPr>
        </p:nvSpPr>
        <p:spPr/>
        <p:txBody>
          <a:bodyPr/>
          <a:lstStyle/>
          <a:p>
            <a:r>
              <a:rPr lang="en-ZA" dirty="0"/>
              <a:t>Cloud based source control tool</a:t>
            </a:r>
          </a:p>
          <a:p>
            <a:r>
              <a:rPr lang="en-ZA" dirty="0"/>
              <a:t>Great for collaboration</a:t>
            </a:r>
          </a:p>
          <a:p>
            <a:r>
              <a:rPr lang="en-ZA" dirty="0"/>
              <a:t>Many open source libraries</a:t>
            </a:r>
          </a:p>
          <a:p>
            <a:r>
              <a:rPr lang="en-ZA" dirty="0"/>
              <a:t>Get today’s stuff here:</a:t>
            </a:r>
          </a:p>
          <a:p>
            <a:pPr marL="0" indent="0">
              <a:buNone/>
            </a:pPr>
            <a:r>
              <a:rPr lang="en-ZA" dirty="0"/>
              <a:t>   https://github.com/mleisegang/GirlCode_2017_HtmlCss.git</a:t>
            </a:r>
          </a:p>
        </p:txBody>
      </p:sp>
    </p:spTree>
    <p:extLst>
      <p:ext uri="{BB962C8B-B14F-4D97-AF65-F5344CB8AC3E}">
        <p14:creationId xmlns:p14="http://schemas.microsoft.com/office/powerpoint/2010/main" val="2443274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634</Words>
  <Application>Microsoft Office PowerPoint</Application>
  <PresentationFormat>Widescreen</PresentationFormat>
  <Paragraphs>55</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PowerPoint Presentation</vt:lpstr>
      <vt:lpstr>PowerPoint Presentation</vt:lpstr>
      <vt:lpstr>What is VERSION CONTROL</vt:lpstr>
      <vt:lpstr>When Ctrl+Z doesn’t go back far enough…</vt:lpstr>
      <vt:lpstr>Snapshots for future reference</vt:lpstr>
      <vt:lpstr>So what?</vt:lpstr>
      <vt:lpstr>How to not end up with 54 files…</vt:lpstr>
      <vt:lpstr>Enter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GirlCode</dc:title>
  <dc:creator>Samantha Winfield</dc:creator>
  <cp:lastModifiedBy>Magdalena Leisegang</cp:lastModifiedBy>
  <cp:revision>108</cp:revision>
  <dcterms:created xsi:type="dcterms:W3CDTF">2017-02-10T10:03:45Z</dcterms:created>
  <dcterms:modified xsi:type="dcterms:W3CDTF">2017-02-24T18:47:08Z</dcterms:modified>
</cp:coreProperties>
</file>