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58" r:id="rId4"/>
    <p:sldId id="260" r:id="rId5"/>
    <p:sldId id="280" r:id="rId6"/>
    <p:sldId id="262" r:id="rId7"/>
    <p:sldId id="263" r:id="rId8"/>
    <p:sldId id="276" r:id="rId9"/>
    <p:sldId id="264" r:id="rId10"/>
    <p:sldId id="265" r:id="rId11"/>
    <p:sldId id="292" r:id="rId12"/>
    <p:sldId id="266" r:id="rId13"/>
    <p:sldId id="267" r:id="rId14"/>
    <p:sldId id="287" r:id="rId15"/>
    <p:sldId id="288" r:id="rId16"/>
    <p:sldId id="271" r:id="rId17"/>
    <p:sldId id="282" r:id="rId18"/>
    <p:sldId id="272" r:id="rId19"/>
    <p:sldId id="273" r:id="rId20"/>
    <p:sldId id="274" r:id="rId21"/>
    <p:sldId id="275" r:id="rId22"/>
    <p:sldId id="279" r:id="rId23"/>
    <p:sldId id="281" r:id="rId24"/>
    <p:sldId id="277" r:id="rId25"/>
    <p:sldId id="284" r:id="rId26"/>
    <p:sldId id="268" r:id="rId27"/>
    <p:sldId id="270" r:id="rId28"/>
    <p:sldId id="285" r:id="rId29"/>
    <p:sldId id="286" r:id="rId30"/>
    <p:sldId id="291" r:id="rId31"/>
    <p:sldId id="289" r:id="rId32"/>
    <p:sldId id="290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52"/>
    <a:srgbClr val="FAF8F5"/>
    <a:srgbClr val="26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71275" autoAdjust="0"/>
  </p:normalViewPr>
  <p:slideViewPr>
    <p:cSldViewPr snapToGrid="0">
      <p:cViewPr varScale="1">
        <p:scale>
          <a:sx n="51" d="100"/>
          <a:sy n="51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42ED-5277-4919-8B3F-ADE4C38AB862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B98B-6232-4556-AC1A-7B82E0511A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82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="1" dirty="0" smtClean="0"/>
              <a:t>Describes</a:t>
            </a:r>
            <a:r>
              <a:rPr lang="en-ZA" dirty="0" smtClean="0"/>
              <a:t> the </a:t>
            </a:r>
            <a:r>
              <a:rPr lang="en-ZA" b="1" dirty="0" smtClean="0"/>
              <a:t>structure</a:t>
            </a:r>
            <a:r>
              <a:rPr lang="en-ZA" dirty="0" smtClean="0"/>
              <a:t> of a </a:t>
            </a:r>
            <a:r>
              <a:rPr lang="en-ZA" b="1" dirty="0" smtClean="0"/>
              <a:t>webpage</a:t>
            </a:r>
            <a:r>
              <a:rPr lang="en-ZA" dirty="0" smtClean="0"/>
              <a:t> using </a:t>
            </a:r>
            <a:r>
              <a:rPr lang="en-ZA" b="1" dirty="0" err="1" smtClean="0"/>
              <a:t>markup</a:t>
            </a:r>
            <a:r>
              <a:rPr lang="en-ZA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dirty="0" smtClean="0"/>
              <a:t>Is the </a:t>
            </a:r>
            <a:r>
              <a:rPr lang="en-ZA" b="1" dirty="0" smtClean="0"/>
              <a:t>standard </a:t>
            </a:r>
            <a:r>
              <a:rPr lang="en-ZA" b="1" dirty="0" err="1" smtClean="0"/>
              <a:t>markup</a:t>
            </a:r>
            <a:r>
              <a:rPr lang="en-ZA" b="1" dirty="0" smtClean="0"/>
              <a:t> language </a:t>
            </a:r>
            <a:r>
              <a:rPr lang="en-ZA" dirty="0" smtClean="0"/>
              <a:t>for </a:t>
            </a:r>
            <a:r>
              <a:rPr lang="en-ZA" b="1" dirty="0" smtClean="0"/>
              <a:t>creating web pages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="1" baseline="0" dirty="0" smtClean="0"/>
              <a:t>Elements</a:t>
            </a:r>
            <a:r>
              <a:rPr lang="en-ZA" baseline="0" dirty="0" smtClean="0"/>
              <a:t> are the </a:t>
            </a:r>
            <a:r>
              <a:rPr lang="en-ZA" b="1" baseline="0" dirty="0" err="1" smtClean="0"/>
              <a:t>buiding</a:t>
            </a:r>
            <a:r>
              <a:rPr lang="en-ZA" b="1" baseline="0" dirty="0" smtClean="0"/>
              <a:t> blocks </a:t>
            </a:r>
            <a:r>
              <a:rPr lang="en-ZA" baseline="0" dirty="0" smtClean="0"/>
              <a:t>of HTML web pages which are </a:t>
            </a:r>
            <a:r>
              <a:rPr lang="en-ZA" b="1" baseline="0" dirty="0" smtClean="0"/>
              <a:t>represented by tags </a:t>
            </a:r>
            <a:r>
              <a:rPr lang="en-ZA" baseline="0" dirty="0" smtClean="0"/>
              <a:t>to </a:t>
            </a:r>
            <a:r>
              <a:rPr lang="en-ZA" b="1" baseline="0" dirty="0" smtClean="0"/>
              <a:t>achieve font, colour, graphic and hyperlink effects </a:t>
            </a:r>
            <a:r>
              <a:rPr lang="en-ZA" baseline="0" dirty="0" smtClean="0"/>
              <a:t>on the web pages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="1" baseline="0" dirty="0" smtClean="0"/>
              <a:t>Tags</a:t>
            </a:r>
            <a:r>
              <a:rPr lang="en-ZA" baseline="0" dirty="0" smtClean="0"/>
              <a:t> are </a:t>
            </a:r>
            <a:r>
              <a:rPr lang="en-ZA" b="1" baseline="0" dirty="0" smtClean="0"/>
              <a:t>not displayed </a:t>
            </a:r>
            <a:r>
              <a:rPr lang="en-ZA" baseline="0" dirty="0" smtClean="0"/>
              <a:t>on a webpage but </a:t>
            </a:r>
            <a:r>
              <a:rPr lang="en-ZA" b="1" baseline="0" dirty="0" smtClean="0"/>
              <a:t>render the content </a:t>
            </a:r>
            <a:r>
              <a:rPr lang="en-ZA" baseline="0" dirty="0" smtClean="0"/>
              <a:t>of the page</a:t>
            </a:r>
            <a:endParaRPr lang="en-ZA" dirty="0" smtClean="0"/>
          </a:p>
          <a:p>
            <a:pPr marL="0" indent="0">
              <a:buFontTx/>
              <a:buNone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487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Selectors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Id’s are unique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Classes are not unique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63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Can’t use the same div twice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08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4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29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Demo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2850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896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884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14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664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38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="1" dirty="0" smtClean="0"/>
              <a:t>Define pieces of content</a:t>
            </a:r>
            <a:r>
              <a:rPr lang="en-ZA" dirty="0" smtClean="0"/>
              <a:t> on a web page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Defined within</a:t>
            </a:r>
            <a:r>
              <a:rPr lang="en-ZA" baseline="0" dirty="0" smtClean="0"/>
              <a:t> </a:t>
            </a:r>
            <a:r>
              <a:rPr lang="en-ZA" b="1" baseline="0" dirty="0" smtClean="0"/>
              <a:t>&lt;&gt;</a:t>
            </a:r>
          </a:p>
          <a:p>
            <a:pPr marL="171450" indent="-171450">
              <a:buFontTx/>
              <a:buChar char="-"/>
            </a:pPr>
            <a:r>
              <a:rPr lang="en-ZA" b="1" baseline="0" dirty="0" smtClean="0"/>
              <a:t>Opening </a:t>
            </a:r>
            <a:r>
              <a:rPr lang="en-ZA" b="0" baseline="0" dirty="0" smtClean="0"/>
              <a:t>and</a:t>
            </a:r>
            <a:r>
              <a:rPr lang="en-ZA" b="1" baseline="0" dirty="0" smtClean="0"/>
              <a:t> closing tag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192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1762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33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587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Show examples of tags</a:t>
            </a:r>
          </a:p>
          <a:p>
            <a:pPr marL="171450" indent="-171450">
              <a:buFontTx/>
              <a:buChar char="-"/>
            </a:pPr>
            <a:r>
              <a:rPr lang="en-ZA" b="1" baseline="0" dirty="0" smtClean="0"/>
              <a:t>&lt;!</a:t>
            </a:r>
            <a:r>
              <a:rPr lang="en-ZA" b="1" baseline="0" dirty="0" err="1" smtClean="0"/>
              <a:t>doctype</a:t>
            </a:r>
            <a:r>
              <a:rPr lang="en-ZA" b="1" baseline="0" dirty="0" smtClean="0"/>
              <a:t> html&gt;</a:t>
            </a:r>
            <a:r>
              <a:rPr lang="en-ZA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ZA" baseline="0" dirty="0" smtClean="0"/>
              <a:t>is </a:t>
            </a:r>
            <a:r>
              <a:rPr lang="en-ZA" b="1" baseline="0" dirty="0" smtClean="0"/>
              <a:t>not a tag </a:t>
            </a:r>
            <a:r>
              <a:rPr lang="en-ZA" baseline="0" dirty="0" smtClean="0"/>
              <a:t>but rather an </a:t>
            </a:r>
            <a:r>
              <a:rPr lang="en-ZA" b="1" baseline="0" dirty="0" smtClean="0"/>
              <a:t>instruction to the browser </a:t>
            </a:r>
            <a:r>
              <a:rPr lang="en-ZA" baseline="0" dirty="0" smtClean="0"/>
              <a:t>stating which </a:t>
            </a:r>
            <a:r>
              <a:rPr lang="en-ZA" b="1" baseline="0" dirty="0" smtClean="0"/>
              <a:t>version of HTML </a:t>
            </a:r>
            <a:r>
              <a:rPr lang="en-ZA" baseline="0" dirty="0" smtClean="0"/>
              <a:t>the page is written in - HTML5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HTML 4.01</a:t>
            </a:r>
            <a:r>
              <a:rPr lang="en-ZA" baseline="0" dirty="0" smtClean="0"/>
              <a:t> had </a:t>
            </a:r>
            <a:r>
              <a:rPr lang="en-ZA" b="1" baseline="0" dirty="0" smtClean="0"/>
              <a:t>variations</a:t>
            </a:r>
            <a:r>
              <a:rPr lang="en-ZA" baseline="0" dirty="0" smtClean="0"/>
              <a:t> but </a:t>
            </a:r>
            <a:r>
              <a:rPr lang="en-ZA" b="1" baseline="0" dirty="0" smtClean="0"/>
              <a:t>HTML5</a:t>
            </a:r>
            <a:r>
              <a:rPr lang="en-ZA" baseline="0" dirty="0" smtClean="0"/>
              <a:t> only has </a:t>
            </a:r>
            <a:r>
              <a:rPr lang="en-ZA" b="1" baseline="0" dirty="0" smtClean="0"/>
              <a:t>one</a:t>
            </a:r>
          </a:p>
          <a:p>
            <a:pPr marL="171450" lvl="0" indent="-171450">
              <a:buFontTx/>
              <a:buChar char="-"/>
            </a:pPr>
            <a:r>
              <a:rPr lang="en-ZA" b="1" baseline="0" dirty="0" smtClean="0"/>
              <a:t>&lt;html&gt;</a:t>
            </a:r>
          </a:p>
          <a:p>
            <a:pPr marL="628650" lvl="1" indent="-171450">
              <a:buFontTx/>
              <a:buChar char="-"/>
            </a:pPr>
            <a:r>
              <a:rPr lang="en-ZA" b="0" baseline="0" dirty="0" smtClean="0"/>
              <a:t>the</a:t>
            </a:r>
            <a:r>
              <a:rPr lang="en-ZA" b="1" baseline="0" dirty="0" smtClean="0"/>
              <a:t> root </a:t>
            </a:r>
            <a:r>
              <a:rPr lang="en-ZA" b="0" baseline="0" dirty="0" smtClean="0"/>
              <a:t>of an </a:t>
            </a:r>
            <a:r>
              <a:rPr lang="en-ZA" b="1" baseline="0" dirty="0" smtClean="0"/>
              <a:t>HTML document </a:t>
            </a:r>
            <a:r>
              <a:rPr lang="en-ZA" b="0" baseline="0" dirty="0" smtClean="0"/>
              <a:t>and</a:t>
            </a:r>
            <a:r>
              <a:rPr lang="en-ZA" b="1" baseline="0" dirty="0" smtClean="0"/>
              <a:t> tells </a:t>
            </a:r>
            <a:r>
              <a:rPr lang="en-ZA" b="0" baseline="0" dirty="0" smtClean="0"/>
              <a:t>the</a:t>
            </a:r>
            <a:r>
              <a:rPr lang="en-ZA" b="1" baseline="0" dirty="0" smtClean="0"/>
              <a:t> browser </a:t>
            </a:r>
            <a:r>
              <a:rPr lang="en-ZA" b="0" baseline="0" dirty="0" smtClean="0"/>
              <a:t>that the </a:t>
            </a:r>
            <a:r>
              <a:rPr lang="en-ZA" b="1" baseline="0" dirty="0" smtClean="0"/>
              <a:t>document is HTML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contains all HTML elements</a:t>
            </a:r>
            <a:endParaRPr lang="en-ZA" b="1" baseline="0" dirty="0"/>
          </a:p>
          <a:p>
            <a:pPr marL="171450" lvl="0" indent="-171450">
              <a:buFontTx/>
              <a:buChar char="-"/>
            </a:pPr>
            <a:r>
              <a:rPr lang="en-ZA" b="1" baseline="0" dirty="0" smtClean="0"/>
              <a:t>&lt;head&gt;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="0" baseline="0" dirty="0" smtClean="0"/>
              <a:t>contains</a:t>
            </a:r>
            <a:r>
              <a:rPr lang="en-ZA" b="1" baseline="0" dirty="0" smtClean="0"/>
              <a:t> general, behind the scenes </a:t>
            </a:r>
            <a:r>
              <a:rPr lang="en-ZA" b="0" baseline="0" dirty="0" smtClean="0"/>
              <a:t>information related to the document</a:t>
            </a:r>
          </a:p>
          <a:p>
            <a:pPr marL="628650" lvl="1" indent="-171450">
              <a:buFontTx/>
              <a:buChar char="-"/>
            </a:pPr>
            <a:r>
              <a:rPr lang="en-ZA" b="0" baseline="0" dirty="0" smtClean="0"/>
              <a:t>contains all </a:t>
            </a:r>
            <a:r>
              <a:rPr lang="en-ZA" b="1" baseline="0" dirty="0" smtClean="0"/>
              <a:t>head elements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title, scripts, styles, meta data, </a:t>
            </a:r>
            <a:r>
              <a:rPr lang="en-ZA" b="0" baseline="0" dirty="0" smtClean="0"/>
              <a:t>etc.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charset</a:t>
            </a:r>
            <a:r>
              <a:rPr lang="en-ZA" b="0" baseline="0" dirty="0" smtClean="0"/>
              <a:t> – </a:t>
            </a:r>
            <a:r>
              <a:rPr lang="en-ZA" b="1" baseline="0" dirty="0" smtClean="0"/>
              <a:t>character encoding</a:t>
            </a:r>
            <a:r>
              <a:rPr lang="en-ZA" b="0" baseline="0" dirty="0" smtClean="0"/>
              <a:t> for the HTML document, </a:t>
            </a:r>
            <a:r>
              <a:rPr lang="en-ZA" b="1" baseline="0" dirty="0" smtClean="0"/>
              <a:t>UTF-8</a:t>
            </a:r>
            <a:r>
              <a:rPr lang="en-ZA" b="0" baseline="0" dirty="0" smtClean="0"/>
              <a:t> is capable of </a:t>
            </a:r>
            <a:r>
              <a:rPr lang="en-ZA" b="1" baseline="0" dirty="0" smtClean="0"/>
              <a:t>encoding all possible characters</a:t>
            </a:r>
            <a:r>
              <a:rPr lang="en-ZA" b="0" baseline="0" dirty="0" smtClean="0"/>
              <a:t> and is the </a:t>
            </a:r>
            <a:r>
              <a:rPr lang="en-ZA" b="1" baseline="0" dirty="0" smtClean="0"/>
              <a:t>preferred encoding </a:t>
            </a:r>
            <a:r>
              <a:rPr lang="en-ZA" b="0" baseline="0" dirty="0" smtClean="0"/>
              <a:t>for web pages</a:t>
            </a:r>
          </a:p>
          <a:p>
            <a:pPr marL="171450" lvl="0" indent="-171450">
              <a:buFontTx/>
              <a:buChar char="-"/>
            </a:pPr>
            <a:r>
              <a:rPr lang="en-ZA" b="1" baseline="0" dirty="0" smtClean="0"/>
              <a:t>&lt;body&gt;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defines </a:t>
            </a:r>
            <a:r>
              <a:rPr lang="en-ZA" b="0" baseline="0" dirty="0" smtClean="0"/>
              <a:t>the</a:t>
            </a:r>
            <a:r>
              <a:rPr lang="en-ZA" b="1" baseline="0" dirty="0" smtClean="0"/>
              <a:t> document’s body </a:t>
            </a:r>
            <a:r>
              <a:rPr lang="en-ZA" b="0" baseline="0" dirty="0" smtClean="0"/>
              <a:t>and</a:t>
            </a:r>
            <a:r>
              <a:rPr lang="en-ZA" b="1" baseline="0" dirty="0" smtClean="0"/>
              <a:t> contains </a:t>
            </a:r>
            <a:r>
              <a:rPr lang="en-ZA" b="0" baseline="0" dirty="0" smtClean="0"/>
              <a:t>all the </a:t>
            </a:r>
            <a:r>
              <a:rPr lang="en-ZA" b="1" baseline="0" dirty="0" smtClean="0"/>
              <a:t>content </a:t>
            </a:r>
            <a:r>
              <a:rPr lang="en-ZA" b="0" baseline="0" dirty="0" smtClean="0"/>
              <a:t>of an HTML document</a:t>
            </a:r>
          </a:p>
          <a:p>
            <a:pPr marL="628650" lvl="1" indent="-171450">
              <a:buFontTx/>
              <a:buChar char="-"/>
            </a:pPr>
            <a:r>
              <a:rPr lang="en-ZA" b="1" baseline="0" dirty="0" smtClean="0"/>
              <a:t>hyperlinks, images, tables, lists, paragraphs,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708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HTML5 introduced</a:t>
            </a:r>
            <a:r>
              <a:rPr lang="en-ZA" baseline="0" dirty="0" smtClean="0"/>
              <a:t> </a:t>
            </a:r>
            <a:r>
              <a:rPr lang="en-ZA" b="1" baseline="0" dirty="0" smtClean="0"/>
              <a:t>new semantic elements </a:t>
            </a:r>
            <a:r>
              <a:rPr lang="en-ZA" baseline="0" dirty="0" smtClean="0"/>
              <a:t>to </a:t>
            </a:r>
            <a:r>
              <a:rPr lang="en-ZA" b="1" baseline="0" dirty="0" smtClean="0"/>
              <a:t>simplify</a:t>
            </a:r>
            <a:r>
              <a:rPr lang="en-ZA" baseline="0" dirty="0" smtClean="0"/>
              <a:t> and </a:t>
            </a:r>
            <a:r>
              <a:rPr lang="en-ZA" b="1" baseline="0" dirty="0" smtClean="0"/>
              <a:t>better describe content contained within an element</a:t>
            </a:r>
          </a:p>
          <a:p>
            <a:pPr marL="171450" indent="-171450">
              <a:buFontTx/>
              <a:buChar char="-"/>
            </a:pPr>
            <a:r>
              <a:rPr lang="en-ZA" b="0" baseline="0" dirty="0" smtClean="0"/>
              <a:t>Previous use of </a:t>
            </a:r>
            <a:r>
              <a:rPr lang="en-ZA" b="1" baseline="0" dirty="0" smtClean="0"/>
              <a:t>div </a:t>
            </a:r>
            <a:r>
              <a:rPr lang="en-ZA" b="0" baseline="0" dirty="0" smtClean="0"/>
              <a:t>was </a:t>
            </a:r>
            <a:r>
              <a:rPr lang="en-ZA" b="1" baseline="0" dirty="0" smtClean="0"/>
              <a:t>not very descriptive</a:t>
            </a:r>
          </a:p>
          <a:p>
            <a:pPr marL="171450" indent="-171450">
              <a:buFontTx/>
              <a:buChar char="-"/>
            </a:pPr>
            <a:r>
              <a:rPr lang="en-ZA" b="1" baseline="0" dirty="0" smtClean="0"/>
              <a:t>Cleaner, nicer looking code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125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Discuss code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64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48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719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110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="1" baseline="0" dirty="0" smtClean="0"/>
              <a:t>Extra information </a:t>
            </a:r>
            <a:r>
              <a:rPr lang="en-ZA" baseline="0" dirty="0" smtClean="0"/>
              <a:t>can be </a:t>
            </a:r>
            <a:r>
              <a:rPr lang="en-ZA" b="1" baseline="0" dirty="0" smtClean="0"/>
              <a:t>added</a:t>
            </a:r>
            <a:r>
              <a:rPr lang="en-ZA" baseline="0" dirty="0" smtClean="0"/>
              <a:t> to HTML </a:t>
            </a:r>
            <a:r>
              <a:rPr lang="en-ZA" b="1" baseline="0" dirty="0" smtClean="0"/>
              <a:t>elements</a:t>
            </a:r>
            <a:r>
              <a:rPr lang="en-ZA" baseline="0" dirty="0" smtClean="0"/>
              <a:t> or tags by using </a:t>
            </a:r>
            <a:r>
              <a:rPr lang="en-ZA" b="1" baseline="0" dirty="0" smtClean="0"/>
              <a:t>attributes</a:t>
            </a:r>
          </a:p>
          <a:p>
            <a:pPr marL="171450" indent="-171450">
              <a:buFontTx/>
              <a:buChar char="-"/>
            </a:pPr>
            <a:r>
              <a:rPr lang="en-ZA" b="1" baseline="0" dirty="0" smtClean="0"/>
              <a:t>Width, height, classes and id’s, external source files, links, etc.</a:t>
            </a:r>
          </a:p>
          <a:p>
            <a:pPr marL="171450" indent="-171450">
              <a:buFontTx/>
              <a:buChar char="-"/>
            </a:pPr>
            <a:r>
              <a:rPr lang="en-ZA" b="0" baseline="0" dirty="0" smtClean="0"/>
              <a:t>State</a:t>
            </a:r>
            <a:r>
              <a:rPr lang="en-ZA" b="1" baseline="0" dirty="0" smtClean="0"/>
              <a:t> attribute name = “value”, double quotations </a:t>
            </a:r>
            <a:r>
              <a:rPr lang="en-ZA" b="0" baseline="0" dirty="0" smtClean="0"/>
              <a:t>are preferred practise</a:t>
            </a:r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5B98B-6232-4556-AC1A-7B82E0511A9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8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85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55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513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3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89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898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865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85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34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58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11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97BF-FEF0-4DF6-B6FC-4DCE80F93E2C}" type="datetimeFigureOut">
              <a:rPr lang="en-ZA" smtClean="0"/>
              <a:t>2017/02/24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BF49-D411-409B-8867-F2E24C5F605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26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e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238602"/>
            <a:ext cx="9144000" cy="1655762"/>
          </a:xfrm>
        </p:spPr>
        <p:txBody>
          <a:bodyPr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</a:rPr>
              <a:t>WEB FUNDEMENTALS     </a:t>
            </a:r>
            <a:r>
              <a:rPr lang="en-ZA" sz="5000" b="1" dirty="0" smtClean="0">
                <a:solidFill>
                  <a:srgbClr val="F856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en-ZA" sz="5000" b="1" dirty="0">
              <a:solidFill>
                <a:srgbClr val="F856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98" y="5627901"/>
            <a:ext cx="2330202" cy="90752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44" y="920152"/>
            <a:ext cx="5634111" cy="19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75053" y="3448297"/>
            <a:ext cx="283336" cy="283336"/>
          </a:xfrm>
          <a:prstGeom prst="ellipse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79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COMMONLY USED TAGS: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FORMATTING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67368"/>
              </p:ext>
            </p:extLst>
          </p:nvPr>
        </p:nvGraphicFramePr>
        <p:xfrm>
          <a:off x="2032000" y="1425414"/>
          <a:ext cx="8128002" cy="39596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5850"/>
                <a:gridCol w="4502152"/>
              </a:tblGrid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TAG</a:t>
                      </a:r>
                      <a:endParaRPr lang="en-ZA" sz="1800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dirty="0" smtClean="0"/>
                        <a:t>TAG DESCRIPTION</a:t>
                      </a:r>
                      <a:endParaRPr lang="en-ZA" sz="1800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5644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&lt;h1&gt;&lt;/h1&gt;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heading: &lt;h1&gt; - &lt;h6&gt;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&lt;p&gt;&lt;/p&gt;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paragraph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blockquote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blockquote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quotation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Italic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&lt;strong&gt;&lt;/strong&gt;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Bold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br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Inserts a single line break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ol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ol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Defines</a:t>
                      </a:r>
                      <a:r>
                        <a:rPr lang="en-ZA" sz="18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 ordered list (1,2,3)</a:t>
                      </a:r>
                      <a:endParaRPr lang="en-ZA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ul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unordered list (Bulleted)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&lt;li&gt;&lt;/li&gt;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item within 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list</a:t>
                      </a:r>
                      <a:endParaRPr lang="en-ZA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COMMONLY USED TAGS: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FORMATTING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73545"/>
              </p:ext>
            </p:extLst>
          </p:nvPr>
        </p:nvGraphicFramePr>
        <p:xfrm>
          <a:off x="2032000" y="1783999"/>
          <a:ext cx="8128002" cy="316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5850"/>
                <a:gridCol w="4502152"/>
              </a:tblGrid>
              <a:tr h="396000">
                <a:tc>
                  <a:txBody>
                    <a:bodyPr/>
                    <a:lstStyle/>
                    <a:p>
                      <a:r>
                        <a:rPr lang="en-ZA" dirty="0" smtClean="0"/>
                        <a:t>TAG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TAG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&lt;table&gt;&lt;/table&gt;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table with 1 row (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and 1 col (td)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new row of a table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heading column of a table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&lt;td&gt;&lt;/td&gt;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standard column of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table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&lt;a&gt;&lt;/a&gt;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anchor, usually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to add a link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img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an image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&lt;span&gt;&lt;/span&gt;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Groups inline elements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ATTRIBUTES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2026456"/>
            <a:ext cx="12197167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ALL HTML </a:t>
            </a:r>
            <a:r>
              <a:rPr lang="en-ZA" sz="3600" dirty="0" smtClean="0">
                <a:solidFill>
                  <a:schemeClr val="bg1"/>
                </a:solidFill>
              </a:rPr>
              <a:t>ELEMENTS </a:t>
            </a:r>
            <a:r>
              <a:rPr lang="en-ZA" sz="3600" dirty="0" smtClean="0">
                <a:solidFill>
                  <a:schemeClr val="bg1"/>
                </a:solidFill>
              </a:rPr>
              <a:t>CAN </a:t>
            </a:r>
            <a:r>
              <a:rPr lang="en-ZA" sz="3600" dirty="0" smtClean="0">
                <a:solidFill>
                  <a:schemeClr val="bg1"/>
                </a:solidFill>
              </a:rPr>
              <a:t>CONTAIN </a:t>
            </a:r>
            <a:r>
              <a:rPr lang="en-ZA" sz="3600" dirty="0" smtClean="0">
                <a:solidFill>
                  <a:schemeClr val="bg1"/>
                </a:solidFill>
              </a:rPr>
              <a:t>ATTRIBUTES WHICH </a:t>
            </a:r>
            <a:endParaRPr lang="en-ZA" sz="3600" dirty="0" smtClean="0">
              <a:solidFill>
                <a:schemeClr val="bg1"/>
              </a:solidFill>
            </a:endParaRP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PROVIDE </a:t>
            </a:r>
            <a:r>
              <a:rPr lang="en-ZA" sz="3600" b="1" dirty="0" smtClean="0">
                <a:solidFill>
                  <a:srgbClr val="F85652"/>
                </a:solidFill>
              </a:rPr>
              <a:t>EXTRA INFORMATION </a:t>
            </a:r>
            <a:r>
              <a:rPr lang="en-ZA" sz="3600" dirty="0" smtClean="0">
                <a:solidFill>
                  <a:schemeClr val="bg1"/>
                </a:solidFill>
              </a:rPr>
              <a:t>ABOUT THE ELEMENT</a:t>
            </a:r>
          </a:p>
          <a:p>
            <a:pPr algn="ctr"/>
            <a:endParaRPr lang="en-ZA" sz="3600" b="1" dirty="0">
              <a:solidFill>
                <a:schemeClr val="bg1"/>
              </a:solidFill>
            </a:endParaRPr>
          </a:p>
          <a:p>
            <a:pPr algn="ctr"/>
            <a:r>
              <a:rPr lang="en-ZA" sz="4800" dirty="0" smtClean="0">
                <a:solidFill>
                  <a:schemeClr val="bg1">
                    <a:lumMod val="75000"/>
                  </a:schemeClr>
                </a:solidFill>
              </a:rPr>
              <a:t>&lt;tag </a:t>
            </a:r>
            <a:r>
              <a:rPr lang="en-ZA" sz="4800" dirty="0" smtClean="0">
                <a:solidFill>
                  <a:srgbClr val="F85652"/>
                </a:solidFill>
              </a:rPr>
              <a:t>attribute name = “value”</a:t>
            </a:r>
            <a:r>
              <a:rPr lang="en-ZA" sz="4800" dirty="0" smtClean="0">
                <a:solidFill>
                  <a:schemeClr val="bg1">
                    <a:lumMod val="75000"/>
                  </a:schemeClr>
                </a:solidFill>
              </a:rPr>
              <a:t>&gt;…&lt;/tag&gt;</a:t>
            </a:r>
            <a:endParaRPr lang="en-ZA" sz="4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ATTRIBUTES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9871"/>
              </p:ext>
            </p:extLst>
          </p:nvPr>
        </p:nvGraphicFramePr>
        <p:xfrm>
          <a:off x="2056934" y="1472307"/>
          <a:ext cx="8128000" cy="38195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550"/>
                <a:gridCol w="5759450"/>
              </a:tblGrid>
              <a:tr h="399521">
                <a:tc>
                  <a:txBody>
                    <a:bodyPr/>
                    <a:lstStyle/>
                    <a:p>
                      <a:r>
                        <a:rPr lang="en-ZA" dirty="0" smtClean="0"/>
                        <a:t>ATTRIBUTE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ATTRIBUTE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title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Title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value will be displayed as a tooltip on mouse over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href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the link address within an anchor tag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width, height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 element’s width and height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alt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an alternative text to be used when an element can’t be displayed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Unique selector.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class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Non-unique selector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src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Points to an external file (source file)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Specifies where to open the linked document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ID’S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AND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CLASSES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168" y="1584806"/>
            <a:ext cx="1219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ID’S AND CLASSES ARE </a:t>
            </a:r>
            <a:r>
              <a:rPr lang="en-ZA" sz="3600" dirty="0" smtClean="0">
                <a:solidFill>
                  <a:schemeClr val="bg1"/>
                </a:solidFill>
              </a:rPr>
              <a:t>BOTH </a:t>
            </a:r>
            <a:r>
              <a:rPr lang="en-ZA" sz="3600" b="1" dirty="0" smtClean="0">
                <a:solidFill>
                  <a:srgbClr val="F85652"/>
                </a:solidFill>
              </a:rPr>
              <a:t>SELECTORS</a:t>
            </a:r>
            <a:endParaRPr lang="en-ZA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68" y="2627236"/>
            <a:ext cx="1219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 smtClean="0">
                <a:solidFill>
                  <a:srgbClr val="F85652"/>
                </a:solidFill>
              </a:rPr>
              <a:t>ID’S</a:t>
            </a:r>
            <a:r>
              <a:rPr lang="en-ZA" sz="3600" dirty="0" smtClean="0">
                <a:solidFill>
                  <a:schemeClr val="bg1"/>
                </a:solidFill>
              </a:rPr>
              <a:t> ARE </a:t>
            </a:r>
            <a:r>
              <a:rPr lang="en-ZA" sz="3600" b="1" dirty="0" smtClean="0">
                <a:solidFill>
                  <a:srgbClr val="F85652"/>
                </a:solidFill>
              </a:rPr>
              <a:t>UNIQUE</a:t>
            </a:r>
            <a:r>
              <a:rPr lang="en-ZA" sz="3600" dirty="0" smtClean="0">
                <a:solidFill>
                  <a:schemeClr val="bg1"/>
                </a:solidFill>
              </a:rPr>
              <a:t>, </a:t>
            </a:r>
            <a:r>
              <a:rPr lang="en-ZA" sz="3600" dirty="0" smtClean="0">
                <a:solidFill>
                  <a:schemeClr val="bg1"/>
                </a:solidFill>
              </a:rPr>
              <a:t>THE VALUE MAY ONLY BE USED ONCE </a:t>
            </a: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WITHIN THE DOCUMENT</a:t>
            </a:r>
            <a:endParaRPr lang="en-ZA" sz="3600" b="1" dirty="0">
              <a:solidFill>
                <a:srgbClr val="F8565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168" y="4107243"/>
            <a:ext cx="1219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 smtClean="0">
                <a:solidFill>
                  <a:srgbClr val="F85652"/>
                </a:solidFill>
              </a:rPr>
              <a:t>CLASSES </a:t>
            </a:r>
            <a:r>
              <a:rPr lang="en-ZA" sz="3600" dirty="0" smtClean="0">
                <a:solidFill>
                  <a:schemeClr val="bg1"/>
                </a:solidFill>
              </a:rPr>
              <a:t>ARE</a:t>
            </a:r>
            <a:r>
              <a:rPr lang="en-ZA" sz="3600" b="1" dirty="0" smtClean="0">
                <a:solidFill>
                  <a:srgbClr val="F85652"/>
                </a:solidFill>
              </a:rPr>
              <a:t> NOT UNIQUE, </a:t>
            </a:r>
            <a:r>
              <a:rPr lang="en-ZA" sz="3600" dirty="0" smtClean="0">
                <a:solidFill>
                  <a:schemeClr val="bg1"/>
                </a:solidFill>
              </a:rPr>
              <a:t>A SINGLE CLASS MAY BE USED </a:t>
            </a: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FOR MULTIPLE ELEMENTS IN THE DOCUMENT</a:t>
            </a:r>
            <a:endParaRPr lang="en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ID’S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AND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CLASSES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114503" y="1519261"/>
            <a:ext cx="9944020" cy="376711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503" y="1731609"/>
            <a:ext cx="9775068" cy="3426186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>
            <a:off x="1800223" y="3457577"/>
            <a:ext cx="357187" cy="35718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86063" y="3629028"/>
            <a:ext cx="1843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TEXT FORMATTING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14568" y="1304940"/>
            <a:ext cx="3466730" cy="421245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68" y="1355329"/>
            <a:ext cx="3231867" cy="4044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229" y="1304939"/>
            <a:ext cx="5182335" cy="42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IMAGES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93284" y="2107771"/>
            <a:ext cx="8202030" cy="1983782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63" y="2356968"/>
            <a:ext cx="8175677" cy="14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168" y="-785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 u="sng" dirty="0">
              <a:ln w="0">
                <a:noFill/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LINKS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84046" y="1549828"/>
            <a:ext cx="10049554" cy="1720310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14" y="1745980"/>
            <a:ext cx="10044386" cy="1260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96" y="3580107"/>
            <a:ext cx="7085331" cy="1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168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UNORDERED LISTS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747" y="1582431"/>
            <a:ext cx="4569310" cy="3655996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23" y="1747503"/>
            <a:ext cx="4540734" cy="336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67" y="2700816"/>
            <a:ext cx="5591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0" name="TextBox 9"/>
          <p:cNvSpPr txBox="1"/>
          <p:nvPr/>
        </p:nvSpPr>
        <p:spPr>
          <a:xfrm>
            <a:off x="-5168" y="1753531"/>
            <a:ext cx="121971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b="1" smtClean="0">
                <a:solidFill>
                  <a:srgbClr val="F85652"/>
                </a:solidFill>
              </a:rPr>
              <a:t>HTML </a:t>
            </a:r>
            <a:r>
              <a:rPr lang="en-ZA" sz="4400" b="1" dirty="0" smtClean="0">
                <a:solidFill>
                  <a:srgbClr val="F85652"/>
                </a:solidFill>
              </a:rPr>
              <a:t>IS NOT A </a:t>
            </a:r>
            <a:r>
              <a:rPr lang="en-ZA" sz="4400" b="1" smtClean="0">
                <a:solidFill>
                  <a:srgbClr val="F85652"/>
                </a:solidFill>
              </a:rPr>
              <a:t>PROGRAMMING </a:t>
            </a:r>
            <a:r>
              <a:rPr lang="en-ZA" sz="4400" b="1" smtClean="0">
                <a:solidFill>
                  <a:srgbClr val="F85652"/>
                </a:solidFill>
              </a:rPr>
              <a:t>LANGUAGE</a:t>
            </a:r>
            <a:endParaRPr lang="en-ZA" sz="4400" b="1" dirty="0" smtClean="0">
              <a:solidFill>
                <a:srgbClr val="F85652"/>
              </a:solidFill>
            </a:endParaRPr>
          </a:p>
          <a:p>
            <a:pPr algn="ctr"/>
            <a:endParaRPr lang="en-ZA" sz="4400" b="1" dirty="0">
              <a:solidFill>
                <a:srgbClr val="F85652"/>
              </a:solidFill>
            </a:endParaRP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IT IS USED TO DEFINE STRUCTURE OF A WEB PAGE NOT THE FUNCTION. IT CONTAINS NO PROGRAMMING LOGIC</a:t>
            </a:r>
            <a:endParaRPr lang="en-ZA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3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ORDERED LISTS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6747" y="1582431"/>
            <a:ext cx="4569310" cy="3655996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6" y="1718837"/>
            <a:ext cx="4406767" cy="34052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67" y="2693291"/>
            <a:ext cx="5610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TABLES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36747" y="1326753"/>
            <a:ext cx="5377480" cy="4216795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6" y="1417033"/>
            <a:ext cx="5377481" cy="404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282" y="2407242"/>
            <a:ext cx="5676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05750" y="1494812"/>
            <a:ext cx="10631999" cy="382110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51" y="1587016"/>
            <a:ext cx="10522612" cy="35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26" y="1335668"/>
            <a:ext cx="6269024" cy="41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BLOCK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&amp;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INLINE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ELEMENTS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6942" y="1628769"/>
            <a:ext cx="1094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 smtClean="0">
                <a:solidFill>
                  <a:srgbClr val="F85652"/>
                </a:solidFill>
              </a:rPr>
              <a:t>BLOCK LEVEL ELEMENTS </a:t>
            </a:r>
            <a:r>
              <a:rPr lang="en-ZA" sz="3200" dirty="0" smtClean="0">
                <a:solidFill>
                  <a:schemeClr val="bg1"/>
                </a:solidFill>
              </a:rPr>
              <a:t>ALWAYS START ON A NEW LINE AND TAKE UP THE FULL WIDTH OF THEIR CONTAINER</a:t>
            </a:r>
          </a:p>
          <a:p>
            <a:pPr algn="ctr"/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&lt;div&gt;, &lt;h1&gt; - &lt;h6&gt;, &lt;p&gt;, &lt;form&gt;</a:t>
            </a:r>
            <a:endParaRPr lang="en-ZA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942" y="3702548"/>
            <a:ext cx="10941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 smtClean="0">
                <a:solidFill>
                  <a:srgbClr val="F85652"/>
                </a:solidFill>
              </a:rPr>
              <a:t>INLINE ELEMENTS </a:t>
            </a:r>
            <a:r>
              <a:rPr lang="en-ZA" sz="3200" dirty="0" smtClean="0">
                <a:solidFill>
                  <a:schemeClr val="bg1"/>
                </a:solidFill>
              </a:rPr>
              <a:t>DO NOT START ON A NEW LINE AND ONLY TAKE UP AS MUCH SPACE AS IS NECESSARY</a:t>
            </a:r>
          </a:p>
          <a:p>
            <a:pPr algn="ctr"/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&lt;span</a:t>
            </a:r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&gt;, &lt;a&gt;, &lt;</a:t>
            </a:r>
            <a:r>
              <a:rPr lang="en-ZA" sz="3200" dirty="0" err="1" smtClean="0">
                <a:solidFill>
                  <a:schemeClr val="bg1">
                    <a:lumMod val="75000"/>
                  </a:schemeClr>
                </a:solidFill>
              </a:rPr>
              <a:t>img</a:t>
            </a:r>
            <a:r>
              <a:rPr lang="en-ZA" sz="32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algn="ctr"/>
            <a:endParaRPr lang="en-Z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0055" y="1494812"/>
            <a:ext cx="4680650" cy="382110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356115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EXAMPLE: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BLOCK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&amp;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INLINE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ELEMENTS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54" y="1611490"/>
            <a:ext cx="4337750" cy="3647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349" y="1494812"/>
            <a:ext cx="5232047" cy="38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DEV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TOOLS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674" y="1543052"/>
            <a:ext cx="9473484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0085" y="1689896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5" y="1826425"/>
            <a:ext cx="4838334" cy="23169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67445" y="1689896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363" y="1829825"/>
            <a:ext cx="4705720" cy="2192629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756299" y="3621085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Heart 12"/>
          <p:cNvSpPr/>
          <p:nvPr/>
        </p:nvSpPr>
        <p:spPr>
          <a:xfrm>
            <a:off x="8408484" y="3743318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700085" y="4894244"/>
            <a:ext cx="107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DESCRIPTIVE BLOCKS DESCRIBING CONTENT CONTAINED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085" y="1597292"/>
            <a:ext cx="5157790" cy="2859608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5" y="1804200"/>
            <a:ext cx="4878945" cy="25669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67445" y="1597292"/>
            <a:ext cx="5157790" cy="2859608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6" name="Multiply 5"/>
          <p:cNvSpPr/>
          <p:nvPr/>
        </p:nvSpPr>
        <p:spPr>
          <a:xfrm>
            <a:off x="2756299" y="3934611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642" y="1682236"/>
            <a:ext cx="4428103" cy="2760376"/>
          </a:xfrm>
          <a:prstGeom prst="rect">
            <a:avLst/>
          </a:prstGeom>
        </p:spPr>
      </p:pic>
      <p:sp>
        <p:nvSpPr>
          <p:cNvPr id="13" name="Heart 12"/>
          <p:cNvSpPr/>
          <p:nvPr/>
        </p:nvSpPr>
        <p:spPr>
          <a:xfrm>
            <a:off x="8408484" y="4007432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/>
          <p:cNvSpPr txBox="1"/>
          <p:nvPr/>
        </p:nvSpPr>
        <p:spPr>
          <a:xfrm>
            <a:off x="700085" y="4979972"/>
            <a:ext cx="107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INDENTATION TO DECIFER PARENT CHILD RELATIONSHIPS</a:t>
            </a:r>
            <a:endParaRPr lang="en-Z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GOOD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VS.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BAD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CODE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0085" y="1532728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11" name="Rectangle 10"/>
          <p:cNvSpPr/>
          <p:nvPr/>
        </p:nvSpPr>
        <p:spPr>
          <a:xfrm>
            <a:off x="6267445" y="1532728"/>
            <a:ext cx="5157790" cy="2453477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sp>
        <p:nvSpPr>
          <p:cNvPr id="14" name="TextBox 13"/>
          <p:cNvSpPr txBox="1"/>
          <p:nvPr/>
        </p:nvSpPr>
        <p:spPr>
          <a:xfrm>
            <a:off x="700085" y="4665636"/>
            <a:ext cx="10725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USE OF AN ID TWICE, HEADING NOT IN A HEADING TAG AND </a:t>
            </a:r>
          </a:p>
          <a:p>
            <a:pPr algn="ctr"/>
            <a:r>
              <a:rPr lang="en-ZA" sz="2800" dirty="0" smtClean="0">
                <a:solidFill>
                  <a:schemeClr val="bg1"/>
                </a:solidFill>
              </a:rPr>
              <a:t>INCORRECT ORDERING OF TAGS</a:t>
            </a:r>
            <a:endParaRPr lang="en-ZA" sz="28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5" y="1831984"/>
            <a:ext cx="5032773" cy="1897054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2756299" y="3463917"/>
            <a:ext cx="1045361" cy="1045361"/>
          </a:xfrm>
          <a:prstGeom prst="mathMultiply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33" y="1857768"/>
            <a:ext cx="5033967" cy="1767574"/>
          </a:xfrm>
          <a:prstGeom prst="rect">
            <a:avLst/>
          </a:prstGeom>
        </p:spPr>
      </p:pic>
      <p:sp>
        <p:nvSpPr>
          <p:cNvPr id="13" name="Heart 12"/>
          <p:cNvSpPr/>
          <p:nvPr/>
        </p:nvSpPr>
        <p:spPr>
          <a:xfrm>
            <a:off x="8408484" y="3586150"/>
            <a:ext cx="875712" cy="727478"/>
          </a:xfrm>
          <a:prstGeom prst="hear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72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WHAT IS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?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174" y="1696832"/>
            <a:ext cx="1100229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b="1" dirty="0" smtClean="0">
                <a:solidFill>
                  <a:srgbClr val="F85652"/>
                </a:solidFill>
              </a:rPr>
              <a:t>H</a:t>
            </a:r>
            <a:r>
              <a:rPr lang="en-ZA" sz="4800" dirty="0" smtClean="0">
                <a:solidFill>
                  <a:schemeClr val="bg1"/>
                </a:solidFill>
              </a:rPr>
              <a:t>YPER </a:t>
            </a:r>
            <a:r>
              <a:rPr lang="en-ZA" sz="6000" b="1" dirty="0" smtClean="0">
                <a:solidFill>
                  <a:srgbClr val="F85652"/>
                </a:solidFill>
              </a:rPr>
              <a:t>T</a:t>
            </a:r>
            <a:r>
              <a:rPr lang="en-ZA" sz="4800" dirty="0" smtClean="0">
                <a:solidFill>
                  <a:schemeClr val="bg1"/>
                </a:solidFill>
              </a:rPr>
              <a:t>EXT </a:t>
            </a:r>
            <a:r>
              <a:rPr lang="en-ZA" sz="6000" b="1" dirty="0" smtClean="0">
                <a:solidFill>
                  <a:srgbClr val="F85652"/>
                </a:solidFill>
              </a:rPr>
              <a:t>M</a:t>
            </a:r>
            <a:r>
              <a:rPr lang="en-ZA" sz="4800" dirty="0" smtClean="0">
                <a:solidFill>
                  <a:schemeClr val="bg1"/>
                </a:solidFill>
              </a:rPr>
              <a:t>ARKUP </a:t>
            </a:r>
            <a:r>
              <a:rPr lang="en-ZA" sz="6000" b="1" dirty="0" smtClean="0">
                <a:solidFill>
                  <a:srgbClr val="F85652"/>
                </a:solidFill>
              </a:rPr>
              <a:t>L</a:t>
            </a:r>
            <a:r>
              <a:rPr lang="en-ZA" sz="4800" dirty="0" smtClean="0">
                <a:solidFill>
                  <a:schemeClr val="bg1"/>
                </a:solidFill>
              </a:rPr>
              <a:t>ANGUAGE</a:t>
            </a:r>
            <a:endParaRPr lang="en-ZA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67" y="3207711"/>
            <a:ext cx="1219716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DESCRIBES THE STRUCTURE OF A WEB PAGE </a:t>
            </a:r>
            <a:r>
              <a:rPr lang="en-ZA" sz="3600" dirty="0">
                <a:solidFill>
                  <a:schemeClr val="bg1"/>
                </a:solidFill>
              </a:rPr>
              <a:t>USING </a:t>
            </a:r>
            <a:r>
              <a:rPr lang="en-ZA" sz="3600" b="1" dirty="0" smtClean="0">
                <a:solidFill>
                  <a:srgbClr val="F85652"/>
                </a:solidFill>
              </a:rPr>
              <a:t>MARKUP</a:t>
            </a:r>
            <a:r>
              <a:rPr lang="en-ZA" sz="3600" dirty="0" smtClean="0">
                <a:solidFill>
                  <a:schemeClr val="bg1"/>
                </a:solidFill>
              </a:rPr>
              <a:t> (CODE </a:t>
            </a:r>
            <a:r>
              <a:rPr lang="en-ZA" sz="3600" dirty="0">
                <a:solidFill>
                  <a:schemeClr val="bg1"/>
                </a:solidFill>
              </a:rPr>
              <a:t>FOR FORMATTING THE LAYOUT </a:t>
            </a:r>
            <a:r>
              <a:rPr lang="en-ZA" sz="3600" dirty="0" smtClean="0">
                <a:solidFill>
                  <a:schemeClr val="bg1"/>
                </a:solidFill>
              </a:rPr>
              <a:t>AND </a:t>
            </a:r>
            <a:r>
              <a:rPr lang="en-ZA" sz="3600" dirty="0">
                <a:solidFill>
                  <a:schemeClr val="bg1"/>
                </a:solidFill>
              </a:rPr>
              <a:t>STYLE OF </a:t>
            </a:r>
            <a:endParaRPr lang="en-ZA" sz="3600" dirty="0" smtClean="0">
              <a:solidFill>
                <a:schemeClr val="bg1"/>
              </a:solidFill>
            </a:endParaRPr>
          </a:p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ELEMENTS </a:t>
            </a:r>
            <a:r>
              <a:rPr lang="en-ZA" sz="3600" dirty="0">
                <a:solidFill>
                  <a:schemeClr val="bg1"/>
                </a:solidFill>
              </a:rPr>
              <a:t>IN THE FORM OF </a:t>
            </a:r>
            <a:r>
              <a:rPr lang="en-ZA" sz="3600" b="1" dirty="0" smtClean="0">
                <a:solidFill>
                  <a:srgbClr val="F85652"/>
                </a:solidFill>
              </a:rPr>
              <a:t>TAGS</a:t>
            </a:r>
            <a:r>
              <a:rPr lang="en-ZA" sz="3600" b="1" dirty="0" smtClean="0">
                <a:solidFill>
                  <a:schemeClr val="bg1"/>
                </a:solidFill>
              </a:rPr>
              <a:t>)</a:t>
            </a:r>
            <a:endParaRPr lang="en-ZA" sz="3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5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HTML5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98610" y="1369437"/>
            <a:ext cx="87896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NEW SEMANTIC ELEMENTS 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&lt;header&gt;, &lt;footer&gt;, &lt;</a:t>
            </a:r>
            <a:r>
              <a:rPr lang="en-ZA" sz="2400" dirty="0" err="1" smtClean="0">
                <a:solidFill>
                  <a:schemeClr val="bg1">
                    <a:lumMod val="75000"/>
                  </a:schemeClr>
                </a:solidFill>
              </a:rPr>
              <a:t>nav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&gt;,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NEW ATTRIBUTES 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NUMBER, DATE, TIME, CALENDAR AND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NEW GRAPHIC ELEMENTS 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ZA" sz="2400" dirty="0" err="1" smtClean="0">
                <a:solidFill>
                  <a:schemeClr val="bg1">
                    <a:lumMod val="75000"/>
                  </a:schemeClr>
                </a:solidFill>
              </a:rPr>
              <a:t>svg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&gt; AND &lt;video&gt;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NEW MULTIMEDIA ELEMENTS </a:t>
            </a:r>
            <a:r>
              <a:rPr lang="en-ZA" sz="2400" dirty="0" smtClean="0">
                <a:solidFill>
                  <a:schemeClr val="bg1">
                    <a:lumMod val="75000"/>
                  </a:schemeClr>
                </a:solidFill>
              </a:rPr>
              <a:t>&lt;audio&gt; AND &lt;video&gt;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GEOLOCATION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DRAG AND DROP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LOCAL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APPLICATION CACHE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WEB WORKERS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400" dirty="0" smtClean="0">
                <a:solidFill>
                  <a:schemeClr val="bg1"/>
                </a:solidFill>
              </a:rPr>
              <a:t>SSE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3587" y="2052733"/>
            <a:ext cx="10319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8800" dirty="0" smtClean="0">
                <a:solidFill>
                  <a:schemeClr val="bg1"/>
                </a:solidFill>
              </a:rPr>
              <a:t>QUESTIONS?</a:t>
            </a:r>
            <a:endParaRPr lang="en-ZA" sz="8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html me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59" y="486921"/>
            <a:ext cx="4887914" cy="4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REFERENCES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097" y="1651477"/>
            <a:ext cx="92834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css-tricks.com/examples/CleanCode/Beautiful-HTML.png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https://www.w3.org/International/questions/qa-what-is-encoding</a:t>
            </a:r>
            <a:endParaRPr lang="en-ZA" sz="2000" dirty="0" smtClean="0">
              <a:solidFill>
                <a:schemeClr val="bg1"/>
              </a:solidFill>
            </a:endParaRPr>
          </a:p>
          <a:p>
            <a:r>
              <a:rPr lang="en-ZA" sz="2000" dirty="0">
                <a:solidFill>
                  <a:schemeClr val="bg1"/>
                </a:solidFill>
              </a:rPr>
              <a:t>http://webdesignfromscratch.com/html-from-scratch</a:t>
            </a:r>
            <a:r>
              <a:rPr lang="en-ZA" sz="20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www.w3schools.com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http://</a:t>
            </a:r>
            <a:r>
              <a:rPr lang="en-ZA" sz="2000" dirty="0" smtClean="0">
                <a:solidFill>
                  <a:schemeClr val="bg1"/>
                </a:solidFill>
              </a:rPr>
              <a:t>www.danfergusdesign.com/classfiles/generalReference/html5reference.php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developer.mozilla.org/en/docs/Web/HTML/Element/head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https://css-tricks.com/the-difference-between-id-and-class</a:t>
            </a:r>
            <a:r>
              <a:rPr lang="en-ZA" sz="20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developer.chrome.com/devtools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https://</a:t>
            </a:r>
            <a:r>
              <a:rPr lang="en-ZA" sz="2000" dirty="0" smtClean="0">
                <a:solidFill>
                  <a:schemeClr val="bg1"/>
                </a:solidFill>
              </a:rPr>
              <a:t>developer.mozilla.org/en/docs/Web/Guide/HTML/HTML5</a:t>
            </a:r>
          </a:p>
          <a:p>
            <a:r>
              <a:rPr lang="en-ZA" sz="2000" dirty="0">
                <a:solidFill>
                  <a:schemeClr val="bg1"/>
                </a:solidFill>
              </a:rPr>
              <a:t>http://</a:t>
            </a:r>
            <a:r>
              <a:rPr lang="en-ZA" sz="2000" dirty="0" smtClean="0">
                <a:solidFill>
                  <a:schemeClr val="bg1"/>
                </a:solidFill>
              </a:rPr>
              <a:t>www.webstepbook.com/supplements/slides/ch08-dom.shtml</a:t>
            </a:r>
            <a:endParaRPr lang="en-ZA" sz="2000" dirty="0">
              <a:solidFill>
                <a:schemeClr val="bg1"/>
              </a:solidFill>
            </a:endParaRPr>
          </a:p>
          <a:p>
            <a:r>
              <a:rPr lang="en-ZA" sz="2000" dirty="0" smtClean="0">
                <a:solidFill>
                  <a:schemeClr val="bg1"/>
                </a:solidFill>
              </a:rPr>
              <a:t>http</a:t>
            </a:r>
            <a:r>
              <a:rPr lang="en-ZA" sz="2000" dirty="0">
                <a:solidFill>
                  <a:schemeClr val="bg1"/>
                </a:solidFill>
              </a:rPr>
              <a:t>://memeshare.xyz/media/html-memes</a:t>
            </a:r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PRACTISE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EXERCISE: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ZA" sz="5400" b="1" dirty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ESUME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3097" y="1619817"/>
            <a:ext cx="92834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chemeClr val="bg1"/>
                </a:solidFill>
              </a:rPr>
              <a:t>CREATE A SINGLE PAGE ONLINE RESUME CONTAINING THE FOLLOWING:</a:t>
            </a:r>
          </a:p>
          <a:p>
            <a:endParaRPr lang="en-ZA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HEADER</a:t>
            </a:r>
            <a:r>
              <a:rPr lang="en-ZA" sz="2000" dirty="0" smtClean="0">
                <a:solidFill>
                  <a:schemeClr val="bg1"/>
                </a:solidFill>
              </a:rPr>
              <a:t> CONTAINING YOUR NAME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SECTION</a:t>
            </a:r>
            <a:r>
              <a:rPr lang="en-ZA" sz="2000" dirty="0" smtClean="0">
                <a:solidFill>
                  <a:schemeClr val="bg1"/>
                </a:solidFill>
              </a:rPr>
              <a:t> FOR YOUR PROFILE PICTURE AND ANY OTHER INFO YOU MAY LIKE TO ADD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SECTION</a:t>
            </a:r>
            <a:r>
              <a:rPr lang="en-ZA" sz="2000" dirty="0" smtClean="0">
                <a:solidFill>
                  <a:schemeClr val="bg1"/>
                </a:solidFill>
              </a:rPr>
              <a:t> FOR YOUR RESUME CONTENT CONTAINING THE FOLLOWING: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AT LEAST 1 </a:t>
            </a:r>
            <a:r>
              <a:rPr lang="en-ZA" sz="2000" b="1" dirty="0" smtClean="0">
                <a:solidFill>
                  <a:schemeClr val="bg1"/>
                </a:solidFill>
              </a:rPr>
              <a:t>HEADING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MAIN RESUME </a:t>
            </a:r>
            <a:r>
              <a:rPr lang="en-ZA" sz="2000" b="1" dirty="0" smtClean="0">
                <a:solidFill>
                  <a:schemeClr val="bg1"/>
                </a:solidFill>
              </a:rPr>
              <a:t>CONTENT</a:t>
            </a:r>
          </a:p>
          <a:p>
            <a:pPr marL="742950" lvl="1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LIST</a:t>
            </a:r>
          </a:p>
          <a:p>
            <a:pPr marL="285750" indent="-285750">
              <a:buFontTx/>
              <a:buChar char="-"/>
            </a:pPr>
            <a:r>
              <a:rPr lang="en-ZA" sz="2000" dirty="0" smtClean="0">
                <a:solidFill>
                  <a:schemeClr val="bg1"/>
                </a:solidFill>
              </a:rPr>
              <a:t>A </a:t>
            </a:r>
            <a:r>
              <a:rPr lang="en-ZA" sz="2000" b="1" dirty="0" smtClean="0">
                <a:solidFill>
                  <a:schemeClr val="bg1"/>
                </a:solidFill>
              </a:rPr>
              <a:t>FOOTER</a:t>
            </a:r>
            <a:r>
              <a:rPr lang="en-ZA" sz="2000" dirty="0" smtClean="0">
                <a:solidFill>
                  <a:schemeClr val="bg1"/>
                </a:solidFill>
              </a:rPr>
              <a:t> WITH YOUR CONTACT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5365" y="2444461"/>
            <a:ext cx="9593451" cy="2588221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3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WHAT ARE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TAGS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?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0647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 smtClean="0">
                <a:solidFill>
                  <a:schemeClr val="bg1"/>
                </a:solidFill>
              </a:rPr>
              <a:t>TAGS DEFINE PIECES OF CONTENT ON A WEB PAGE</a:t>
            </a:r>
          </a:p>
          <a:p>
            <a:pPr algn="ctr"/>
            <a:r>
              <a:rPr lang="en-ZA" sz="3600" dirty="0" smtClean="0">
                <a:solidFill>
                  <a:schemeClr val="bg1">
                    <a:lumMod val="65000"/>
                  </a:schemeClr>
                </a:solidFill>
              </a:rPr>
              <a:t>E.G. PARAGRAPHS, HEADINGS, IMAGES, LINKS, ETC.</a:t>
            </a:r>
            <a:endParaRPr lang="en-ZA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167" y="36625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 smtClean="0">
                <a:solidFill>
                  <a:srgbClr val="F85652"/>
                </a:solidFill>
              </a:rPr>
              <a:t>&lt;tag&gt;…&lt;/tag&gt;</a:t>
            </a:r>
            <a:endParaRPr lang="en-ZA" sz="4800" dirty="0">
              <a:solidFill>
                <a:srgbClr val="F8565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2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7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10" name="Rectangle 9"/>
          <p:cNvSpPr/>
          <p:nvPr/>
        </p:nvSpPr>
        <p:spPr>
          <a:xfrm>
            <a:off x="1424179" y="1379347"/>
            <a:ext cx="5627546" cy="3983064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66" y="1515201"/>
            <a:ext cx="5605959" cy="3714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BASIC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55826" y="2301300"/>
            <a:ext cx="3386138" cy="1073936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7412976" y="2370158"/>
            <a:ext cx="332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&lt;head&gt;&lt;/head&gt;</a:t>
            </a:r>
          </a:p>
          <a:p>
            <a:r>
              <a:rPr lang="en-ZA" dirty="0" smtClean="0">
                <a:solidFill>
                  <a:schemeClr val="bg1"/>
                </a:solidFill>
              </a:rPr>
              <a:t>Provides general information about the document (metadata)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55825" y="3718200"/>
            <a:ext cx="3386138" cy="1073936"/>
          </a:xfrm>
          <a:prstGeom prst="rect">
            <a:avLst/>
          </a:prstGeom>
          <a:noFill/>
          <a:ln>
            <a:solidFill>
              <a:srgbClr val="F8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7412976" y="3787058"/>
            <a:ext cx="332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&lt;body&gt;&lt;/body&gt;</a:t>
            </a:r>
          </a:p>
          <a:p>
            <a:r>
              <a:rPr lang="en-ZA" dirty="0" smtClean="0">
                <a:solidFill>
                  <a:schemeClr val="bg1"/>
                </a:solidFill>
              </a:rPr>
              <a:t>Defines the body of the document (content)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454238" y="2489195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 rot="10800000">
            <a:off x="6454598" y="3939412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0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 fontScale="92500"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BASIC 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lang="en-ZA" sz="5400" dirty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R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ESULT</a:t>
            </a:r>
            <a:endParaRPr lang="en-ZA" sz="5400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051" y="1379874"/>
            <a:ext cx="6845383" cy="40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vs. HTML5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TAGS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23812" y="1502127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1723812" y="2402243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1723812" y="4534958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1723812" y="2930880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3566899" y="2930880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2552381" y="1745090"/>
            <a:ext cx="193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&lt;div id=“header”&gt;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6308" y="2428560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</a:t>
            </a:r>
            <a:r>
              <a:rPr lang="en-ZA" dirty="0" err="1" smtClean="0"/>
              <a:t>nav</a:t>
            </a:r>
            <a:r>
              <a:rPr lang="en-ZA" dirty="0" smtClean="0"/>
              <a:t>”&gt;</a:t>
            </a:r>
            <a:endParaRPr lang="en-ZA" dirty="0"/>
          </a:p>
        </p:txBody>
      </p:sp>
      <p:sp>
        <p:nvSpPr>
          <p:cNvPr id="15" name="TextBox 14"/>
          <p:cNvSpPr txBox="1"/>
          <p:nvPr/>
        </p:nvSpPr>
        <p:spPr>
          <a:xfrm>
            <a:off x="2640542" y="4726353"/>
            <a:ext cx="180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&lt;div id=“footer”&gt;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3812" y="3449311"/>
            <a:ext cx="1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id=“aside”&gt;</a:t>
            </a:r>
            <a:endParaRPr lang="en-ZA" dirty="0"/>
          </a:p>
        </p:txBody>
      </p:sp>
      <p:sp>
        <p:nvSpPr>
          <p:cNvPr id="17" name="TextBox 16"/>
          <p:cNvSpPr txBox="1"/>
          <p:nvPr/>
        </p:nvSpPr>
        <p:spPr>
          <a:xfrm>
            <a:off x="3524034" y="3065492"/>
            <a:ext cx="19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id=“section”&gt;</a:t>
            </a:r>
            <a:endParaRPr lang="en-ZA" dirty="0"/>
          </a:p>
        </p:txBody>
      </p:sp>
      <p:sp>
        <p:nvSpPr>
          <p:cNvPr id="18" name="Rectangle 17"/>
          <p:cNvSpPr/>
          <p:nvPr/>
        </p:nvSpPr>
        <p:spPr>
          <a:xfrm>
            <a:off x="6667508" y="1502127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6667508" y="2402243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6667508" y="4534958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6667508" y="2930880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/>
          <p:cNvSpPr/>
          <p:nvPr/>
        </p:nvSpPr>
        <p:spPr>
          <a:xfrm>
            <a:off x="8510595" y="2930880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/>
          <p:cNvSpPr txBox="1"/>
          <p:nvPr/>
        </p:nvSpPr>
        <p:spPr>
          <a:xfrm>
            <a:off x="7639060" y="1716444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&lt;header&gt;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4" y="2428560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</a:t>
            </a:r>
            <a:r>
              <a:rPr lang="en-ZA" dirty="0" err="1" smtClean="0"/>
              <a:t>nav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4" y="4726353"/>
            <a:ext cx="168592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96081" y="3449311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&lt;aside&gt;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8582031" y="3065492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&lt;section&gt;</a:t>
            </a:r>
            <a:endParaRPr lang="en-ZA" dirty="0"/>
          </a:p>
        </p:txBody>
      </p:sp>
      <p:sp>
        <p:nvSpPr>
          <p:cNvPr id="31" name="Right Arrow 30"/>
          <p:cNvSpPr/>
          <p:nvPr/>
        </p:nvSpPr>
        <p:spPr>
          <a:xfrm>
            <a:off x="5581441" y="2945168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3571759" y="3726604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TextBox 32"/>
          <p:cNvSpPr txBox="1"/>
          <p:nvPr/>
        </p:nvSpPr>
        <p:spPr>
          <a:xfrm>
            <a:off x="3528894" y="3861216"/>
            <a:ext cx="190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&lt;div id=“article”&gt;</a:t>
            </a:r>
            <a:endParaRPr lang="en-ZA" dirty="0"/>
          </a:p>
        </p:txBody>
      </p:sp>
      <p:sp>
        <p:nvSpPr>
          <p:cNvPr id="34" name="Rectangle 33"/>
          <p:cNvSpPr/>
          <p:nvPr/>
        </p:nvSpPr>
        <p:spPr>
          <a:xfrm>
            <a:off x="8515455" y="3726604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TextBox 34"/>
          <p:cNvSpPr txBox="1"/>
          <p:nvPr/>
        </p:nvSpPr>
        <p:spPr>
          <a:xfrm>
            <a:off x="8586891" y="3861216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&lt;article&gt;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15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5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31" grpId="0" animBg="1"/>
      <p:bldP spid="32" grpId="0" animBg="1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/>
          </a:p>
        </p:txBody>
      </p:sp>
      <p:sp>
        <p:nvSpPr>
          <p:cNvPr id="5" name="Rectangle 4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-785"/>
            <a:ext cx="9144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HTML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STRUCTURE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1026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771458" y="1751308"/>
            <a:ext cx="5627546" cy="3223650"/>
          </a:xfrm>
          <a:prstGeom prst="rect">
            <a:avLst/>
          </a:prstGeom>
          <a:solidFill>
            <a:srgbClr val="FAF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58" y="1877139"/>
            <a:ext cx="5569590" cy="29428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5667" y="1374994"/>
            <a:ext cx="3643312" cy="800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875667" y="2275110"/>
            <a:ext cx="3643312" cy="428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875667" y="4407825"/>
            <a:ext cx="3643312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875667" y="2803747"/>
            <a:ext cx="1743073" cy="1500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2718754" y="2803747"/>
            <a:ext cx="1800225" cy="698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/>
          <p:cNvSpPr txBox="1"/>
          <p:nvPr/>
        </p:nvSpPr>
        <p:spPr>
          <a:xfrm>
            <a:off x="1847219" y="1589311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bg1"/>
                </a:solidFill>
              </a:rPr>
              <a:t>&lt;header&gt;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163" y="2301427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</a:t>
            </a:r>
            <a:r>
              <a:rPr lang="en-ZA" dirty="0" err="1" smtClean="0"/>
              <a:t>nav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18" name="TextBox 17"/>
          <p:cNvSpPr txBox="1"/>
          <p:nvPr/>
        </p:nvSpPr>
        <p:spPr>
          <a:xfrm>
            <a:off x="1828163" y="4599220"/>
            <a:ext cx="168592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&lt;footer&gt;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4240" y="3322178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&lt;aside&gt;</a:t>
            </a:r>
            <a:endParaRPr lang="en-ZA" dirty="0"/>
          </a:p>
        </p:txBody>
      </p:sp>
      <p:sp>
        <p:nvSpPr>
          <p:cNvPr id="20" name="TextBox 19"/>
          <p:cNvSpPr txBox="1"/>
          <p:nvPr/>
        </p:nvSpPr>
        <p:spPr>
          <a:xfrm>
            <a:off x="2790190" y="2938359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&lt;section&gt;</a:t>
            </a:r>
            <a:endParaRPr lang="en-ZA" dirty="0"/>
          </a:p>
        </p:txBody>
      </p:sp>
      <p:sp>
        <p:nvSpPr>
          <p:cNvPr id="21" name="Rectangle 20"/>
          <p:cNvSpPr/>
          <p:nvPr/>
        </p:nvSpPr>
        <p:spPr>
          <a:xfrm>
            <a:off x="2723614" y="3599471"/>
            <a:ext cx="1800225" cy="698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/>
          <p:cNvSpPr txBox="1"/>
          <p:nvPr/>
        </p:nvSpPr>
        <p:spPr>
          <a:xfrm>
            <a:off x="2795050" y="3734083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/>
              <a:t>&lt;article&gt;</a:t>
            </a:r>
            <a:endParaRPr lang="en-ZA" dirty="0"/>
          </a:p>
        </p:txBody>
      </p:sp>
      <p:sp>
        <p:nvSpPr>
          <p:cNvPr id="23" name="Right Arrow 22"/>
          <p:cNvSpPr/>
          <p:nvPr/>
        </p:nvSpPr>
        <p:spPr>
          <a:xfrm>
            <a:off x="4699352" y="2960409"/>
            <a:ext cx="912266" cy="698145"/>
          </a:xfrm>
          <a:prstGeom prst="rightArrow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0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5"/>
            <a:ext cx="12192000" cy="1655762"/>
          </a:xfrm>
        </p:spPr>
        <p:txBody>
          <a:bodyPr tIns="468000">
            <a:normAutofit/>
          </a:bodyPr>
          <a:lstStyle/>
          <a:p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COMMONLY USED </a:t>
            </a:r>
            <a:r>
              <a:rPr lang="en-ZA" sz="5400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TAGS: </a:t>
            </a:r>
            <a:r>
              <a:rPr lang="en-ZA" sz="5400" b="1" dirty="0" smtClean="0">
                <a:solidFill>
                  <a:srgbClr val="F8565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CONTAINERS</a:t>
            </a:r>
            <a:endParaRPr lang="en-ZA" sz="5400" b="1" dirty="0">
              <a:solidFill>
                <a:srgbClr val="F8565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167" y="5861756"/>
            <a:ext cx="12197167" cy="996244"/>
          </a:xfrm>
          <a:prstGeom prst="rect">
            <a:avLst/>
          </a:prstGeom>
          <a:solidFill>
            <a:srgbClr val="F85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27" y="5906000"/>
            <a:ext cx="2315027" cy="901611"/>
          </a:xfrm>
          <a:prstGeom prst="rect">
            <a:avLst/>
          </a:prstGeom>
          <a:noFill/>
        </p:spPr>
      </p:pic>
      <p:pic>
        <p:nvPicPr>
          <p:cNvPr id="9" name="Picture 2" descr="http://girlcodeza.co.za/gc/wp-content/uploads/2016/11/Logoweb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8" y="5819426"/>
            <a:ext cx="2969593" cy="10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35119"/>
              </p:ext>
            </p:extLst>
          </p:nvPr>
        </p:nvGraphicFramePr>
        <p:xfrm>
          <a:off x="2032000" y="1419752"/>
          <a:ext cx="8128000" cy="39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550"/>
                <a:gridCol w="5759450"/>
              </a:tblGrid>
              <a:tr h="396000">
                <a:tc>
                  <a:txBody>
                    <a:bodyPr/>
                    <a:lstStyle/>
                    <a:p>
                      <a:r>
                        <a:rPr lang="en-ZA" dirty="0" smtClean="0"/>
                        <a:t>TAG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TAG DESCRIPTION</a:t>
                      </a:r>
                      <a:endParaRPr lang="en-ZA" dirty="0"/>
                    </a:p>
                  </a:txBody>
                  <a:tcPr>
                    <a:solidFill>
                      <a:srgbClr val="F85652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&lt;header&gt;&lt;/header&gt;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header portion of the page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&lt;footer&gt;&lt;/footer&gt;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footer portion of the page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&gt;&lt;/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navigation portion of the page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&lt;section&gt;&lt;/section&gt;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section of the page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&lt;article&gt;&lt;/article&gt;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self contained article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&lt;main&gt;&lt;/main&gt;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the main content portion of the page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&lt;aside&gt;&lt;/aside&gt;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Defines</a:t>
                      </a:r>
                      <a:r>
                        <a:rPr lang="en-ZA" sz="18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 portion of the page related to the main content</a:t>
                      </a:r>
                      <a:endParaRPr lang="en-ZA" sz="1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&lt;div&gt;&lt;/div&gt;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generic section of the page</a:t>
                      </a:r>
                    </a:p>
                  </a:txBody>
                  <a:tcPr/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ZA" sz="1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hr</a:t>
                      </a:r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Defines a thematic change – draws a horizontal</a:t>
                      </a:r>
                      <a:r>
                        <a:rPr lang="en-ZA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line</a:t>
                      </a:r>
                      <a:endParaRPr lang="en-ZA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1275</Words>
  <Application>Microsoft Office PowerPoint</Application>
  <PresentationFormat>Widescreen</PresentationFormat>
  <Paragraphs>241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GirlCode</dc:title>
  <dc:creator>Samantha Winfield</dc:creator>
  <cp:lastModifiedBy>Samantha Winfield</cp:lastModifiedBy>
  <cp:revision>119</cp:revision>
  <dcterms:created xsi:type="dcterms:W3CDTF">2017-02-10T10:03:45Z</dcterms:created>
  <dcterms:modified xsi:type="dcterms:W3CDTF">2017-02-24T07:22:59Z</dcterms:modified>
</cp:coreProperties>
</file>