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56" r:id="rId2"/>
    <p:sldId id="382" r:id="rId3"/>
    <p:sldId id="357" r:id="rId4"/>
    <p:sldId id="360" r:id="rId5"/>
    <p:sldId id="361" r:id="rId6"/>
    <p:sldId id="362" r:id="rId7"/>
    <p:sldId id="383" r:id="rId8"/>
    <p:sldId id="363" r:id="rId9"/>
    <p:sldId id="364" r:id="rId10"/>
    <p:sldId id="365" r:id="rId11"/>
    <p:sldId id="381" r:id="rId12"/>
    <p:sldId id="393" r:id="rId13"/>
    <p:sldId id="391" r:id="rId14"/>
    <p:sldId id="384" r:id="rId15"/>
    <p:sldId id="386" r:id="rId16"/>
    <p:sldId id="387" r:id="rId17"/>
    <p:sldId id="388" r:id="rId18"/>
    <p:sldId id="389" r:id="rId19"/>
    <p:sldId id="390" r:id="rId20"/>
    <p:sldId id="392" r:id="rId21"/>
    <p:sldId id="394" r:id="rId22"/>
    <p:sldId id="366" r:id="rId23"/>
    <p:sldId id="367" r:id="rId24"/>
    <p:sldId id="368" r:id="rId25"/>
    <p:sldId id="369" r:id="rId26"/>
    <p:sldId id="396" r:id="rId27"/>
    <p:sldId id="399" r:id="rId28"/>
    <p:sldId id="400" r:id="rId29"/>
    <p:sldId id="401" r:id="rId30"/>
    <p:sldId id="402" r:id="rId31"/>
    <p:sldId id="397" r:id="rId32"/>
    <p:sldId id="398" r:id="rId33"/>
    <p:sldId id="403" r:id="rId34"/>
    <p:sldId id="405" r:id="rId35"/>
    <p:sldId id="370" r:id="rId36"/>
    <p:sldId id="371" r:id="rId37"/>
    <p:sldId id="377" r:id="rId38"/>
    <p:sldId id="378" r:id="rId39"/>
    <p:sldId id="379" r:id="rId40"/>
    <p:sldId id="380" r:id="rId41"/>
    <p:sldId id="395" r:id="rId42"/>
    <p:sldId id="406" r:id="rId43"/>
    <p:sldId id="373" r:id="rId44"/>
    <p:sldId id="407" r:id="rId45"/>
    <p:sldId id="374" r:id="rId46"/>
    <p:sldId id="408" r:id="rId47"/>
    <p:sldId id="409" r:id="rId48"/>
    <p:sldId id="410" r:id="rId49"/>
    <p:sldId id="411" r:id="rId50"/>
    <p:sldId id="375" r:id="rId51"/>
    <p:sldId id="412" r:id="rId52"/>
    <p:sldId id="414" r:id="rId53"/>
    <p:sldId id="415" r:id="rId54"/>
    <p:sldId id="416" r:id="rId55"/>
    <p:sldId id="359" r:id="rId56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AEAEA"/>
    <a:srgbClr val="E90101"/>
    <a:srgbClr val="0033CC"/>
    <a:srgbClr val="FF9900"/>
    <a:srgbClr val="66CC99"/>
    <a:srgbClr val="F5AE41"/>
    <a:srgbClr val="CFCFCF"/>
    <a:srgbClr val="FFCC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046" autoAdjust="0"/>
  </p:normalViewPr>
  <p:slideViewPr>
    <p:cSldViewPr>
      <p:cViewPr varScale="1">
        <p:scale>
          <a:sx n="106" d="100"/>
          <a:sy n="106" d="100"/>
        </p:scale>
        <p:origin x="200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436ED6F-3C99-4931-92CF-7010BE93AC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2F50262-D1DD-49A5-968F-FB41B36282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273CA98-D848-4969-8BB7-7725EC7713D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ECA345E-6C5D-4F1C-BEAD-A97C0ECD6A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noProof="0"/>
              <a:t>Mintaszöveg szerkesztése</a:t>
            </a:r>
          </a:p>
          <a:p>
            <a:pPr lvl="1"/>
            <a:r>
              <a:rPr lang="hu-HU" altLang="hu-HU" noProof="0"/>
              <a:t>Második szint</a:t>
            </a:r>
          </a:p>
          <a:p>
            <a:pPr lvl="2"/>
            <a:r>
              <a:rPr lang="hu-HU" altLang="hu-HU" noProof="0"/>
              <a:t>Harmadik szint</a:t>
            </a:r>
          </a:p>
          <a:p>
            <a:pPr lvl="3"/>
            <a:r>
              <a:rPr lang="hu-HU" altLang="hu-HU" noProof="0"/>
              <a:t>Negyedik szint</a:t>
            </a:r>
          </a:p>
          <a:p>
            <a:pPr lvl="4"/>
            <a:r>
              <a:rPr lang="hu-HU" altLang="hu-HU" noProof="0"/>
              <a:t>Ötödik szint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8E68AF0-44ED-4822-A0DD-55F7D8DD47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C6AC267-F5C8-4223-B6DC-0DCC0A9EB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FD95C9-479C-4124-8837-FEAFFCA4C4D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3183022"/>
            <a:ext cx="6858000" cy="130341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4579453"/>
            <a:ext cx="6858000" cy="72809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Alcím mintájának szerkesztése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482B7B9-034D-BCDC-3734-7090F47E1A42}"/>
              </a:ext>
            </a:extLst>
          </p:cNvPr>
          <p:cNvSpPr/>
          <p:nvPr userDrawn="1"/>
        </p:nvSpPr>
        <p:spPr>
          <a:xfrm>
            <a:off x="0" y="908720"/>
            <a:ext cx="9144000" cy="2114550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 descr="A képen kültéri, torony látható&#10;&#10;Automatikusan generált leírás">
            <a:extLst>
              <a:ext uri="{FF2B5EF4-FFF2-40B4-BE49-F238E27FC236}">
                <a16:creationId xmlns:a16="http://schemas.microsoft.com/office/drawing/2014/main" id="{7FC76BFE-FB84-20AB-0AE9-D6C57F53B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8720"/>
            <a:ext cx="2124075" cy="2114550"/>
          </a:xfrm>
          <a:prstGeom prst="rect">
            <a:avLst/>
          </a:prstGeom>
        </p:spPr>
      </p:pic>
      <p:pic>
        <p:nvPicPr>
          <p:cNvPr id="8" name="Kép 7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4A6CB582-5EB8-C365-B61A-95C0CF3184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204864"/>
            <a:ext cx="470600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5992" y="163251"/>
            <a:ext cx="7981921" cy="504354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E40A33C-62F1-0B6D-708A-E1975AD36BCD}"/>
              </a:ext>
            </a:extLst>
          </p:cNvPr>
          <p:cNvSpPr/>
          <p:nvPr userDrawn="1"/>
        </p:nvSpPr>
        <p:spPr>
          <a:xfrm>
            <a:off x="0" y="-5855"/>
            <a:ext cx="715992" cy="842567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69126F6-BD22-CB02-C61E-92ED623D822B}"/>
              </a:ext>
            </a:extLst>
          </p:cNvPr>
          <p:cNvSpPr/>
          <p:nvPr userDrawn="1"/>
        </p:nvSpPr>
        <p:spPr>
          <a:xfrm>
            <a:off x="0" y="6185983"/>
            <a:ext cx="9180512" cy="219495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0D07E31-8B75-32E6-9DAB-3133CE8655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04" y="6192845"/>
            <a:ext cx="1301487" cy="205769"/>
          </a:xfrm>
          <a:prstGeom prst="rect">
            <a:avLst/>
          </a:prstGeom>
        </p:spPr>
      </p:pic>
      <p:sp>
        <p:nvSpPr>
          <p:cNvPr id="7" name="Text Box 35">
            <a:extLst>
              <a:ext uri="{FF2B5EF4-FFF2-40B4-BE49-F238E27FC236}">
                <a16:creationId xmlns:a16="http://schemas.microsoft.com/office/drawing/2014/main" id="{E9D1D309-9A20-983E-3BC8-188AE46BEC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257" y="6141840"/>
            <a:ext cx="827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0D7CA27-D439-4015-AB42-6ACF462FF37D}" type="slidenum">
              <a:rPr lang="hu-HU" altLang="hu-HU" sz="1400" b="1" smtClean="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hu-HU" altLang="hu-HU" sz="1400" b="1" dirty="0">
              <a:solidFill>
                <a:schemeClr val="tx1"/>
              </a:solidFill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F05245E-A513-F50B-8C42-F2A189B8C8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287" y="840934"/>
            <a:ext cx="8353425" cy="0"/>
          </a:xfrm>
          <a:prstGeom prst="line">
            <a:avLst/>
          </a:prstGeom>
          <a:noFill/>
          <a:ln w="63500">
            <a:solidFill>
              <a:srgbClr val="3C5D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1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0DC0128E-E7E7-BB56-B671-EED20EAC80CC}"/>
              </a:ext>
            </a:extLst>
          </p:cNvPr>
          <p:cNvSpPr/>
          <p:nvPr userDrawn="1"/>
        </p:nvSpPr>
        <p:spPr>
          <a:xfrm>
            <a:off x="0" y="2420888"/>
            <a:ext cx="9144000" cy="18204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2697015"/>
            <a:ext cx="7886700" cy="948009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F840C81-F02B-F0C9-8418-D17837C60086}"/>
              </a:ext>
            </a:extLst>
          </p:cNvPr>
          <p:cNvSpPr/>
          <p:nvPr userDrawn="1"/>
        </p:nvSpPr>
        <p:spPr>
          <a:xfrm>
            <a:off x="0" y="6185983"/>
            <a:ext cx="9180512" cy="219495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65049C-BEFF-68F0-859E-9AF86584E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04" y="6192845"/>
            <a:ext cx="1301487" cy="205769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C7697DCC-8FD8-D94F-0B9C-5DD7302736E3}"/>
              </a:ext>
            </a:extLst>
          </p:cNvPr>
          <p:cNvSpPr/>
          <p:nvPr userDrawn="1"/>
        </p:nvSpPr>
        <p:spPr>
          <a:xfrm>
            <a:off x="0" y="-5855"/>
            <a:ext cx="715992" cy="842567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 Box 35">
            <a:extLst>
              <a:ext uri="{FF2B5EF4-FFF2-40B4-BE49-F238E27FC236}">
                <a16:creationId xmlns:a16="http://schemas.microsoft.com/office/drawing/2014/main" id="{C0F6FBEA-CCD1-B019-6562-6B65218C14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257" y="6141840"/>
            <a:ext cx="827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0D7CA27-D439-4015-AB42-6ACF462FF37D}" type="slidenum">
              <a:rPr lang="hu-HU" altLang="hu-HU" sz="1400" b="1" smtClean="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hu-HU" altLang="hu-H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68313" y="906989"/>
            <a:ext cx="4038600" cy="5247749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59313" y="906989"/>
            <a:ext cx="4038600" cy="5247749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DBAC3AF1-E890-14AE-0B99-47561A8938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287" y="840934"/>
            <a:ext cx="8353425" cy="0"/>
          </a:xfrm>
          <a:prstGeom prst="line">
            <a:avLst/>
          </a:prstGeom>
          <a:noFill/>
          <a:ln w="63500">
            <a:solidFill>
              <a:srgbClr val="3C5D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02279C1-1B7E-4F19-2BED-98916DA71E5D}"/>
              </a:ext>
            </a:extLst>
          </p:cNvPr>
          <p:cNvSpPr/>
          <p:nvPr userDrawn="1"/>
        </p:nvSpPr>
        <p:spPr>
          <a:xfrm>
            <a:off x="0" y="-5855"/>
            <a:ext cx="715992" cy="842567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EE389D-53F0-B077-E635-207B6F21EB36}"/>
              </a:ext>
            </a:extLst>
          </p:cNvPr>
          <p:cNvSpPr/>
          <p:nvPr userDrawn="1"/>
        </p:nvSpPr>
        <p:spPr>
          <a:xfrm>
            <a:off x="0" y="6185983"/>
            <a:ext cx="9180512" cy="219495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5C46471-ED67-719C-7CAE-B2BF467E86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04" y="6192845"/>
            <a:ext cx="1301487" cy="205769"/>
          </a:xfrm>
          <a:prstGeom prst="rect">
            <a:avLst/>
          </a:prstGeom>
        </p:spPr>
      </p:pic>
      <p:sp>
        <p:nvSpPr>
          <p:cNvPr id="10" name="Text Box 35">
            <a:extLst>
              <a:ext uri="{FF2B5EF4-FFF2-40B4-BE49-F238E27FC236}">
                <a16:creationId xmlns:a16="http://schemas.microsoft.com/office/drawing/2014/main" id="{57C005C4-2092-6DA2-6F90-F8E7690E7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257" y="6141840"/>
            <a:ext cx="827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0D7CA27-D439-4015-AB42-6ACF462FF37D}" type="slidenum">
              <a:rPr lang="hu-HU" altLang="hu-HU" sz="1400" b="1" smtClean="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hu-HU" altLang="hu-H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16189E2-900B-7BFD-6BD7-DA804CC9FCFB}"/>
              </a:ext>
            </a:extLst>
          </p:cNvPr>
          <p:cNvSpPr/>
          <p:nvPr userDrawn="1"/>
        </p:nvSpPr>
        <p:spPr>
          <a:xfrm>
            <a:off x="0" y="-5854"/>
            <a:ext cx="715992" cy="776512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8191B122-4D09-B112-04D1-372BCE3644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287" y="840934"/>
            <a:ext cx="8353425" cy="0"/>
          </a:xfrm>
          <a:prstGeom prst="line">
            <a:avLst/>
          </a:prstGeom>
          <a:noFill/>
          <a:ln w="63500">
            <a:solidFill>
              <a:srgbClr val="3C5D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9CA1889-0C46-38A3-01F9-17BD20A7DF37}"/>
              </a:ext>
            </a:extLst>
          </p:cNvPr>
          <p:cNvSpPr/>
          <p:nvPr userDrawn="1"/>
        </p:nvSpPr>
        <p:spPr>
          <a:xfrm>
            <a:off x="0" y="6185983"/>
            <a:ext cx="9180512" cy="219495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5FE45F0-8A8A-77B8-B7A1-DEA70B19A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04" y="6192845"/>
            <a:ext cx="1301487" cy="205769"/>
          </a:xfrm>
          <a:prstGeom prst="rect">
            <a:avLst/>
          </a:prstGeom>
        </p:spPr>
      </p:pic>
      <p:sp>
        <p:nvSpPr>
          <p:cNvPr id="9" name="Text Box 35">
            <a:extLst>
              <a:ext uri="{FF2B5EF4-FFF2-40B4-BE49-F238E27FC236}">
                <a16:creationId xmlns:a16="http://schemas.microsoft.com/office/drawing/2014/main" id="{DC86A4CD-C11F-B2A5-D5D2-84AEE7F14B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257" y="6141840"/>
            <a:ext cx="827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0D7CA27-D439-4015-AB42-6ACF462FF37D}" type="slidenum">
              <a:rPr lang="hu-HU" altLang="hu-HU" sz="1400" b="1" smtClean="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hu-HU" altLang="hu-H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1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81068ED-F499-1FFC-30C9-F1160BFA82D1}"/>
              </a:ext>
            </a:extLst>
          </p:cNvPr>
          <p:cNvSpPr/>
          <p:nvPr userDrawn="1"/>
        </p:nvSpPr>
        <p:spPr>
          <a:xfrm>
            <a:off x="0" y="6185983"/>
            <a:ext cx="9180512" cy="219495"/>
          </a:xfrm>
          <a:prstGeom prst="rect">
            <a:avLst/>
          </a:prstGeom>
          <a:solidFill>
            <a:srgbClr val="E9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61F016-5047-A069-E61E-66E25BEC9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04" y="6192845"/>
            <a:ext cx="1301487" cy="205769"/>
          </a:xfrm>
          <a:prstGeom prst="rect">
            <a:avLst/>
          </a:prstGeom>
        </p:spPr>
      </p:pic>
      <p:sp>
        <p:nvSpPr>
          <p:cNvPr id="6" name="Text Box 35">
            <a:extLst>
              <a:ext uri="{FF2B5EF4-FFF2-40B4-BE49-F238E27FC236}">
                <a16:creationId xmlns:a16="http://schemas.microsoft.com/office/drawing/2014/main" id="{B8661C30-9B25-E2EC-B08D-18D3874CB7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257" y="6141840"/>
            <a:ext cx="827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0D7CA27-D439-4015-AB42-6ACF462FF37D}" type="slidenum">
              <a:rPr lang="hu-HU" altLang="hu-HU" sz="1400" b="1" smtClean="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hu-HU" altLang="hu-H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3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ljesen üre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ég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5">
            <a:extLst>
              <a:ext uri="{FF2B5EF4-FFF2-40B4-BE49-F238E27FC236}">
                <a16:creationId xmlns:a16="http://schemas.microsoft.com/office/drawing/2014/main" id="{8E7C98EC-5629-BF11-7274-99B2057E7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257" y="6141840"/>
            <a:ext cx="827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0D7CA27-D439-4015-AB42-6ACF462FF37D}" type="slidenum">
              <a:rPr lang="hu-HU" altLang="hu-HU" sz="1400" b="1" smtClean="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hu-HU" altLang="hu-HU" sz="1400" b="1" dirty="0">
              <a:solidFill>
                <a:schemeClr val="tx1"/>
              </a:solidFill>
            </a:endParaRPr>
          </a:p>
        </p:txBody>
      </p:sp>
      <p:pic>
        <p:nvPicPr>
          <p:cNvPr id="2" name="Kép 1" descr="A képen szöveg, személy látható&#10;&#10;Automatikusan generált leírás">
            <a:extLst>
              <a:ext uri="{FF2B5EF4-FFF2-40B4-BE49-F238E27FC236}">
                <a16:creationId xmlns:a16="http://schemas.microsoft.com/office/drawing/2014/main" id="{1E1071FD-6976-0467-1874-61CB78ECCB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9300"/>
            <a:ext cx="9144000" cy="31387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09AA4EC-94C1-D96D-CE98-2623EB2BE1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"/>
            <a:ext cx="9144000" cy="3761288"/>
          </a:xfrm>
          <a:prstGeom prst="rect">
            <a:avLst/>
          </a:prstGeom>
        </p:spPr>
      </p:pic>
      <p:pic>
        <p:nvPicPr>
          <p:cNvPr id="5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9B9613D3-2478-ED08-0114-214F564814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"/>
            <a:ext cx="1977277" cy="93420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47FFE00-47CD-02F3-6B30-52E9C02C4D63}"/>
              </a:ext>
            </a:extLst>
          </p:cNvPr>
          <p:cNvSpPr txBox="1"/>
          <p:nvPr userDrawn="1"/>
        </p:nvSpPr>
        <p:spPr>
          <a:xfrm>
            <a:off x="2051720" y="1192066"/>
            <a:ext cx="53310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VÉGE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7F83919-A9CF-F53A-122D-591596EAC17A}"/>
              </a:ext>
            </a:extLst>
          </p:cNvPr>
          <p:cNvSpPr txBox="1"/>
          <p:nvPr userDrawn="1"/>
        </p:nvSpPr>
        <p:spPr>
          <a:xfrm>
            <a:off x="2267744" y="3492983"/>
            <a:ext cx="576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Kérdések?</a:t>
            </a:r>
          </a:p>
        </p:txBody>
      </p:sp>
    </p:spTree>
    <p:extLst>
      <p:ext uri="{BB962C8B-B14F-4D97-AF65-F5344CB8AC3E}">
        <p14:creationId xmlns:p14="http://schemas.microsoft.com/office/powerpoint/2010/main" val="313877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F2A4174-2CC6-4B81-9CBA-4AD85690F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5992" y="167666"/>
            <a:ext cx="7981921" cy="5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E54088-5AA4-44C9-965B-5E57E1540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6989"/>
            <a:ext cx="8229600" cy="52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/>
              <a:t>Mintaszöveg szerkesztése</a:t>
            </a:r>
          </a:p>
          <a:p>
            <a:pPr lvl="1"/>
            <a:r>
              <a:rPr lang="hu-HU" altLang="hu-HU" dirty="0"/>
              <a:t>Második szint</a:t>
            </a:r>
          </a:p>
          <a:p>
            <a:pPr lvl="2"/>
            <a:r>
              <a:rPr lang="hu-HU" altLang="hu-HU" dirty="0"/>
              <a:t>Harmadik szint</a:t>
            </a:r>
          </a:p>
          <a:p>
            <a:pPr lvl="3"/>
            <a:r>
              <a:rPr lang="hu-HU" altLang="hu-HU" dirty="0"/>
              <a:t>Negyedik szint</a:t>
            </a:r>
          </a:p>
          <a:p>
            <a:pPr lvl="4"/>
            <a:r>
              <a:rPr lang="hu-HU" altLang="hu-HU" dirty="0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90101"/>
        </a:buClr>
        <a:buSzPct val="9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90101"/>
        </a:buClr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9010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9010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90101"/>
        </a:buClr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1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-oracle.com/" TargetMode="External"/><Relationship Id="rId2" Type="http://schemas.openxmlformats.org/officeDocument/2006/relationships/hyperlink" Target="https://docs.oracle.com/en/database/oracle/oracle-database/index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5BDFA3-300A-233E-C315-747CDC238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Lekérdezések optimalizálása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43A4C4-1324-8973-93ED-727D54E18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Készítették:</a:t>
            </a:r>
          </a:p>
          <a:p>
            <a:r>
              <a:rPr lang="hu-HU" dirty="0" err="1"/>
              <a:t>Leleszi</a:t>
            </a:r>
            <a:r>
              <a:rPr lang="hu-HU" dirty="0"/>
              <a:t> Marcell</a:t>
            </a:r>
          </a:p>
          <a:p>
            <a:r>
              <a:rPr lang="hu-HU" dirty="0"/>
              <a:t>Csiszár Levente</a:t>
            </a:r>
          </a:p>
          <a:p>
            <a:r>
              <a:rPr lang="hu-HU" dirty="0"/>
              <a:t>Kaló Dániel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Byte-ok beállítása az </a:t>
            </a:r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Plan-hez</a:t>
            </a:r>
            <a:r>
              <a:rPr lang="hu-HU" dirty="0"/>
              <a:t> 3/3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3C1891-E1D1-4A93-ADAD-E41FD388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2" y="1372223"/>
            <a:ext cx="2191056" cy="401058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0DC9A46D-F551-4DFA-987A-A04EB7EA9C57}"/>
              </a:ext>
            </a:extLst>
          </p:cNvPr>
          <p:cNvSpPr txBox="1"/>
          <p:nvPr/>
        </p:nvSpPr>
        <p:spPr>
          <a:xfrm>
            <a:off x="3491880" y="1628800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Majd itt válasszuk ki a ‚BYTES’ </a:t>
            </a:r>
            <a:r>
              <a:rPr lang="hu-HU" sz="1300" dirty="0" err="1"/>
              <a:t>checkboxot</a:t>
            </a:r>
            <a:endParaRPr lang="hu-HU" sz="13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79121313-86C8-4FD0-B1B4-CE4742B094EE}"/>
              </a:ext>
            </a:extLst>
          </p:cNvPr>
          <p:cNvSpPr txBox="1"/>
          <p:nvPr/>
        </p:nvSpPr>
        <p:spPr>
          <a:xfrm>
            <a:off x="3703367" y="5026657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Kattintsunk az ‚OK’-</a:t>
            </a:r>
            <a:r>
              <a:rPr lang="hu-HU" sz="1300" dirty="0" err="1"/>
              <a:t>ra</a:t>
            </a:r>
            <a:endParaRPr lang="hu-HU" sz="1300" dirty="0"/>
          </a:p>
        </p:txBody>
      </p:sp>
      <p:pic>
        <p:nvPicPr>
          <p:cNvPr id="25" name="Ábra 24" descr="Vissza egyszínű kitöltéssel">
            <a:extLst>
              <a:ext uri="{FF2B5EF4-FFF2-40B4-BE49-F238E27FC236}">
                <a16:creationId xmlns:a16="http://schemas.microsoft.com/office/drawing/2014/main" id="{92004494-934E-4BF9-8EFF-D094DC593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13973">
            <a:off x="1317224" y="1233604"/>
            <a:ext cx="2420208" cy="914400"/>
          </a:xfrm>
          <a:prstGeom prst="rect">
            <a:avLst/>
          </a:prstGeom>
        </p:spPr>
      </p:pic>
      <p:pic>
        <p:nvPicPr>
          <p:cNvPr id="27" name="Ábra 26" descr="Vissza egyszínű kitöltéssel">
            <a:extLst>
              <a:ext uri="{FF2B5EF4-FFF2-40B4-BE49-F238E27FC236}">
                <a16:creationId xmlns:a16="http://schemas.microsoft.com/office/drawing/2014/main" id="{160859FA-ADD0-480D-BC26-9B9B994B7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567931">
            <a:off x="1692972" y="4925608"/>
            <a:ext cx="2252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0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futtatása grafikus felületen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E58491-047A-4F31-B891-0791DCDE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12776"/>
            <a:ext cx="4877481" cy="495369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98066345-C87A-48EA-BCC2-2D5695F51190}"/>
              </a:ext>
            </a:extLst>
          </p:cNvPr>
          <p:cNvSpPr/>
          <p:nvPr/>
        </p:nvSpPr>
        <p:spPr>
          <a:xfrm>
            <a:off x="2699792" y="1620113"/>
            <a:ext cx="288032" cy="2880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8CD2FE4-D6E4-45B8-BDB6-744A119CB70B}"/>
              </a:ext>
            </a:extLst>
          </p:cNvPr>
          <p:cNvSpPr txBox="1"/>
          <p:nvPr/>
        </p:nvSpPr>
        <p:spPr>
          <a:xfrm>
            <a:off x="2267744" y="2961818"/>
            <a:ext cx="4598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Ezzel a gombbal tudjuk elindítani az </a:t>
            </a:r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-t az </a:t>
            </a:r>
            <a:r>
              <a:rPr lang="hu-HU" dirty="0" err="1"/>
              <a:t>SQLDeveloper</a:t>
            </a:r>
            <a:r>
              <a:rPr lang="hu-HU" dirty="0"/>
              <a:t>-ben </a:t>
            </a:r>
          </a:p>
        </p:txBody>
      </p:sp>
      <p:pic>
        <p:nvPicPr>
          <p:cNvPr id="20" name="Ábra 19" descr="Nyíl: egyenes egyszínű kitöltéssel">
            <a:extLst>
              <a:ext uri="{FF2B5EF4-FFF2-40B4-BE49-F238E27FC236}">
                <a16:creationId xmlns:a16="http://schemas.microsoft.com/office/drawing/2014/main" id="{1AA239AD-58FF-4D6F-9B25-C7B8A435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323550" y="1984360"/>
            <a:ext cx="10405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C26F-80E8-9A04-7E05-19F084A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Explain P</a:t>
            </a:r>
            <a:r>
              <a:rPr lang="en-GB" dirty="0"/>
              <a:t>l</a:t>
            </a:r>
            <a:r>
              <a:rPr lang="en-HU" dirty="0"/>
              <a:t>an futtatása parancsok segítségével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C44C-1503-2D73-75CE-B7E88AAB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F0D16-48F1-DE52-6F3A-A7684820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2777864"/>
            <a:ext cx="3162300" cy="22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2327A3-4511-5D6D-F429-E4FB6F538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0" y="4354922"/>
            <a:ext cx="5245100" cy="254000"/>
          </a:xfrm>
          <a:prstGeom prst="rect">
            <a:avLst/>
          </a:prstGeom>
        </p:spPr>
      </p:pic>
      <p:sp>
        <p:nvSpPr>
          <p:cNvPr id="6" name="Szövegdoboz 12">
            <a:extLst>
              <a:ext uri="{FF2B5EF4-FFF2-40B4-BE49-F238E27FC236}">
                <a16:creationId xmlns:a16="http://schemas.microsoft.com/office/drawing/2014/main" id="{82872F6B-C0D7-7A60-A691-9CB2B102215F}"/>
              </a:ext>
            </a:extLst>
          </p:cNvPr>
          <p:cNvSpPr txBox="1"/>
          <p:nvPr/>
        </p:nvSpPr>
        <p:spPr>
          <a:xfrm>
            <a:off x="4355976" y="1779803"/>
            <a:ext cx="459889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Hívjuk meg az alábbi parancsot, melynek hatására az EXPLAIN PLAN kimenete letárolásra kerül a </a:t>
            </a:r>
            <a:r>
              <a:rPr lang="en-GB" sz="1400" dirty="0"/>
              <a:t>PLAN_TABLE </a:t>
            </a:r>
            <a:r>
              <a:rPr lang="en-GB" sz="1400" dirty="0" err="1"/>
              <a:t>táblába</a:t>
            </a:r>
            <a:r>
              <a:rPr lang="en-GB" sz="1400" dirty="0"/>
              <a:t>.</a:t>
            </a:r>
            <a:endParaRPr lang="hu-HU" sz="1300" dirty="0"/>
          </a:p>
        </p:txBody>
      </p:sp>
      <p:sp>
        <p:nvSpPr>
          <p:cNvPr id="7" name="Szövegdoboz 16">
            <a:extLst>
              <a:ext uri="{FF2B5EF4-FFF2-40B4-BE49-F238E27FC236}">
                <a16:creationId xmlns:a16="http://schemas.microsoft.com/office/drawing/2014/main" id="{66B67D71-3FEF-AA2B-8B38-F33B083FE45D}"/>
              </a:ext>
            </a:extLst>
          </p:cNvPr>
          <p:cNvSpPr txBox="1"/>
          <p:nvPr/>
        </p:nvSpPr>
        <p:spPr>
          <a:xfrm>
            <a:off x="4227498" y="5135841"/>
            <a:ext cx="45988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Használjuk a </a:t>
            </a:r>
            <a:r>
              <a:rPr lang="en-GB" sz="1400" dirty="0"/>
              <a:t>DBMS_XPLAN.DISPLAY </a:t>
            </a:r>
            <a:r>
              <a:rPr lang="en-GB" sz="1400" dirty="0" err="1"/>
              <a:t>eljárást</a:t>
            </a:r>
            <a:r>
              <a:rPr lang="en-GB" sz="1400" dirty="0"/>
              <a:t> </a:t>
            </a:r>
            <a:r>
              <a:rPr lang="en-GB" sz="1400" dirty="0" err="1"/>
              <a:t>az</a:t>
            </a:r>
            <a:r>
              <a:rPr lang="en-GB" sz="1400" dirty="0"/>
              <a:t> EXPLAIN PLAN </a:t>
            </a:r>
            <a:r>
              <a:rPr lang="en-GB" sz="1400" dirty="0" err="1"/>
              <a:t>legfrissebb</a:t>
            </a:r>
            <a:r>
              <a:rPr lang="en-GB" sz="1400" dirty="0"/>
              <a:t> </a:t>
            </a:r>
            <a:r>
              <a:rPr lang="en-GB" sz="1400" dirty="0" err="1"/>
              <a:t>kimenetének</a:t>
            </a:r>
            <a:r>
              <a:rPr lang="en-GB" sz="1400" dirty="0"/>
              <a:t> </a:t>
            </a:r>
            <a:r>
              <a:rPr lang="en-GB" sz="1400" dirty="0" err="1"/>
              <a:t>kiiratására</a:t>
            </a:r>
            <a:r>
              <a:rPr lang="en-GB" sz="1400" dirty="0"/>
              <a:t> a  PLAN_TABLE </a:t>
            </a:r>
            <a:r>
              <a:rPr lang="en-GB" sz="1400" dirty="0" err="1"/>
              <a:t>táblából</a:t>
            </a:r>
            <a:r>
              <a:rPr lang="en-GB" sz="1400" dirty="0"/>
              <a:t>.</a:t>
            </a:r>
            <a:endParaRPr lang="hu-HU" sz="1300" dirty="0"/>
          </a:p>
        </p:txBody>
      </p:sp>
      <p:pic>
        <p:nvPicPr>
          <p:cNvPr id="8" name="Ábra 24" descr="Vissza egyszínű kitöltéssel">
            <a:extLst>
              <a:ext uri="{FF2B5EF4-FFF2-40B4-BE49-F238E27FC236}">
                <a16:creationId xmlns:a16="http://schemas.microsoft.com/office/drawing/2014/main" id="{A6B6A5F4-D9A0-65AC-DF1D-7948A02DD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24957">
            <a:off x="2046954" y="1821693"/>
            <a:ext cx="2420208" cy="914400"/>
          </a:xfrm>
          <a:prstGeom prst="rect">
            <a:avLst/>
          </a:prstGeom>
        </p:spPr>
      </p:pic>
      <p:pic>
        <p:nvPicPr>
          <p:cNvPr id="9" name="Ábra 26" descr="Vissza egyszínű kitöltéssel">
            <a:extLst>
              <a:ext uri="{FF2B5EF4-FFF2-40B4-BE49-F238E27FC236}">
                <a16:creationId xmlns:a16="http://schemas.microsoft.com/office/drawing/2014/main" id="{1CE9BBCD-CAD7-F0B4-5985-D532C25F7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614023">
            <a:off x="2040545" y="4730491"/>
            <a:ext cx="2252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3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442C-AC3C-DE11-3B97-6041875D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Explain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515A-5722-DC85-0914-949C968F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Írjuk be az alábbi lekérdezést</a:t>
            </a:r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r>
              <a:rPr lang="en-HU" dirty="0"/>
              <a:t>Futtassuk le az Explain Plan-t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3D0A91-2F88-D336-6329-F1C44789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628800"/>
            <a:ext cx="6401889" cy="38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Kép 2">
            <a:extLst>
              <a:ext uri="{FF2B5EF4-FFF2-40B4-BE49-F238E27FC236}">
                <a16:creationId xmlns:a16="http://schemas.microsoft.com/office/drawing/2014/main" id="{83154DC5-182D-5CCF-7DAA-62B37CF96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6924"/>
            <a:ext cx="4877481" cy="495369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9495AD44-0316-9D3A-AD32-F3D1647F4FE7}"/>
              </a:ext>
            </a:extLst>
          </p:cNvPr>
          <p:cNvSpPr/>
          <p:nvPr/>
        </p:nvSpPr>
        <p:spPr>
          <a:xfrm>
            <a:off x="1043608" y="3546484"/>
            <a:ext cx="288032" cy="2880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55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32D3996-9908-9D52-AD91-A45B4202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2" y="-110244"/>
            <a:ext cx="8229600" cy="5278991"/>
          </a:xfrm>
        </p:spPr>
        <p:txBody>
          <a:bodyPr/>
          <a:lstStyle/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r>
              <a:rPr lang="en-HU" dirty="0"/>
              <a:t>Cost: </a:t>
            </a:r>
            <a:r>
              <a:rPr lang="hu-HU" dirty="0"/>
              <a:t>az adott művelet által elvégzendő munka becsült mennyisége (I/</a:t>
            </a:r>
            <a:r>
              <a:rPr lang="hu-HU" dirty="0" err="1"/>
              <a:t>O</a:t>
            </a:r>
            <a:r>
              <a:rPr lang="hu-HU" dirty="0"/>
              <a:t>, CPU, RAM)</a:t>
            </a:r>
            <a:endParaRPr lang="en-HU" dirty="0"/>
          </a:p>
          <a:p>
            <a:r>
              <a:rPr lang="en-HU" dirty="0"/>
              <a:t>Cardinality: az adott művelet által visszadott sorok száma</a:t>
            </a:r>
          </a:p>
          <a:p>
            <a:r>
              <a:rPr lang="en-HU" dirty="0"/>
              <a:t>Bytes: a feldolgozott adat mennyisége</a:t>
            </a:r>
          </a:p>
          <a:p>
            <a:endParaRPr lang="en-H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5F064-AA95-1DE8-62B0-127A1640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Explain Plan</a:t>
            </a:r>
          </a:p>
        </p:txBody>
      </p:sp>
      <p:pic>
        <p:nvPicPr>
          <p:cNvPr id="4" name="Picture 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17344EE0-3BAD-9C9D-85EC-692F58CE4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8" y="1772816"/>
            <a:ext cx="7772400" cy="1033152"/>
          </a:xfrm>
          <a:prstGeom prst="rect">
            <a:avLst/>
          </a:prstGeom>
        </p:spPr>
      </p:pic>
      <p:pic>
        <p:nvPicPr>
          <p:cNvPr id="11" name="Ábra 15" descr="Nyíl: enyhén ívelt egyszínű kitöltéssel">
            <a:extLst>
              <a:ext uri="{FF2B5EF4-FFF2-40B4-BE49-F238E27FC236}">
                <a16:creationId xmlns:a16="http://schemas.microsoft.com/office/drawing/2014/main" id="{DC6A908F-FE57-EA9C-97CF-743A2730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194214">
            <a:off x="1232572" y="2810088"/>
            <a:ext cx="1160572" cy="625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918643-6750-CBF5-E70B-94F00D1A62F2}"/>
              </a:ext>
            </a:extLst>
          </p:cNvPr>
          <p:cNvSpPr txBox="1"/>
          <p:nvPr/>
        </p:nvSpPr>
        <p:spPr>
          <a:xfrm>
            <a:off x="944087" y="360261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1. Táblák sorrendje</a:t>
            </a:r>
          </a:p>
        </p:txBody>
      </p:sp>
      <p:pic>
        <p:nvPicPr>
          <p:cNvPr id="13" name="Ábra 15" descr="Nyíl: enyhén ívelt egyszínű kitöltéssel">
            <a:extLst>
              <a:ext uri="{FF2B5EF4-FFF2-40B4-BE49-F238E27FC236}">
                <a16:creationId xmlns:a16="http://schemas.microsoft.com/office/drawing/2014/main" id="{D645216B-5FA0-759E-76AA-C178C116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194214">
            <a:off x="3378410" y="2817869"/>
            <a:ext cx="1160572" cy="625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0B94C4-0CC3-59AA-EBE0-0699AD52FD5F}"/>
              </a:ext>
            </a:extLst>
          </p:cNvPr>
          <p:cNvSpPr txBox="1"/>
          <p:nvPr/>
        </p:nvSpPr>
        <p:spPr>
          <a:xfrm>
            <a:off x="3464367" y="360261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2. Hozzáférés módja</a:t>
            </a:r>
          </a:p>
        </p:txBody>
      </p:sp>
      <p:pic>
        <p:nvPicPr>
          <p:cNvPr id="15" name="Ábra 15" descr="Nyíl: enyhén ívelt egyszínű kitöltéssel">
            <a:extLst>
              <a:ext uri="{FF2B5EF4-FFF2-40B4-BE49-F238E27FC236}">
                <a16:creationId xmlns:a16="http://schemas.microsoft.com/office/drawing/2014/main" id="{E381B053-8A3F-28AD-2FFD-6705F1B3E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15395" flipV="1">
            <a:off x="1015904" y="1705813"/>
            <a:ext cx="1494894" cy="570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B377C6-33E0-96D2-5729-D691DB9ED653}"/>
              </a:ext>
            </a:extLst>
          </p:cNvPr>
          <p:cNvSpPr txBox="1"/>
          <p:nvPr/>
        </p:nvSpPr>
        <p:spPr>
          <a:xfrm>
            <a:off x="2140265" y="133900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3. Join módja</a:t>
            </a:r>
          </a:p>
        </p:txBody>
      </p:sp>
      <p:pic>
        <p:nvPicPr>
          <p:cNvPr id="18" name="Ábra 15" descr="Nyíl: enyhén ívelt egyszínű kitöltéssel">
            <a:extLst>
              <a:ext uri="{FF2B5EF4-FFF2-40B4-BE49-F238E27FC236}">
                <a16:creationId xmlns:a16="http://schemas.microsoft.com/office/drawing/2014/main" id="{7DB0BC56-F823-8704-56EC-1ECE220C2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281446" flipV="1">
            <a:off x="585789" y="1487126"/>
            <a:ext cx="1176504" cy="633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83B65A-DECC-E1FB-9F2D-AEA508F3C76A}"/>
              </a:ext>
            </a:extLst>
          </p:cNvPr>
          <p:cNvSpPr txBox="1"/>
          <p:nvPr/>
        </p:nvSpPr>
        <p:spPr>
          <a:xfrm>
            <a:off x="795019" y="10300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4. Rendezés művelet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421AC-CEA7-7223-7DC0-75BDFB2BF707}"/>
              </a:ext>
            </a:extLst>
          </p:cNvPr>
          <p:cNvSpPr txBox="1"/>
          <p:nvPr/>
        </p:nvSpPr>
        <p:spPr>
          <a:xfrm>
            <a:off x="4256885" y="995395"/>
            <a:ext cx="417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Optimalizációt jellemző paraméterek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C298056-4F8C-B1DF-EC79-C38C30126C20}"/>
              </a:ext>
            </a:extLst>
          </p:cNvPr>
          <p:cNvSpPr/>
          <p:nvPr/>
        </p:nvSpPr>
        <p:spPr>
          <a:xfrm rot="5400000">
            <a:off x="5997402" y="-139284"/>
            <a:ext cx="273866" cy="36137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384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5985-C1F5-8070-250F-68A17582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Példa – elsődleges kulcs feltétel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37031-272E-0922-3DBB-24A3B41A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9" y="3784734"/>
            <a:ext cx="2997200" cy="33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07F8A-68E1-F754-CD4B-7BE201F7E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9" y="2411963"/>
            <a:ext cx="3632200" cy="33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E89697-BFC4-7FAB-67B6-1449DA4DE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" y="3083350"/>
            <a:ext cx="7772400" cy="393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929C38-A3E4-92E6-5224-511B28C0B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9" y="4285294"/>
            <a:ext cx="7772400" cy="528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DAA9EA-FF69-D488-D4EB-79141D65ADFD}"/>
              </a:ext>
            </a:extLst>
          </p:cNvPr>
          <p:cNvSpPr txBox="1"/>
          <p:nvPr/>
        </p:nvSpPr>
        <p:spPr>
          <a:xfrm>
            <a:off x="171600" y="1147446"/>
            <a:ext cx="687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Lehetőség szerint használjunk elsődleges kulcs alapú feltételt, hiszen az Oracle alapértelmezés szerint készít indexet elsődleges kulcs megkötésű mezőkre.</a:t>
            </a:r>
          </a:p>
        </p:txBody>
      </p:sp>
    </p:spTree>
    <p:extLst>
      <p:ext uri="{BB962C8B-B14F-4D97-AF65-F5344CB8AC3E}">
        <p14:creationId xmlns:p14="http://schemas.microsoft.com/office/powerpoint/2010/main" val="297950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746F-9BB8-A92C-A998-8AC7A405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Példa – index létrehozása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656B8-F4B0-E279-4C95-FB1240DBE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1340768"/>
            <a:ext cx="3416300" cy="279400"/>
          </a:xfrm>
        </p:spPr>
      </p:pic>
      <p:pic>
        <p:nvPicPr>
          <p:cNvPr id="6" name="Ábra 28" descr="Vissza egyszínű kitöltéssel">
            <a:extLst>
              <a:ext uri="{FF2B5EF4-FFF2-40B4-BE49-F238E27FC236}">
                <a16:creationId xmlns:a16="http://schemas.microsoft.com/office/drawing/2014/main" id="{B1713706-1B6C-63A6-A866-8D961E6E5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69279">
            <a:off x="4076052" y="1248969"/>
            <a:ext cx="187131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334A39-DE49-0E22-5597-18C424E953C9}"/>
              </a:ext>
            </a:extLst>
          </p:cNvPr>
          <p:cNvSpPr txBox="1"/>
          <p:nvPr/>
        </p:nvSpPr>
        <p:spPr>
          <a:xfrm>
            <a:off x="3275856" y="2266674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Hozzunk létre egy indexet t1 tábla name mezőjén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A639A-ABF6-4A66-2AB2-76134EE5D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83574"/>
            <a:ext cx="7772400" cy="524518"/>
          </a:xfrm>
          <a:prstGeom prst="rect">
            <a:avLst/>
          </a:prstGeom>
        </p:spPr>
      </p:pic>
      <p:sp>
        <p:nvSpPr>
          <p:cNvPr id="12" name="Content Placeholder 26">
            <a:extLst>
              <a:ext uri="{FF2B5EF4-FFF2-40B4-BE49-F238E27FC236}">
                <a16:creationId xmlns:a16="http://schemas.microsoft.com/office/drawing/2014/main" id="{ECD7A1A5-2DD0-C1B2-5884-ED353267F92F}"/>
              </a:ext>
            </a:extLst>
          </p:cNvPr>
          <p:cNvSpPr txBox="1">
            <a:spLocks/>
          </p:cNvSpPr>
          <p:nvPr/>
        </p:nvSpPr>
        <p:spPr bwMode="auto">
          <a:xfrm>
            <a:off x="630813" y="659423"/>
            <a:ext cx="8229600" cy="52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SzPct val="9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pPr marL="0" indent="0">
              <a:buNone/>
            </a:pPr>
            <a:endParaRPr lang="en-HU" dirty="0"/>
          </a:p>
          <a:p>
            <a:pPr marL="0" indent="0">
              <a:buNone/>
            </a:pPr>
            <a:r>
              <a:rPr lang="en-HU" dirty="0"/>
              <a:t>				</a:t>
            </a:r>
            <a:r>
              <a:rPr lang="en-HU" sz="1800" dirty="0"/>
              <a:t>Kérdezzük le az Execution Plan-t</a:t>
            </a:r>
          </a:p>
          <a:p>
            <a:pPr marL="0" indent="0">
              <a:buNone/>
            </a:pPr>
            <a:endParaRPr lang="en-HU" dirty="0"/>
          </a:p>
          <a:p>
            <a:r>
              <a:rPr lang="en-HU" dirty="0"/>
              <a:t>Láthatjuk, hogy az index létrehozásával a használt elérési módszer FULL SCAN helyet RANGE SCAN, így csökken a művelet költsége</a:t>
            </a:r>
          </a:p>
        </p:txBody>
      </p:sp>
      <p:pic>
        <p:nvPicPr>
          <p:cNvPr id="13" name="Ábra 30" descr="Vissza egyszínű kitöltéssel">
            <a:extLst>
              <a:ext uri="{FF2B5EF4-FFF2-40B4-BE49-F238E27FC236}">
                <a16:creationId xmlns:a16="http://schemas.microsoft.com/office/drawing/2014/main" id="{3362E299-696D-C918-3E08-67458CFA3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762684">
            <a:off x="2576565" y="3922611"/>
            <a:ext cx="1723134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64A85C-B01F-991C-DC80-F2672BD94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6" y="2828168"/>
            <a:ext cx="3632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CDB-CF5A-016B-2BA4-B9602975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92" y="191330"/>
            <a:ext cx="7981921" cy="504354"/>
          </a:xfrm>
        </p:spPr>
        <p:txBody>
          <a:bodyPr/>
          <a:lstStyle/>
          <a:p>
            <a:r>
              <a:rPr lang="en-HU" dirty="0"/>
              <a:t>Feladat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696A-A3E0-31A1-F4FA-0E2BF7ED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Feladat: Kérdezzük le az összes olyan rekordot a T1 táblából, amelyhez nem tartozik bejegyzés T2 táblába. Használjunk indexet a T2 tábla idegen kulcsához.</a:t>
            </a:r>
          </a:p>
          <a:p>
            <a:endParaRPr lang="en-HU" dirty="0"/>
          </a:p>
          <a:p>
            <a:pPr marL="457200" lvl="1" indent="0">
              <a:buNone/>
            </a:pPr>
            <a:endParaRPr lang="en-HU" dirty="0"/>
          </a:p>
          <a:p>
            <a:endParaRPr lang="en-HU" dirty="0"/>
          </a:p>
          <a:p>
            <a:endParaRPr lang="en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A369A-BC6F-C8D0-01FB-4F5A486C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70231"/>
            <a:ext cx="2946400" cy="304800"/>
          </a:xfrm>
          <a:prstGeom prst="rect">
            <a:avLst/>
          </a:prstGeom>
        </p:spPr>
      </p:pic>
      <p:pic>
        <p:nvPicPr>
          <p:cNvPr id="7" name="Ábra 28" descr="Vissza egyszínű kitöltéssel">
            <a:extLst>
              <a:ext uri="{FF2B5EF4-FFF2-40B4-BE49-F238E27FC236}">
                <a16:creationId xmlns:a16="http://schemas.microsoft.com/office/drawing/2014/main" id="{D0C8EE82-88D4-9726-8CA5-C8D9AE111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69279">
            <a:off x="3913537" y="2793562"/>
            <a:ext cx="1871315" cy="819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876BC-E10B-F984-0EEB-69760089C4C1}"/>
              </a:ext>
            </a:extLst>
          </p:cNvPr>
          <p:cNvSpPr txBox="1"/>
          <p:nvPr/>
        </p:nvSpPr>
        <p:spPr>
          <a:xfrm>
            <a:off x="2739307" y="3808600"/>
            <a:ext cx="620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Hozzunk létre egy indexet a T2 tábla idegen kulcs mezőjén</a:t>
            </a:r>
          </a:p>
        </p:txBody>
      </p:sp>
    </p:spTree>
    <p:extLst>
      <p:ext uri="{BB962C8B-B14F-4D97-AF65-F5344CB8AC3E}">
        <p14:creationId xmlns:p14="http://schemas.microsoft.com/office/powerpoint/2010/main" val="344788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F7A-B10E-C34E-6CD5-1603CCF8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Feladat 1 – nem optimális megoldás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007BD-003A-5E99-7AE7-578ADADC2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1412776"/>
            <a:ext cx="5092700" cy="355600"/>
          </a:xfrm>
        </p:spPr>
      </p:pic>
      <p:pic>
        <p:nvPicPr>
          <p:cNvPr id="6" name="Ábra 28" descr="Vissza egyszínű kitöltéssel">
            <a:extLst>
              <a:ext uri="{FF2B5EF4-FFF2-40B4-BE49-F238E27FC236}">
                <a16:creationId xmlns:a16="http://schemas.microsoft.com/office/drawing/2014/main" id="{533385BE-6618-E3D9-D33D-99DA9757F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69279">
            <a:off x="4423522" y="1760039"/>
            <a:ext cx="1871315" cy="819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E4B35-C0D1-1B0C-F8CB-47029BD8179B}"/>
              </a:ext>
            </a:extLst>
          </p:cNvPr>
          <p:cNvSpPr txBox="1"/>
          <p:nvPr/>
        </p:nvSpPr>
        <p:spPr>
          <a:xfrm>
            <a:off x="4350216" y="2663387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Írjuk be az alábbi lekérdezést</a:t>
            </a:r>
          </a:p>
        </p:txBody>
      </p:sp>
      <p:pic>
        <p:nvPicPr>
          <p:cNvPr id="9" name="Ábra 30" descr="Vissza egyszínű kitöltéssel">
            <a:extLst>
              <a:ext uri="{FF2B5EF4-FFF2-40B4-BE49-F238E27FC236}">
                <a16:creationId xmlns:a16="http://schemas.microsoft.com/office/drawing/2014/main" id="{85385C96-E551-DD75-CBD1-8D4079A90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62684">
            <a:off x="2912046" y="4627745"/>
            <a:ext cx="172313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561F4A-316C-C5D8-2475-B2CAA7B901D2}"/>
              </a:ext>
            </a:extLst>
          </p:cNvPr>
          <p:cNvSpPr txBox="1"/>
          <p:nvPr/>
        </p:nvSpPr>
        <p:spPr>
          <a:xfrm>
            <a:off x="4728710" y="505145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</a:t>
            </a:r>
          </a:p>
        </p:txBody>
      </p:sp>
      <p:pic>
        <p:nvPicPr>
          <p:cNvPr id="12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5B1DBB-3CF4-ABC6-4B7E-482CA4626F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" y="3119062"/>
            <a:ext cx="7772400" cy="1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2863-8734-F7F8-5E8C-F67D67F0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Feladat 1– optimális megoldás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67C93446-8D80-603A-3248-9CB5B1032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1363192"/>
            <a:ext cx="3175000" cy="838200"/>
          </a:xfrm>
        </p:spPr>
      </p:pic>
      <p:pic>
        <p:nvPicPr>
          <p:cNvPr id="6" name="Ábra 28" descr="Vissza egyszínű kitöltéssel">
            <a:extLst>
              <a:ext uri="{FF2B5EF4-FFF2-40B4-BE49-F238E27FC236}">
                <a16:creationId xmlns:a16="http://schemas.microsoft.com/office/drawing/2014/main" id="{AFE5E218-119E-4A6D-DB2A-BB4C9E723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69279">
            <a:off x="4207498" y="1642503"/>
            <a:ext cx="1871315" cy="819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9AD6A0-99BE-17B3-42BC-DFBDB06C4AAD}"/>
              </a:ext>
            </a:extLst>
          </p:cNvPr>
          <p:cNvSpPr txBox="1"/>
          <p:nvPr/>
        </p:nvSpPr>
        <p:spPr>
          <a:xfrm>
            <a:off x="4355976" y="254683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Írjuk be az alábbi lekérdezést</a:t>
            </a:r>
          </a:p>
        </p:txBody>
      </p:sp>
      <p:pic>
        <p:nvPicPr>
          <p:cNvPr id="8" name="Ábra 30" descr="Vissza egyszínű kitöltéssel">
            <a:extLst>
              <a:ext uri="{FF2B5EF4-FFF2-40B4-BE49-F238E27FC236}">
                <a16:creationId xmlns:a16="http://schemas.microsoft.com/office/drawing/2014/main" id="{CD9877E4-AD94-FB69-0329-A6A5B06CA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62684">
            <a:off x="2895142" y="4537712"/>
            <a:ext cx="1723134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66551-C930-450D-94E1-F667878D86D0}"/>
              </a:ext>
            </a:extLst>
          </p:cNvPr>
          <p:cNvSpPr txBox="1"/>
          <p:nvPr/>
        </p:nvSpPr>
        <p:spPr>
          <a:xfrm>
            <a:off x="4728710" y="505145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6D40D-B074-0D99-BB92-B0B87F504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3278525"/>
            <a:ext cx="7772400" cy="8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SQLDeveloper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C214390-0C73-458D-AFD6-9D98F029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990738" cy="838317"/>
          </a:xfrm>
          <a:prstGeom prst="rect">
            <a:avLst/>
          </a:prstGeom>
        </p:spPr>
      </p:pic>
      <p:pic>
        <p:nvPicPr>
          <p:cNvPr id="9" name="Ábra 8" descr="Nyíl: egyenes egyszínű kitöltéssel">
            <a:extLst>
              <a:ext uri="{FF2B5EF4-FFF2-40B4-BE49-F238E27FC236}">
                <a16:creationId xmlns:a16="http://schemas.microsoft.com/office/drawing/2014/main" id="{28E98A9D-3034-4DDC-971A-41436957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8322" y="1446742"/>
            <a:ext cx="2113384" cy="9144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AE541BE-0A29-46BD-8FB1-35D6550BC24F}"/>
              </a:ext>
            </a:extLst>
          </p:cNvPr>
          <p:cNvSpPr txBox="1"/>
          <p:nvPr/>
        </p:nvSpPr>
        <p:spPr>
          <a:xfrm>
            <a:off x="3936352" y="1719276"/>
            <a:ext cx="459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Kattintsunk az </a:t>
            </a:r>
            <a:r>
              <a:rPr lang="hu-HU" dirty="0" err="1"/>
              <a:t>SQLDeveloperre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EA6617D-4644-4845-BC14-8797BEA8B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996951"/>
            <a:ext cx="3057952" cy="1171739"/>
          </a:xfrm>
          <a:prstGeom prst="rect">
            <a:avLst/>
          </a:prstGeom>
        </p:spPr>
      </p:pic>
      <p:pic>
        <p:nvPicPr>
          <p:cNvPr id="14" name="Ábra 13" descr="Nyíl: egyenes egyszínű kitöltéssel">
            <a:extLst>
              <a:ext uri="{FF2B5EF4-FFF2-40B4-BE49-F238E27FC236}">
                <a16:creationId xmlns:a16="http://schemas.microsoft.com/office/drawing/2014/main" id="{EB87CAFA-CD2D-49C8-A4EE-1C0D1D22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943" y="3125620"/>
            <a:ext cx="2113384" cy="914400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0EB4FE8D-2273-4258-811B-383AAA4B9C7E}"/>
              </a:ext>
            </a:extLst>
          </p:cNvPr>
          <p:cNvSpPr txBox="1"/>
          <p:nvPr/>
        </p:nvSpPr>
        <p:spPr>
          <a:xfrm>
            <a:off x="5557327" y="3398154"/>
            <a:ext cx="459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Lépjünk be az adatbázisunkba</a:t>
            </a:r>
          </a:p>
        </p:txBody>
      </p:sp>
    </p:spTree>
    <p:extLst>
      <p:ext uri="{BB962C8B-B14F-4D97-AF65-F5344CB8AC3E}">
        <p14:creationId xmlns:p14="http://schemas.microsoft.com/office/powerpoint/2010/main" val="3639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155C-D032-296C-F507-D3FF7A43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Feladat 1 - magyarázat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9939-A989-1951-69A3-E7B72A47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Láthatjuk, hogy annak ellenére, hogy a két lekérdezés eredménye ugyan az, az Oracle különböző sebességgel dolgozhatja fel őket.</a:t>
            </a:r>
          </a:p>
          <a:p>
            <a:r>
              <a:rPr lang="en-HU" dirty="0"/>
              <a:t>Az első lekérdezésnél az Oracle a T2 táblán egy</a:t>
            </a:r>
            <a:br>
              <a:rPr lang="en-HU" dirty="0"/>
            </a:br>
            <a:r>
              <a:rPr lang="en-HU" dirty="0"/>
              <a:t>FULL SCAN-t hajt végre, annak ellenére, hogy van egy index a t1id mezőn, ami egy költséges művelet. Azért nem használja az indexet, mert az al-lekérdezés nem tartalmaz WHERE feltételt, ahol hivatkozna az indexre.</a:t>
            </a:r>
          </a:p>
          <a:p>
            <a:r>
              <a:rPr lang="en-HU" dirty="0"/>
              <a:t>A második lekérdezésnél, mivel az al-lekérdezés hivatkozik a T2 tábla t1ed mezőjére, ez elérhetőve teszi az index használatát</a:t>
            </a:r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387380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0E8E-2E9F-C321-33F3-CF0445C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Eredményhalmaz minimalizálása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2BD3-4499-466C-36FE-87DE5122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Törekedjünk arra, hogy a lekérdezésünk minimális, csak a szükséges oszlopokat és sorokat adja vissza.</a:t>
            </a:r>
          </a:p>
          <a:p>
            <a:r>
              <a:rPr lang="hu-HU" dirty="0"/>
              <a:t>Nagy adatbázisok esetén nem ajánlott minden adatot lekérni, mert ez több erőforrást igényel nagy mennyiségű adat lekérdezéséhez.</a:t>
            </a:r>
          </a:p>
          <a:p>
            <a:r>
              <a:rPr lang="hu-HU" dirty="0"/>
              <a:t>Ezt elérhetjük:</a:t>
            </a:r>
          </a:p>
          <a:p>
            <a:pPr lvl="1"/>
            <a:r>
              <a:rPr lang="hu-HU" dirty="0"/>
              <a:t>Csak a szükséges oszlopokat kérjük le, kerüljük a SELECT * használatát</a:t>
            </a:r>
          </a:p>
          <a:p>
            <a:pPr lvl="1"/>
            <a:r>
              <a:rPr lang="hu-HU" dirty="0"/>
              <a:t>Csak a szükség sorok lekérdezése ROWNUM vagy FEATCH FIRST X ROWS ONLY használatával</a:t>
            </a:r>
          </a:p>
          <a:p>
            <a:endParaRPr lang="hu-HU" dirty="0"/>
          </a:p>
          <a:p>
            <a:endParaRPr lang="hu-HU" dirty="0"/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260805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Kerüljük a SELECT * használatát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BA89A13-266C-402F-97F0-5B30FD9B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52" y="1740314"/>
            <a:ext cx="6748187" cy="2364493"/>
          </a:xfrm>
          <a:prstGeom prst="rect">
            <a:avLst/>
          </a:prstGeom>
        </p:spPr>
      </p:pic>
      <p:sp>
        <p:nvSpPr>
          <p:cNvPr id="12" name="Ellipszis 11">
            <a:extLst>
              <a:ext uri="{FF2B5EF4-FFF2-40B4-BE49-F238E27FC236}">
                <a16:creationId xmlns:a16="http://schemas.microsoft.com/office/drawing/2014/main" id="{B3AEDDE2-4A1A-4B06-B14D-0A66EFDFB2D8}"/>
              </a:ext>
            </a:extLst>
          </p:cNvPr>
          <p:cNvSpPr/>
          <p:nvPr/>
        </p:nvSpPr>
        <p:spPr>
          <a:xfrm>
            <a:off x="7651913" y="2888280"/>
            <a:ext cx="288032" cy="7176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Ábra 28" descr="Vissza egyszínű kitöltéssel">
            <a:extLst>
              <a:ext uri="{FF2B5EF4-FFF2-40B4-BE49-F238E27FC236}">
                <a16:creationId xmlns:a16="http://schemas.microsoft.com/office/drawing/2014/main" id="{42ACC4D4-201A-FDA4-65B5-47FB2ECAF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1754556" y="934825"/>
            <a:ext cx="1871315" cy="819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A857F-912D-B8D2-7A2E-EE84BC88AFCB}"/>
              </a:ext>
            </a:extLst>
          </p:cNvPr>
          <p:cNvSpPr txBox="1"/>
          <p:nvPr/>
        </p:nvSpPr>
        <p:spPr>
          <a:xfrm>
            <a:off x="3635896" y="1059419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Írjuk be az alábbi lekérdezést</a:t>
            </a:r>
          </a:p>
        </p:txBody>
      </p:sp>
      <p:pic>
        <p:nvPicPr>
          <p:cNvPr id="7" name="Ábra 30" descr="Vissza egyszínű kitöltéssel">
            <a:extLst>
              <a:ext uri="{FF2B5EF4-FFF2-40B4-BE49-F238E27FC236}">
                <a16:creationId xmlns:a16="http://schemas.microsoft.com/office/drawing/2014/main" id="{EFCA8C01-6A7F-D478-303E-A586F41A5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62684">
            <a:off x="3170265" y="4269696"/>
            <a:ext cx="1723134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BD352-B1F7-9BF1-31B3-6CEACEC07856}"/>
              </a:ext>
            </a:extLst>
          </p:cNvPr>
          <p:cNvSpPr txBox="1"/>
          <p:nvPr/>
        </p:nvSpPr>
        <p:spPr>
          <a:xfrm>
            <a:off x="4706952" y="479216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</a:t>
            </a:r>
          </a:p>
        </p:txBody>
      </p:sp>
    </p:spTree>
    <p:extLst>
      <p:ext uri="{BB962C8B-B14F-4D97-AF65-F5344CB8AC3E}">
        <p14:creationId xmlns:p14="http://schemas.microsoft.com/office/powerpoint/2010/main" val="11913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67D39-4692-6D6B-AA76-36BAFF9D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6989"/>
            <a:ext cx="8229600" cy="5278991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Látható, hogy ebben az esetben 820 byte helyett 710 byte a feldolgozott adatmennyiség.</a:t>
            </a:r>
          </a:p>
          <a:p>
            <a:endParaRPr lang="hu-HU" dirty="0"/>
          </a:p>
          <a:p>
            <a:endParaRPr lang="hu-HU" dirty="0"/>
          </a:p>
          <a:p>
            <a:endParaRPr lang="en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Kerüljük a SELECT * használatát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B36D04-952C-4FD9-95D5-732E4B5B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20" y="1431410"/>
            <a:ext cx="6730726" cy="2952595"/>
          </a:xfrm>
          <a:prstGeom prst="rect">
            <a:avLst/>
          </a:prstGeom>
        </p:spPr>
      </p:pic>
      <p:sp>
        <p:nvSpPr>
          <p:cNvPr id="9" name="Ellipszis 8">
            <a:extLst>
              <a:ext uri="{FF2B5EF4-FFF2-40B4-BE49-F238E27FC236}">
                <a16:creationId xmlns:a16="http://schemas.microsoft.com/office/drawing/2014/main" id="{95C791AB-6DC5-4E70-9945-4B1B091094B4}"/>
              </a:ext>
            </a:extLst>
          </p:cNvPr>
          <p:cNvSpPr/>
          <p:nvPr/>
        </p:nvSpPr>
        <p:spPr>
          <a:xfrm>
            <a:off x="7571012" y="2907707"/>
            <a:ext cx="244234" cy="6856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Ábra 28" descr="Vissza egyszínű kitöltéssel">
            <a:extLst>
              <a:ext uri="{FF2B5EF4-FFF2-40B4-BE49-F238E27FC236}">
                <a16:creationId xmlns:a16="http://schemas.microsoft.com/office/drawing/2014/main" id="{0183DAD7-7102-47D7-6E9A-81735358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1698886" y="749765"/>
            <a:ext cx="1525637" cy="819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93E61-4659-D212-18B5-9A523C8AC443}"/>
              </a:ext>
            </a:extLst>
          </p:cNvPr>
          <p:cNvSpPr txBox="1"/>
          <p:nvPr/>
        </p:nvSpPr>
        <p:spPr>
          <a:xfrm>
            <a:off x="3120620" y="91919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Írjuk be az alábbi lekérdezést</a:t>
            </a:r>
          </a:p>
        </p:txBody>
      </p:sp>
      <p:pic>
        <p:nvPicPr>
          <p:cNvPr id="8" name="Ábra 30" descr="Vissza egyszínű kitöltéssel">
            <a:extLst>
              <a:ext uri="{FF2B5EF4-FFF2-40B4-BE49-F238E27FC236}">
                <a16:creationId xmlns:a16="http://schemas.microsoft.com/office/drawing/2014/main" id="{F3CDDE80-2856-4348-3F58-A8A83CD9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62684">
            <a:off x="3116121" y="4326143"/>
            <a:ext cx="172313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A887-AF9D-4BCE-39CF-837F983F7432}"/>
              </a:ext>
            </a:extLst>
          </p:cNvPr>
          <p:cNvSpPr txBox="1"/>
          <p:nvPr/>
        </p:nvSpPr>
        <p:spPr>
          <a:xfrm>
            <a:off x="4932040" y="467068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</a:t>
            </a:r>
          </a:p>
        </p:txBody>
      </p:sp>
    </p:spTree>
    <p:extLst>
      <p:ext uri="{BB962C8B-B14F-4D97-AF65-F5344CB8AC3E}">
        <p14:creationId xmlns:p14="http://schemas.microsoft.com/office/powerpoint/2010/main" val="315610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FETCH FIRST ROWS használata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F6BB827-F9D1-4799-B4C2-9345E4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90" y="1700808"/>
            <a:ext cx="6461378" cy="2833561"/>
          </a:xfrm>
          <a:prstGeom prst="rect">
            <a:avLst/>
          </a:prstGeom>
        </p:spPr>
      </p:pic>
      <p:sp>
        <p:nvSpPr>
          <p:cNvPr id="11" name="Ellipszis 10">
            <a:extLst>
              <a:ext uri="{FF2B5EF4-FFF2-40B4-BE49-F238E27FC236}">
                <a16:creationId xmlns:a16="http://schemas.microsoft.com/office/drawing/2014/main" id="{C00CF7F9-D81E-4466-8186-C38C6AF0E292}"/>
              </a:ext>
            </a:extLst>
          </p:cNvPr>
          <p:cNvSpPr/>
          <p:nvPr/>
        </p:nvSpPr>
        <p:spPr>
          <a:xfrm>
            <a:off x="7354243" y="3429000"/>
            <a:ext cx="386109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Ábra 28" descr="Vissza egyszínű kitöltéssel">
            <a:extLst>
              <a:ext uri="{FF2B5EF4-FFF2-40B4-BE49-F238E27FC236}">
                <a16:creationId xmlns:a16="http://schemas.microsoft.com/office/drawing/2014/main" id="{C419D1EB-1AAA-91A7-C91B-522FCF909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1754556" y="934825"/>
            <a:ext cx="1871315" cy="819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BB7B5-EC4E-F064-6F64-952528777666}"/>
              </a:ext>
            </a:extLst>
          </p:cNvPr>
          <p:cNvSpPr txBox="1"/>
          <p:nvPr/>
        </p:nvSpPr>
        <p:spPr>
          <a:xfrm>
            <a:off x="3635896" y="1059419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Írjuk be az alábbi lekérdezést</a:t>
            </a:r>
          </a:p>
        </p:txBody>
      </p:sp>
      <p:pic>
        <p:nvPicPr>
          <p:cNvPr id="6" name="Ábra 30" descr="Vissza egyszínű kitöltéssel">
            <a:extLst>
              <a:ext uri="{FF2B5EF4-FFF2-40B4-BE49-F238E27FC236}">
                <a16:creationId xmlns:a16="http://schemas.microsoft.com/office/drawing/2014/main" id="{33B82F2A-858D-F4A1-D058-A25DA1667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62684">
            <a:off x="3026250" y="4519626"/>
            <a:ext cx="1723134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14FC1B-F351-5E40-F262-EBD080D6A554}"/>
              </a:ext>
            </a:extLst>
          </p:cNvPr>
          <p:cNvSpPr txBox="1"/>
          <p:nvPr/>
        </p:nvSpPr>
        <p:spPr>
          <a:xfrm>
            <a:off x="4706952" y="497252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</a:t>
            </a:r>
          </a:p>
        </p:txBody>
      </p:sp>
    </p:spTree>
    <p:extLst>
      <p:ext uri="{BB962C8B-B14F-4D97-AF65-F5344CB8AC3E}">
        <p14:creationId xmlns:p14="http://schemas.microsoft.com/office/powerpoint/2010/main" val="345386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AF41A9-1470-FF9E-6313-F101D44A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6989"/>
            <a:ext cx="8229600" cy="5278991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Látható, hogy ha csak az első két sort kérjük le, akkor 820 byte helyett 710 byte a feldolgozott adatmennyiség. </a:t>
            </a:r>
          </a:p>
          <a:p>
            <a:endParaRPr lang="en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FETCH FIRST ROWS használata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8B4EB9-7883-4D65-915A-9FB14A238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51" y="1641304"/>
            <a:ext cx="6182276" cy="2485234"/>
          </a:xfrm>
          <a:prstGeom prst="rect">
            <a:avLst/>
          </a:prstGeom>
        </p:spPr>
      </p:pic>
      <p:sp>
        <p:nvSpPr>
          <p:cNvPr id="2" name="Ellipszis 10">
            <a:extLst>
              <a:ext uri="{FF2B5EF4-FFF2-40B4-BE49-F238E27FC236}">
                <a16:creationId xmlns:a16="http://schemas.microsoft.com/office/drawing/2014/main" id="{ECEDFEA9-9ABE-1F29-8629-93F95A3F9E71}"/>
              </a:ext>
            </a:extLst>
          </p:cNvPr>
          <p:cNvSpPr/>
          <p:nvPr/>
        </p:nvSpPr>
        <p:spPr>
          <a:xfrm>
            <a:off x="7020272" y="3068960"/>
            <a:ext cx="386109" cy="576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Ábra 28" descr="Vissza egyszínű kitöltéssel">
            <a:extLst>
              <a:ext uri="{FF2B5EF4-FFF2-40B4-BE49-F238E27FC236}">
                <a16:creationId xmlns:a16="http://schemas.microsoft.com/office/drawing/2014/main" id="{EB219E8A-1EDB-AB6B-16DF-2912C042C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1788323" y="836790"/>
            <a:ext cx="1757286" cy="819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A34E8-796A-3244-64FC-A7428C213FFF}"/>
              </a:ext>
            </a:extLst>
          </p:cNvPr>
          <p:cNvSpPr txBox="1"/>
          <p:nvPr/>
        </p:nvSpPr>
        <p:spPr>
          <a:xfrm>
            <a:off x="3491880" y="989537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Írjuk be az alábbi lekérdezést</a:t>
            </a:r>
          </a:p>
        </p:txBody>
      </p:sp>
      <p:pic>
        <p:nvPicPr>
          <p:cNvPr id="6" name="Ábra 30" descr="Vissza egyszínű kitöltéssel">
            <a:extLst>
              <a:ext uri="{FF2B5EF4-FFF2-40B4-BE49-F238E27FC236}">
                <a16:creationId xmlns:a16="http://schemas.microsoft.com/office/drawing/2014/main" id="{D9D58F97-50BA-8C5B-2EE7-3FE13D56D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62684">
            <a:off x="2630312" y="4182127"/>
            <a:ext cx="1723134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A61463-9F19-90E7-8D3A-FBC0BE1F3E7F}"/>
              </a:ext>
            </a:extLst>
          </p:cNvPr>
          <p:cNvSpPr txBox="1"/>
          <p:nvPr/>
        </p:nvSpPr>
        <p:spPr>
          <a:xfrm>
            <a:off x="4355976" y="461157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</a:t>
            </a:r>
          </a:p>
        </p:txBody>
      </p:sp>
    </p:spTree>
    <p:extLst>
      <p:ext uri="{BB962C8B-B14F-4D97-AF65-F5344CB8AC3E}">
        <p14:creationId xmlns:p14="http://schemas.microsoft.com/office/powerpoint/2010/main" val="216293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7993-AA87-DDE6-FCB4-582E08F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Optimalizálás kézi szabályozása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EE38-BDAC-3C2A-B60A-4BCB00FB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278991"/>
          </a:xfrm>
        </p:spPr>
        <p:txBody>
          <a:bodyPr/>
          <a:lstStyle/>
          <a:p>
            <a:r>
              <a:rPr lang="en-HU" dirty="0"/>
              <a:t>Optimizer Hint-ek segítségével lehetséges az optimalizáló kézi szabályozása</a:t>
            </a:r>
          </a:p>
          <a:p>
            <a:r>
              <a:rPr lang="hu-HU" dirty="0"/>
              <a:t>Az </a:t>
            </a:r>
            <a:r>
              <a:rPr lang="hu-HU" dirty="0" err="1"/>
              <a:t>Optimizer</a:t>
            </a:r>
            <a:r>
              <a:rPr lang="hu-HU" dirty="0"/>
              <a:t> Hint-ek (tippek) SQL-utasításokkal együtt használhatók a végrehajtási tervek megváltoztatására.</a:t>
            </a:r>
          </a:p>
          <a:p>
            <a:r>
              <a:rPr lang="hu-HU" dirty="0"/>
              <a:t>Használata:</a:t>
            </a:r>
          </a:p>
          <a:p>
            <a:pPr lvl="1"/>
            <a:r>
              <a:rPr lang="hu-HU" dirty="0"/>
              <a:t>SELECT /*+ hint */ mezőlista FROM tábla;</a:t>
            </a:r>
          </a:p>
          <a:p>
            <a:r>
              <a:rPr lang="hu-HU" dirty="0"/>
              <a:t>Típusai:</a:t>
            </a:r>
          </a:p>
          <a:p>
            <a:pPr lvl="1"/>
            <a:r>
              <a:rPr lang="hu-HU" dirty="0"/>
              <a:t>optimalizálási módszer hint-ek: ALL_ROWS, FIRST_ROWS, RULE, CHOOSE</a:t>
            </a:r>
          </a:p>
          <a:p>
            <a:pPr lvl="1"/>
            <a:r>
              <a:rPr lang="en-GB" dirty="0"/>
              <a:t>access path hint-ek: FULL, HASH, INDEX…</a:t>
            </a:r>
          </a:p>
          <a:p>
            <a:pPr lvl="1"/>
            <a:r>
              <a:rPr lang="en-GB" dirty="0"/>
              <a:t>join </a:t>
            </a:r>
            <a:r>
              <a:rPr lang="en-GB" dirty="0" err="1"/>
              <a:t>sorrend</a:t>
            </a:r>
            <a:r>
              <a:rPr lang="en-GB" dirty="0"/>
              <a:t> hint-ek: ORDERED, LEADING…</a:t>
            </a:r>
          </a:p>
          <a:p>
            <a:pPr lvl="1"/>
            <a:r>
              <a:rPr lang="en-GB" dirty="0"/>
              <a:t>join </a:t>
            </a:r>
            <a:r>
              <a:rPr lang="en-GB" dirty="0" err="1"/>
              <a:t>módszer</a:t>
            </a:r>
            <a:r>
              <a:rPr lang="en-GB" dirty="0"/>
              <a:t> hint-ek: USE_HASH,  USE_MERGE…</a:t>
            </a:r>
          </a:p>
          <a:p>
            <a:pPr lvl="1"/>
            <a:r>
              <a:rPr lang="en-GB" dirty="0" err="1"/>
              <a:t>párhuzamos</a:t>
            </a:r>
            <a:r>
              <a:rPr lang="en-GB" dirty="0"/>
              <a:t> </a:t>
            </a:r>
            <a:r>
              <a:rPr lang="en-GB" dirty="0" err="1"/>
              <a:t>végrehajtás</a:t>
            </a:r>
            <a:r>
              <a:rPr lang="en-GB" dirty="0"/>
              <a:t> hint-ek: PARELLEL, NO_PARELLEL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96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B6FE-3E9F-EC20-37A9-613B09D1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Optimizer Mode Hint-ek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CF582A-2ADC-5930-9174-A665F488E62F}"/>
              </a:ext>
            </a:extLst>
          </p:cNvPr>
          <p:cNvSpPr txBox="1">
            <a:spLocks/>
          </p:cNvSpPr>
          <p:nvPr/>
        </p:nvSpPr>
        <p:spPr bwMode="auto">
          <a:xfrm>
            <a:off x="251520" y="908720"/>
            <a:ext cx="8229600" cy="52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SzPct val="9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U" dirty="0"/>
              <a:t>ALL_ROWS: </a:t>
            </a:r>
            <a:r>
              <a:rPr lang="hu-HU" dirty="0"/>
              <a:t>költség alapú, melyben a teljes eredmény előállításának az idejére optimalizálunk. Ez az alapértelmezett mód.	</a:t>
            </a:r>
          </a:p>
          <a:p>
            <a:r>
              <a:rPr lang="hu-HU" dirty="0"/>
              <a:t>FIRST_ROWS: költség alapú, melyben az első eredményrekord megjelenésének idejére optimalizálunk. Több I/</a:t>
            </a:r>
            <a:r>
              <a:rPr lang="hu-HU" dirty="0" err="1"/>
              <a:t>O</a:t>
            </a:r>
            <a:r>
              <a:rPr lang="hu-HU" dirty="0"/>
              <a:t>-t igényel mint az </a:t>
            </a:r>
            <a:r>
              <a:rPr lang="hu-HU" dirty="0" err="1"/>
              <a:t>all_rows</a:t>
            </a:r>
            <a:r>
              <a:rPr lang="hu-HU" dirty="0"/>
              <a:t> tervben szereplő teljes vizsgálat, de az indexelérés biztosítja a lehető leggyorsabb válaszidőt.</a:t>
            </a:r>
          </a:p>
          <a:p>
            <a:r>
              <a:rPr lang="hu-HU" dirty="0"/>
              <a:t>CHOOSE: már nem támogatott, költség alapú optimalizálás használata</a:t>
            </a:r>
          </a:p>
          <a:p>
            <a:r>
              <a:rPr lang="hu-HU" dirty="0"/>
              <a:t>RULE: már nem támogatott, szabály alapó optimalizálás használata</a:t>
            </a:r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354574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, chat or text message&#10;&#10;Description automatically generated">
            <a:extLst>
              <a:ext uri="{FF2B5EF4-FFF2-40B4-BE49-F238E27FC236}">
                <a16:creationId xmlns:a16="http://schemas.microsoft.com/office/drawing/2014/main" id="{A10DF025-CD69-7918-CE61-D0974963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36463"/>
            <a:ext cx="56642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08C2D-A3AB-4995-AB6A-BE8DF66E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Alapértelmezett optimalizációs mód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A41BE-FC77-CC9A-E2EC-3B08C1FB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7" y="1740132"/>
            <a:ext cx="4191000" cy="330200"/>
          </a:xfrm>
        </p:spPr>
      </p:pic>
      <p:pic>
        <p:nvPicPr>
          <p:cNvPr id="8" name="Ábra 28" descr="Vissza egyszínű kitöltéssel">
            <a:extLst>
              <a:ext uri="{FF2B5EF4-FFF2-40B4-BE49-F238E27FC236}">
                <a16:creationId xmlns:a16="http://schemas.microsoft.com/office/drawing/2014/main" id="{53C17D73-8EB5-1852-7CF6-3F799FD6F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8208">
            <a:off x="2999421" y="4387609"/>
            <a:ext cx="2675155" cy="819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1AF92F-07FE-B9E1-46DC-09613690A33E}"/>
              </a:ext>
            </a:extLst>
          </p:cNvPr>
          <p:cNvSpPr txBox="1"/>
          <p:nvPr/>
        </p:nvSpPr>
        <p:spPr>
          <a:xfrm>
            <a:off x="3635896" y="1059419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Írjuk be az alábbi lekérdezést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3B8DA-3D32-8F21-6C19-8B8F535B2922}"/>
              </a:ext>
            </a:extLst>
          </p:cNvPr>
          <p:cNvSpPr txBox="1"/>
          <p:nvPr/>
        </p:nvSpPr>
        <p:spPr>
          <a:xfrm>
            <a:off x="4211960" y="246176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</a:t>
            </a:r>
          </a:p>
        </p:txBody>
      </p:sp>
      <p:pic>
        <p:nvPicPr>
          <p:cNvPr id="15" name="Ábra 28" descr="Vissza egyszínű kitöltéssel">
            <a:extLst>
              <a:ext uri="{FF2B5EF4-FFF2-40B4-BE49-F238E27FC236}">
                <a16:creationId xmlns:a16="http://schemas.microsoft.com/office/drawing/2014/main" id="{CA2371D6-45FD-C892-247D-E1596E34B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79691">
            <a:off x="1671545" y="2442506"/>
            <a:ext cx="2675155" cy="819015"/>
          </a:xfrm>
          <a:prstGeom prst="rect">
            <a:avLst/>
          </a:prstGeom>
        </p:spPr>
      </p:pic>
      <p:pic>
        <p:nvPicPr>
          <p:cNvPr id="16" name="Ábra 28" descr="Vissza egyszínű kitöltéssel">
            <a:extLst>
              <a:ext uri="{FF2B5EF4-FFF2-40B4-BE49-F238E27FC236}">
                <a16:creationId xmlns:a16="http://schemas.microsoft.com/office/drawing/2014/main" id="{39950B01-076F-BB6C-6489-B09F61CB5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79691">
            <a:off x="1670650" y="925342"/>
            <a:ext cx="2022983" cy="8190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40099C-79D5-9480-930B-55355FBF771A}"/>
              </a:ext>
            </a:extLst>
          </p:cNvPr>
          <p:cNvSpPr txBox="1"/>
          <p:nvPr/>
        </p:nvSpPr>
        <p:spPr>
          <a:xfrm>
            <a:off x="2449919" y="5513383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Láthatjuk, hogy alapértelmezés szerint ALL_ROWS optimalizációs módot fog használni</a:t>
            </a:r>
          </a:p>
        </p:txBody>
      </p:sp>
    </p:spTree>
    <p:extLst>
      <p:ext uri="{BB962C8B-B14F-4D97-AF65-F5344CB8AC3E}">
        <p14:creationId xmlns:p14="http://schemas.microsoft.com/office/powerpoint/2010/main" val="90401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61727C2-3E39-6CCD-2EA1-99D244B9F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1" y="3311362"/>
            <a:ext cx="5778500" cy="176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CDE45-1D22-29A6-BB6A-25DE25D3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FIRST_ROWS Hint</a:t>
            </a:r>
          </a:p>
        </p:txBody>
      </p:sp>
      <p:pic>
        <p:nvPicPr>
          <p:cNvPr id="4" name="Ábra 28" descr="Vissza egyszínű kitöltéssel">
            <a:extLst>
              <a:ext uri="{FF2B5EF4-FFF2-40B4-BE49-F238E27FC236}">
                <a16:creationId xmlns:a16="http://schemas.microsoft.com/office/drawing/2014/main" id="{A7235044-403D-28F1-473B-D6448E067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1754556" y="934825"/>
            <a:ext cx="1871315" cy="819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AD9699-845E-6430-AA8D-625EC43CC990}"/>
              </a:ext>
            </a:extLst>
          </p:cNvPr>
          <p:cNvSpPr txBox="1"/>
          <p:nvPr/>
        </p:nvSpPr>
        <p:spPr>
          <a:xfrm>
            <a:off x="3635896" y="1059419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Használjuk a FIRST_ROWS optimalizációs hint-et</a:t>
            </a:r>
          </a:p>
          <a:p>
            <a:r>
              <a:rPr lang="en-HU" dirty="0"/>
              <a:t>a lekérdezéshez.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E5358E-EFDD-8BE2-52FA-DECE3B75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9" y="1908718"/>
            <a:ext cx="5765800" cy="317500"/>
          </a:xfrm>
        </p:spPr>
      </p:pic>
      <p:pic>
        <p:nvPicPr>
          <p:cNvPr id="14" name="Ábra 28" descr="Vissza egyszínű kitöltéssel">
            <a:extLst>
              <a:ext uri="{FF2B5EF4-FFF2-40B4-BE49-F238E27FC236}">
                <a16:creationId xmlns:a16="http://schemas.microsoft.com/office/drawing/2014/main" id="{F361BA5F-2AD7-D2F3-4EE5-E52A1BAE8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58208">
            <a:off x="2664739" y="4387609"/>
            <a:ext cx="2675155" cy="819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C64C65-D4EA-FB21-63A1-19C10C18F5D6}"/>
              </a:ext>
            </a:extLst>
          </p:cNvPr>
          <p:cNvSpPr txBox="1"/>
          <p:nvPr/>
        </p:nvSpPr>
        <p:spPr>
          <a:xfrm>
            <a:off x="4211960" y="246176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Execution Plan-t.</a:t>
            </a:r>
          </a:p>
        </p:txBody>
      </p:sp>
      <p:pic>
        <p:nvPicPr>
          <p:cNvPr id="16" name="Ábra 28" descr="Vissza egyszínű kitöltéssel">
            <a:extLst>
              <a:ext uri="{FF2B5EF4-FFF2-40B4-BE49-F238E27FC236}">
                <a16:creationId xmlns:a16="http://schemas.microsoft.com/office/drawing/2014/main" id="{D48B7FFC-A135-AB07-B6E0-1FAF4A1B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79691">
            <a:off x="1671545" y="2442506"/>
            <a:ext cx="2675155" cy="8190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CA09E9-AE76-0926-EB60-E98BCE1FDCC5}"/>
              </a:ext>
            </a:extLst>
          </p:cNvPr>
          <p:cNvSpPr txBox="1"/>
          <p:nvPr/>
        </p:nvSpPr>
        <p:spPr>
          <a:xfrm>
            <a:off x="2449919" y="5513383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Láthatjuk, hogy FIRST_ROWS optimalizációs módot fog használni.</a:t>
            </a:r>
          </a:p>
        </p:txBody>
      </p:sp>
    </p:spTree>
    <p:extLst>
      <p:ext uri="{BB962C8B-B14F-4D97-AF65-F5344CB8AC3E}">
        <p14:creationId xmlns:p14="http://schemas.microsoft.com/office/powerpoint/2010/main" val="37522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T1 tábla létrehozása</a:t>
            </a:r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DEF9F000-76D9-4625-A917-955A14D53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4" y="1196752"/>
            <a:ext cx="7285663" cy="1949684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FD5AC8A-493B-4BF7-A9B3-1875A9247AC7}"/>
              </a:ext>
            </a:extLst>
          </p:cNvPr>
          <p:cNvSpPr txBox="1"/>
          <p:nvPr/>
        </p:nvSpPr>
        <p:spPr>
          <a:xfrm>
            <a:off x="913414" y="3409383"/>
            <a:ext cx="1006734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CREATE TABLE T1 (</a:t>
            </a:r>
            <a:r>
              <a:rPr lang="hu-HU" sz="1300" dirty="0" err="1"/>
              <a:t>tID</a:t>
            </a:r>
            <a:r>
              <a:rPr lang="hu-HU" sz="1300" dirty="0"/>
              <a:t> INT PRIMARY KEY, </a:t>
            </a:r>
            <a:r>
              <a:rPr lang="hu-HU" sz="1300" dirty="0" err="1"/>
              <a:t>name</a:t>
            </a:r>
            <a:r>
              <a:rPr lang="hu-HU" sz="1300" dirty="0"/>
              <a:t> VARCHAR(255), </a:t>
            </a:r>
            <a:r>
              <a:rPr lang="hu-HU" sz="1300" dirty="0" err="1"/>
              <a:t>price</a:t>
            </a:r>
            <a:r>
              <a:rPr lang="hu-HU" sz="1300" dirty="0"/>
              <a:t> </a:t>
            </a:r>
            <a:r>
              <a:rPr lang="hu-HU" sz="1300" dirty="0" err="1"/>
              <a:t>INT,expiration</a:t>
            </a:r>
            <a:r>
              <a:rPr lang="hu-HU" sz="1300" dirty="0"/>
              <a:t> DATE);</a:t>
            </a:r>
          </a:p>
        </p:txBody>
      </p:sp>
      <p:sp>
        <p:nvSpPr>
          <p:cNvPr id="2" name="Szövegdoboz 16">
            <a:extLst>
              <a:ext uri="{FF2B5EF4-FFF2-40B4-BE49-F238E27FC236}">
                <a16:creationId xmlns:a16="http://schemas.microsoft.com/office/drawing/2014/main" id="{4686F76D-037A-1C59-9EEA-93583F3BAC5A}"/>
              </a:ext>
            </a:extLst>
          </p:cNvPr>
          <p:cNvSpPr txBox="1"/>
          <p:nvPr/>
        </p:nvSpPr>
        <p:spPr>
          <a:xfrm>
            <a:off x="3923928" y="4797152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Hozzuk létre a T1 táblát</a:t>
            </a:r>
          </a:p>
        </p:txBody>
      </p:sp>
      <p:pic>
        <p:nvPicPr>
          <p:cNvPr id="5" name="Ábra 26" descr="Vissza egyszínű kitöltéssel">
            <a:extLst>
              <a:ext uri="{FF2B5EF4-FFF2-40B4-BE49-F238E27FC236}">
                <a16:creationId xmlns:a16="http://schemas.microsoft.com/office/drawing/2014/main" id="{682BB8F9-7217-95BF-52C4-D9FB9FA96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18126">
            <a:off x="1836988" y="4099182"/>
            <a:ext cx="2252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0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0B9F1E-9A64-BE03-B14C-FBEB821C6EB7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52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SzPct val="9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0101"/>
              </a:buClr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U" dirty="0"/>
              <a:t>SESSION szinten is be lehet állítanió az optimalizációs módot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DC6C1-FA8A-9295-66A8-25951FB7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Optimalizációs mód beállítása SESSION-ben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B5F32-82CD-6BAE-79D7-E49DF06E3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2" y="2765229"/>
            <a:ext cx="4164533" cy="349200"/>
          </a:xfrm>
        </p:spPr>
      </p:pic>
      <p:pic>
        <p:nvPicPr>
          <p:cNvPr id="7" name="Ábra 28" descr="Vissza egyszínű kitöltéssel">
            <a:extLst>
              <a:ext uri="{FF2B5EF4-FFF2-40B4-BE49-F238E27FC236}">
                <a16:creationId xmlns:a16="http://schemas.microsoft.com/office/drawing/2014/main" id="{152D9DE2-6C27-8578-FD67-F75689C98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2351931" y="1886804"/>
            <a:ext cx="1871315" cy="819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86A544-1167-6DF9-B566-2DB26CC6FF08}"/>
              </a:ext>
            </a:extLst>
          </p:cNvPr>
          <p:cNvSpPr txBox="1"/>
          <p:nvPr/>
        </p:nvSpPr>
        <p:spPr>
          <a:xfrm>
            <a:off x="4191808" y="1843345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Állítsuk be FIRST_ROWS módra az</a:t>
            </a:r>
          </a:p>
          <a:p>
            <a:r>
              <a:rPr lang="en-HU" dirty="0"/>
              <a:t>optimalizációs módot.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BFF2D1-4BC6-CF24-31EC-6899217EC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3881030"/>
            <a:ext cx="4241800" cy="355600"/>
          </a:xfrm>
          <a:prstGeom prst="rect">
            <a:avLst/>
          </a:prstGeom>
        </p:spPr>
      </p:pic>
      <p:pic>
        <p:nvPicPr>
          <p:cNvPr id="11" name="Ábra 28" descr="Vissza egyszínű kitöltéssel">
            <a:extLst>
              <a:ext uri="{FF2B5EF4-FFF2-40B4-BE49-F238E27FC236}">
                <a16:creationId xmlns:a16="http://schemas.microsoft.com/office/drawing/2014/main" id="{D7378044-9676-8762-316C-A1B55DB46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3236000" y="3109700"/>
            <a:ext cx="1871315" cy="819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719BE9-C5D4-FE36-89B3-9B785E022A02}"/>
              </a:ext>
            </a:extLst>
          </p:cNvPr>
          <p:cNvSpPr txBox="1"/>
          <p:nvPr/>
        </p:nvSpPr>
        <p:spPr>
          <a:xfrm>
            <a:off x="5012983" y="3075335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Hívjuk meg az előbbi lekérdezést,</a:t>
            </a:r>
          </a:p>
          <a:p>
            <a:r>
              <a:rPr lang="en-HU" dirty="0"/>
              <a:t>hint nékül.</a:t>
            </a:r>
          </a:p>
        </p:txBody>
      </p:sp>
      <p:pic>
        <p:nvPicPr>
          <p:cNvPr id="15" name="Ábra 28" descr="Vissza egyszínű kitöltéssel">
            <a:extLst>
              <a:ext uri="{FF2B5EF4-FFF2-40B4-BE49-F238E27FC236}">
                <a16:creationId xmlns:a16="http://schemas.microsoft.com/office/drawing/2014/main" id="{001420C8-F05E-C31A-C2C1-DB20F483A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95249">
            <a:off x="4856878" y="3923952"/>
            <a:ext cx="1460524" cy="819015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0FA364DE-FA81-4190-ED5C-96A7F0C77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5" y="4652238"/>
            <a:ext cx="4475584" cy="14313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3BA0AE-3A5B-8F90-01E2-439DAA778EEC}"/>
              </a:ext>
            </a:extLst>
          </p:cNvPr>
          <p:cNvSpPr txBox="1"/>
          <p:nvPr/>
        </p:nvSpPr>
        <p:spPr>
          <a:xfrm>
            <a:off x="5668915" y="4355378"/>
            <a:ext cx="3634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Kérdezzük le az Execution Plan-t </a:t>
            </a:r>
          </a:p>
          <a:p>
            <a:r>
              <a:rPr lang="en-HU" dirty="0"/>
              <a:t>és láthatjuk, hogy FIRST_ROWS</a:t>
            </a:r>
          </a:p>
          <a:p>
            <a:r>
              <a:rPr lang="en-GB" dirty="0"/>
              <a:t>m</a:t>
            </a:r>
            <a:r>
              <a:rPr lang="en-HU" dirty="0"/>
              <a:t>ódot használ a lekérdezéshez.</a:t>
            </a:r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31658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0C80-3B16-3EDE-AEE9-F8FF6B75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Optimizer Hint példák – join módszer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F1711-FB09-7B41-F01B-6C537B0E3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01760"/>
            <a:ext cx="6832600" cy="36830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F45E81-2528-B4DD-CBDA-D61992EE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25706"/>
            <a:ext cx="7772400" cy="1346820"/>
          </a:xfrm>
          <a:prstGeom prst="rect">
            <a:avLst/>
          </a:prstGeom>
        </p:spPr>
      </p:pic>
      <p:pic>
        <p:nvPicPr>
          <p:cNvPr id="12" name="Ábra 28" descr="Vissza egyszínű kitöltéssel">
            <a:extLst>
              <a:ext uri="{FF2B5EF4-FFF2-40B4-BE49-F238E27FC236}">
                <a16:creationId xmlns:a16="http://schemas.microsoft.com/office/drawing/2014/main" id="{896CC72F-2139-1560-C9C3-9B22F0984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95249">
            <a:off x="1703860" y="973780"/>
            <a:ext cx="1871315" cy="819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A8586D-AD1E-DD35-C524-C0AC4B6C7167}"/>
              </a:ext>
            </a:extLst>
          </p:cNvPr>
          <p:cNvSpPr txBox="1"/>
          <p:nvPr/>
        </p:nvSpPr>
        <p:spPr>
          <a:xfrm>
            <a:off x="3659363" y="1077421"/>
            <a:ext cx="356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Használjuk a NO_USE_NL hintet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E62D5-EA0A-EFB5-DE95-D979BAFFB485}"/>
              </a:ext>
            </a:extLst>
          </p:cNvPr>
          <p:cNvSpPr txBox="1"/>
          <p:nvPr/>
        </p:nvSpPr>
        <p:spPr>
          <a:xfrm>
            <a:off x="2589412" y="2525067"/>
            <a:ext cx="557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Láthatjuk, hogy NO_USE_NL hint használata esetén megtitljuk a NESTED LOOP join módszer használatát, az Oracle MERGE JOIN-t fog használni</a:t>
            </a:r>
          </a:p>
        </p:txBody>
      </p:sp>
      <p:pic>
        <p:nvPicPr>
          <p:cNvPr id="16" name="Ábra 28" descr="Vissza egyszínű kitöltéssel">
            <a:extLst>
              <a:ext uri="{FF2B5EF4-FFF2-40B4-BE49-F238E27FC236}">
                <a16:creationId xmlns:a16="http://schemas.microsoft.com/office/drawing/2014/main" id="{3B5FB017-1D4B-C99F-81F9-960E05649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83292">
            <a:off x="742065" y="3044867"/>
            <a:ext cx="1871315" cy="8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2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B752-C9A1-19E8-C0BD-498824B8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Optimizer Hint példák – join módszer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E0B566-E67C-8E8F-7CA3-F40A4C1F4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3" y="1901066"/>
            <a:ext cx="4584700" cy="304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629529-28BD-D9B1-23B9-B50916AC6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3" y="2413866"/>
            <a:ext cx="6502400" cy="330200"/>
          </a:xfrm>
          <a:prstGeom prst="rect">
            <a:avLst/>
          </a:prstGeom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F30A896-A2D2-992C-AF2A-C251B6A2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90383"/>
            <a:ext cx="7772400" cy="1132363"/>
          </a:xfrm>
          <a:prstGeom prst="rect">
            <a:avLst/>
          </a:prstGeom>
        </p:spPr>
      </p:pic>
      <p:pic>
        <p:nvPicPr>
          <p:cNvPr id="6" name="Ábra 28" descr="Vissza egyszínű kitöltéssel">
            <a:extLst>
              <a:ext uri="{FF2B5EF4-FFF2-40B4-BE49-F238E27FC236}">
                <a16:creationId xmlns:a16="http://schemas.microsoft.com/office/drawing/2014/main" id="{7F3C4826-A757-8C1E-6144-0D994E084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95249">
            <a:off x="1703860" y="973780"/>
            <a:ext cx="1871315" cy="819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E6031-1206-679F-EB67-67F4E94BA763}"/>
              </a:ext>
            </a:extLst>
          </p:cNvPr>
          <p:cNvSpPr txBox="1"/>
          <p:nvPr/>
        </p:nvSpPr>
        <p:spPr>
          <a:xfrm>
            <a:off x="3444144" y="1030858"/>
            <a:ext cx="408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Ne használjunk hintet, vagy használjuk a USE_NL hintet</a:t>
            </a:r>
          </a:p>
        </p:txBody>
      </p:sp>
      <p:pic>
        <p:nvPicPr>
          <p:cNvPr id="9" name="Ábra 28" descr="Vissza egyszínű kitöltéssel">
            <a:extLst>
              <a:ext uri="{FF2B5EF4-FFF2-40B4-BE49-F238E27FC236}">
                <a16:creationId xmlns:a16="http://schemas.microsoft.com/office/drawing/2014/main" id="{B8C0D7F0-EB19-C194-D483-E0E175C25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83292">
            <a:off x="1006879" y="3895582"/>
            <a:ext cx="1871315" cy="819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907F9D-FAAB-57C1-9BE7-C79B0F21F372}"/>
              </a:ext>
            </a:extLst>
          </p:cNvPr>
          <p:cNvSpPr txBox="1"/>
          <p:nvPr/>
        </p:nvSpPr>
        <p:spPr>
          <a:xfrm>
            <a:off x="2932780" y="3478058"/>
            <a:ext cx="474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Az Oracle alapértelmezett esetben ennél a join-nál NESTED LOOP join módszert fog használni</a:t>
            </a:r>
          </a:p>
        </p:txBody>
      </p:sp>
    </p:spTree>
    <p:extLst>
      <p:ext uri="{BB962C8B-B14F-4D97-AF65-F5344CB8AC3E}">
        <p14:creationId xmlns:p14="http://schemas.microsoft.com/office/powerpoint/2010/main" val="894042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813-1066-DDEE-077F-69F8693D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Optimizer statisztikák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B1F6-5B17-326C-030D-906FC245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Az Oracle alapértelmezés szerint költség alapú optimalizálást alkalmaz.</a:t>
            </a:r>
          </a:p>
          <a:p>
            <a:r>
              <a:rPr lang="en-HU" dirty="0"/>
              <a:t>A műveletek minden változatához létezik egy költségfüggvény, ezeket kiértékeli, és a legkisebb költségűt választja. Ehhez szükség van statisztikákra.</a:t>
            </a:r>
          </a:p>
          <a:p>
            <a:r>
              <a:rPr lang="hu-HU" dirty="0"/>
              <a:t>Az Oracle sokféle statisztikai adatgyűjtést tesz lehetővé a teljesítmény javítása érdekében és automatikusan gyűjt optimalizáló statisztikákat különböző időpontokban.</a:t>
            </a:r>
          </a:p>
          <a:p>
            <a:r>
              <a:rPr lang="hu-HU" dirty="0"/>
              <a:t>Mivel a táblák és a hozzá tartozó indexek tartalma gyakran változhat, ez arra késztetheti az optimalizálót, hogy </a:t>
            </a:r>
            <a:r>
              <a:rPr lang="hu-HU" dirty="0" err="1"/>
              <a:t>szuboptimális</a:t>
            </a:r>
            <a:r>
              <a:rPr lang="hu-HU" dirty="0"/>
              <a:t> végrehajtási tervet válasszon.</a:t>
            </a:r>
          </a:p>
          <a:p>
            <a:r>
              <a:rPr lang="hu-HU" dirty="0"/>
              <a:t>Ezért a teljesítményproblémák elkerülése érdekében fontos a statisztikákat naprakészen tartani.</a:t>
            </a:r>
          </a:p>
          <a:p>
            <a:endParaRPr lang="hu-HU" dirty="0"/>
          </a:p>
          <a:p>
            <a:endParaRPr lang="en-HU" dirty="0"/>
          </a:p>
          <a:p>
            <a:endParaRPr lang="en-HU" dirty="0"/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210059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84E992-7008-6294-AB53-3BD8503DB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87" y="970510"/>
            <a:ext cx="8229600" cy="5278991"/>
          </a:xfrm>
        </p:spPr>
        <p:txBody>
          <a:bodyPr/>
          <a:lstStyle/>
          <a:p>
            <a:r>
              <a:rPr lang="en-HU" dirty="0"/>
              <a:t>DBMS_STATS csomag segítségével tudunk statisztikákat gyűjteni az optimalizáló számára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1FB65-A3DB-802E-6AFD-16DF443D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DBMS_STATS használata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F74AF-B388-2095-51EE-24A0F761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7" y="4668134"/>
            <a:ext cx="37973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63CE2-1F06-D4E1-3694-47770611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7" y="2753052"/>
            <a:ext cx="4965700" cy="355600"/>
          </a:xfrm>
          <a:prstGeom prst="rect">
            <a:avLst/>
          </a:prstGeom>
        </p:spPr>
      </p:pic>
      <p:pic>
        <p:nvPicPr>
          <p:cNvPr id="11" name="Ábra 28" descr="Vissza egyszínű kitöltéssel">
            <a:extLst>
              <a:ext uri="{FF2B5EF4-FFF2-40B4-BE49-F238E27FC236}">
                <a16:creationId xmlns:a16="http://schemas.microsoft.com/office/drawing/2014/main" id="{1AC76631-EA92-6B19-5174-ACC4B25A6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95249">
            <a:off x="1370041" y="1879975"/>
            <a:ext cx="1871315" cy="819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8EAEA-2A8A-7B1D-5529-EF44413F8FE8}"/>
              </a:ext>
            </a:extLst>
          </p:cNvPr>
          <p:cNvSpPr txBox="1"/>
          <p:nvPr/>
        </p:nvSpPr>
        <p:spPr>
          <a:xfrm>
            <a:off x="3271860" y="1866211"/>
            <a:ext cx="408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Hívjuk meg a GATHER_SCHEMA_STATS eljárást</a:t>
            </a:r>
          </a:p>
        </p:txBody>
      </p:sp>
      <p:pic>
        <p:nvPicPr>
          <p:cNvPr id="13" name="Ábra 28" descr="Vissza egyszínű kitöltéssel">
            <a:extLst>
              <a:ext uri="{FF2B5EF4-FFF2-40B4-BE49-F238E27FC236}">
                <a16:creationId xmlns:a16="http://schemas.microsoft.com/office/drawing/2014/main" id="{342B3683-660E-707E-2DB5-A8C80D3D1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61362">
            <a:off x="2813716" y="3753477"/>
            <a:ext cx="1871315" cy="819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D86110-74A4-1EFA-5554-F869B38FFAFF}"/>
              </a:ext>
            </a:extLst>
          </p:cNvPr>
          <p:cNvSpPr txBox="1"/>
          <p:nvPr/>
        </p:nvSpPr>
        <p:spPr>
          <a:xfrm>
            <a:off x="4572000" y="3648753"/>
            <a:ext cx="474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Sikeres végrehajtás esetén az alábbi üzenetet fogjuk látni</a:t>
            </a:r>
          </a:p>
        </p:txBody>
      </p:sp>
    </p:spTree>
    <p:extLst>
      <p:ext uri="{BB962C8B-B14F-4D97-AF65-F5344CB8AC3E}">
        <p14:creationId xmlns:p14="http://schemas.microsoft.com/office/powerpoint/2010/main" val="1901277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Aritmetikai műveletek</a:t>
            </a:r>
          </a:p>
        </p:txBody>
      </p:sp>
      <p:pic>
        <p:nvPicPr>
          <p:cNvPr id="2" name="Ábra 28" descr="Vissza egyszínű kitöltéssel">
            <a:extLst>
              <a:ext uri="{FF2B5EF4-FFF2-40B4-BE49-F238E27FC236}">
                <a16:creationId xmlns:a16="http://schemas.microsoft.com/office/drawing/2014/main" id="{624BB66B-84EA-5B17-4B3A-B147ED74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95249">
            <a:off x="1631851" y="1256301"/>
            <a:ext cx="1871315" cy="819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8E891-D34B-F18E-667B-066803717506}"/>
              </a:ext>
            </a:extLst>
          </p:cNvPr>
          <p:cNvSpPr txBox="1"/>
          <p:nvPr/>
        </p:nvSpPr>
        <p:spPr>
          <a:xfrm>
            <a:off x="3587354" y="1305478"/>
            <a:ext cx="408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Hajtsuk végre az alábbi lekérdezést</a:t>
            </a:r>
          </a:p>
        </p:txBody>
      </p:sp>
      <p:pic>
        <p:nvPicPr>
          <p:cNvPr id="6" name="Ábra 30" descr="Vissza egyszínű kitöltéssel">
            <a:extLst>
              <a:ext uri="{FF2B5EF4-FFF2-40B4-BE49-F238E27FC236}">
                <a16:creationId xmlns:a16="http://schemas.microsoft.com/office/drawing/2014/main" id="{468E0D51-5720-AC06-FF42-25361485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62684">
            <a:off x="2925067" y="4213995"/>
            <a:ext cx="1723134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332361-C6E8-3DBC-F2F6-715EAC8A9CC1}"/>
              </a:ext>
            </a:extLst>
          </p:cNvPr>
          <p:cNvSpPr txBox="1"/>
          <p:nvPr/>
        </p:nvSpPr>
        <p:spPr>
          <a:xfrm>
            <a:off x="4802082" y="467119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Explain Plan-t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E3683-8348-0E6D-F58F-F3EE49C03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5" y="2147646"/>
            <a:ext cx="31623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229BD4-445E-E6E3-A8C4-B690A91CE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2" y="3043273"/>
            <a:ext cx="7772400" cy="746435"/>
          </a:xfrm>
          <a:prstGeom prst="rect">
            <a:avLst/>
          </a:prstGeom>
        </p:spPr>
      </p:pic>
      <p:sp>
        <p:nvSpPr>
          <p:cNvPr id="10" name="Ellipszis 9">
            <a:extLst>
              <a:ext uri="{FF2B5EF4-FFF2-40B4-BE49-F238E27FC236}">
                <a16:creationId xmlns:a16="http://schemas.microsoft.com/office/drawing/2014/main" id="{2A36F13E-F683-487D-ACAA-DFDFD9258622}"/>
              </a:ext>
            </a:extLst>
          </p:cNvPr>
          <p:cNvSpPr/>
          <p:nvPr/>
        </p:nvSpPr>
        <p:spPr>
          <a:xfrm>
            <a:off x="8179914" y="3012074"/>
            <a:ext cx="222568" cy="633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273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0FD6DB9-2D93-A6F8-AACE-C45C9B9C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6989"/>
            <a:ext cx="8229600" cy="5278991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Látható, hogy az aritmetikai műveletek nem befolyásolják a költséget</a:t>
            </a:r>
          </a:p>
          <a:p>
            <a:endParaRPr lang="hu-HU" dirty="0"/>
          </a:p>
          <a:p>
            <a:endParaRPr lang="en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Aritmetikai műveletek</a:t>
            </a:r>
          </a:p>
        </p:txBody>
      </p:sp>
      <p:pic>
        <p:nvPicPr>
          <p:cNvPr id="2" name="Ábra 28" descr="Vissza egyszínű kitöltéssel">
            <a:extLst>
              <a:ext uri="{FF2B5EF4-FFF2-40B4-BE49-F238E27FC236}">
                <a16:creationId xmlns:a16="http://schemas.microsoft.com/office/drawing/2014/main" id="{DBAF0B68-D428-8512-9764-6BB857D8B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54728">
            <a:off x="2336491" y="1316483"/>
            <a:ext cx="1871315" cy="819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A6D45-26F7-602F-CC58-CC2F3D3B75DF}"/>
              </a:ext>
            </a:extLst>
          </p:cNvPr>
          <p:cNvSpPr txBox="1"/>
          <p:nvPr/>
        </p:nvSpPr>
        <p:spPr>
          <a:xfrm>
            <a:off x="4214319" y="1284617"/>
            <a:ext cx="408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Hajtsuk végre az alábbi lekérdezést</a:t>
            </a:r>
          </a:p>
        </p:txBody>
      </p:sp>
      <p:pic>
        <p:nvPicPr>
          <p:cNvPr id="6" name="Ábra 30" descr="Vissza egyszínű kitöltéssel">
            <a:extLst>
              <a:ext uri="{FF2B5EF4-FFF2-40B4-BE49-F238E27FC236}">
                <a16:creationId xmlns:a16="http://schemas.microsoft.com/office/drawing/2014/main" id="{EB88C5BC-5F73-C620-3072-698764A1A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62684">
            <a:off x="2908612" y="3920299"/>
            <a:ext cx="1723134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4ADA4-1F35-EDD1-D6AE-6F0FD7977DE3}"/>
              </a:ext>
            </a:extLst>
          </p:cNvPr>
          <p:cNvSpPr txBox="1"/>
          <p:nvPr/>
        </p:nvSpPr>
        <p:spPr>
          <a:xfrm>
            <a:off x="4860032" y="437222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Kérdezzük le az Explain Plan-t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051957-FFA4-3941-5E88-50D940C53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" y="2154632"/>
            <a:ext cx="33655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A7214-7A81-A361-16D4-86D0E66FC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8" y="3144816"/>
            <a:ext cx="7772400" cy="764790"/>
          </a:xfrm>
          <a:prstGeom prst="rect">
            <a:avLst/>
          </a:prstGeom>
        </p:spPr>
      </p:pic>
      <p:sp>
        <p:nvSpPr>
          <p:cNvPr id="9" name="Ellipszis 8">
            <a:extLst>
              <a:ext uri="{FF2B5EF4-FFF2-40B4-BE49-F238E27FC236}">
                <a16:creationId xmlns:a16="http://schemas.microsoft.com/office/drawing/2014/main" id="{E74B1617-2116-4008-AEB3-4F9EFE65D733}"/>
              </a:ext>
            </a:extLst>
          </p:cNvPr>
          <p:cNvSpPr/>
          <p:nvPr/>
        </p:nvSpPr>
        <p:spPr>
          <a:xfrm>
            <a:off x="8079284" y="3144816"/>
            <a:ext cx="216024" cy="6066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3002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vs</a:t>
            </a:r>
            <a:r>
              <a:rPr lang="hu-HU" dirty="0"/>
              <a:t> OR operátor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96B9A5B-EB6E-4F6E-BA9C-CEFCF935FEAD}"/>
              </a:ext>
            </a:extLst>
          </p:cNvPr>
          <p:cNvSpPr txBox="1"/>
          <p:nvPr/>
        </p:nvSpPr>
        <p:spPr>
          <a:xfrm>
            <a:off x="458480" y="1148551"/>
            <a:ext cx="849694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hu-HU" dirty="0">
                <a:latin typeface="Arial"/>
                <a:cs typeface="Arial"/>
              </a:rPr>
              <a:t>Az IN és az OR operátor futtatása között sincs különbség optimalizálás szempontjából.</a:t>
            </a:r>
          </a:p>
          <a:p>
            <a:endParaRPr lang="hu-HU" dirty="0">
              <a:latin typeface="Arial"/>
              <a:cs typeface="Arial"/>
            </a:endParaRPr>
          </a:p>
          <a:p>
            <a:r>
              <a:rPr lang="hu-HU" dirty="0"/>
              <a:t>PL.:</a:t>
            </a:r>
          </a:p>
          <a:p>
            <a:r>
              <a:rPr lang="hu-HU" dirty="0"/>
              <a:t>[TYPE IN ('A', 'B', ‚C’)] = [TYPE = 'A' OR TYPE = 'B' OR TYPE = 'C’]</a:t>
            </a:r>
          </a:p>
        </p:txBody>
      </p:sp>
    </p:spTree>
    <p:extLst>
      <p:ext uri="{BB962C8B-B14F-4D97-AF65-F5344CB8AC3E}">
        <p14:creationId xmlns:p14="http://schemas.microsoft.com/office/powerpoint/2010/main" val="2310090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OR -&gt; UNION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96B9A5B-EB6E-4F6E-BA9C-CEFCF935FEAD}"/>
              </a:ext>
            </a:extLst>
          </p:cNvPr>
          <p:cNvSpPr txBox="1"/>
          <p:nvPr/>
        </p:nvSpPr>
        <p:spPr>
          <a:xfrm>
            <a:off x="458480" y="1124744"/>
            <a:ext cx="84969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OR átalakítása UNION ALL –</a:t>
            </a:r>
            <a:r>
              <a:rPr lang="hu-HU" dirty="0" err="1"/>
              <a:t>ra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Ha a feltétel több egymással OR operátorral összekapcsolt feltételt tartalmaz, akkor a lekérdezés átírható több lekérdezés uniójára. Akkor hatékony az átalakítás, ha az új lekérdezésekben különböző indexek segítségével érhetjük el az adatokat.</a:t>
            </a:r>
          </a:p>
          <a:p>
            <a:endParaRPr lang="hu-HU" dirty="0"/>
          </a:p>
          <a:p>
            <a:r>
              <a:rPr lang="hu-HU" dirty="0"/>
              <a:t>PL.:</a:t>
            </a:r>
          </a:p>
          <a:p>
            <a:r>
              <a:rPr lang="hu-HU" sz="1600" dirty="0"/>
              <a:t>SELECT * FROM T1 WHERE </a:t>
            </a:r>
            <a:r>
              <a:rPr lang="hu-HU" sz="1600" dirty="0" err="1"/>
              <a:t>name</a:t>
            </a:r>
            <a:r>
              <a:rPr lang="hu-HU" sz="1600" dirty="0"/>
              <a:t>='Kifli' OR </a:t>
            </a:r>
            <a:r>
              <a:rPr lang="hu-HU" sz="1600" dirty="0" err="1"/>
              <a:t>price</a:t>
            </a:r>
            <a:r>
              <a:rPr lang="hu-HU" sz="1600" dirty="0"/>
              <a:t> &lt; 50</a:t>
            </a:r>
          </a:p>
          <a:p>
            <a:r>
              <a:rPr lang="hu-HU" sz="1600" dirty="0"/>
              <a:t>SELECT * FROM T1 WHERE UNION ALL SELECT * FROM T1 WHERE </a:t>
            </a:r>
            <a:r>
              <a:rPr lang="hu-HU" sz="1600" dirty="0" err="1"/>
              <a:t>price</a:t>
            </a:r>
            <a:r>
              <a:rPr lang="hu-HU" sz="1600" dirty="0"/>
              <a:t> &lt; 50</a:t>
            </a:r>
          </a:p>
        </p:txBody>
      </p:sp>
    </p:spTree>
    <p:extLst>
      <p:ext uri="{BB962C8B-B14F-4D97-AF65-F5344CB8AC3E}">
        <p14:creationId xmlns:p14="http://schemas.microsoft.com/office/powerpoint/2010/main" val="1340888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Ezeket </a:t>
            </a:r>
            <a:r>
              <a:rPr lang="hu-HU"/>
              <a:t>próbáljuk</a:t>
            </a:r>
            <a:r>
              <a:rPr lang="hu-HU" dirty="0"/>
              <a:t> kerülni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96B9A5B-EB6E-4F6E-BA9C-CEFCF935FEAD}"/>
              </a:ext>
            </a:extLst>
          </p:cNvPr>
          <p:cNvSpPr txBox="1"/>
          <p:nvPr/>
        </p:nvSpPr>
        <p:spPr>
          <a:xfrm>
            <a:off x="458480" y="1124744"/>
            <a:ext cx="8496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Amennyiben lehetséges kerüljük a következő összetett kifejezéseket:</a:t>
            </a:r>
          </a:p>
          <a:p>
            <a:r>
              <a:rPr lang="hu-HU" dirty="0"/>
              <a:t>– col1 = NVL(:b1,col1)</a:t>
            </a:r>
          </a:p>
          <a:p>
            <a:r>
              <a:rPr lang="hu-HU" dirty="0"/>
              <a:t>– NVL(col1, -99)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to_date</a:t>
            </a:r>
            <a:r>
              <a:rPr lang="hu-HU" dirty="0"/>
              <a:t>(), </a:t>
            </a:r>
            <a:r>
              <a:rPr lang="hu-HU" dirty="0" err="1"/>
              <a:t>to_number</a:t>
            </a:r>
            <a:r>
              <a:rPr lang="hu-HU" dirty="0"/>
              <a:t>()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r>
              <a:rPr lang="hu-HU" dirty="0"/>
              <a:t>Ezek a kifejezések megakadályozzák, hogy az optimalizáló helyesen becsülje</a:t>
            </a:r>
          </a:p>
          <a:p>
            <a:r>
              <a:rPr lang="hu-HU" dirty="0"/>
              <a:t>meg szelektivitást vagy számosságot.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119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T1 tábla feltöltése adatokkal</a:t>
            </a:r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E537D57C-7F82-4272-A623-FF2A76E34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5342134" cy="3265495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E4298AD-523B-4F12-A478-EF8D154EB716}"/>
              </a:ext>
            </a:extLst>
          </p:cNvPr>
          <p:cNvSpPr txBox="1"/>
          <p:nvPr/>
        </p:nvSpPr>
        <p:spPr>
          <a:xfrm>
            <a:off x="5449638" y="890393"/>
            <a:ext cx="34198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900" dirty="0"/>
              <a:t>INSERT INTO T1 VALUES(1,'Kifli',50,TO_DATE('2022.05.12','yyyy.MM.dd'));</a:t>
            </a:r>
          </a:p>
          <a:p>
            <a:r>
              <a:rPr lang="hu-HU" sz="900" dirty="0"/>
              <a:t>INSERT INTO T1 VALUES(2,'Zsömle',20,TO_DATE('2022.07.16','yyyy.MM.dd'));</a:t>
            </a:r>
          </a:p>
          <a:p>
            <a:r>
              <a:rPr lang="hu-HU" sz="900" dirty="0"/>
              <a:t>INSERT INTO T1 VALUES(3,'Kenyér',500,TO_DATE('2022.06.22','yyyy.MM.dd'));</a:t>
            </a:r>
          </a:p>
          <a:p>
            <a:r>
              <a:rPr lang="hu-HU" sz="900" dirty="0"/>
              <a:t>INSERT INTO T1 VALUES(4,'Teljes </a:t>
            </a:r>
            <a:r>
              <a:rPr lang="hu-HU" sz="900" dirty="0" err="1"/>
              <a:t>kiörlésű</a:t>
            </a:r>
            <a:r>
              <a:rPr lang="hu-HU" sz="900" dirty="0"/>
              <a:t> kenyér',1500,TO_DATE('2023.02.23','yyyy.MM.dd'));</a:t>
            </a:r>
          </a:p>
          <a:p>
            <a:r>
              <a:rPr lang="hu-HU" sz="900" dirty="0"/>
              <a:t>INSERT INTO T1 VALUES(5,'Fánk',150,TO_DATE('2022.07.05','yyyy.MM.dd’));</a:t>
            </a:r>
          </a:p>
          <a:p>
            <a:r>
              <a:rPr lang="hu-HU" sz="900" dirty="0"/>
              <a:t>INSERT INTO T1 VALUES(6,'teszt6', 6, TO_DATE('2022.05.12','yyyy.MM.dd'));</a:t>
            </a:r>
          </a:p>
          <a:p>
            <a:r>
              <a:rPr lang="hu-HU" sz="900" dirty="0"/>
              <a:t>INSERT INTO T1 VALUES(7,'teszt7', 6, TO_DATE('2022.05.12','yyyy.MM.dd'));</a:t>
            </a:r>
          </a:p>
          <a:p>
            <a:r>
              <a:rPr lang="hu-HU" sz="900" dirty="0"/>
              <a:t>INSERT INTO T1 VALUES(8,'teszt8', 6, TO_DATE('2022.05.12','yyyy.MM.dd'));</a:t>
            </a:r>
          </a:p>
          <a:p>
            <a:r>
              <a:rPr lang="hu-HU" sz="900" dirty="0"/>
              <a:t>INSERT INTO T1 VALUES(9,'teszt9', 6, TO_DATE('2022.05.12','yyyy.MM.dd'));</a:t>
            </a:r>
          </a:p>
          <a:p>
            <a:r>
              <a:rPr lang="hu-HU" sz="900" dirty="0"/>
              <a:t>INSERT INTO T1 VALUES(10,'teszt10', 6, TO_DATE('2022.05.12','yyyy.MM.dd'));</a:t>
            </a:r>
          </a:p>
          <a:p>
            <a:r>
              <a:rPr lang="hu-HU" sz="900" dirty="0"/>
              <a:t>INSERT INTO T1 VALUES(11,'teszt11', 6, TO_DATE('2022.05.12','yyyy.MM.dd'));</a:t>
            </a:r>
          </a:p>
          <a:p>
            <a:r>
              <a:rPr lang="hu-HU" sz="900" dirty="0"/>
              <a:t>INSERT INTO T1 VALUES(12,'teszt12', 6, TO_DATE('2022.05.12','yyyy.MM.dd'));</a:t>
            </a:r>
          </a:p>
          <a:p>
            <a:r>
              <a:rPr lang="hu-HU" sz="900" dirty="0"/>
              <a:t>INSERT INTO T1 VALUES(13,'teszt13', 6, TO_DATE('2022.05.12','yyyy.MM.dd'));</a:t>
            </a:r>
          </a:p>
          <a:p>
            <a:r>
              <a:rPr lang="hu-HU" sz="900" dirty="0"/>
              <a:t>INSERT INTO T1 VALUES(14,'teszt14', 6, TO_DATE('2022.05.12','yyyy.MM.dd'));</a:t>
            </a:r>
          </a:p>
          <a:p>
            <a:r>
              <a:rPr lang="hu-HU" sz="900" dirty="0"/>
              <a:t>INSERT INTO T1 VALUES(15,'teszt15', 6, TO_DATE('2022.05.12','yyyy.MM.dd'));</a:t>
            </a:r>
          </a:p>
          <a:p>
            <a:r>
              <a:rPr lang="hu-HU" sz="900" dirty="0"/>
              <a:t>INSERT INTO T1 VALUES(16,'teszt16', 6, TO_DATE('2022.05.12','yyyy.MM.dd'));</a:t>
            </a:r>
          </a:p>
          <a:p>
            <a:endParaRPr lang="hu-HU" sz="900" dirty="0"/>
          </a:p>
          <a:p>
            <a:endParaRPr lang="hu-HU" sz="900" dirty="0"/>
          </a:p>
        </p:txBody>
      </p:sp>
      <p:pic>
        <p:nvPicPr>
          <p:cNvPr id="2" name="Ábra 8" descr="Nyíl: egyenes egyszínű kitöltéssel">
            <a:extLst>
              <a:ext uri="{FF2B5EF4-FFF2-40B4-BE49-F238E27FC236}">
                <a16:creationId xmlns:a16="http://schemas.microsoft.com/office/drawing/2014/main" id="{EBD2E4BA-3E71-A8DE-997E-8BCD695F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336254" y="4469011"/>
            <a:ext cx="2113384" cy="914400"/>
          </a:xfrm>
          <a:prstGeom prst="rect">
            <a:avLst/>
          </a:prstGeom>
        </p:spPr>
      </p:pic>
      <p:sp>
        <p:nvSpPr>
          <p:cNvPr id="6" name="Szövegdoboz 16">
            <a:extLst>
              <a:ext uri="{FF2B5EF4-FFF2-40B4-BE49-F238E27FC236}">
                <a16:creationId xmlns:a16="http://schemas.microsoft.com/office/drawing/2014/main" id="{9381FB47-6E08-9382-D592-1DFF2DEAC5D0}"/>
              </a:ext>
            </a:extLst>
          </p:cNvPr>
          <p:cNvSpPr txBox="1"/>
          <p:nvPr/>
        </p:nvSpPr>
        <p:spPr>
          <a:xfrm>
            <a:off x="715992" y="4780017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Töltsük fel a T1 táblát adatokkal</a:t>
            </a:r>
          </a:p>
        </p:txBody>
      </p:sp>
    </p:spTree>
    <p:extLst>
      <p:ext uri="{BB962C8B-B14F-4D97-AF65-F5344CB8AC3E}">
        <p14:creationId xmlns:p14="http://schemas.microsoft.com/office/powerpoint/2010/main" val="1400195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EXISTS </a:t>
            </a:r>
            <a:r>
              <a:rPr lang="hu-HU" dirty="0" err="1"/>
              <a:t>vs</a:t>
            </a:r>
            <a:r>
              <a:rPr lang="hu-HU" dirty="0"/>
              <a:t> IN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96B9A5B-EB6E-4F6E-BA9C-CEFCF935FEAD}"/>
              </a:ext>
            </a:extLst>
          </p:cNvPr>
          <p:cNvSpPr txBox="1"/>
          <p:nvPr/>
        </p:nvSpPr>
        <p:spPr>
          <a:xfrm>
            <a:off x="458480" y="1124744"/>
            <a:ext cx="84969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/>
              <a:t>Az EXISTS -</a:t>
            </a:r>
            <a:r>
              <a:rPr lang="hu-HU" sz="1600" dirty="0" err="1"/>
              <a:t>et</a:t>
            </a:r>
            <a:r>
              <a:rPr lang="hu-HU" sz="1600" dirty="0"/>
              <a:t> használó lekérdezés csak teljes tábla eléréssel tudja elérni a T1 táblát</a:t>
            </a:r>
          </a:p>
          <a:p>
            <a:endParaRPr lang="hu-HU" sz="1200" dirty="0"/>
          </a:p>
          <a:p>
            <a:r>
              <a:rPr lang="hu-HU" sz="1200" dirty="0"/>
              <a:t>SELECT COUNT(*) FROM T1 </a:t>
            </a:r>
            <a:r>
              <a:rPr lang="hu-HU" sz="1200" dirty="0" err="1"/>
              <a:t>t1</a:t>
            </a:r>
            <a:r>
              <a:rPr lang="hu-HU" sz="1200" dirty="0"/>
              <a:t> WHERE (EXISTS (SELECT </a:t>
            </a:r>
            <a:r>
              <a:rPr lang="hu-HU" sz="1200" dirty="0" err="1"/>
              <a:t>tID</a:t>
            </a:r>
            <a:r>
              <a:rPr lang="hu-HU" sz="1200" dirty="0"/>
              <a:t> FROM T2 </a:t>
            </a:r>
            <a:r>
              <a:rPr lang="hu-HU" sz="1200" dirty="0" err="1"/>
              <a:t>t2</a:t>
            </a:r>
            <a:r>
              <a:rPr lang="hu-HU" sz="1200" dirty="0"/>
              <a:t> WHERE (t1.tID = t2.tID AND </a:t>
            </a:r>
            <a:r>
              <a:rPr lang="hu-HU" sz="1200" dirty="0" err="1"/>
              <a:t>price</a:t>
            </a:r>
            <a:r>
              <a:rPr lang="hu-HU" sz="1200" dirty="0"/>
              <a:t>&gt;30)))</a:t>
            </a:r>
          </a:p>
          <a:p>
            <a:endParaRPr lang="hu-HU" sz="1200" dirty="0"/>
          </a:p>
          <a:p>
            <a:r>
              <a:rPr lang="hu-HU" sz="1600" dirty="0"/>
              <a:t>A T1 táblát index segítségével érjük el, és bár ilyen kevés adatnál nem mérhető, de gyorsabb megoldás az IN mint az EXIST</a:t>
            </a:r>
          </a:p>
          <a:p>
            <a:endParaRPr lang="hu-HU" sz="1600" dirty="0"/>
          </a:p>
          <a:p>
            <a:r>
              <a:rPr lang="hu-HU" sz="1200" dirty="0"/>
              <a:t>SELECT COUNT(*) FROM T1 </a:t>
            </a:r>
            <a:r>
              <a:rPr lang="hu-HU" sz="1200" dirty="0" err="1"/>
              <a:t>t1</a:t>
            </a:r>
            <a:r>
              <a:rPr lang="hu-HU" sz="1200" dirty="0"/>
              <a:t> WHERE </a:t>
            </a:r>
            <a:r>
              <a:rPr lang="hu-HU" sz="1200" dirty="0" err="1"/>
              <a:t>tID</a:t>
            </a:r>
            <a:r>
              <a:rPr lang="hu-HU" sz="1200" dirty="0"/>
              <a:t> IN (SELECT </a:t>
            </a:r>
            <a:r>
              <a:rPr lang="hu-HU" sz="1200" dirty="0" err="1"/>
              <a:t>tID</a:t>
            </a:r>
            <a:r>
              <a:rPr lang="hu-HU" sz="1200" dirty="0"/>
              <a:t> FROM T2 </a:t>
            </a:r>
            <a:r>
              <a:rPr lang="hu-HU" sz="1200" dirty="0" err="1"/>
              <a:t>t2</a:t>
            </a:r>
            <a:r>
              <a:rPr lang="hu-HU" sz="1200" dirty="0"/>
              <a:t> WHERE </a:t>
            </a:r>
            <a:r>
              <a:rPr lang="hu-HU" sz="1200" dirty="0" err="1"/>
              <a:t>price</a:t>
            </a:r>
            <a:r>
              <a:rPr lang="hu-HU" sz="1200" dirty="0"/>
              <a:t>&gt;30)</a:t>
            </a:r>
          </a:p>
        </p:txBody>
      </p:sp>
    </p:spTree>
    <p:extLst>
      <p:ext uri="{BB962C8B-B14F-4D97-AF65-F5344CB8AC3E}">
        <p14:creationId xmlns:p14="http://schemas.microsoft.com/office/powerpoint/2010/main" val="1887054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97CD-4B6E-FB87-338F-BF1F597E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További hatékonyság javító lépések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2F0F-0AB3-EA36-2840-8272E983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JOIN-nál ügyeljünk a táblák megadási sorrendjére, a nagyobb méretű tábla neve szerepeljen előbb</a:t>
            </a:r>
          </a:p>
          <a:p>
            <a:r>
              <a:rPr lang="en-HU" dirty="0"/>
              <a:t>Tábla alias nevek használata javasolt</a:t>
            </a:r>
          </a:p>
          <a:p>
            <a:r>
              <a:rPr lang="en-HU" dirty="0"/>
              <a:t>DISTINCT, COUNT, GROUP BY mindig rendezést jelent, ami költséges művelet</a:t>
            </a:r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3432741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A34A-F10E-0110-6941-8631C65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Felhasznált anyagok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8FB1-7408-156D-389A-DCB215E4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Kovács</a:t>
            </a:r>
            <a:r>
              <a:rPr lang="en-GB" dirty="0"/>
              <a:t> László: Oracle </a:t>
            </a:r>
            <a:r>
              <a:rPr lang="en-GB" dirty="0" err="1"/>
              <a:t>művelet</a:t>
            </a:r>
            <a:r>
              <a:rPr lang="en-GB" dirty="0"/>
              <a:t> </a:t>
            </a:r>
            <a:r>
              <a:rPr lang="en-GB" dirty="0" err="1"/>
              <a:t>optimalizálas</a:t>
            </a:r>
            <a:r>
              <a:rPr lang="en-GB" dirty="0"/>
              <a:t>, </a:t>
            </a:r>
            <a:r>
              <a:rPr lang="en-GB" dirty="0" err="1"/>
              <a:t>előadás</a:t>
            </a:r>
            <a:r>
              <a:rPr lang="en-GB" dirty="0"/>
              <a:t> </a:t>
            </a:r>
            <a:r>
              <a:rPr lang="en-GB" dirty="0" err="1"/>
              <a:t>foliák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https://docs.oracle.com/en/database/oracle/oracle-database/index.html</a:t>
            </a:r>
            <a:endParaRPr lang="en-GB" dirty="0"/>
          </a:p>
          <a:p>
            <a:r>
              <a:rPr lang="en-GB" dirty="0">
                <a:hlinkClick r:id="rId3"/>
              </a:rPr>
              <a:t>http://www.dba-oracle.com/</a:t>
            </a:r>
            <a:endParaRPr lang="en-GB" dirty="0"/>
          </a:p>
          <a:p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1997512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Oracle alapértelmezés szerint szabály alapú optimalizálást használ.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040536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Igaz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/>
              <a:t>Hamis</a:t>
            </a:r>
            <a:endParaRPr lang="hu-HU" altLang="hu-HU" sz="200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76067" y="2756327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564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Az Oracle alapértelmezés szerint készít indexet idegen kulcs megkötésű mezőkre.</a:t>
            </a:r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040536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Igaz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/>
              <a:t>Hamis</a:t>
            </a:r>
            <a:endParaRPr lang="hu-HU" altLang="hu-HU" sz="200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76067" y="2756327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439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Melyik lekérdezés költséghatékonyabb?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2768728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SELECT * FROM t1 WHERE </a:t>
            </a:r>
            <a:r>
              <a:rPr lang="hu-HU" altLang="hu-HU" sz="2000" dirty="0" err="1"/>
              <a:t>price</a:t>
            </a:r>
            <a:r>
              <a:rPr lang="hu-HU" altLang="hu-HU" sz="2000" dirty="0"/>
              <a:t> = 25;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SELECT * FROM t1 WHERE </a:t>
            </a:r>
            <a:r>
              <a:rPr lang="hu-HU" altLang="hu-HU" sz="2000" dirty="0" err="1"/>
              <a:t>price</a:t>
            </a:r>
            <a:r>
              <a:rPr lang="hu-HU" altLang="hu-HU" sz="2000" dirty="0"/>
              <a:t> = 20 + 5;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SELECT * FROM t1 WHERE </a:t>
            </a:r>
            <a:r>
              <a:rPr lang="hu-HU" altLang="hu-HU" sz="2000" dirty="0" err="1"/>
              <a:t>price</a:t>
            </a:r>
            <a:r>
              <a:rPr lang="hu-HU" altLang="hu-HU" sz="2000" dirty="0"/>
              <a:t> = 5 *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SELECT * FROM t1 WHERE </a:t>
            </a:r>
            <a:r>
              <a:rPr lang="hu-HU" altLang="hu-HU" sz="2000" dirty="0" err="1"/>
              <a:t>price</a:t>
            </a:r>
            <a:r>
              <a:rPr lang="hu-HU" altLang="hu-HU" sz="2000" dirty="0"/>
              <a:t> = 30 - 5;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None/>
            </a:pPr>
            <a:r>
              <a:rPr lang="hu-HU" sz="2000" dirty="0"/>
              <a:t>Mindegyik ugyan olyan hatékony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56954" y="4253049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37C437AC-C214-C1F4-21B8-6B9C0F6B8AE4}"/>
              </a:ext>
            </a:extLst>
          </p:cNvPr>
          <p:cNvSpPr/>
          <p:nvPr/>
        </p:nvSpPr>
        <p:spPr>
          <a:xfrm>
            <a:off x="1116757" y="3200608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6A3FA1A8-27E4-D71E-C580-12C0FC4A167F}"/>
              </a:ext>
            </a:extLst>
          </p:cNvPr>
          <p:cNvSpPr/>
          <p:nvPr/>
        </p:nvSpPr>
        <p:spPr>
          <a:xfrm>
            <a:off x="1116757" y="369756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  <a:p>
            <a:endParaRPr lang="hu-HU" sz="1200" b="1" dirty="0"/>
          </a:p>
          <a:p>
            <a:r>
              <a:rPr lang="hu-HU" sz="2000" b="1" dirty="0"/>
              <a:t>C</a:t>
            </a:r>
          </a:p>
          <a:p>
            <a:endParaRPr lang="hu-HU" sz="1200" b="1" dirty="0"/>
          </a:p>
          <a:p>
            <a:r>
              <a:rPr lang="hu-HU" sz="2000" b="1" dirty="0"/>
              <a:t>D</a:t>
            </a:r>
          </a:p>
          <a:p>
            <a:endParaRPr lang="hu-HU" sz="1200" b="1" dirty="0"/>
          </a:p>
          <a:p>
            <a:r>
              <a:rPr lang="hu-HU" sz="2000" b="1" dirty="0"/>
              <a:t>E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7FCE3650-E325-9346-86F5-1708976C8FA8}"/>
              </a:ext>
            </a:extLst>
          </p:cNvPr>
          <p:cNvSpPr/>
          <p:nvPr/>
        </p:nvSpPr>
        <p:spPr>
          <a:xfrm>
            <a:off x="1116757" y="4194518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5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Az EXPLAIN PLAN segítségével mit tudunk lekérdezni?</a:t>
            </a:r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040536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 err="1"/>
              <a:t>Query</a:t>
            </a:r>
            <a:r>
              <a:rPr lang="hu-HU" altLang="hu-HU" sz="2000" dirty="0"/>
              <a:t> </a:t>
            </a:r>
            <a:r>
              <a:rPr lang="hu-HU" altLang="hu-HU" sz="2000" dirty="0" err="1"/>
              <a:t>Operation</a:t>
            </a:r>
            <a:r>
              <a:rPr lang="hu-HU" altLang="hu-HU" sz="2000" dirty="0"/>
              <a:t> </a:t>
            </a:r>
            <a:r>
              <a:rPr lang="hu-HU" altLang="hu-HU" sz="2000" dirty="0" err="1"/>
              <a:t>Graph</a:t>
            </a:r>
            <a:endParaRPr lang="hu-HU" altLang="hu-HU" sz="2000" dirty="0"/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 err="1"/>
              <a:t>Query</a:t>
            </a:r>
            <a:r>
              <a:rPr lang="hu-HU" sz="2000" dirty="0"/>
              <a:t> </a:t>
            </a:r>
            <a:r>
              <a:rPr lang="hu-HU" sz="2000" dirty="0" err="1"/>
              <a:t>Execution</a:t>
            </a:r>
            <a:r>
              <a:rPr lang="hu-HU" sz="2000" dirty="0"/>
              <a:t> </a:t>
            </a:r>
            <a:r>
              <a:rPr lang="hu-HU" sz="2000" dirty="0" err="1"/>
              <a:t>Plan</a:t>
            </a:r>
            <a:endParaRPr lang="hu-HU" altLang="hu-HU" sz="200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76067" y="2756327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413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Melyik optimalizációs mód jár több I/O erőforrás használatával?</a:t>
            </a:r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040536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ALL_ROWS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/>
              <a:t>FIRST_ROWS</a:t>
            </a:r>
            <a:endParaRPr lang="hu-HU" altLang="hu-HU" sz="200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76067" y="2756327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80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EXPLAIN PLAN utasítás csak SELECT utasításra hívható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040536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Igaz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/>
              <a:t>Hamis</a:t>
            </a:r>
            <a:endParaRPr lang="hu-HU" altLang="hu-HU" sz="200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76067" y="2756327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901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Melyik lekérdezés a gyorsabb, ha létezik index a t1id mezőn?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904632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SELECT * FROM t1 WHERE </a:t>
            </a:r>
            <a:r>
              <a:rPr lang="hu-HU" altLang="hu-HU" sz="2000" dirty="0" err="1"/>
              <a:t>tid</a:t>
            </a:r>
            <a:r>
              <a:rPr lang="hu-HU" altLang="hu-HU" sz="2000" dirty="0"/>
              <a:t> NOT IN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(SELECT t1id FROM t2);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/>
              <a:t>SELECT * FROM t1 WHERE NOT EXISTS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(SELECT t1id FROM t2 WHERE t1.tid = t2.t1id);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74440" y="3187211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6" y="3136125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endParaRPr lang="hu-HU" sz="1200" b="1" dirty="0"/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497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T2 tábla létrehozása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D797E32-726A-42B8-9C44-75BBA214A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52352" cy="1729526"/>
          </a:xfr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8550E78-DBF3-444F-A837-CABBDEC85141}"/>
              </a:ext>
            </a:extLst>
          </p:cNvPr>
          <p:cNvSpPr txBox="1"/>
          <p:nvPr/>
        </p:nvSpPr>
        <p:spPr>
          <a:xfrm>
            <a:off x="750339" y="3167390"/>
            <a:ext cx="9707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/>
              <a:t>CREATE TABLE T2 (</a:t>
            </a:r>
            <a:r>
              <a:rPr lang="hu-HU" sz="1100" dirty="0" err="1"/>
              <a:t>tID</a:t>
            </a:r>
            <a:r>
              <a:rPr lang="hu-HU" sz="1100" dirty="0"/>
              <a:t> INT PRIMARY KEY, </a:t>
            </a:r>
            <a:r>
              <a:rPr lang="hu-HU" sz="1100" dirty="0" err="1"/>
              <a:t>name</a:t>
            </a:r>
            <a:r>
              <a:rPr lang="hu-HU" sz="1100" dirty="0"/>
              <a:t> VARCHAR(255), t1ID INT, FOREIGN KEY (t1ID) REFERENCES T1(</a:t>
            </a:r>
            <a:r>
              <a:rPr lang="hu-HU" sz="1100" dirty="0" err="1"/>
              <a:t>tID</a:t>
            </a:r>
            <a:r>
              <a:rPr lang="hu-HU" sz="1100" dirty="0"/>
              <a:t>));</a:t>
            </a:r>
          </a:p>
        </p:txBody>
      </p:sp>
      <p:sp>
        <p:nvSpPr>
          <p:cNvPr id="2" name="Szövegdoboz 16">
            <a:extLst>
              <a:ext uri="{FF2B5EF4-FFF2-40B4-BE49-F238E27FC236}">
                <a16:creationId xmlns:a16="http://schemas.microsoft.com/office/drawing/2014/main" id="{689EF6BC-923A-0E1E-1556-9C03325BC9A9}"/>
              </a:ext>
            </a:extLst>
          </p:cNvPr>
          <p:cNvSpPr txBox="1"/>
          <p:nvPr/>
        </p:nvSpPr>
        <p:spPr>
          <a:xfrm>
            <a:off x="4067307" y="4524350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Hozzuk létre a T2 táblát</a:t>
            </a:r>
          </a:p>
        </p:txBody>
      </p:sp>
      <p:pic>
        <p:nvPicPr>
          <p:cNvPr id="3" name="Ábra 26" descr="Vissza egyszínű kitöltéssel">
            <a:extLst>
              <a:ext uri="{FF2B5EF4-FFF2-40B4-BE49-F238E27FC236}">
                <a16:creationId xmlns:a16="http://schemas.microsoft.com/office/drawing/2014/main" id="{416C3300-1001-7013-1582-D02AF3D45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18126">
            <a:off x="1980367" y="3826380"/>
            <a:ext cx="2252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5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EE75D71A-83B4-F364-12F6-B7B7F4C0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alábbi opciók közül melyeket lehet lekérdezni EXPLAIN PLAN segítségével 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BA7786F4-CB4C-E9B7-446B-F242B996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92" y="167666"/>
            <a:ext cx="7981921" cy="504354"/>
          </a:xfrm>
        </p:spPr>
        <p:txBody>
          <a:bodyPr/>
          <a:lstStyle/>
          <a:p>
            <a:r>
              <a:rPr lang="hu-HU" dirty="0"/>
              <a:t>8. Kérdés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856C12A-302D-B48A-2221-0F5BF967E809}"/>
              </a:ext>
            </a:extLst>
          </p:cNvPr>
          <p:cNvSpPr/>
          <p:nvPr/>
        </p:nvSpPr>
        <p:spPr>
          <a:xfrm>
            <a:off x="755613" y="1993938"/>
            <a:ext cx="7632774" cy="3919537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A81BFCA-ACDB-6FE0-FC6F-2484C0908C04}"/>
              </a:ext>
            </a:extLst>
          </p:cNvPr>
          <p:cNvSpPr/>
          <p:nvPr/>
        </p:nvSpPr>
        <p:spPr>
          <a:xfrm>
            <a:off x="1361574" y="2816008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6">
            <a:extLst>
              <a:ext uri="{FF2B5EF4-FFF2-40B4-BE49-F238E27FC236}">
                <a16:creationId xmlns:a16="http://schemas.microsoft.com/office/drawing/2014/main" id="{3D20ADFC-36B7-238B-C44E-8E98D2C88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399" y="2097125"/>
            <a:ext cx="41581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CPU_TIME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CARDINALITY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COST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COUNT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MEMORY_COST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96BF9DD-E649-6BD8-BD64-F23255FDCED9}"/>
              </a:ext>
            </a:extLst>
          </p:cNvPr>
          <p:cNvSpPr/>
          <p:nvPr/>
        </p:nvSpPr>
        <p:spPr>
          <a:xfrm>
            <a:off x="1361574" y="3527208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D12D3BD-7189-2742-1E73-B029C262F6DF}"/>
              </a:ext>
            </a:extLst>
          </p:cNvPr>
          <p:cNvSpPr/>
          <p:nvPr/>
        </p:nvSpPr>
        <p:spPr>
          <a:xfrm>
            <a:off x="1367924" y="2139733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ECBE393-490B-7701-A31C-FC79556C1639}"/>
              </a:ext>
            </a:extLst>
          </p:cNvPr>
          <p:cNvSpPr/>
          <p:nvPr/>
        </p:nvSpPr>
        <p:spPr>
          <a:xfrm>
            <a:off x="1361574" y="4132800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39633C3-9D6D-900E-4B08-BCD3BBE37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674" y="2769971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800" b="1" dirty="0">
                <a:solidFill>
                  <a:srgbClr val="0099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hu-HU" altLang="hu-HU" sz="2800" b="1" dirty="0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05803CE-B157-8724-59B3-9828E375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674" y="3465296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800" b="1">
                <a:solidFill>
                  <a:srgbClr val="0099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hu-HU" altLang="hu-HU" sz="2800" b="1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4BB1A9F-0084-F700-35C3-C61284DB4671}"/>
              </a:ext>
            </a:extLst>
          </p:cNvPr>
          <p:cNvSpPr/>
          <p:nvPr/>
        </p:nvSpPr>
        <p:spPr>
          <a:xfrm>
            <a:off x="1367924" y="4828125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B754E8D-7151-4C8D-384F-5C17A312900C}"/>
              </a:ext>
            </a:extLst>
          </p:cNvPr>
          <p:cNvSpPr txBox="1"/>
          <p:nvPr/>
        </p:nvSpPr>
        <p:spPr>
          <a:xfrm>
            <a:off x="875228" y="2097125"/>
            <a:ext cx="3600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/>
              <a:t>A</a:t>
            </a:r>
          </a:p>
          <a:p>
            <a:endParaRPr lang="hu-HU" sz="2200" b="1" dirty="0"/>
          </a:p>
          <a:p>
            <a:r>
              <a:rPr lang="hu-HU" sz="2200" b="1" dirty="0"/>
              <a:t>B</a:t>
            </a:r>
          </a:p>
          <a:p>
            <a:endParaRPr lang="hu-HU" sz="2200" b="1" dirty="0"/>
          </a:p>
          <a:p>
            <a:r>
              <a:rPr lang="hu-HU" sz="2200" b="1" dirty="0"/>
              <a:t>C</a:t>
            </a:r>
          </a:p>
          <a:p>
            <a:endParaRPr lang="hu-HU" sz="2200" b="1" dirty="0"/>
          </a:p>
          <a:p>
            <a:r>
              <a:rPr lang="hu-HU" sz="2200" b="1" dirty="0"/>
              <a:t>D</a:t>
            </a:r>
          </a:p>
          <a:p>
            <a:endParaRPr lang="hu-HU" sz="2200" b="1" dirty="0"/>
          </a:p>
          <a:p>
            <a:r>
              <a:rPr lang="hu-HU" sz="2200" b="1" dirty="0"/>
              <a:t>E</a:t>
            </a:r>
          </a:p>
          <a:p>
            <a:endParaRPr lang="hu-HU" sz="2200" b="1" dirty="0"/>
          </a:p>
          <a:p>
            <a:endParaRPr lang="hu-HU" sz="2200" b="1" dirty="0"/>
          </a:p>
        </p:txBody>
      </p:sp>
    </p:spTree>
    <p:extLst>
      <p:ext uri="{BB962C8B-B14F-4D97-AF65-F5344CB8AC3E}">
        <p14:creationId xmlns:p14="http://schemas.microsoft.com/office/powerpoint/2010/main" val="290728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9.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/>
                <a:cs typeface="Arial"/>
              </a:rPr>
              <a:t>Az IN és az OR operátor futtatása között sincs különbség optimalizálás szempontjából.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040536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Igaz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/>
              <a:t>Hamis</a:t>
            </a:r>
            <a:endParaRPr lang="hu-HU" altLang="hu-HU" sz="200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67495" y="2298630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02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EE75D71A-83B4-F364-12F6-B7B7F4C0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Melyik a helyes szintaktika </a:t>
            </a:r>
            <a:r>
              <a:rPr lang="hu-HU" dirty="0" err="1"/>
              <a:t>Optimizer</a:t>
            </a:r>
            <a:r>
              <a:rPr lang="hu-HU" dirty="0"/>
              <a:t> Hint megadására?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BA7786F4-CB4C-E9B7-446B-F242B996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92" y="167666"/>
            <a:ext cx="7981921" cy="504354"/>
          </a:xfrm>
        </p:spPr>
        <p:txBody>
          <a:bodyPr/>
          <a:lstStyle/>
          <a:p>
            <a:r>
              <a:rPr lang="hu-HU" dirty="0"/>
              <a:t>10. Kérdés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856C12A-302D-B48A-2221-0F5BF967E809}"/>
              </a:ext>
            </a:extLst>
          </p:cNvPr>
          <p:cNvSpPr/>
          <p:nvPr/>
        </p:nvSpPr>
        <p:spPr>
          <a:xfrm>
            <a:off x="755613" y="1993938"/>
            <a:ext cx="7632774" cy="3919537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A81BFCA-ACDB-6FE0-FC6F-2484C0908C04}"/>
              </a:ext>
            </a:extLst>
          </p:cNvPr>
          <p:cNvSpPr/>
          <p:nvPr/>
        </p:nvSpPr>
        <p:spPr>
          <a:xfrm>
            <a:off x="1361574" y="2816008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6">
            <a:extLst>
              <a:ext uri="{FF2B5EF4-FFF2-40B4-BE49-F238E27FC236}">
                <a16:creationId xmlns:a16="http://schemas.microsoft.com/office/drawing/2014/main" id="{3D20ADFC-36B7-238B-C44E-8E98D2C88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399" y="2097125"/>
            <a:ext cx="41581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/* hint */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None/>
            </a:pPr>
            <a:r>
              <a:rPr lang="hu-HU" altLang="hu-HU" sz="2200" dirty="0"/>
              <a:t>/** hint **/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&lt;/-- hint --&gt;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None/>
            </a:pPr>
            <a:r>
              <a:rPr lang="hu-HU" altLang="hu-HU" sz="2200" dirty="0"/>
              <a:t>/*+ hint */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// hint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96BF9DD-E649-6BD8-BD64-F23255FDCED9}"/>
              </a:ext>
            </a:extLst>
          </p:cNvPr>
          <p:cNvSpPr/>
          <p:nvPr/>
        </p:nvSpPr>
        <p:spPr>
          <a:xfrm>
            <a:off x="1361574" y="3527208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D12D3BD-7189-2742-1E73-B029C262F6DF}"/>
              </a:ext>
            </a:extLst>
          </p:cNvPr>
          <p:cNvSpPr/>
          <p:nvPr/>
        </p:nvSpPr>
        <p:spPr>
          <a:xfrm>
            <a:off x="1367924" y="2139733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ECBE393-490B-7701-A31C-FC79556C1639}"/>
              </a:ext>
            </a:extLst>
          </p:cNvPr>
          <p:cNvSpPr/>
          <p:nvPr/>
        </p:nvSpPr>
        <p:spPr>
          <a:xfrm>
            <a:off x="1361574" y="4132800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1800" b="1" dirty="0">
                <a:solidFill>
                  <a:srgbClr val="0099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hu-HU" altLang="hu-HU" sz="1800" b="1" dirty="0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4BB1A9F-0084-F700-35C3-C61284DB4671}"/>
              </a:ext>
            </a:extLst>
          </p:cNvPr>
          <p:cNvSpPr/>
          <p:nvPr/>
        </p:nvSpPr>
        <p:spPr>
          <a:xfrm>
            <a:off x="1367924" y="4828125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B754E8D-7151-4C8D-384F-5C17A312900C}"/>
              </a:ext>
            </a:extLst>
          </p:cNvPr>
          <p:cNvSpPr txBox="1"/>
          <p:nvPr/>
        </p:nvSpPr>
        <p:spPr>
          <a:xfrm>
            <a:off x="875228" y="2097125"/>
            <a:ext cx="3600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/>
              <a:t>A</a:t>
            </a:r>
          </a:p>
          <a:p>
            <a:endParaRPr lang="hu-HU" sz="2200" b="1" dirty="0"/>
          </a:p>
          <a:p>
            <a:r>
              <a:rPr lang="hu-HU" sz="2200" b="1" dirty="0"/>
              <a:t>B</a:t>
            </a:r>
          </a:p>
          <a:p>
            <a:endParaRPr lang="hu-HU" sz="2200" b="1" dirty="0"/>
          </a:p>
          <a:p>
            <a:r>
              <a:rPr lang="hu-HU" sz="2200" b="1" dirty="0"/>
              <a:t>C</a:t>
            </a:r>
          </a:p>
          <a:p>
            <a:endParaRPr lang="hu-HU" sz="2200" b="1" dirty="0"/>
          </a:p>
          <a:p>
            <a:r>
              <a:rPr lang="hu-HU" sz="2200" b="1" dirty="0"/>
              <a:t>D</a:t>
            </a:r>
          </a:p>
          <a:p>
            <a:endParaRPr lang="hu-HU" sz="2200" b="1" dirty="0"/>
          </a:p>
          <a:p>
            <a:r>
              <a:rPr lang="hu-HU" sz="2200" b="1" dirty="0"/>
              <a:t>E</a:t>
            </a:r>
          </a:p>
          <a:p>
            <a:endParaRPr lang="hu-HU" sz="2200" b="1" dirty="0"/>
          </a:p>
          <a:p>
            <a:endParaRPr lang="hu-HU" sz="2200" b="1" dirty="0"/>
          </a:p>
        </p:txBody>
      </p:sp>
      <p:sp>
        <p:nvSpPr>
          <p:cNvPr id="10" name="Téglalap 6">
            <a:extLst>
              <a:ext uri="{FF2B5EF4-FFF2-40B4-BE49-F238E27FC236}">
                <a16:creationId xmlns:a16="http://schemas.microsoft.com/office/drawing/2014/main" id="{6DBC2DF4-EC51-FEDE-3576-2148F3B80302}"/>
              </a:ext>
            </a:extLst>
          </p:cNvPr>
          <p:cNvSpPr/>
          <p:nvPr/>
        </p:nvSpPr>
        <p:spPr>
          <a:xfrm>
            <a:off x="1367924" y="4126694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1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EAC3-D6B9-6000-0B77-A544B2A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11. 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F7F967-DD30-BE13-3E3F-A0C0723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/>
                <a:cs typeface="Arial"/>
              </a:rPr>
              <a:t>Ha két lekérdezés eredménye ugyan az, akkor az Oracle ugyan olyan sebességgel dolgozza fel őket.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2A0A3E-F3A0-5C3D-5AFD-08AD638F8E9C}"/>
              </a:ext>
            </a:extLst>
          </p:cNvPr>
          <p:cNvSpPr/>
          <p:nvPr/>
        </p:nvSpPr>
        <p:spPr>
          <a:xfrm>
            <a:off x="468312" y="2100432"/>
            <a:ext cx="8229599" cy="1040536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6322DDF-C134-746C-0E71-34A793AA5155}"/>
              </a:ext>
            </a:extLst>
          </p:cNvPr>
          <p:cNvSpPr/>
          <p:nvPr/>
        </p:nvSpPr>
        <p:spPr>
          <a:xfrm>
            <a:off x="1116757" y="2230329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1">
            <a:extLst>
              <a:ext uri="{FF2B5EF4-FFF2-40B4-BE49-F238E27FC236}">
                <a16:creationId xmlns:a16="http://schemas.microsoft.com/office/drawing/2014/main" id="{5D467CCB-F9A0-3971-E363-26568552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04" y="2169825"/>
            <a:ext cx="705564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000" dirty="0"/>
              <a:t>Igaz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1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sz="2000" dirty="0"/>
              <a:t>Hamis</a:t>
            </a:r>
            <a:endParaRPr lang="hu-HU" altLang="hu-HU" sz="200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275C0D61-0761-87D1-1114-7A407ED59259}"/>
              </a:ext>
            </a:extLst>
          </p:cNvPr>
          <p:cNvSpPr/>
          <p:nvPr/>
        </p:nvSpPr>
        <p:spPr>
          <a:xfrm>
            <a:off x="1167495" y="2756327"/>
            <a:ext cx="216024" cy="2160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E7063641-7D0D-8F71-71A3-47CAE3705446}"/>
              </a:ext>
            </a:extLst>
          </p:cNvPr>
          <p:cNvSpPr/>
          <p:nvPr/>
        </p:nvSpPr>
        <p:spPr>
          <a:xfrm>
            <a:off x="1116757" y="2703653"/>
            <a:ext cx="317501" cy="3161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AA22F6-C9B4-EB42-EACC-F7BA79CD4E03}"/>
              </a:ext>
            </a:extLst>
          </p:cNvPr>
          <p:cNvSpPr txBox="1"/>
          <p:nvPr/>
        </p:nvSpPr>
        <p:spPr>
          <a:xfrm>
            <a:off x="642170" y="2169825"/>
            <a:ext cx="360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A</a:t>
            </a:r>
          </a:p>
          <a:p>
            <a:endParaRPr lang="hu-HU" sz="1200" b="1" dirty="0"/>
          </a:p>
          <a:p>
            <a:r>
              <a:rPr lang="hu-H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004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3856C12A-302D-B48A-2221-0F5BF967E809}"/>
              </a:ext>
            </a:extLst>
          </p:cNvPr>
          <p:cNvSpPr/>
          <p:nvPr/>
        </p:nvSpPr>
        <p:spPr>
          <a:xfrm>
            <a:off x="755613" y="1993938"/>
            <a:ext cx="7632774" cy="3919537"/>
          </a:xfrm>
          <a:prstGeom prst="rect">
            <a:avLst/>
          </a:prstGeom>
          <a:solidFill>
            <a:srgbClr val="F9F9F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2" name="Tartalom helye 1">
            <a:extLst>
              <a:ext uri="{FF2B5EF4-FFF2-40B4-BE49-F238E27FC236}">
                <a16:creationId xmlns:a16="http://schemas.microsoft.com/office/drawing/2014/main" id="{EE75D71A-83B4-F364-12F6-B7B7F4C0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alábbi parancsok közül melyek járnak rendezéssel minden esetben?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BA7786F4-CB4C-E9B7-446B-F242B996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92" y="167666"/>
            <a:ext cx="7981921" cy="504354"/>
          </a:xfrm>
        </p:spPr>
        <p:txBody>
          <a:bodyPr/>
          <a:lstStyle/>
          <a:p>
            <a:r>
              <a:rPr lang="hu-HU" dirty="0"/>
              <a:t>12. Kérdés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A81BFCA-ACDB-6FE0-FC6F-2484C0908C04}"/>
              </a:ext>
            </a:extLst>
          </p:cNvPr>
          <p:cNvSpPr/>
          <p:nvPr/>
        </p:nvSpPr>
        <p:spPr>
          <a:xfrm>
            <a:off x="1361574" y="2816008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16">
            <a:extLst>
              <a:ext uri="{FF2B5EF4-FFF2-40B4-BE49-F238E27FC236}">
                <a16:creationId xmlns:a16="http://schemas.microsoft.com/office/drawing/2014/main" id="{3D20ADFC-36B7-238B-C44E-8E98D2C88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399" y="2097125"/>
            <a:ext cx="415812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AND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None/>
            </a:pPr>
            <a:r>
              <a:rPr lang="hu-HU" altLang="hu-HU" sz="2200" dirty="0"/>
              <a:t>COUNT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JOIN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DISTINCT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hu-HU" altLang="hu-HU" sz="22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2200" dirty="0"/>
              <a:t>GROUP BY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96BF9DD-E649-6BD8-BD64-F23255FDCED9}"/>
              </a:ext>
            </a:extLst>
          </p:cNvPr>
          <p:cNvSpPr/>
          <p:nvPr/>
        </p:nvSpPr>
        <p:spPr>
          <a:xfrm>
            <a:off x="1361574" y="3527208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D12D3BD-7189-2742-1E73-B029C262F6DF}"/>
              </a:ext>
            </a:extLst>
          </p:cNvPr>
          <p:cNvSpPr/>
          <p:nvPr/>
        </p:nvSpPr>
        <p:spPr>
          <a:xfrm>
            <a:off x="1367924" y="2139733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ECBE393-490B-7701-A31C-FC79556C1639}"/>
              </a:ext>
            </a:extLst>
          </p:cNvPr>
          <p:cNvSpPr/>
          <p:nvPr/>
        </p:nvSpPr>
        <p:spPr>
          <a:xfrm>
            <a:off x="1361574" y="4132800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1800" b="1" dirty="0">
                <a:solidFill>
                  <a:srgbClr val="0099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hu-HU" altLang="hu-HU" sz="1800" b="1" dirty="0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4BB1A9F-0084-F700-35C3-C61284DB4671}"/>
              </a:ext>
            </a:extLst>
          </p:cNvPr>
          <p:cNvSpPr/>
          <p:nvPr/>
        </p:nvSpPr>
        <p:spPr>
          <a:xfrm>
            <a:off x="1367924" y="4828125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B754E8D-7151-4C8D-384F-5C17A312900C}"/>
              </a:ext>
            </a:extLst>
          </p:cNvPr>
          <p:cNvSpPr txBox="1"/>
          <p:nvPr/>
        </p:nvSpPr>
        <p:spPr>
          <a:xfrm>
            <a:off x="875228" y="2097125"/>
            <a:ext cx="3600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/>
              <a:t>A</a:t>
            </a:r>
          </a:p>
          <a:p>
            <a:endParaRPr lang="hu-HU" sz="2200" b="1" dirty="0"/>
          </a:p>
          <a:p>
            <a:r>
              <a:rPr lang="hu-HU" sz="2200" b="1" dirty="0"/>
              <a:t>B</a:t>
            </a:r>
          </a:p>
          <a:p>
            <a:endParaRPr lang="hu-HU" sz="2200" b="1" dirty="0"/>
          </a:p>
          <a:p>
            <a:r>
              <a:rPr lang="hu-HU" sz="2200" b="1" dirty="0"/>
              <a:t>C</a:t>
            </a:r>
          </a:p>
          <a:p>
            <a:endParaRPr lang="hu-HU" sz="2200" b="1" dirty="0"/>
          </a:p>
          <a:p>
            <a:r>
              <a:rPr lang="hu-HU" sz="2200" b="1" dirty="0"/>
              <a:t>D</a:t>
            </a:r>
          </a:p>
          <a:p>
            <a:endParaRPr lang="hu-HU" sz="2200" b="1" dirty="0"/>
          </a:p>
          <a:p>
            <a:r>
              <a:rPr lang="hu-HU" sz="2200" b="1" dirty="0"/>
              <a:t>E</a:t>
            </a:r>
          </a:p>
          <a:p>
            <a:endParaRPr lang="hu-HU" sz="2200" b="1" dirty="0"/>
          </a:p>
          <a:p>
            <a:endParaRPr lang="hu-HU" sz="2200" b="1" dirty="0"/>
          </a:p>
        </p:txBody>
      </p:sp>
      <p:sp>
        <p:nvSpPr>
          <p:cNvPr id="10" name="Téglalap 8">
            <a:extLst>
              <a:ext uri="{FF2B5EF4-FFF2-40B4-BE49-F238E27FC236}">
                <a16:creationId xmlns:a16="http://schemas.microsoft.com/office/drawing/2014/main" id="{7FE90EB8-7401-3178-CDDC-6C9F6D0B6251}"/>
              </a:ext>
            </a:extLst>
          </p:cNvPr>
          <p:cNvSpPr/>
          <p:nvPr/>
        </p:nvSpPr>
        <p:spPr>
          <a:xfrm>
            <a:off x="1370123" y="2821987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1800" b="1" dirty="0">
                <a:solidFill>
                  <a:srgbClr val="0099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hu-HU" altLang="hu-HU" sz="1800" b="1" dirty="0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églalap 8">
            <a:extLst>
              <a:ext uri="{FF2B5EF4-FFF2-40B4-BE49-F238E27FC236}">
                <a16:creationId xmlns:a16="http://schemas.microsoft.com/office/drawing/2014/main" id="{895D85BB-20D3-4557-97DD-C3D87FE33588}"/>
              </a:ext>
            </a:extLst>
          </p:cNvPr>
          <p:cNvSpPr/>
          <p:nvPr/>
        </p:nvSpPr>
        <p:spPr>
          <a:xfrm>
            <a:off x="1367924" y="4842712"/>
            <a:ext cx="314325" cy="3143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hu-HU" altLang="hu-HU" sz="1800" b="1" dirty="0">
                <a:solidFill>
                  <a:srgbClr val="0099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hu-HU" altLang="hu-HU" sz="1800" b="1" dirty="0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églalap 6">
            <a:extLst>
              <a:ext uri="{FF2B5EF4-FFF2-40B4-BE49-F238E27FC236}">
                <a16:creationId xmlns:a16="http://schemas.microsoft.com/office/drawing/2014/main" id="{F0609479-FDF4-9728-A2EE-D47A4B3E9161}"/>
              </a:ext>
            </a:extLst>
          </p:cNvPr>
          <p:cNvSpPr/>
          <p:nvPr/>
        </p:nvSpPr>
        <p:spPr>
          <a:xfrm>
            <a:off x="1367923" y="4118523"/>
            <a:ext cx="314325" cy="3159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8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35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T2 tábla feltöltése adatokkal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03AC2BA-7428-4749-8AD3-09F88AD85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2966176" cy="3888432"/>
          </a:xfr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37C2618-5080-4F03-8F5B-4315809F42D6}"/>
              </a:ext>
            </a:extLst>
          </p:cNvPr>
          <p:cNvSpPr txBox="1"/>
          <p:nvPr/>
        </p:nvSpPr>
        <p:spPr>
          <a:xfrm>
            <a:off x="3635896" y="980728"/>
            <a:ext cx="524281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1300" dirty="0"/>
          </a:p>
          <a:p>
            <a:r>
              <a:rPr lang="hu-HU" sz="1300" dirty="0"/>
              <a:t>INSERT INTO T2 VALUES (1,'Tesco',2);</a:t>
            </a:r>
          </a:p>
          <a:p>
            <a:r>
              <a:rPr lang="hu-HU" sz="1300" dirty="0"/>
              <a:t>INSERT INTO T2 VALUES (2,'Spar',4);</a:t>
            </a:r>
          </a:p>
          <a:p>
            <a:r>
              <a:rPr lang="hu-HU" sz="1300" dirty="0"/>
              <a:t>INSERT INTO T2 VALUES (3,'Auchan',1);</a:t>
            </a:r>
          </a:p>
          <a:p>
            <a:r>
              <a:rPr lang="hu-HU" sz="1300" dirty="0"/>
              <a:t>INSERT INTO T2 VALUES (4,'Lidl',5);</a:t>
            </a:r>
          </a:p>
          <a:p>
            <a:r>
              <a:rPr lang="hu-HU" sz="1300" dirty="0"/>
              <a:t>INSERT INTO T2 VALUES (5,'ABC',4);</a:t>
            </a:r>
          </a:p>
        </p:txBody>
      </p:sp>
      <p:sp>
        <p:nvSpPr>
          <p:cNvPr id="2" name="Szövegdoboz 16">
            <a:extLst>
              <a:ext uri="{FF2B5EF4-FFF2-40B4-BE49-F238E27FC236}">
                <a16:creationId xmlns:a16="http://schemas.microsoft.com/office/drawing/2014/main" id="{81FC5F95-8163-392B-D595-BCE29732C9CE}"/>
              </a:ext>
            </a:extLst>
          </p:cNvPr>
          <p:cNvSpPr txBox="1"/>
          <p:nvPr/>
        </p:nvSpPr>
        <p:spPr>
          <a:xfrm>
            <a:off x="3851920" y="3933056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Töltsük fel a T2 táblát adatokkal</a:t>
            </a:r>
          </a:p>
        </p:txBody>
      </p:sp>
      <p:pic>
        <p:nvPicPr>
          <p:cNvPr id="3" name="Ábra 8" descr="Nyíl: egyenes egyszínű kitöltéssel">
            <a:extLst>
              <a:ext uri="{FF2B5EF4-FFF2-40B4-BE49-F238E27FC236}">
                <a16:creationId xmlns:a16="http://schemas.microsoft.com/office/drawing/2014/main" id="{E89A6D83-4EC9-DA11-486C-E8742AF67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148292" y="2610756"/>
            <a:ext cx="16177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DDDB-FB38-FC03-3A2E-3D23B927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Explain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C6AB-340E-CAC4-0A16-749865B1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EXPLAIN PLAN utasítás az Oracle optimalizáló által a SELECT, UPDATE, INSERT és DELETE utasításokhoz kiválasztott végrehajtási terveket(QEP) jeleníti meg. </a:t>
            </a:r>
          </a:p>
          <a:p>
            <a:r>
              <a:rPr lang="hu-HU" dirty="0"/>
              <a:t>Az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Execution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az SQL utasítás fizikai szinten leírt struktúrája.</a:t>
            </a:r>
          </a:p>
          <a:p>
            <a:r>
              <a:rPr lang="hu-HU" dirty="0"/>
              <a:t>Az Oracle alapértelmezés szerint költség alapú optimalizációt használ</a:t>
            </a:r>
          </a:p>
          <a:p>
            <a:r>
              <a:rPr lang="hu-HU" dirty="0"/>
              <a:t>Az </a:t>
            </a:r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kimenetének tartalma: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Az utasítás által tartalmazott táblák sorrendje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Minden tábla eléréséhez használt hozzáférési módszer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err="1"/>
              <a:t>Join</a:t>
            </a:r>
            <a:r>
              <a:rPr lang="hu-HU" dirty="0"/>
              <a:t> módja az érintett táblákhoz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Műveletek: szűrés, rendezés, </a:t>
            </a:r>
            <a:r>
              <a:rPr lang="hu-HU" dirty="0" err="1"/>
              <a:t>aggregáció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6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Byte-ok beállítása az </a:t>
            </a:r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Plan-hez</a:t>
            </a:r>
            <a:r>
              <a:rPr lang="hu-HU" dirty="0"/>
              <a:t> 1/3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1E90706-4490-461E-8860-6E0B8A262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94094"/>
            <a:ext cx="2142691" cy="3525071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5F1FD91-C5D4-433B-872F-4AE3A3C17E98}"/>
              </a:ext>
            </a:extLst>
          </p:cNvPr>
          <p:cNvSpPr txBox="1"/>
          <p:nvPr/>
        </p:nvSpPr>
        <p:spPr>
          <a:xfrm>
            <a:off x="3779912" y="1556792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A ‚</a:t>
            </a:r>
            <a:r>
              <a:rPr lang="hu-HU" sz="1300" dirty="0" err="1"/>
              <a:t>Tools</a:t>
            </a:r>
            <a:r>
              <a:rPr lang="hu-HU" sz="1300" dirty="0"/>
              <a:t>’ menüpontból válasszuk ki a ‚</a:t>
            </a:r>
            <a:r>
              <a:rPr lang="hu-HU" sz="1300" dirty="0" err="1"/>
              <a:t>Preferences</a:t>
            </a:r>
            <a:r>
              <a:rPr lang="hu-HU" sz="1300" dirty="0"/>
              <a:t>’-t</a:t>
            </a:r>
          </a:p>
        </p:txBody>
      </p:sp>
      <p:pic>
        <p:nvPicPr>
          <p:cNvPr id="16" name="Ábra 15" descr="Nyíl: enyhén ívelt egyszínű kitöltéssel">
            <a:extLst>
              <a:ext uri="{FF2B5EF4-FFF2-40B4-BE49-F238E27FC236}">
                <a16:creationId xmlns:a16="http://schemas.microsoft.com/office/drawing/2014/main" id="{F262945E-E833-4359-A5D8-D7EF9EE4E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28676">
            <a:off x="1992336" y="2266970"/>
            <a:ext cx="2893697" cy="15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3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4416EFF-BE4E-9AFA-E01A-E075603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Byte-ok beállítása az </a:t>
            </a:r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Plan-hez</a:t>
            </a:r>
            <a:r>
              <a:rPr lang="hu-HU" dirty="0"/>
              <a:t> 2/3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E67F81A-E517-4917-9AF9-85CB82B4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20" y="1552019"/>
            <a:ext cx="1689712" cy="4066906"/>
          </a:xfr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95FA538D-7C5C-4C5B-B730-C8165A86C988}"/>
              </a:ext>
            </a:extLst>
          </p:cNvPr>
          <p:cNvSpPr txBox="1"/>
          <p:nvPr/>
        </p:nvSpPr>
        <p:spPr>
          <a:xfrm>
            <a:off x="3491880" y="1628800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Itt keressünk rá a ‚</a:t>
            </a:r>
            <a:r>
              <a:rPr lang="hu-HU" sz="1300" dirty="0" err="1"/>
              <a:t>plan</a:t>
            </a:r>
            <a:r>
              <a:rPr lang="hu-HU" sz="1300" dirty="0"/>
              <a:t>’ szóra a keresőben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11C8A89-6BFA-4EF1-82C8-26ED342FE7B2}"/>
              </a:ext>
            </a:extLst>
          </p:cNvPr>
          <p:cNvSpPr txBox="1"/>
          <p:nvPr/>
        </p:nvSpPr>
        <p:spPr>
          <a:xfrm>
            <a:off x="3491880" y="2224083"/>
            <a:ext cx="459889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/>
              <a:t>Majd válasszuk ki az ‚</a:t>
            </a:r>
            <a:r>
              <a:rPr lang="hu-HU" sz="1300" dirty="0" err="1"/>
              <a:t>Autotrace</a:t>
            </a:r>
            <a:r>
              <a:rPr lang="hu-HU" sz="1300" dirty="0"/>
              <a:t>/</a:t>
            </a:r>
            <a:r>
              <a:rPr lang="hu-HU" sz="1300" dirty="0" err="1"/>
              <a:t>Explain</a:t>
            </a:r>
            <a:r>
              <a:rPr lang="hu-HU" sz="1300" dirty="0"/>
              <a:t> </a:t>
            </a:r>
            <a:r>
              <a:rPr lang="hu-HU" sz="1300" dirty="0" err="1"/>
              <a:t>Plan</a:t>
            </a:r>
            <a:r>
              <a:rPr lang="hu-HU" sz="1300" dirty="0"/>
              <a:t>’ opciót</a:t>
            </a:r>
          </a:p>
        </p:txBody>
      </p:sp>
      <p:pic>
        <p:nvPicPr>
          <p:cNvPr id="29" name="Ábra 28" descr="Vissza egyszínű kitöltéssel">
            <a:extLst>
              <a:ext uri="{FF2B5EF4-FFF2-40B4-BE49-F238E27FC236}">
                <a16:creationId xmlns:a16="http://schemas.microsoft.com/office/drawing/2014/main" id="{826CA2E0-216D-4619-8CED-4A814995E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2640">
            <a:off x="1862194" y="1196046"/>
            <a:ext cx="1871315" cy="914400"/>
          </a:xfrm>
          <a:prstGeom prst="rect">
            <a:avLst/>
          </a:prstGeom>
        </p:spPr>
      </p:pic>
      <p:pic>
        <p:nvPicPr>
          <p:cNvPr id="31" name="Ábra 30" descr="Vissza egyszínű kitöltéssel">
            <a:extLst>
              <a:ext uri="{FF2B5EF4-FFF2-40B4-BE49-F238E27FC236}">
                <a16:creationId xmlns:a16="http://schemas.microsoft.com/office/drawing/2014/main" id="{CA9DA89A-51F0-4772-8892-9A69331D0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899277">
            <a:off x="2676319" y="2072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724"/>
      </p:ext>
    </p:extLst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2367</Words>
  <Application>Microsoft Macintosh PowerPoint</Application>
  <PresentationFormat>On-screen Show (4:3)</PresentationFormat>
  <Paragraphs>429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Biome</vt:lpstr>
      <vt:lpstr>Consolas</vt:lpstr>
      <vt:lpstr>Wingdings</vt:lpstr>
      <vt:lpstr>Alapértelmezett terv</vt:lpstr>
      <vt:lpstr>Lekérdezések optimalizálása</vt:lpstr>
      <vt:lpstr>SQLDeveloper</vt:lpstr>
      <vt:lpstr>T1 tábla létrehozása</vt:lpstr>
      <vt:lpstr>T1 tábla feltöltése adatokkal</vt:lpstr>
      <vt:lpstr>T2 tábla létrehozása</vt:lpstr>
      <vt:lpstr>T2 tábla feltöltése adatokkal</vt:lpstr>
      <vt:lpstr>Explain Plan</vt:lpstr>
      <vt:lpstr>Byte-ok beállítása az Explain Plan-hez 1/3</vt:lpstr>
      <vt:lpstr>Byte-ok beállítása az Explain Plan-hez 2/3</vt:lpstr>
      <vt:lpstr>Byte-ok beállítása az Explain Plan-hez 3/3</vt:lpstr>
      <vt:lpstr>Explain Plan futtatása grafikus felületen</vt:lpstr>
      <vt:lpstr>Explain Plan futtatása parancsok segítségével</vt:lpstr>
      <vt:lpstr>Explain Plan</vt:lpstr>
      <vt:lpstr>Explain Plan</vt:lpstr>
      <vt:lpstr>Példa – elsődleges kulcs feltétel</vt:lpstr>
      <vt:lpstr>Példa – index létrehozása</vt:lpstr>
      <vt:lpstr>Feladat 1 </vt:lpstr>
      <vt:lpstr>Feladat 1 – nem optimális megoldás </vt:lpstr>
      <vt:lpstr>Feladat 1– optimális megoldás</vt:lpstr>
      <vt:lpstr>Feladat 1 - magyarázat</vt:lpstr>
      <vt:lpstr>Eredményhalmaz minimalizálása</vt:lpstr>
      <vt:lpstr>Kerüljük a SELECT * használatát</vt:lpstr>
      <vt:lpstr>Kerüljük a SELECT * használatát</vt:lpstr>
      <vt:lpstr>FETCH FIRST ROWS használata</vt:lpstr>
      <vt:lpstr>FETCH FIRST ROWS használata</vt:lpstr>
      <vt:lpstr>Optimalizálás kézi szabályozása</vt:lpstr>
      <vt:lpstr>Optimizer Mode Hint-ek</vt:lpstr>
      <vt:lpstr>Alapértelmezett optimalizációs mód</vt:lpstr>
      <vt:lpstr>FIRST_ROWS Hint</vt:lpstr>
      <vt:lpstr>Optimalizációs mód beállítása SESSION-ben</vt:lpstr>
      <vt:lpstr>Optimizer Hint példák – join módszer</vt:lpstr>
      <vt:lpstr>Optimizer Hint példák – join módszer</vt:lpstr>
      <vt:lpstr>Optimizer statisztikák</vt:lpstr>
      <vt:lpstr>DBMS_STATS használata</vt:lpstr>
      <vt:lpstr>Aritmetikai műveletek</vt:lpstr>
      <vt:lpstr>Aritmetikai műveletek</vt:lpstr>
      <vt:lpstr>IN vs OR operátor</vt:lpstr>
      <vt:lpstr>OR -&gt; UNION</vt:lpstr>
      <vt:lpstr>Ezeket próbáljuk kerülni</vt:lpstr>
      <vt:lpstr>EXISTS vs IN</vt:lpstr>
      <vt:lpstr>További hatékonyság javító lépések</vt:lpstr>
      <vt:lpstr>Felhasznált anyagok</vt:lpstr>
      <vt:lpstr>1. Kérdés</vt:lpstr>
      <vt:lpstr>2. Kérdés</vt:lpstr>
      <vt:lpstr>3. Kérdés</vt:lpstr>
      <vt:lpstr>4. Kérdés</vt:lpstr>
      <vt:lpstr>5. Kérdés</vt:lpstr>
      <vt:lpstr>6. Kérdés</vt:lpstr>
      <vt:lpstr>7. Kérdés</vt:lpstr>
      <vt:lpstr>8. Kérdés</vt:lpstr>
      <vt:lpstr>9. Kérdés</vt:lpstr>
      <vt:lpstr>10. Kérdés</vt:lpstr>
      <vt:lpstr>11. Kérdés</vt:lpstr>
      <vt:lpstr>12. Kérdés</vt:lpstr>
      <vt:lpstr>PowerPoint Presentation</vt:lpstr>
    </vt:vector>
  </TitlesOfParts>
  <Company>Home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bitman</dc:creator>
  <cp:lastModifiedBy>Leleszi Marcell</cp:lastModifiedBy>
  <cp:revision>123</cp:revision>
  <dcterms:created xsi:type="dcterms:W3CDTF">2014-02-11T06:17:49Z</dcterms:created>
  <dcterms:modified xsi:type="dcterms:W3CDTF">2022-09-28T07:27:13Z</dcterms:modified>
</cp:coreProperties>
</file>