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0"/>
  </p:notesMasterIdLst>
  <p:handoutMasterIdLst>
    <p:handoutMasterId r:id="rId21"/>
  </p:handoutMasterIdLst>
  <p:sldIdLst>
    <p:sldId id="256" r:id="rId5"/>
    <p:sldId id="293" r:id="rId6"/>
    <p:sldId id="305" r:id="rId7"/>
    <p:sldId id="306" r:id="rId8"/>
    <p:sldId id="307" r:id="rId9"/>
    <p:sldId id="308" r:id="rId10"/>
    <p:sldId id="309" r:id="rId11"/>
    <p:sldId id="310" r:id="rId12"/>
    <p:sldId id="311" r:id="rId13"/>
    <p:sldId id="312" r:id="rId14"/>
    <p:sldId id="313" r:id="rId15"/>
    <p:sldId id="314" r:id="rId16"/>
    <p:sldId id="315" r:id="rId17"/>
    <p:sldId id="316" r:id="rId18"/>
    <p:sldId id="257" r:id="rId19"/>
  </p:sldIdLst>
  <p:sldSz cx="9144000" cy="6858000" type="screen4x3"/>
  <p:notesSz cx="6797675" cy="9926638"/>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jito Networks" initials="" lastIdx="0" clrIdx="0"/>
  <p:cmAuthor id="1" name="Jakub Raczek" initials="JR"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94"/>
    <a:srgbClr val="10069F"/>
    <a:srgbClr val="000000"/>
    <a:srgbClr val="1C3F95"/>
    <a:srgbClr val="EFF9FE"/>
    <a:srgbClr val="007DBA"/>
    <a:srgbClr val="1895D3"/>
    <a:srgbClr val="D9D9D9"/>
    <a:srgbClr val="E6E6E6"/>
    <a:srgbClr val="8787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8214" autoAdjust="0"/>
  </p:normalViewPr>
  <p:slideViewPr>
    <p:cSldViewPr>
      <p:cViewPr varScale="1">
        <p:scale>
          <a:sx n="117" d="100"/>
          <a:sy n="117" d="100"/>
        </p:scale>
        <p:origin x="-146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1" d="100"/>
          <a:sy n="101" d="100"/>
        </p:scale>
        <p:origin x="3528"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r>
              <a:rPr lang="pl-PL" smtClean="0"/>
              <a:t>asd</a:t>
            </a:r>
            <a:endParaRPr lang="pl-PL"/>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767EAEA-49F6-47D1-81B5-6AE13276E2F7}" type="datetimeFigureOut">
              <a:rPr lang="pl-PL" smtClean="0"/>
              <a:t>2018-06-15</a:t>
            </a:fld>
            <a:endParaRPr lang="pl-PL"/>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F94C50-AB42-42C5-8856-75CE68E4C432}" type="slidenum">
              <a:rPr lang="pl-PL" smtClean="0"/>
              <a:t>‹#›</a:t>
            </a:fld>
            <a:endParaRPr lang="pl-PL"/>
          </a:p>
        </p:txBody>
      </p:sp>
    </p:spTree>
    <p:extLst>
      <p:ext uri="{BB962C8B-B14F-4D97-AF65-F5344CB8AC3E}">
        <p14:creationId xmlns:p14="http://schemas.microsoft.com/office/powerpoint/2010/main" val="21846002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r>
              <a:rPr lang="pl-PL" smtClean="0"/>
              <a:t>asd</a:t>
            </a:r>
            <a:endParaRPr lang="pl-PL"/>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53FA37D-DE2B-47E9-A168-88AE1559A114}" type="datetimeFigureOut">
              <a:rPr lang="pl-PL" smtClean="0"/>
              <a:t>2018-06-15</a:t>
            </a:fld>
            <a:endParaRPr lang="pl-PL"/>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BB28433-27DB-4051-849E-CD983169707F}" type="slidenum">
              <a:rPr lang="pl-PL" smtClean="0"/>
              <a:t>‹#›</a:t>
            </a:fld>
            <a:endParaRPr lang="pl-PL"/>
          </a:p>
        </p:txBody>
      </p:sp>
    </p:spTree>
    <p:extLst>
      <p:ext uri="{BB962C8B-B14F-4D97-AF65-F5344CB8AC3E}">
        <p14:creationId xmlns:p14="http://schemas.microsoft.com/office/powerpoint/2010/main" val="9233253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468732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1547663" y="3813040"/>
            <a:ext cx="6048672" cy="1272144"/>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000" baseline="0">
                <a:solidFill>
                  <a:srgbClr val="007DB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4" name="Title 1"/>
          <p:cNvSpPr>
            <a:spLocks noGrp="1"/>
          </p:cNvSpPr>
          <p:nvPr>
            <p:ph type="ctrTitle"/>
          </p:nvPr>
        </p:nvSpPr>
        <p:spPr>
          <a:xfrm>
            <a:off x="1547663" y="2276872"/>
            <a:ext cx="6048673" cy="1468967"/>
          </a:xfrm>
          <a:prstGeom prst="rect">
            <a:avLst/>
          </a:prstGeom>
        </p:spPr>
        <p:txBody>
          <a:bodyPr anchor="b"/>
          <a:lstStyle>
            <a:lvl1pPr>
              <a:defRPr sz="4200" cap="all" baseline="0">
                <a:solidFill>
                  <a:srgbClr val="003594"/>
                </a:solidFill>
              </a:defRPr>
            </a:lvl1pPr>
          </a:lstStyle>
          <a:p>
            <a:r>
              <a:rPr lang="en-US" smtClean="0"/>
              <a:t>Click to edit Master title style</a:t>
            </a:r>
            <a:endParaRPr lang="pl-PL"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3022595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with captions">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360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5" name="Content Placeholder 2"/>
          <p:cNvSpPr>
            <a:spLocks noGrp="1"/>
          </p:cNvSpPr>
          <p:nvPr>
            <p:ph idx="14"/>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9" name="Text Placeholder 3"/>
          <p:cNvSpPr>
            <a:spLocks noGrp="1"/>
          </p:cNvSpPr>
          <p:nvPr>
            <p:ph type="body" sz="half" idx="19"/>
          </p:nvPr>
        </p:nvSpPr>
        <p:spPr>
          <a:xfrm>
            <a:off x="4788024"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Content Placeholder 2"/>
          <p:cNvSpPr>
            <a:spLocks noGrp="1"/>
          </p:cNvSpPr>
          <p:nvPr>
            <p:ph idx="1"/>
          </p:nvPr>
        </p:nvSpPr>
        <p:spPr>
          <a:xfrm>
            <a:off x="360000" y="2348880"/>
            <a:ext cx="4032448" cy="309634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smtClean="0"/>
              <a:t>Click to edit Master text styles</a:t>
            </a:r>
          </a:p>
        </p:txBody>
      </p:sp>
      <p:sp>
        <p:nvSpPr>
          <p:cNvPr id="8"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1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
        <p:nvSpPr>
          <p:cNvPr id="12" name="Content Placeholder 2"/>
          <p:cNvSpPr>
            <a:spLocks noGrp="1"/>
          </p:cNvSpPr>
          <p:nvPr>
            <p:ph idx="20"/>
          </p:nvPr>
        </p:nvSpPr>
        <p:spPr>
          <a:xfrm>
            <a:off x="4788024" y="2348880"/>
            <a:ext cx="4032448" cy="309634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smtClean="0"/>
              <a:t>Click to edit Master text styles</a:t>
            </a:r>
          </a:p>
        </p:txBody>
      </p:sp>
    </p:spTree>
    <p:extLst>
      <p:ext uri="{BB962C8B-B14F-4D97-AF65-F5344CB8AC3E}">
        <p14:creationId xmlns:p14="http://schemas.microsoft.com/office/powerpoint/2010/main" val="262703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double - numbered list and bulleted list with capt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4" name="Text Placeholder 3"/>
          <p:cNvSpPr>
            <a:spLocks noGrp="1"/>
          </p:cNvSpPr>
          <p:nvPr>
            <p:ph type="body" sz="half" idx="17"/>
          </p:nvPr>
        </p:nvSpPr>
        <p:spPr>
          <a:xfrm>
            <a:off x="360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19"/>
          </p:nvPr>
        </p:nvSpPr>
        <p:spPr>
          <a:xfrm>
            <a:off x="4752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Content Placeholder 2"/>
          <p:cNvSpPr>
            <a:spLocks noGrp="1"/>
          </p:cNvSpPr>
          <p:nvPr>
            <p:ph idx="1"/>
          </p:nvPr>
        </p:nvSpPr>
        <p:spPr>
          <a:xfrm>
            <a:off x="360000" y="1482864"/>
            <a:ext cx="4032448" cy="4176464"/>
          </a:xfrm>
          <a:prstGeom prst="rect">
            <a:avLst/>
          </a:prstGeom>
        </p:spPr>
        <p:txBody>
          <a:bodyPr anchor="ctr"/>
          <a:lstStyle>
            <a:lvl1pPr marL="457200" indent="-457200">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12" name="Content Placeholder 2"/>
          <p:cNvSpPr>
            <a:spLocks noGrp="1"/>
          </p:cNvSpPr>
          <p:nvPr>
            <p:ph idx="18"/>
          </p:nvPr>
        </p:nvSpPr>
        <p:spPr>
          <a:xfrm>
            <a:off x="4752000" y="1484784"/>
            <a:ext cx="4032448" cy="4176464"/>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9"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13"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Tree>
    <p:extLst>
      <p:ext uri="{BB962C8B-B14F-4D97-AF65-F5344CB8AC3E}">
        <p14:creationId xmlns:p14="http://schemas.microsoft.com/office/powerpoint/2010/main" val="341969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 numbered list and bulleted list ">
    <p:spTree>
      <p:nvGrpSpPr>
        <p:cNvPr id="1" name=""/>
        <p:cNvGrpSpPr/>
        <p:nvPr/>
      </p:nvGrpSpPr>
      <p:grpSpPr>
        <a:xfrm>
          <a:off x="0" y="0"/>
          <a:ext cx="0" cy="0"/>
          <a:chOff x="0" y="0"/>
          <a:chExt cx="0" cy="0"/>
        </a:xfrm>
      </p:grpSpPr>
      <p:sp>
        <p:nvSpPr>
          <p:cNvPr id="8" name="Content Placeholder 2"/>
          <p:cNvSpPr>
            <a:spLocks noGrp="1"/>
          </p:cNvSpPr>
          <p:nvPr>
            <p:ph idx="12"/>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4"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9"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1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
        <p:nvSpPr>
          <p:cNvPr id="11" name="Content Placeholder 2"/>
          <p:cNvSpPr>
            <a:spLocks noGrp="1"/>
          </p:cNvSpPr>
          <p:nvPr>
            <p:ph idx="1"/>
          </p:nvPr>
        </p:nvSpPr>
        <p:spPr>
          <a:xfrm>
            <a:off x="360000" y="2348880"/>
            <a:ext cx="4032448" cy="3375592"/>
          </a:xfrm>
          <a:prstGeom prst="rect">
            <a:avLst/>
          </a:prstGeom>
        </p:spPr>
        <p:txBody>
          <a:bodyPr anchor="ctr"/>
          <a:lstStyle>
            <a:lvl1pPr marL="457200" indent="-457200">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12" name="Content Placeholder 2"/>
          <p:cNvSpPr>
            <a:spLocks noGrp="1"/>
          </p:cNvSpPr>
          <p:nvPr>
            <p:ph idx="18"/>
          </p:nvPr>
        </p:nvSpPr>
        <p:spPr>
          <a:xfrm>
            <a:off x="4752000" y="2350800"/>
            <a:ext cx="4032448" cy="3375592"/>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Tree>
    <p:extLst>
      <p:ext uri="{BB962C8B-B14F-4D97-AF65-F5344CB8AC3E}">
        <p14:creationId xmlns:p14="http://schemas.microsoft.com/office/powerpoint/2010/main" val="195282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 numered list and bulleted list with captions">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360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5" name="Content Placeholder 2"/>
          <p:cNvSpPr>
            <a:spLocks noGrp="1"/>
          </p:cNvSpPr>
          <p:nvPr>
            <p:ph idx="14"/>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7" name="Content Placeholder 2"/>
          <p:cNvSpPr>
            <a:spLocks noGrp="1"/>
          </p:cNvSpPr>
          <p:nvPr>
            <p:ph idx="1"/>
          </p:nvPr>
        </p:nvSpPr>
        <p:spPr>
          <a:xfrm>
            <a:off x="360000" y="2348880"/>
            <a:ext cx="4032448" cy="3094424"/>
          </a:xfrm>
          <a:prstGeom prst="rect">
            <a:avLst/>
          </a:prstGeom>
        </p:spPr>
        <p:txBody>
          <a:bodyPr anchor="ctr"/>
          <a:lstStyle>
            <a:lvl1pPr marL="457200" indent="-457200">
              <a:lnSpc>
                <a:spcPct val="150000"/>
              </a:lnSpc>
              <a:buClr>
                <a:srgbClr val="10069F"/>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10069F"/>
              </a:buClr>
              <a:buFont typeface="+mj-lt"/>
              <a:buAutoNum type="arabicPeriod"/>
              <a:defRPr sz="2000" baseline="0">
                <a:solidFill>
                  <a:srgbClr val="878786"/>
                </a:solidFill>
              </a:defRPr>
            </a:lvl3pPr>
            <a:lvl4pPr marL="1714500" indent="-342900">
              <a:lnSpc>
                <a:spcPct val="150000"/>
              </a:lnSpc>
              <a:buClr>
                <a:srgbClr val="10069F"/>
              </a:buClr>
              <a:buFont typeface="+mj-lt"/>
              <a:buAutoNum type="arabicPeriod"/>
              <a:defRPr sz="2000" baseline="0">
                <a:solidFill>
                  <a:srgbClr val="878786"/>
                </a:solidFill>
              </a:defRPr>
            </a:lvl4pPr>
            <a:lvl5pPr marL="2171700" indent="-342900">
              <a:lnSpc>
                <a:spcPct val="150000"/>
              </a:lnSpc>
              <a:buClr>
                <a:srgbClr val="10069F"/>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8" name="Content Placeholder 2"/>
          <p:cNvSpPr>
            <a:spLocks noGrp="1"/>
          </p:cNvSpPr>
          <p:nvPr>
            <p:ph idx="18"/>
          </p:nvPr>
        </p:nvSpPr>
        <p:spPr>
          <a:xfrm>
            <a:off x="4752000" y="2350800"/>
            <a:ext cx="4032448" cy="3094424"/>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9" name="Text Placeholder 3"/>
          <p:cNvSpPr>
            <a:spLocks noGrp="1"/>
          </p:cNvSpPr>
          <p:nvPr>
            <p:ph type="body" sz="half" idx="19"/>
          </p:nvPr>
        </p:nvSpPr>
        <p:spPr>
          <a:xfrm>
            <a:off x="4752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12"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Tree>
    <p:extLst>
      <p:ext uri="{BB962C8B-B14F-4D97-AF65-F5344CB8AC3E}">
        <p14:creationId xmlns:p14="http://schemas.microsoft.com/office/powerpoint/2010/main" val="775068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1547664" y="5661248"/>
            <a:ext cx="6048672"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2" name="Content Placeholder 2"/>
          <p:cNvSpPr>
            <a:spLocks noGrp="1"/>
          </p:cNvSpPr>
          <p:nvPr>
            <p:ph idx="10" hasCustomPrompt="1"/>
          </p:nvPr>
        </p:nvSpPr>
        <p:spPr>
          <a:xfrm>
            <a:off x="1547664" y="1476000"/>
            <a:ext cx="6048672" cy="4185248"/>
          </a:xfrm>
          <a:prstGeom prst="rect">
            <a:avLst/>
          </a:prstGeom>
        </p:spPr>
        <p:txBody>
          <a:bodyPr/>
          <a:lstStyle>
            <a:lvl1pPr marL="0" indent="0">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pl-PL" dirty="0" smtClean="0"/>
              <a:t>Image</a:t>
            </a:r>
            <a:endParaRPr lang="en-US" dirty="0" smtClean="0"/>
          </a:p>
        </p:txBody>
      </p:sp>
      <p:sp>
        <p:nvSpPr>
          <p:cNvPr id="7"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8"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Tree>
    <p:extLst>
      <p:ext uri="{BB962C8B-B14F-4D97-AF65-F5344CB8AC3E}">
        <p14:creationId xmlns:p14="http://schemas.microsoft.com/office/powerpoint/2010/main" val="243129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double with capt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4" name="Text Placeholder 3"/>
          <p:cNvSpPr>
            <a:spLocks noGrp="1"/>
          </p:cNvSpPr>
          <p:nvPr>
            <p:ph type="body" sz="half" idx="17"/>
          </p:nvPr>
        </p:nvSpPr>
        <p:spPr>
          <a:xfrm>
            <a:off x="360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19"/>
          </p:nvPr>
        </p:nvSpPr>
        <p:spPr>
          <a:xfrm>
            <a:off x="4752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Content Placeholder 2"/>
          <p:cNvSpPr>
            <a:spLocks noGrp="1"/>
          </p:cNvSpPr>
          <p:nvPr>
            <p:ph idx="20"/>
          </p:nvPr>
        </p:nvSpPr>
        <p:spPr>
          <a:xfrm>
            <a:off x="4752000" y="1484784"/>
            <a:ext cx="4032448" cy="4176464"/>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20" name="Content Placeholder 2"/>
          <p:cNvSpPr>
            <a:spLocks noGrp="1"/>
          </p:cNvSpPr>
          <p:nvPr>
            <p:ph idx="1"/>
          </p:nvPr>
        </p:nvSpPr>
        <p:spPr>
          <a:xfrm>
            <a:off x="360000" y="1484784"/>
            <a:ext cx="4032448" cy="417646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smtClean="0"/>
              <a:t>Click to edit Master text styles</a:t>
            </a:r>
          </a:p>
        </p:txBody>
      </p:sp>
      <p:sp>
        <p:nvSpPr>
          <p:cNvPr id="9"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1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Tree>
    <p:extLst>
      <p:ext uri="{BB962C8B-B14F-4D97-AF65-F5344CB8AC3E}">
        <p14:creationId xmlns:p14="http://schemas.microsoft.com/office/powerpoint/2010/main" val="3429680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5" y="6159012"/>
            <a:ext cx="2447544" cy="286512"/>
          </a:xfrm>
          <a:prstGeom prst="rect">
            <a:avLst/>
          </a:prstGeom>
        </p:spPr>
      </p:pic>
      <p:sp>
        <p:nvSpPr>
          <p:cNvPr id="4" name="Title 1"/>
          <p:cNvSpPr>
            <a:spLocks noGrp="1"/>
          </p:cNvSpPr>
          <p:nvPr>
            <p:ph type="ctrTitle"/>
          </p:nvPr>
        </p:nvSpPr>
        <p:spPr>
          <a:xfrm>
            <a:off x="1667623" y="2667000"/>
            <a:ext cx="6048673" cy="1468967"/>
          </a:xfrm>
          <a:prstGeom prst="rect">
            <a:avLst/>
          </a:prstGeom>
        </p:spPr>
        <p:txBody>
          <a:bodyPr anchor="ctr"/>
          <a:lstStyle>
            <a:lvl1pPr>
              <a:defRPr sz="4200" cap="all" baseline="0">
                <a:solidFill>
                  <a:srgbClr val="003594"/>
                </a:solidFill>
              </a:defRPr>
            </a:lvl1pPr>
          </a:lstStyle>
          <a:p>
            <a:r>
              <a:rPr lang="en-US" smtClean="0"/>
              <a:t>Click to edit Master title style</a:t>
            </a:r>
            <a:endParaRPr lang="pl-PL" dirty="0"/>
          </a:p>
        </p:txBody>
      </p:sp>
      <p:sp>
        <p:nvSpPr>
          <p:cNvPr id="9" name="Subtitle 2"/>
          <p:cNvSpPr>
            <a:spLocks noGrp="1"/>
          </p:cNvSpPr>
          <p:nvPr>
            <p:ph type="subTitle" idx="1"/>
          </p:nvPr>
        </p:nvSpPr>
        <p:spPr>
          <a:xfrm>
            <a:off x="360000" y="4788024"/>
            <a:ext cx="5652160" cy="1054968"/>
          </a:xfrm>
          <a:prstGeom prst="rect">
            <a:avLst/>
          </a:prstGeom>
        </p:spPr>
        <p:txBody>
          <a:bodyPr/>
          <a:lstStyle>
            <a:lvl1pPr marL="0" indent="0" algn="l">
              <a:lnSpc>
                <a:spcPct val="150000"/>
              </a:lnSpc>
              <a:buNone/>
              <a:defRPr sz="2000">
                <a:solidFill>
                  <a:srgbClr val="87878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39671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11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ctrTitle"/>
          </p:nvPr>
        </p:nvSpPr>
        <p:spPr>
          <a:xfrm>
            <a:off x="1547664" y="2694517"/>
            <a:ext cx="6048673" cy="1468967"/>
          </a:xfrm>
          <a:prstGeom prst="rect">
            <a:avLst/>
          </a:prstGeom>
        </p:spPr>
        <p:txBody>
          <a:bodyPr anchor="ctr"/>
          <a:lstStyle>
            <a:lvl1pPr>
              <a:defRPr sz="4200" cap="all" baseline="0">
                <a:solidFill>
                  <a:srgbClr val="003594"/>
                </a:solidFill>
              </a:defRPr>
            </a:lvl1pPr>
          </a:lstStyle>
          <a:p>
            <a:r>
              <a:rPr lang="en-US" smtClean="0"/>
              <a:t>Click to edit Master title style</a:t>
            </a:r>
            <a:endParaRPr lang="pl-PL"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158815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short)">
    <p:spTree>
      <p:nvGrpSpPr>
        <p:cNvPr id="1" name=""/>
        <p:cNvGrpSpPr/>
        <p:nvPr/>
      </p:nvGrpSpPr>
      <p:grpSpPr>
        <a:xfrm>
          <a:off x="0" y="0"/>
          <a:ext cx="0" cy="0"/>
          <a:chOff x="0" y="0"/>
          <a:chExt cx="0" cy="0"/>
        </a:xfrm>
      </p:grpSpPr>
      <p:sp>
        <p:nvSpPr>
          <p:cNvPr id="9" name="Content Placeholder 2"/>
          <p:cNvSpPr>
            <a:spLocks noGrp="1"/>
          </p:cNvSpPr>
          <p:nvPr>
            <p:ph idx="1"/>
          </p:nvPr>
        </p:nvSpPr>
        <p:spPr>
          <a:xfrm>
            <a:off x="1547664" y="1476000"/>
            <a:ext cx="6048672" cy="4250771"/>
          </a:xfrm>
          <a:prstGeom prst="rect">
            <a:avLst/>
          </a:prstGeom>
        </p:spPr>
        <p:txBody>
          <a:bodyPr anchor="ctr"/>
          <a:lstStyle>
            <a:lvl1pPr>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8"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29"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3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Tree>
    <p:extLst>
      <p:ext uri="{BB962C8B-B14F-4D97-AF65-F5344CB8AC3E}">
        <p14:creationId xmlns:p14="http://schemas.microsoft.com/office/powerpoint/2010/main" val="382433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list (lon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7" name="Content Placeholder 2"/>
          <p:cNvSpPr>
            <a:spLocks noGrp="1"/>
          </p:cNvSpPr>
          <p:nvPr>
            <p:ph idx="10"/>
          </p:nvPr>
        </p:nvSpPr>
        <p:spPr>
          <a:xfrm>
            <a:off x="360000" y="1476000"/>
            <a:ext cx="8424000" cy="4257256"/>
          </a:xfrm>
          <a:prstGeom prst="rect">
            <a:avLst/>
          </a:prstGeom>
        </p:spPr>
        <p:txBody>
          <a:bodyPr anchor="ctr"/>
          <a:lstStyle>
            <a:lvl1pPr>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286000" indent="-457200">
              <a:lnSpc>
                <a:spcPct val="150000"/>
              </a:lnSpc>
              <a:buClr>
                <a:srgbClr val="003594"/>
              </a:buClr>
              <a:buFont typeface="+mj-lt"/>
              <a:buAutoNum type="arabicPeriod"/>
              <a:defRPr sz="2000" baseline="0">
                <a:solidFill>
                  <a:srgbClr val="878786"/>
                </a:solidFill>
              </a:defRPr>
            </a:lvl5pPr>
            <a:lvl6pPr marL="2743200" indent="-457200">
              <a:lnSpc>
                <a:spcPct val="150000"/>
              </a:lnSpc>
              <a:buClr>
                <a:srgbClr val="1C3F95"/>
              </a:buClr>
              <a:buFont typeface="+mj-lt"/>
              <a:buAutoNum type="arabicPeriod"/>
              <a:defRPr>
                <a:solidFill>
                  <a:srgbClr val="878786"/>
                </a:solidFill>
              </a:defRPr>
            </a:lvl6pPr>
            <a:lvl7pPr marL="3200400" indent="-457200">
              <a:lnSpc>
                <a:spcPct val="150000"/>
              </a:lnSpc>
              <a:buClr>
                <a:srgbClr val="1C3F95"/>
              </a:buClr>
              <a:buFont typeface="+mj-lt"/>
              <a:buAutoNum type="arabicPeriod"/>
              <a:defRPr>
                <a:solidFill>
                  <a:srgbClr val="878786"/>
                </a:solidFill>
              </a:defRPr>
            </a:lvl7pPr>
            <a:lvl8pPr marL="3657600" indent="-457200">
              <a:lnSpc>
                <a:spcPct val="150000"/>
              </a:lnSpc>
              <a:buClr>
                <a:srgbClr val="1C3F95"/>
              </a:buClr>
              <a:buFont typeface="+mj-lt"/>
              <a:buAutoNum type="arabicPeriod"/>
              <a:defRPr>
                <a:solidFill>
                  <a:srgbClr val="878786"/>
                </a:solidFill>
              </a:defRPr>
            </a:lvl8pPr>
            <a:lvl9pPr marL="4114800" indent="-457200">
              <a:lnSpc>
                <a:spcPct val="150000"/>
              </a:lnSpc>
              <a:buClr>
                <a:srgbClr val="1C3F95"/>
              </a:buClr>
              <a:buFont typeface="+mj-lt"/>
              <a:buAutoNum type="arabicPeriod"/>
              <a:defRPr>
                <a:solidFill>
                  <a:srgbClr val="878786"/>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10"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11"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Tree>
    <p:extLst>
      <p:ext uri="{BB962C8B-B14F-4D97-AF65-F5344CB8AC3E}">
        <p14:creationId xmlns:p14="http://schemas.microsoft.com/office/powerpoint/2010/main" val="891178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sho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1" name="Content Placeholder 2"/>
          <p:cNvSpPr>
            <a:spLocks noGrp="1"/>
          </p:cNvSpPr>
          <p:nvPr>
            <p:ph idx="1"/>
          </p:nvPr>
        </p:nvSpPr>
        <p:spPr>
          <a:xfrm>
            <a:off x="1547664" y="1476000"/>
            <a:ext cx="6048672" cy="4248472"/>
          </a:xfrm>
          <a:prstGeom prst="rect">
            <a:avLst/>
          </a:prstGeom>
        </p:spPr>
        <p:txBody>
          <a:bodyPr anchor="ctr"/>
          <a:lstStyle>
            <a:lvl1pPr marL="285750" indent="-285750">
              <a:lnSpc>
                <a:spcPct val="150000"/>
              </a:lnSpc>
              <a:buClr>
                <a:srgbClr val="003594"/>
              </a:buClr>
              <a:buFont typeface="Wingdings"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7"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8"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Tree>
    <p:extLst>
      <p:ext uri="{BB962C8B-B14F-4D97-AF65-F5344CB8AC3E}">
        <p14:creationId xmlns:p14="http://schemas.microsoft.com/office/powerpoint/2010/main" val="3254626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list (lon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9" name="Content Placeholder 2"/>
          <p:cNvSpPr>
            <a:spLocks noGrp="1"/>
          </p:cNvSpPr>
          <p:nvPr>
            <p:ph idx="17"/>
          </p:nvPr>
        </p:nvSpPr>
        <p:spPr>
          <a:xfrm>
            <a:off x="360000" y="1476000"/>
            <a:ext cx="8424000" cy="4257256"/>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vl6pPr marL="2606400" indent="-320400">
              <a:lnSpc>
                <a:spcPct val="150000"/>
              </a:lnSpc>
              <a:buClr>
                <a:srgbClr val="1C3F95"/>
              </a:buClr>
              <a:buFont typeface="Wingdings" charset="2"/>
              <a:buChar char=""/>
              <a:defRPr>
                <a:solidFill>
                  <a:srgbClr val="878786"/>
                </a:solidFill>
              </a:defRPr>
            </a:lvl6pPr>
            <a:lvl7pPr marL="3063600" indent="-320400">
              <a:lnSpc>
                <a:spcPct val="150000"/>
              </a:lnSpc>
              <a:buClr>
                <a:srgbClr val="1895D3"/>
              </a:buClr>
              <a:buFont typeface="Wingdings" charset="2"/>
              <a:buChar char=""/>
              <a:defRPr>
                <a:solidFill>
                  <a:srgbClr val="878786"/>
                </a:solidFill>
              </a:defRPr>
            </a:lvl7pPr>
            <a:lvl8pPr marL="3520800" indent="-320400">
              <a:lnSpc>
                <a:spcPct val="150000"/>
              </a:lnSpc>
              <a:buClr>
                <a:srgbClr val="8DB3E2"/>
              </a:buClr>
              <a:buFont typeface="Wingdings" charset="2"/>
              <a:buChar char=""/>
              <a:defRPr>
                <a:solidFill>
                  <a:srgbClr val="878786"/>
                </a:solidFill>
              </a:defRPr>
            </a:lvl8pPr>
            <a:lvl9pPr marL="3978000" indent="-320400">
              <a:lnSpc>
                <a:spcPct val="150000"/>
              </a:lnSpc>
              <a:buClr>
                <a:srgbClr val="C6D9F1"/>
              </a:buClr>
              <a:buFont typeface="Wingdings" charset="2"/>
              <a:buChar char=""/>
              <a:defRPr>
                <a:solidFill>
                  <a:srgbClr val="878786"/>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12"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13"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Tree>
    <p:extLst>
      <p:ext uri="{BB962C8B-B14F-4D97-AF65-F5344CB8AC3E}">
        <p14:creationId xmlns:p14="http://schemas.microsoft.com/office/powerpoint/2010/main" val="875088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ingle">
    <p:spTree>
      <p:nvGrpSpPr>
        <p:cNvPr id="1" name=""/>
        <p:cNvGrpSpPr/>
        <p:nvPr/>
      </p:nvGrpSpPr>
      <p:grpSpPr>
        <a:xfrm>
          <a:off x="0" y="0"/>
          <a:ext cx="0" cy="0"/>
          <a:chOff x="0" y="0"/>
          <a:chExt cx="0" cy="0"/>
        </a:xfrm>
      </p:grpSpPr>
      <p:sp>
        <p:nvSpPr>
          <p:cNvPr id="10" name="Content Placeholder 2"/>
          <p:cNvSpPr>
            <a:spLocks noGrp="1"/>
          </p:cNvSpPr>
          <p:nvPr>
            <p:ph idx="10"/>
          </p:nvPr>
        </p:nvSpPr>
        <p:spPr>
          <a:xfrm>
            <a:off x="1547664" y="1476000"/>
            <a:ext cx="6048672" cy="4248472"/>
          </a:xfrm>
          <a:prstGeom prst="rect">
            <a:avLst/>
          </a:prstGeom>
        </p:spPr>
        <p:txBody>
          <a:bodyP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5"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6"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7"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Tree>
    <p:extLst>
      <p:ext uri="{BB962C8B-B14F-4D97-AF65-F5344CB8AC3E}">
        <p14:creationId xmlns:p14="http://schemas.microsoft.com/office/powerpoint/2010/main" val="167290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double">
    <p:spTree>
      <p:nvGrpSpPr>
        <p:cNvPr id="1" name=""/>
        <p:cNvGrpSpPr/>
        <p:nvPr/>
      </p:nvGrpSpPr>
      <p:grpSpPr>
        <a:xfrm>
          <a:off x="0" y="0"/>
          <a:ext cx="0" cy="0"/>
          <a:chOff x="0" y="0"/>
          <a:chExt cx="0" cy="0"/>
        </a:xfrm>
      </p:grpSpPr>
      <p:sp>
        <p:nvSpPr>
          <p:cNvPr id="10" name="Content Placeholder 2"/>
          <p:cNvSpPr>
            <a:spLocks noGrp="1"/>
          </p:cNvSpPr>
          <p:nvPr>
            <p:ph idx="10"/>
          </p:nvPr>
        </p:nvSpPr>
        <p:spPr>
          <a:xfrm>
            <a:off x="4752000" y="1476000"/>
            <a:ext cx="4032448" cy="4248472"/>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2"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7"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8"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
        <p:nvSpPr>
          <p:cNvPr id="11" name="Content Placeholder 2"/>
          <p:cNvSpPr>
            <a:spLocks noGrp="1"/>
          </p:cNvSpPr>
          <p:nvPr>
            <p:ph idx="17"/>
          </p:nvPr>
        </p:nvSpPr>
        <p:spPr>
          <a:xfrm>
            <a:off x="395536" y="1484784"/>
            <a:ext cx="4032448" cy="4248472"/>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Tree>
    <p:extLst>
      <p:ext uri="{BB962C8B-B14F-4D97-AF65-F5344CB8AC3E}">
        <p14:creationId xmlns:p14="http://schemas.microsoft.com/office/powerpoint/2010/main" val="1537415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Content Placeholder 2"/>
          <p:cNvSpPr>
            <a:spLocks noGrp="1"/>
          </p:cNvSpPr>
          <p:nvPr>
            <p:ph idx="12"/>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4"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5" name="Content Placeholder 2"/>
          <p:cNvSpPr>
            <a:spLocks noGrp="1"/>
          </p:cNvSpPr>
          <p:nvPr>
            <p:ph idx="10"/>
          </p:nvPr>
        </p:nvSpPr>
        <p:spPr>
          <a:xfrm>
            <a:off x="4752000" y="2348880"/>
            <a:ext cx="4032448" cy="3672408"/>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6"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smtClean="0"/>
          </a:p>
        </p:txBody>
      </p:sp>
      <p:sp>
        <p:nvSpPr>
          <p:cNvPr id="7"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company confidential </a:t>
            </a:r>
            <a:endParaRPr lang="pl-PL" dirty="0"/>
          </a:p>
        </p:txBody>
      </p:sp>
      <p:sp>
        <p:nvSpPr>
          <p:cNvPr id="9" name="Content Placeholder 2"/>
          <p:cNvSpPr>
            <a:spLocks noGrp="1"/>
          </p:cNvSpPr>
          <p:nvPr>
            <p:ph idx="17"/>
          </p:nvPr>
        </p:nvSpPr>
        <p:spPr>
          <a:xfrm>
            <a:off x="395536" y="2348880"/>
            <a:ext cx="4032448" cy="3672408"/>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Tree>
    <p:extLst>
      <p:ext uri="{BB962C8B-B14F-4D97-AF65-F5344CB8AC3E}">
        <p14:creationId xmlns:p14="http://schemas.microsoft.com/office/powerpoint/2010/main" val="122867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EFF9FE"/>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58964" y="355237"/>
            <a:ext cx="2161032" cy="469392"/>
          </a:xfrm>
          <a:prstGeom prst="rect">
            <a:avLst/>
          </a:prstGeom>
        </p:spPr>
      </p:pic>
    </p:spTree>
    <p:extLst>
      <p:ext uri="{BB962C8B-B14F-4D97-AF65-F5344CB8AC3E}">
        <p14:creationId xmlns:p14="http://schemas.microsoft.com/office/powerpoint/2010/main" val="1885390559"/>
      </p:ext>
    </p:extLst>
  </p:cSld>
  <p:clrMap bg1="lt1" tx1="dk1" bg2="lt2" tx2="dk2" accent1="accent1" accent2="accent2" accent3="accent3" accent4="accent4" accent5="accent5" accent6="accent6" hlink="hlink" folHlink="folHlink"/>
  <p:sldLayoutIdLst>
    <p:sldLayoutId id="2147483685" r:id="rId1"/>
    <p:sldLayoutId id="2147483710" r:id="rId2"/>
    <p:sldLayoutId id="2147483704" r:id="rId3"/>
    <p:sldLayoutId id="2147483745" r:id="rId4"/>
    <p:sldLayoutId id="2147483727" r:id="rId5"/>
    <p:sldLayoutId id="2147483743" r:id="rId6"/>
    <p:sldLayoutId id="2147483728" r:id="rId7"/>
    <p:sldLayoutId id="2147483729" r:id="rId8"/>
    <p:sldLayoutId id="2147483707" r:id="rId9"/>
    <p:sldLayoutId id="2147483734" r:id="rId10"/>
    <p:sldLayoutId id="2147483741" r:id="rId11"/>
    <p:sldLayoutId id="2147483730" r:id="rId12"/>
    <p:sldLayoutId id="2147483735" r:id="rId13"/>
    <p:sldLayoutId id="2147483732" r:id="rId14"/>
    <p:sldLayoutId id="2147483740" r:id="rId15"/>
    <p:sldLayoutId id="2147483724" r:id="rId16"/>
    <p:sldLayoutId id="2147483691" r:id="rId1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pg022wpapp004/sites/ColA/IFDL/Acc/Shared%20Documents/Technical%20Documentation/BackOffice%20Tools%20-%20Technical%20documentation.docx" TargetMode="External"/><Relationship Id="rId2" Type="http://schemas.openxmlformats.org/officeDocument/2006/relationships/hyperlink" Target="http://pg022wpapp004/sites/ColA/IFDL/Acc/Shared%20Documents/Objectivity/Documentation/User%20Guides/Back%20Office%20Tools%20User%20Guide.docx"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tsh-backofficetools.platformservices.co.uk/BackOfficeTools/finexassettargetmarketsuppressionsmanagement" TargetMode="External"/><Relationship Id="rId2" Type="http://schemas.openxmlformats.org/officeDocument/2006/relationships/hyperlink" Target="http://tsh-backofficetools.platformservices.co.uk/BackOfficeTools/finexsuppressionsmanagement" TargetMode="External"/><Relationship Id="rId1" Type="http://schemas.openxmlformats.org/officeDocument/2006/relationships/slideLayout" Target="../slideLayouts/slideLayout4.xml"/><Relationship Id="rId5" Type="http://schemas.openxmlformats.org/officeDocument/2006/relationships/hyperlink" Target="http://tsh-backofficetools.platformservices.co.uk/BackOfficeTools/UpdateMarketingCampaignForAdvisor" TargetMode="External"/><Relationship Id="rId4" Type="http://schemas.openxmlformats.org/officeDocument/2006/relationships/hyperlink" Target="http://tsh-backofficetools.platformservices.co.uk/BackOfficeTools/BulkNov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419872" y="764704"/>
            <a:ext cx="2137941" cy="986511"/>
          </a:xfrm>
        </p:spPr>
        <p:txBody>
          <a:bodyPr/>
          <a:lstStyle/>
          <a:p>
            <a:r>
              <a:rPr lang="pl-PL" dirty="0" smtClean="0">
                <a:effectLst>
                  <a:outerShdw blurRad="38100" dist="38100" dir="2700000" algn="tl">
                    <a:srgbClr val="000000">
                      <a:alpha val="43137"/>
                    </a:srgbClr>
                  </a:outerShdw>
                </a:effectLst>
              </a:rPr>
              <a:t> </a:t>
            </a:r>
            <a:endParaRPr lang="pl-PL" dirty="0">
              <a:effectLst>
                <a:outerShdw blurRad="38100" dist="38100" dir="2700000" algn="tl">
                  <a:srgbClr val="000000">
                    <a:alpha val="43137"/>
                  </a:srgbClr>
                </a:outerShdw>
              </a:effectLst>
            </a:endParaRPr>
          </a:p>
        </p:txBody>
      </p:sp>
      <p:sp>
        <p:nvSpPr>
          <p:cNvPr id="2" name="Subtitle 1"/>
          <p:cNvSpPr>
            <a:spLocks noGrp="1"/>
          </p:cNvSpPr>
          <p:nvPr>
            <p:ph type="subTitle" idx="1"/>
          </p:nvPr>
        </p:nvSpPr>
        <p:spPr>
          <a:xfrm>
            <a:off x="1979712" y="1761594"/>
            <a:ext cx="5472608" cy="1272144"/>
          </a:xfrm>
        </p:spPr>
        <p:txBody>
          <a:bodyPr/>
          <a:lstStyle/>
          <a:p>
            <a:r>
              <a:rPr lang="pl-PL" sz="3600" dirty="0" smtClean="0">
                <a:solidFill>
                  <a:srgbClr val="10069F"/>
                </a:solidFill>
              </a:rPr>
              <a:t>Back Office Tools</a:t>
            </a:r>
            <a:endParaRPr lang="pl-PL" sz="3600" dirty="0">
              <a:solidFill>
                <a:srgbClr val="10069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8903" y="4136678"/>
            <a:ext cx="1759877" cy="1160567"/>
          </a:xfrm>
          <a:prstGeom prst="rect">
            <a:avLst/>
          </a:prstGeom>
        </p:spPr>
      </p:pic>
      <p:pic>
        <p:nvPicPr>
          <p:cNvPr id="10" name="Picture 9"/>
          <p:cNvPicPr>
            <a:picLocks noChangeAspect="1"/>
          </p:cNvPicPr>
          <p:nvPr/>
        </p:nvPicPr>
        <p:blipFill>
          <a:blip r:embed="rId4"/>
          <a:stretch>
            <a:fillRect/>
          </a:stretch>
        </p:blipFill>
        <p:spPr>
          <a:xfrm>
            <a:off x="3057386" y="3044117"/>
            <a:ext cx="2862909" cy="779686"/>
          </a:xfrm>
          <a:prstGeom prst="rect">
            <a:avLst/>
          </a:prstGeom>
        </p:spPr>
      </p:pic>
    </p:spTree>
    <p:extLst>
      <p:ext uri="{BB962C8B-B14F-4D97-AF65-F5344CB8AC3E}">
        <p14:creationId xmlns:p14="http://schemas.microsoft.com/office/powerpoint/2010/main" val="2236796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DATA PROCESSORS – FILE PROCESSING (2)</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en-US" dirty="0">
                <a:solidFill>
                  <a:srgbClr val="003594"/>
                </a:solidFill>
              </a:rPr>
              <a:t>In most cases the file transformation consists in some of the following</a:t>
            </a:r>
            <a:r>
              <a:rPr lang="en-US" dirty="0"/>
              <a:t>:</a:t>
            </a:r>
          </a:p>
          <a:p>
            <a:pPr lvl="1">
              <a:lnSpc>
                <a:spcPct val="100000"/>
              </a:lnSpc>
              <a:buFont typeface="Arial" panose="020B0604020202020204" pitchFamily="34" charset="0"/>
              <a:buChar char="•"/>
            </a:pPr>
            <a:r>
              <a:rPr lang="en-US" dirty="0">
                <a:solidFill>
                  <a:srgbClr val="003594"/>
                </a:solidFill>
              </a:rPr>
              <a:t>changing file names and extensions so that the files can be loaded </a:t>
            </a:r>
            <a:r>
              <a:rPr lang="en-US" dirty="0" smtClean="0">
                <a:solidFill>
                  <a:srgbClr val="003594"/>
                </a:solidFill>
              </a:rPr>
              <a:t>successfully</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splitting  or merging the files so that each system receives the appropriate </a:t>
            </a:r>
            <a:r>
              <a:rPr lang="en-US" dirty="0" smtClean="0">
                <a:solidFill>
                  <a:srgbClr val="003594"/>
                </a:solidFill>
              </a:rPr>
              <a:t>rows</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filtering out certain file rows so that irrelevant rows are </a:t>
            </a:r>
            <a:r>
              <a:rPr lang="en-US" dirty="0" smtClean="0">
                <a:solidFill>
                  <a:srgbClr val="003594"/>
                </a:solidFill>
              </a:rPr>
              <a:t>ignored</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amending the values and sometimes the column structure in the files so that the content of the files can be loaded </a:t>
            </a:r>
            <a:r>
              <a:rPr lang="en-US" dirty="0" smtClean="0">
                <a:solidFill>
                  <a:srgbClr val="003594"/>
                </a:solidFill>
              </a:rPr>
              <a:t>successfully</a:t>
            </a:r>
            <a:endParaRPr lang="pl-PL" dirty="0">
              <a:solidFill>
                <a:srgbClr val="003594"/>
              </a:solidFill>
            </a:endParaRPr>
          </a:p>
          <a:p>
            <a:pPr lvl="1">
              <a:lnSpc>
                <a:spcPct val="100000"/>
              </a:lnSpc>
              <a:buFont typeface="Arial" panose="020B0604020202020204" pitchFamily="34" charset="0"/>
              <a:buChar char="•"/>
            </a:pPr>
            <a:endParaRPr lang="pl-PL" dirty="0" smtClean="0">
              <a:solidFill>
                <a:srgbClr val="003594"/>
              </a:solidFill>
            </a:endParaRPr>
          </a:p>
          <a:p>
            <a:pPr marL="0" lvl="1" indent="0">
              <a:buNone/>
            </a:pPr>
            <a:r>
              <a:rPr lang="en-US" dirty="0">
                <a:solidFill>
                  <a:srgbClr val="003594"/>
                </a:solidFill>
              </a:rPr>
              <a:t>Actions described </a:t>
            </a:r>
            <a:r>
              <a:rPr lang="pl-PL" dirty="0" smtClean="0">
                <a:solidFill>
                  <a:srgbClr val="003594"/>
                </a:solidFill>
              </a:rPr>
              <a:t>above</a:t>
            </a:r>
            <a:r>
              <a:rPr lang="en-US" dirty="0" smtClean="0">
                <a:solidFill>
                  <a:srgbClr val="003594"/>
                </a:solidFill>
              </a:rPr>
              <a:t> </a:t>
            </a:r>
            <a:r>
              <a:rPr lang="en-US" dirty="0">
                <a:solidFill>
                  <a:srgbClr val="003594"/>
                </a:solidFill>
              </a:rPr>
              <a:t>are based on certain formulae / filtering rules using values from the input file, values from external data </a:t>
            </a:r>
            <a:r>
              <a:rPr lang="en-US" dirty="0" smtClean="0">
                <a:solidFill>
                  <a:srgbClr val="003594"/>
                </a:solidFill>
              </a:rPr>
              <a:t>sources</a:t>
            </a:r>
            <a:r>
              <a:rPr lang="pl-PL" dirty="0" smtClean="0">
                <a:solidFill>
                  <a:srgbClr val="003594"/>
                </a:solidFill>
              </a:rPr>
              <a:t> (e.g. ODS database)</a:t>
            </a:r>
            <a:r>
              <a:rPr lang="en-US" dirty="0" smtClean="0">
                <a:solidFill>
                  <a:srgbClr val="003594"/>
                </a:solidFill>
              </a:rPr>
              <a:t> </a:t>
            </a:r>
            <a:r>
              <a:rPr lang="en-US" dirty="0">
                <a:solidFill>
                  <a:srgbClr val="003594"/>
                </a:solidFill>
              </a:rPr>
              <a:t>and hardcoded values.</a:t>
            </a:r>
          </a:p>
          <a:p>
            <a:pPr lvl="1">
              <a:lnSpc>
                <a:spcPct val="100000"/>
              </a:lnSpc>
              <a:buFont typeface="Arial" panose="020B0604020202020204" pitchFamily="34" charset="0"/>
              <a:buChar char="•"/>
            </a:pPr>
            <a:endParaRPr lang="pl-PL" dirty="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380790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DATA PROCESSORS – FILE PROCESSING (3)</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en-US" dirty="0" smtClean="0">
                <a:solidFill>
                  <a:srgbClr val="003594"/>
                </a:solidFill>
              </a:rPr>
              <a:t>In </a:t>
            </a:r>
            <a:r>
              <a:rPr lang="en-US" dirty="0">
                <a:solidFill>
                  <a:srgbClr val="003594"/>
                </a:solidFill>
              </a:rPr>
              <a:t>addition to that some BOT processors:</a:t>
            </a:r>
          </a:p>
          <a:p>
            <a:pPr lvl="1">
              <a:lnSpc>
                <a:spcPct val="100000"/>
              </a:lnSpc>
              <a:buFont typeface="Arial" panose="020B0604020202020204" pitchFamily="34" charset="0"/>
              <a:buChar char="•"/>
            </a:pPr>
            <a:r>
              <a:rPr lang="en-US" dirty="0">
                <a:solidFill>
                  <a:srgbClr val="003594"/>
                </a:solidFill>
              </a:rPr>
              <a:t>trigger generation of notification emails,</a:t>
            </a:r>
          </a:p>
          <a:p>
            <a:pPr lvl="1">
              <a:lnSpc>
                <a:spcPct val="100000"/>
              </a:lnSpc>
              <a:buFont typeface="Arial" panose="020B0604020202020204" pitchFamily="34" charset="0"/>
              <a:buChar char="•"/>
            </a:pPr>
            <a:r>
              <a:rPr lang="en-US" dirty="0">
                <a:solidFill>
                  <a:srgbClr val="003594"/>
                </a:solidFill>
              </a:rPr>
              <a:t>start letter generation in Sonata.</a:t>
            </a:r>
          </a:p>
          <a:p>
            <a:pPr marL="0" indent="0">
              <a:buNone/>
            </a:pPr>
            <a:endParaRPr lang="pl-PL" dirty="0" smtClean="0">
              <a:solidFill>
                <a:srgbClr val="003594"/>
              </a:solidFill>
            </a:endParaRPr>
          </a:p>
          <a:p>
            <a:pPr lvl="1">
              <a:lnSpc>
                <a:spcPct val="100000"/>
              </a:lnSpc>
              <a:buFont typeface="Arial" panose="020B0604020202020204" pitchFamily="34" charset="0"/>
              <a:buChar char="•"/>
            </a:pPr>
            <a:endParaRPr lang="pl-PL" dirty="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2995178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DATA PROCESSORS – FILE ARCHIVING (1)</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en-US" dirty="0" smtClean="0">
                <a:solidFill>
                  <a:srgbClr val="003594"/>
                </a:solidFill>
              </a:rPr>
              <a:t>As </a:t>
            </a:r>
            <a:r>
              <a:rPr lang="en-US" dirty="0">
                <a:solidFill>
                  <a:srgbClr val="003594"/>
                </a:solidFill>
              </a:rPr>
              <a:t>far as archiving and logging errors is concerned, data processors work in </a:t>
            </a:r>
            <a:r>
              <a:rPr lang="pl-PL" dirty="0" smtClean="0">
                <a:solidFill>
                  <a:srgbClr val="003594"/>
                </a:solidFill>
              </a:rPr>
              <a:t>the same </a:t>
            </a:r>
            <a:r>
              <a:rPr lang="en-US" dirty="0" smtClean="0">
                <a:solidFill>
                  <a:srgbClr val="003594"/>
                </a:solidFill>
              </a:rPr>
              <a:t>way</a:t>
            </a:r>
            <a:r>
              <a:rPr lang="en-US" dirty="0">
                <a:solidFill>
                  <a:srgbClr val="003594"/>
                </a:solidFill>
              </a:rPr>
              <a:t>:</a:t>
            </a:r>
          </a:p>
          <a:p>
            <a:pPr lvl="1">
              <a:lnSpc>
                <a:spcPct val="100000"/>
              </a:lnSpc>
              <a:buFont typeface="Arial" panose="020B0604020202020204" pitchFamily="34" charset="0"/>
              <a:buChar char="•"/>
            </a:pPr>
            <a:r>
              <a:rPr lang="en-US" dirty="0" smtClean="0">
                <a:solidFill>
                  <a:srgbClr val="003594"/>
                </a:solidFill>
              </a:rPr>
              <a:t>input </a:t>
            </a:r>
            <a:r>
              <a:rPr lang="en-US" dirty="0">
                <a:solidFill>
                  <a:srgbClr val="003594"/>
                </a:solidFill>
              </a:rPr>
              <a:t>and output files are archived in dedicated Archive </a:t>
            </a:r>
            <a:r>
              <a:rPr lang="en-US" dirty="0" smtClean="0">
                <a:solidFill>
                  <a:srgbClr val="003594"/>
                </a:solidFill>
              </a:rPr>
              <a:t>folders</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files in Archive folders contain timestamps  and source folder names (the source folder for an input file is the folder BOT takes the file from for further processing whereas the source folder for an output file is the folder BOT puts the file in after producing it) in their </a:t>
            </a:r>
            <a:r>
              <a:rPr lang="en-US" dirty="0" smtClean="0">
                <a:solidFill>
                  <a:srgbClr val="003594"/>
                </a:solidFill>
              </a:rPr>
              <a:t>names</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in case error occurs, files in error are copied to dedicated Errors </a:t>
            </a:r>
            <a:r>
              <a:rPr lang="en-US" dirty="0" smtClean="0">
                <a:solidFill>
                  <a:srgbClr val="003594"/>
                </a:solidFill>
              </a:rPr>
              <a:t>folders</a:t>
            </a:r>
            <a:endParaRPr lang="en-US" dirty="0">
              <a:solidFill>
                <a:srgbClr val="003594"/>
              </a:solidFill>
            </a:endParaRPr>
          </a:p>
          <a:p>
            <a:pPr marL="0" indent="0">
              <a:buNone/>
            </a:pPr>
            <a:endParaRPr lang="pl-PL" dirty="0" smtClean="0">
              <a:solidFill>
                <a:srgbClr val="003594"/>
              </a:solidFill>
            </a:endParaRPr>
          </a:p>
          <a:p>
            <a:pPr lvl="1">
              <a:lnSpc>
                <a:spcPct val="100000"/>
              </a:lnSpc>
              <a:buFont typeface="Arial" panose="020B0604020202020204" pitchFamily="34" charset="0"/>
              <a:buChar char="•"/>
            </a:pPr>
            <a:endParaRPr lang="pl-PL" dirty="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3304235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DATA PROCESSORS – FILE ARCHIVING (2)</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en-US" dirty="0" smtClean="0">
                <a:solidFill>
                  <a:srgbClr val="003594"/>
                </a:solidFill>
              </a:rPr>
              <a:t>As </a:t>
            </a:r>
            <a:r>
              <a:rPr lang="en-US" dirty="0">
                <a:solidFill>
                  <a:srgbClr val="003594"/>
                </a:solidFill>
              </a:rPr>
              <a:t>far as archiving and logging errors is concerned, data processors work in </a:t>
            </a:r>
            <a:r>
              <a:rPr lang="pl-PL" dirty="0" smtClean="0">
                <a:solidFill>
                  <a:srgbClr val="003594"/>
                </a:solidFill>
              </a:rPr>
              <a:t>the same </a:t>
            </a:r>
            <a:r>
              <a:rPr lang="en-US" dirty="0" smtClean="0">
                <a:solidFill>
                  <a:srgbClr val="003594"/>
                </a:solidFill>
              </a:rPr>
              <a:t>way</a:t>
            </a:r>
            <a:r>
              <a:rPr lang="pl-PL" dirty="0" smtClean="0">
                <a:solidFill>
                  <a:srgbClr val="003594"/>
                </a:solidFill>
              </a:rPr>
              <a:t> (continued)</a:t>
            </a:r>
            <a:r>
              <a:rPr lang="en-US" dirty="0" smtClean="0">
                <a:solidFill>
                  <a:srgbClr val="003594"/>
                </a:solidFill>
              </a:rPr>
              <a:t>:</a:t>
            </a:r>
            <a:endParaRPr lang="en-US" dirty="0">
              <a:solidFill>
                <a:srgbClr val="003594"/>
              </a:solidFill>
            </a:endParaRPr>
          </a:p>
          <a:p>
            <a:pPr lvl="1">
              <a:lnSpc>
                <a:spcPct val="100000"/>
              </a:lnSpc>
              <a:buFont typeface="Arial" panose="020B0604020202020204" pitchFamily="34" charset="0"/>
              <a:buChar char="•"/>
            </a:pPr>
            <a:r>
              <a:rPr lang="en-US" dirty="0" smtClean="0">
                <a:solidFill>
                  <a:srgbClr val="003594"/>
                </a:solidFill>
              </a:rPr>
              <a:t>files </a:t>
            </a:r>
            <a:r>
              <a:rPr lang="en-US" dirty="0">
                <a:solidFill>
                  <a:srgbClr val="003594"/>
                </a:solidFill>
              </a:rPr>
              <a:t>in Errors folders contain timestamps and source folder names in their names,</a:t>
            </a:r>
          </a:p>
          <a:p>
            <a:pPr lvl="1">
              <a:lnSpc>
                <a:spcPct val="100000"/>
              </a:lnSpc>
              <a:buFont typeface="Arial" panose="020B0604020202020204" pitchFamily="34" charset="0"/>
              <a:buChar char="•"/>
            </a:pPr>
            <a:r>
              <a:rPr lang="en-US" dirty="0">
                <a:solidFill>
                  <a:srgbClr val="003594"/>
                </a:solidFill>
              </a:rPr>
              <a:t>in addition to that error log files with error messages are produced and placed in the same Errors folders,</a:t>
            </a:r>
          </a:p>
          <a:p>
            <a:pPr lvl="1">
              <a:lnSpc>
                <a:spcPct val="100000"/>
              </a:lnSpc>
              <a:buFont typeface="Arial" panose="020B0604020202020204" pitchFamily="34" charset="0"/>
              <a:buChar char="•"/>
            </a:pPr>
            <a:r>
              <a:rPr lang="en-US" dirty="0">
                <a:solidFill>
                  <a:srgbClr val="003594"/>
                </a:solidFill>
              </a:rPr>
              <a:t>error log files are named in the following way: [Timestamp]_[Processor Name]_Error.log</a:t>
            </a:r>
            <a:r>
              <a:rPr lang="en-US" dirty="0" smtClean="0">
                <a:solidFill>
                  <a:srgbClr val="003594"/>
                </a:solidFill>
              </a:rPr>
              <a:t>.</a:t>
            </a:r>
            <a:endParaRPr lang="en-US" dirty="0">
              <a:solidFill>
                <a:srgbClr val="003594"/>
              </a:solidFill>
            </a:endParaRPr>
          </a:p>
          <a:p>
            <a:pPr marL="0" indent="0">
              <a:buNone/>
            </a:pPr>
            <a:endParaRPr lang="pl-PL" dirty="0" smtClean="0">
              <a:solidFill>
                <a:srgbClr val="003594"/>
              </a:solidFill>
            </a:endParaRPr>
          </a:p>
          <a:p>
            <a:pPr lvl="1">
              <a:lnSpc>
                <a:spcPct val="100000"/>
              </a:lnSpc>
              <a:buFont typeface="Arial" panose="020B0604020202020204" pitchFamily="34" charset="0"/>
              <a:buChar char="•"/>
            </a:pPr>
            <a:endParaRPr lang="pl-PL" dirty="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210485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 OFFICE TOOLS – MORE DETAILS</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pl-PL" dirty="0" smtClean="0">
                <a:solidFill>
                  <a:srgbClr val="003594"/>
                </a:solidFill>
              </a:rPr>
              <a:t>For further information, please refer to:</a:t>
            </a:r>
            <a:endParaRPr lang="en-US" dirty="0">
              <a:solidFill>
                <a:srgbClr val="003594"/>
              </a:solidFill>
            </a:endParaRPr>
          </a:p>
          <a:p>
            <a:pPr lvl="1">
              <a:lnSpc>
                <a:spcPct val="100000"/>
              </a:lnSpc>
              <a:buFont typeface="Arial" panose="020B0604020202020204" pitchFamily="34" charset="0"/>
              <a:buChar char="•"/>
            </a:pPr>
            <a:r>
              <a:rPr lang="en-US" u="sng" dirty="0" smtClean="0">
                <a:hlinkClick r:id="rId2"/>
              </a:rPr>
              <a:t>Back </a:t>
            </a:r>
            <a:r>
              <a:rPr lang="en-US" u="sng" dirty="0">
                <a:hlinkClick r:id="rId2"/>
              </a:rPr>
              <a:t>Office Tools User </a:t>
            </a:r>
            <a:r>
              <a:rPr lang="en-US" u="sng" dirty="0" smtClean="0">
                <a:hlinkClick r:id="rId2"/>
              </a:rPr>
              <a:t>Guide</a:t>
            </a:r>
            <a:endParaRPr lang="pl-PL" u="sng" dirty="0" smtClean="0"/>
          </a:p>
          <a:p>
            <a:pPr lvl="1">
              <a:lnSpc>
                <a:spcPct val="100000"/>
              </a:lnSpc>
              <a:buFont typeface="Arial" panose="020B0604020202020204" pitchFamily="34" charset="0"/>
              <a:buChar char="•"/>
            </a:pPr>
            <a:r>
              <a:rPr lang="en-US" u="sng" dirty="0">
                <a:hlinkClick r:id="rId3"/>
              </a:rPr>
              <a:t>Back Office Tools Technical </a:t>
            </a:r>
            <a:r>
              <a:rPr lang="en-US" u="sng" dirty="0" smtClean="0">
                <a:hlinkClick r:id="rId3"/>
              </a:rPr>
              <a:t>documentation</a:t>
            </a:r>
            <a:endParaRPr lang="en-US" dirty="0">
              <a:solidFill>
                <a:srgbClr val="003594"/>
              </a:solidFill>
            </a:endParaRPr>
          </a:p>
          <a:p>
            <a:pPr marL="0" indent="0">
              <a:buNone/>
            </a:pPr>
            <a:endParaRPr lang="pl-PL" dirty="0" smtClean="0">
              <a:solidFill>
                <a:srgbClr val="003594"/>
              </a:solidFill>
            </a:endParaRPr>
          </a:p>
          <a:p>
            <a:pPr lvl="1">
              <a:lnSpc>
                <a:spcPct val="100000"/>
              </a:lnSpc>
              <a:buFont typeface="Arial" panose="020B0604020202020204" pitchFamily="34" charset="0"/>
              <a:buChar char="•"/>
            </a:pPr>
            <a:endParaRPr lang="pl-PL" dirty="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123738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427984" y="2852936"/>
            <a:ext cx="432048" cy="504056"/>
          </a:xfrm>
          <a:prstGeom prst="rect">
            <a:avLst/>
          </a:prstGeom>
        </p:spPr>
        <p:txBody>
          <a:bodyPr numCol="1"/>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l-PL" dirty="0" smtClean="0">
                <a:solidFill>
                  <a:srgbClr val="003594"/>
                </a:solidFill>
              </a:rPr>
              <a:t>?</a:t>
            </a:r>
          </a:p>
          <a:p>
            <a:endParaRPr lang="pl-PL" dirty="0" smtClean="0">
              <a:solidFill>
                <a:srgbClr val="003594"/>
              </a:solidFill>
            </a:endParaRPr>
          </a:p>
          <a:p>
            <a:pPr lvl="1">
              <a:buFont typeface="Courier New" panose="02070309020205020404" pitchFamily="49" charset="0"/>
              <a:buChar char="o"/>
            </a:pPr>
            <a:endParaRPr lang="pl-PL" dirty="0" smtClean="0">
              <a:solidFill>
                <a:srgbClr val="003594"/>
              </a:solidFill>
            </a:endParaRPr>
          </a:p>
          <a:p>
            <a:pPr lvl="1">
              <a:buFont typeface="Courier New" panose="02070309020205020404" pitchFamily="49" charset="0"/>
              <a:buChar char="o"/>
            </a:pPr>
            <a:endParaRPr lang="pl-PL" dirty="0" smtClean="0">
              <a:solidFill>
                <a:srgbClr val="003594"/>
              </a:solidFill>
            </a:endParaRPr>
          </a:p>
        </p:txBody>
      </p:sp>
    </p:spTree>
    <p:extLst>
      <p:ext uri="{BB962C8B-B14F-4D97-AF65-F5344CB8AC3E}">
        <p14:creationId xmlns:p14="http://schemas.microsoft.com/office/powerpoint/2010/main" val="856486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PURPOSE</a:t>
            </a:r>
            <a:endParaRPr lang="en-GB" dirty="0"/>
          </a:p>
        </p:txBody>
      </p:sp>
      <p:sp>
        <p:nvSpPr>
          <p:cNvPr id="3" name="Content Placeholder 2"/>
          <p:cNvSpPr>
            <a:spLocks noGrp="1"/>
          </p:cNvSpPr>
          <p:nvPr>
            <p:ph idx="10"/>
          </p:nvPr>
        </p:nvSpPr>
        <p:spPr>
          <a:xfrm>
            <a:off x="251520" y="984278"/>
            <a:ext cx="8424000" cy="3812874"/>
          </a:xfrm>
        </p:spPr>
        <p:txBody>
          <a:bodyPr/>
          <a:lstStyle/>
          <a:p>
            <a:pPr marL="0" indent="0">
              <a:buNone/>
            </a:pPr>
            <a:r>
              <a:rPr lang="pl-PL" dirty="0" smtClean="0">
                <a:solidFill>
                  <a:srgbClr val="003594"/>
                </a:solidFill>
              </a:rPr>
              <a:t>Back Office Tools (BOT) :</a:t>
            </a:r>
          </a:p>
          <a:p>
            <a:pPr lvl="1">
              <a:lnSpc>
                <a:spcPct val="100000"/>
              </a:lnSpc>
              <a:buFont typeface="Arial" panose="020B0604020202020204" pitchFamily="34" charset="0"/>
              <a:buChar char="•"/>
            </a:pPr>
            <a:r>
              <a:rPr lang="en-US" dirty="0" smtClean="0">
                <a:solidFill>
                  <a:srgbClr val="003594"/>
                </a:solidFill>
              </a:rPr>
              <a:t>provide</a:t>
            </a:r>
            <a:r>
              <a:rPr lang="pl-PL" dirty="0" smtClean="0">
                <a:solidFill>
                  <a:srgbClr val="003594"/>
                </a:solidFill>
              </a:rPr>
              <a:t>s</a:t>
            </a:r>
            <a:r>
              <a:rPr lang="en-US" dirty="0" smtClean="0">
                <a:solidFill>
                  <a:srgbClr val="003594"/>
                </a:solidFill>
              </a:rPr>
              <a:t> </a:t>
            </a:r>
            <a:r>
              <a:rPr lang="en-US" dirty="0">
                <a:solidFill>
                  <a:srgbClr val="003594"/>
                </a:solidFill>
              </a:rPr>
              <a:t>functionality that is not available in the other systems</a:t>
            </a:r>
            <a:endParaRPr lang="pl-PL" dirty="0">
              <a:solidFill>
                <a:srgbClr val="003594"/>
              </a:solidFill>
            </a:endParaRPr>
          </a:p>
          <a:p>
            <a:pPr lvl="1">
              <a:lnSpc>
                <a:spcPct val="100000"/>
              </a:lnSpc>
              <a:buFont typeface="Arial" panose="020B0604020202020204" pitchFamily="34" charset="0"/>
              <a:buChar char="•"/>
            </a:pPr>
            <a:r>
              <a:rPr lang="en-US" dirty="0" smtClean="0">
                <a:solidFill>
                  <a:srgbClr val="003594"/>
                </a:solidFill>
              </a:rPr>
              <a:t>enable</a:t>
            </a:r>
            <a:r>
              <a:rPr lang="pl-PL" dirty="0" smtClean="0">
                <a:solidFill>
                  <a:srgbClr val="003594"/>
                </a:solidFill>
              </a:rPr>
              <a:t>s</a:t>
            </a:r>
            <a:r>
              <a:rPr lang="en-US" dirty="0" smtClean="0">
                <a:solidFill>
                  <a:srgbClr val="003594"/>
                </a:solidFill>
              </a:rPr>
              <a:t> </a:t>
            </a:r>
            <a:r>
              <a:rPr lang="en-US" dirty="0">
                <a:solidFill>
                  <a:srgbClr val="003594"/>
                </a:solidFill>
              </a:rPr>
              <a:t>the other systems to exchange </a:t>
            </a:r>
            <a:r>
              <a:rPr lang="en-US" dirty="0" smtClean="0">
                <a:solidFill>
                  <a:srgbClr val="003594"/>
                </a:solidFill>
              </a:rPr>
              <a:t>information</a:t>
            </a:r>
            <a:endParaRPr lang="pl-PL" dirty="0" smtClean="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1607385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STRUCTURE</a:t>
            </a:r>
            <a:endParaRPr lang="en-GB" dirty="0"/>
          </a:p>
        </p:txBody>
      </p:sp>
      <p:sp>
        <p:nvSpPr>
          <p:cNvPr id="3" name="Content Placeholder 2"/>
          <p:cNvSpPr>
            <a:spLocks noGrp="1"/>
          </p:cNvSpPr>
          <p:nvPr>
            <p:ph idx="10"/>
          </p:nvPr>
        </p:nvSpPr>
        <p:spPr>
          <a:xfrm>
            <a:off x="251520" y="984278"/>
            <a:ext cx="8424000" cy="3812874"/>
          </a:xfrm>
        </p:spPr>
        <p:txBody>
          <a:bodyPr/>
          <a:lstStyle/>
          <a:p>
            <a:pPr marL="0" indent="0">
              <a:buNone/>
            </a:pPr>
            <a:r>
              <a:rPr lang="pl-PL" dirty="0" smtClean="0">
                <a:solidFill>
                  <a:srgbClr val="003594"/>
                </a:solidFill>
              </a:rPr>
              <a:t>Back Office Tools (BOT) :</a:t>
            </a:r>
          </a:p>
          <a:p>
            <a:pPr lvl="1">
              <a:lnSpc>
                <a:spcPct val="100000"/>
              </a:lnSpc>
              <a:buFont typeface="Arial" panose="020B0604020202020204" pitchFamily="34" charset="0"/>
              <a:buChar char="•"/>
            </a:pPr>
            <a:r>
              <a:rPr lang="pl-PL" dirty="0">
                <a:solidFill>
                  <a:srgbClr val="003594"/>
                </a:solidFill>
              </a:rPr>
              <a:t>originally was to be a </a:t>
            </a:r>
            <a:r>
              <a:rPr lang="pl-PL" dirty="0" smtClean="0">
                <a:solidFill>
                  <a:srgbClr val="003594"/>
                </a:solidFill>
              </a:rPr>
              <a:t>small and simple </a:t>
            </a:r>
            <a:r>
              <a:rPr lang="pl-PL" dirty="0">
                <a:solidFill>
                  <a:srgbClr val="003594"/>
                </a:solidFill>
              </a:rPr>
              <a:t>system, but it contains fairly complex </a:t>
            </a:r>
            <a:r>
              <a:rPr lang="pl-PL" dirty="0" smtClean="0">
                <a:solidFill>
                  <a:srgbClr val="003594"/>
                </a:solidFill>
              </a:rPr>
              <a:t>logic and has a lot of modules</a:t>
            </a:r>
            <a:endParaRPr lang="pl-PL" dirty="0">
              <a:solidFill>
                <a:srgbClr val="003594"/>
              </a:solidFill>
            </a:endParaRPr>
          </a:p>
          <a:p>
            <a:pPr lvl="1">
              <a:lnSpc>
                <a:spcPct val="100000"/>
              </a:lnSpc>
              <a:buFont typeface="Arial" panose="020B0604020202020204" pitchFamily="34" charset="0"/>
              <a:buChar char="•"/>
            </a:pPr>
            <a:r>
              <a:rPr lang="en-US" dirty="0">
                <a:solidFill>
                  <a:srgbClr val="003594"/>
                </a:solidFill>
              </a:rPr>
              <a:t>4 web pages with </a:t>
            </a:r>
            <a:r>
              <a:rPr lang="en-US" dirty="0" smtClean="0">
                <a:solidFill>
                  <a:srgbClr val="003594"/>
                </a:solidFill>
              </a:rPr>
              <a:t>GUI</a:t>
            </a:r>
            <a:endParaRPr lang="pl-PL" dirty="0" smtClean="0">
              <a:solidFill>
                <a:srgbClr val="003594"/>
              </a:solidFill>
            </a:endParaRPr>
          </a:p>
          <a:p>
            <a:pPr lvl="1">
              <a:lnSpc>
                <a:spcPct val="100000"/>
              </a:lnSpc>
              <a:buFont typeface="Arial" panose="020B0604020202020204" pitchFamily="34" charset="0"/>
              <a:buChar char="•"/>
            </a:pPr>
            <a:r>
              <a:rPr lang="en-US" dirty="0">
                <a:solidFill>
                  <a:srgbClr val="003594"/>
                </a:solidFill>
              </a:rPr>
              <a:t>23 data processors</a:t>
            </a:r>
            <a:endParaRPr lang="pl-PL" dirty="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4009573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WEB PAGES - FUNCTIONALITY</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pl-PL" dirty="0" smtClean="0">
                <a:solidFill>
                  <a:srgbClr val="003594"/>
                </a:solidFill>
              </a:rPr>
              <a:t>BOT web pages allow the user to:</a:t>
            </a:r>
          </a:p>
          <a:p>
            <a:pPr lvl="1">
              <a:lnSpc>
                <a:spcPct val="100000"/>
              </a:lnSpc>
              <a:buFont typeface="Arial" panose="020B0604020202020204" pitchFamily="34" charset="0"/>
              <a:buChar char="•"/>
            </a:pPr>
            <a:r>
              <a:rPr lang="en-US" dirty="0">
                <a:solidFill>
                  <a:srgbClr val="003594"/>
                </a:solidFill>
              </a:rPr>
              <a:t>maintain the list of assets to be excluded from </a:t>
            </a:r>
            <a:r>
              <a:rPr lang="en-US" dirty="0" err="1">
                <a:solidFill>
                  <a:srgbClr val="003594"/>
                </a:solidFill>
              </a:rPr>
              <a:t>Finex</a:t>
            </a:r>
            <a:r>
              <a:rPr lang="en-US" dirty="0">
                <a:solidFill>
                  <a:srgbClr val="003594"/>
                </a:solidFill>
              </a:rPr>
              <a:t> files (asset prices and target market) imported to Sonata</a:t>
            </a:r>
            <a:endParaRPr lang="pl-PL" dirty="0">
              <a:solidFill>
                <a:srgbClr val="003594"/>
              </a:solidFill>
            </a:endParaRPr>
          </a:p>
          <a:p>
            <a:pPr lvl="1">
              <a:lnSpc>
                <a:spcPct val="100000"/>
              </a:lnSpc>
              <a:buFont typeface="Arial" panose="020B0604020202020204" pitchFamily="34" charset="0"/>
              <a:buChar char="•"/>
            </a:pPr>
            <a:r>
              <a:rPr lang="en-US" dirty="0">
                <a:solidFill>
                  <a:srgbClr val="003594"/>
                </a:solidFill>
              </a:rPr>
              <a:t>reassign multiple clients and accounts from one adviser to another (bulk novation) at one go</a:t>
            </a:r>
            <a:endParaRPr lang="pl-PL" dirty="0">
              <a:solidFill>
                <a:srgbClr val="003594"/>
              </a:solidFill>
            </a:endParaRPr>
          </a:p>
          <a:p>
            <a:pPr lvl="1">
              <a:lnSpc>
                <a:spcPct val="100000"/>
              </a:lnSpc>
              <a:buFont typeface="Arial" panose="020B0604020202020204" pitchFamily="34" charset="0"/>
              <a:buChar char="•"/>
            </a:pPr>
            <a:r>
              <a:rPr lang="en-US" dirty="0">
                <a:solidFill>
                  <a:srgbClr val="003594"/>
                </a:solidFill>
              </a:rPr>
              <a:t>reassign multiple clients and accounts from one marketing campaign to another at one </a:t>
            </a:r>
            <a:r>
              <a:rPr lang="en-US" dirty="0" smtClean="0">
                <a:solidFill>
                  <a:srgbClr val="003594"/>
                </a:solidFill>
              </a:rPr>
              <a:t>go</a:t>
            </a:r>
            <a:endParaRPr lang="pl-PL" dirty="0" smtClean="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3441040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WEB PAGES - LIST</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pl-PL" dirty="0" smtClean="0">
                <a:solidFill>
                  <a:srgbClr val="003594"/>
                </a:solidFill>
              </a:rPr>
              <a:t>BOT </a:t>
            </a:r>
            <a:r>
              <a:rPr lang="pl-PL" dirty="0">
                <a:solidFill>
                  <a:srgbClr val="003594"/>
                </a:solidFill>
              </a:rPr>
              <a:t>web </a:t>
            </a:r>
            <a:r>
              <a:rPr lang="pl-PL" dirty="0" smtClean="0">
                <a:solidFill>
                  <a:srgbClr val="003594"/>
                </a:solidFill>
              </a:rPr>
              <a:t>pages:</a:t>
            </a:r>
            <a:endParaRPr lang="pl-PL" dirty="0">
              <a:solidFill>
                <a:srgbClr val="003594"/>
              </a:solidFill>
            </a:endParaRPr>
          </a:p>
          <a:p>
            <a:pPr lvl="1">
              <a:lnSpc>
                <a:spcPct val="100000"/>
              </a:lnSpc>
              <a:buFont typeface="Arial" panose="020B0604020202020204" pitchFamily="34" charset="0"/>
              <a:buChar char="•"/>
            </a:pPr>
            <a:r>
              <a:rPr lang="en-US" dirty="0">
                <a:solidFill>
                  <a:srgbClr val="003594"/>
                </a:solidFill>
              </a:rPr>
              <a:t>ISIN Suppression for </a:t>
            </a:r>
            <a:r>
              <a:rPr lang="en-US" dirty="0" err="1">
                <a:solidFill>
                  <a:srgbClr val="003594"/>
                </a:solidFill>
              </a:rPr>
              <a:t>Finex</a:t>
            </a:r>
            <a:r>
              <a:rPr lang="en-US" dirty="0">
                <a:solidFill>
                  <a:srgbClr val="003594"/>
                </a:solidFill>
              </a:rPr>
              <a:t> asset </a:t>
            </a:r>
            <a:r>
              <a:rPr lang="en-US" dirty="0" smtClean="0">
                <a:solidFill>
                  <a:srgbClr val="003594"/>
                </a:solidFill>
              </a:rPr>
              <a:t>prices</a:t>
            </a:r>
            <a:r>
              <a:rPr lang="pl-PL" dirty="0" smtClean="0">
                <a:solidFill>
                  <a:srgbClr val="003594"/>
                </a:solidFill>
              </a:rPr>
              <a:t> - </a:t>
            </a:r>
            <a:r>
              <a:rPr lang="en-US" u="sng" dirty="0">
                <a:hlinkClick r:id="rId2"/>
              </a:rPr>
              <a:t>http://tsh-backofficetools.platformservices.co.uk/BackOfficeTools/finexsuppressionsmanagement</a:t>
            </a:r>
            <a:endParaRPr lang="pl-PL" dirty="0" smtClean="0">
              <a:solidFill>
                <a:srgbClr val="003594"/>
              </a:solidFill>
            </a:endParaRPr>
          </a:p>
          <a:p>
            <a:pPr lvl="1">
              <a:lnSpc>
                <a:spcPct val="100000"/>
              </a:lnSpc>
              <a:buFont typeface="Arial" panose="020B0604020202020204" pitchFamily="34" charset="0"/>
              <a:buChar char="•"/>
            </a:pPr>
            <a:r>
              <a:rPr lang="en-US" dirty="0">
                <a:solidFill>
                  <a:srgbClr val="003594"/>
                </a:solidFill>
              </a:rPr>
              <a:t>ISIN Suppression for </a:t>
            </a:r>
            <a:r>
              <a:rPr lang="en-US" dirty="0" err="1">
                <a:solidFill>
                  <a:srgbClr val="003594"/>
                </a:solidFill>
              </a:rPr>
              <a:t>Finex</a:t>
            </a:r>
            <a:r>
              <a:rPr lang="en-US" dirty="0">
                <a:solidFill>
                  <a:srgbClr val="003594"/>
                </a:solidFill>
              </a:rPr>
              <a:t> target market </a:t>
            </a:r>
            <a:r>
              <a:rPr lang="en-US" dirty="0" smtClean="0">
                <a:solidFill>
                  <a:srgbClr val="003594"/>
                </a:solidFill>
              </a:rPr>
              <a:t>data</a:t>
            </a:r>
            <a:r>
              <a:rPr lang="pl-PL" dirty="0" smtClean="0">
                <a:solidFill>
                  <a:srgbClr val="003594"/>
                </a:solidFill>
              </a:rPr>
              <a:t> - </a:t>
            </a:r>
            <a:r>
              <a:rPr lang="en-US" u="sng" dirty="0">
                <a:hlinkClick r:id="rId3"/>
              </a:rPr>
              <a:t>http://tsh-backofficetools.platformservices.co.uk/BackOfficeTools/finexassettargetmarketsuppressionsmanagement</a:t>
            </a:r>
            <a:endParaRPr lang="en-US" dirty="0">
              <a:solidFill>
                <a:srgbClr val="003594"/>
              </a:solidFill>
            </a:endParaRPr>
          </a:p>
          <a:p>
            <a:pPr lvl="1">
              <a:lnSpc>
                <a:spcPct val="100000"/>
              </a:lnSpc>
              <a:buFont typeface="Arial" panose="020B0604020202020204" pitchFamily="34" charset="0"/>
              <a:buChar char="•"/>
            </a:pPr>
            <a:r>
              <a:rPr lang="pl-PL" dirty="0" smtClean="0">
                <a:solidFill>
                  <a:srgbClr val="003594"/>
                </a:solidFill>
              </a:rPr>
              <a:t>Bulk Novation - </a:t>
            </a:r>
            <a:r>
              <a:rPr lang="en-US" u="sng" dirty="0">
                <a:hlinkClick r:id="rId4"/>
              </a:rPr>
              <a:t>http://tsh-backofficetools.platformservices.co.uk/BackOfficeTools/BulkNovation</a:t>
            </a:r>
            <a:endParaRPr lang="pl-PL" dirty="0">
              <a:solidFill>
                <a:srgbClr val="003594"/>
              </a:solidFill>
            </a:endParaRPr>
          </a:p>
          <a:p>
            <a:pPr lvl="1">
              <a:lnSpc>
                <a:spcPct val="100000"/>
              </a:lnSpc>
              <a:buFont typeface="Arial" panose="020B0604020202020204" pitchFamily="34" charset="0"/>
              <a:buChar char="•"/>
            </a:pPr>
            <a:r>
              <a:rPr lang="en-US" dirty="0">
                <a:solidFill>
                  <a:srgbClr val="003594"/>
                </a:solidFill>
              </a:rPr>
              <a:t>Update Marketing Campaign for </a:t>
            </a:r>
            <a:r>
              <a:rPr lang="en-US" dirty="0" smtClean="0">
                <a:solidFill>
                  <a:srgbClr val="003594"/>
                </a:solidFill>
              </a:rPr>
              <a:t>Adviser</a:t>
            </a:r>
            <a:r>
              <a:rPr lang="pl-PL" dirty="0" smtClean="0">
                <a:solidFill>
                  <a:srgbClr val="003594"/>
                </a:solidFill>
              </a:rPr>
              <a:t> - </a:t>
            </a:r>
            <a:r>
              <a:rPr lang="en-US" u="sng" dirty="0">
                <a:hlinkClick r:id="rId5"/>
              </a:rPr>
              <a:t>http://tsh-backofficetools.platformservices.co.uk/BackOfficeTools/UpdateMarketingCampaignForAdvisor</a:t>
            </a:r>
            <a:endParaRPr lang="en-US" dirty="0">
              <a:solidFill>
                <a:srgbClr val="003594"/>
              </a:solidFill>
            </a:endParaRPr>
          </a:p>
        </p:txBody>
      </p:sp>
      <p:sp>
        <p:nvSpPr>
          <p:cNvPr id="4" name="Footer Placeholder 3"/>
          <p:cNvSpPr>
            <a:spLocks noGrp="1"/>
          </p:cNvSpPr>
          <p:nvPr>
            <p:ph type="ftr" sz="quarter" idx="16"/>
          </p:nvPr>
        </p:nvSpPr>
        <p:spPr/>
        <p:txBody>
          <a:bodyPr/>
          <a:lstStyle/>
          <a:p>
            <a:r>
              <a:rPr lang="pl-PL" dirty="0" smtClean="0"/>
              <a:t>company confidential </a:t>
            </a:r>
            <a:endParaRPr lang="pl-PL" dirty="0"/>
          </a:p>
        </p:txBody>
      </p:sp>
    </p:spTree>
    <p:extLst>
      <p:ext uri="{BB962C8B-B14F-4D97-AF65-F5344CB8AC3E}">
        <p14:creationId xmlns:p14="http://schemas.microsoft.com/office/powerpoint/2010/main" val="480913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DATA PROCESSORS – FUNCTIONALITY (1)</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pl-PL" dirty="0">
                <a:solidFill>
                  <a:srgbClr val="003594"/>
                </a:solidFill>
              </a:rPr>
              <a:t>BOT </a:t>
            </a:r>
            <a:r>
              <a:rPr lang="en-US" dirty="0">
                <a:solidFill>
                  <a:srgbClr val="003594"/>
                </a:solidFill>
              </a:rPr>
              <a:t>data processors participate in </a:t>
            </a:r>
            <a:r>
              <a:rPr lang="en-US" dirty="0" smtClean="0">
                <a:solidFill>
                  <a:srgbClr val="003594"/>
                </a:solidFill>
              </a:rPr>
              <a:t>delivering</a:t>
            </a:r>
            <a:r>
              <a:rPr lang="pl-PL" dirty="0" smtClean="0">
                <a:solidFill>
                  <a:srgbClr val="003594"/>
                </a:solidFill>
              </a:rPr>
              <a:t>:</a:t>
            </a:r>
            <a:endParaRPr lang="pl-PL" dirty="0">
              <a:solidFill>
                <a:srgbClr val="003594"/>
              </a:solidFill>
            </a:endParaRPr>
          </a:p>
          <a:p>
            <a:pPr lvl="1">
              <a:lnSpc>
                <a:spcPct val="100000"/>
              </a:lnSpc>
              <a:buFont typeface="Arial" panose="020B0604020202020204" pitchFamily="34" charset="0"/>
              <a:buChar char="•"/>
            </a:pPr>
            <a:r>
              <a:rPr lang="en-US" dirty="0">
                <a:solidFill>
                  <a:srgbClr val="003594"/>
                </a:solidFill>
              </a:rPr>
              <a:t>information about Altus Transfer Gateway account transfers to Blue Button and Sonata systems</a:t>
            </a:r>
            <a:endParaRPr lang="pl-PL" dirty="0">
              <a:solidFill>
                <a:srgbClr val="003594"/>
              </a:solidFill>
            </a:endParaRPr>
          </a:p>
          <a:p>
            <a:pPr lvl="1">
              <a:lnSpc>
                <a:spcPct val="100000"/>
              </a:lnSpc>
              <a:buFont typeface="Arial" panose="020B0604020202020204" pitchFamily="34" charset="0"/>
              <a:buChar char="•"/>
            </a:pPr>
            <a:r>
              <a:rPr lang="en-US" dirty="0">
                <a:solidFill>
                  <a:srgbClr val="003594"/>
                </a:solidFill>
              </a:rPr>
              <a:t>asset data, including asset classification, to Sonata </a:t>
            </a:r>
            <a:r>
              <a:rPr lang="en-US" dirty="0" smtClean="0">
                <a:solidFill>
                  <a:srgbClr val="003594"/>
                </a:solidFill>
              </a:rPr>
              <a:t>system</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Bloomberg asset prices to Sonata </a:t>
            </a:r>
            <a:r>
              <a:rPr lang="en-US" dirty="0" smtClean="0">
                <a:solidFill>
                  <a:srgbClr val="003594"/>
                </a:solidFill>
              </a:rPr>
              <a:t>system</a:t>
            </a:r>
            <a:endParaRPr lang="pl-PL" dirty="0" smtClean="0">
              <a:solidFill>
                <a:srgbClr val="003594"/>
              </a:solidFill>
            </a:endParaRPr>
          </a:p>
          <a:p>
            <a:pPr lvl="1">
              <a:lnSpc>
                <a:spcPct val="100000"/>
              </a:lnSpc>
              <a:buFont typeface="Arial" panose="020B0604020202020204" pitchFamily="34" charset="0"/>
              <a:buChar char="•"/>
            </a:pPr>
            <a:r>
              <a:rPr lang="en-US" dirty="0">
                <a:solidFill>
                  <a:srgbClr val="003594"/>
                </a:solidFill>
              </a:rPr>
              <a:t>Sonata orders to </a:t>
            </a:r>
            <a:r>
              <a:rPr lang="en-US" dirty="0" err="1">
                <a:solidFill>
                  <a:srgbClr val="003594"/>
                </a:solidFill>
              </a:rPr>
              <a:t>Calastone</a:t>
            </a:r>
            <a:r>
              <a:rPr lang="en-US" dirty="0">
                <a:solidFill>
                  <a:srgbClr val="003594"/>
                </a:solidFill>
              </a:rPr>
              <a:t> system</a:t>
            </a:r>
          </a:p>
          <a:p>
            <a:pPr lvl="1">
              <a:lnSpc>
                <a:spcPct val="100000"/>
              </a:lnSpc>
              <a:buFont typeface="Arial" panose="020B0604020202020204" pitchFamily="34" charset="0"/>
              <a:buChar char="•"/>
            </a:pPr>
            <a:r>
              <a:rPr lang="en-US" dirty="0">
                <a:solidFill>
                  <a:srgbClr val="003594"/>
                </a:solidFill>
              </a:rPr>
              <a:t>order confirmations from </a:t>
            </a:r>
            <a:r>
              <a:rPr lang="en-US" dirty="0" err="1">
                <a:solidFill>
                  <a:srgbClr val="003594"/>
                </a:solidFill>
              </a:rPr>
              <a:t>Calastone</a:t>
            </a:r>
            <a:r>
              <a:rPr lang="en-US" dirty="0">
                <a:solidFill>
                  <a:srgbClr val="003594"/>
                </a:solidFill>
              </a:rPr>
              <a:t> to Sonata system,</a:t>
            </a:r>
          </a:p>
          <a:p>
            <a:pPr lvl="1">
              <a:lnSpc>
                <a:spcPct val="100000"/>
              </a:lnSpc>
              <a:buFont typeface="Arial" panose="020B0604020202020204" pitchFamily="34" charset="0"/>
              <a:buChar char="•"/>
            </a:pPr>
            <a:r>
              <a:rPr lang="en-US" dirty="0">
                <a:solidFill>
                  <a:srgbClr val="003594"/>
                </a:solidFill>
              </a:rPr>
              <a:t>information about dividends related to assets from </a:t>
            </a:r>
            <a:r>
              <a:rPr lang="en-US" dirty="0" err="1">
                <a:solidFill>
                  <a:srgbClr val="003594"/>
                </a:solidFill>
              </a:rPr>
              <a:t>Finex</a:t>
            </a:r>
            <a:r>
              <a:rPr lang="en-US" dirty="0">
                <a:solidFill>
                  <a:srgbClr val="003594"/>
                </a:solidFill>
              </a:rPr>
              <a:t> to Sonata system</a:t>
            </a:r>
          </a:p>
          <a:p>
            <a:pPr lvl="1">
              <a:lnSpc>
                <a:spcPct val="100000"/>
              </a:lnSpc>
              <a:buFont typeface="Arial" panose="020B0604020202020204" pitchFamily="34" charset="0"/>
              <a:buChar char="•"/>
            </a:pPr>
            <a:r>
              <a:rPr lang="en-US" dirty="0">
                <a:solidFill>
                  <a:srgbClr val="003594"/>
                </a:solidFill>
              </a:rPr>
              <a:t>information about fund asset statuses from EMX to Sonata </a:t>
            </a:r>
            <a:r>
              <a:rPr lang="en-US" dirty="0" smtClean="0">
                <a:solidFill>
                  <a:srgbClr val="003594"/>
                </a:solidFill>
              </a:rPr>
              <a:t>system</a:t>
            </a:r>
            <a:endParaRPr lang="en-US" dirty="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331419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DATA PROCESSORS – FUNCTIONALITY (2)</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pl-PL" dirty="0">
                <a:solidFill>
                  <a:srgbClr val="003594"/>
                </a:solidFill>
              </a:rPr>
              <a:t>BOT </a:t>
            </a:r>
            <a:r>
              <a:rPr lang="en-US" dirty="0">
                <a:solidFill>
                  <a:srgbClr val="003594"/>
                </a:solidFill>
              </a:rPr>
              <a:t>data processors participate in </a:t>
            </a:r>
            <a:r>
              <a:rPr lang="en-US" dirty="0" smtClean="0">
                <a:solidFill>
                  <a:srgbClr val="003594"/>
                </a:solidFill>
              </a:rPr>
              <a:t>delivering</a:t>
            </a:r>
            <a:r>
              <a:rPr lang="pl-PL" dirty="0" smtClean="0">
                <a:solidFill>
                  <a:srgbClr val="003594"/>
                </a:solidFill>
              </a:rPr>
              <a:t>:</a:t>
            </a:r>
            <a:endParaRPr lang="pl-PL" dirty="0">
              <a:solidFill>
                <a:srgbClr val="003594"/>
              </a:solidFill>
            </a:endParaRPr>
          </a:p>
          <a:p>
            <a:pPr lvl="1">
              <a:lnSpc>
                <a:spcPct val="100000"/>
              </a:lnSpc>
              <a:buFont typeface="Arial" panose="020B0604020202020204" pitchFamily="34" charset="0"/>
              <a:buChar char="•"/>
            </a:pPr>
            <a:r>
              <a:rPr lang="en-US" dirty="0" err="1">
                <a:solidFill>
                  <a:srgbClr val="003594"/>
                </a:solidFill>
              </a:rPr>
              <a:t>Finex</a:t>
            </a:r>
            <a:r>
              <a:rPr lang="en-US" dirty="0">
                <a:solidFill>
                  <a:srgbClr val="003594"/>
                </a:solidFill>
              </a:rPr>
              <a:t> asset prices to Sonata </a:t>
            </a:r>
            <a:r>
              <a:rPr lang="en-US" dirty="0" smtClean="0">
                <a:solidFill>
                  <a:srgbClr val="003594"/>
                </a:solidFill>
              </a:rPr>
              <a:t>system</a:t>
            </a:r>
            <a:endParaRPr lang="en-US" dirty="0">
              <a:solidFill>
                <a:srgbClr val="003594"/>
              </a:solidFill>
            </a:endParaRPr>
          </a:p>
          <a:p>
            <a:pPr lvl="1">
              <a:lnSpc>
                <a:spcPct val="100000"/>
              </a:lnSpc>
              <a:buFont typeface="Arial" panose="020B0604020202020204" pitchFamily="34" charset="0"/>
              <a:buChar char="•"/>
            </a:pPr>
            <a:r>
              <a:rPr lang="en-US" dirty="0" err="1">
                <a:solidFill>
                  <a:srgbClr val="003594"/>
                </a:solidFill>
              </a:rPr>
              <a:t>Finex</a:t>
            </a:r>
            <a:r>
              <a:rPr lang="en-US" dirty="0">
                <a:solidFill>
                  <a:srgbClr val="003594"/>
                </a:solidFill>
              </a:rPr>
              <a:t> target market attributes to Sonata </a:t>
            </a:r>
            <a:r>
              <a:rPr lang="en-US" dirty="0" smtClean="0">
                <a:solidFill>
                  <a:srgbClr val="003594"/>
                </a:solidFill>
              </a:rPr>
              <a:t>system</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Dunstan Thomas illustration of pension prediction to Sonata and Print Service </a:t>
            </a:r>
            <a:r>
              <a:rPr lang="en-US" dirty="0" smtClean="0">
                <a:solidFill>
                  <a:srgbClr val="003594"/>
                </a:solidFill>
              </a:rPr>
              <a:t>systems</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multiple files from Blue Button and Sonata to HSBC, Prudential and Scottish Friendly </a:t>
            </a:r>
            <a:r>
              <a:rPr lang="en-US" dirty="0" smtClean="0">
                <a:solidFill>
                  <a:srgbClr val="003594"/>
                </a:solidFill>
              </a:rPr>
              <a:t>systems</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multiple files from HSBC, Prudential and Scottish Friendly to Blue Button and Sonata </a:t>
            </a:r>
            <a:r>
              <a:rPr lang="en-US" dirty="0" smtClean="0">
                <a:solidFill>
                  <a:srgbClr val="003594"/>
                </a:solidFill>
              </a:rPr>
              <a:t>systems</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Sonata payment files to HSBC </a:t>
            </a:r>
            <a:r>
              <a:rPr lang="en-US" dirty="0" smtClean="0">
                <a:solidFill>
                  <a:srgbClr val="003594"/>
                </a:solidFill>
              </a:rPr>
              <a:t>system</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information from HSBC acknowledgement files to the </a:t>
            </a:r>
            <a:r>
              <a:rPr lang="en-US" dirty="0" smtClean="0">
                <a:solidFill>
                  <a:srgbClr val="003594"/>
                </a:solidFill>
              </a:rPr>
              <a:t>users</a:t>
            </a:r>
            <a:endParaRPr lang="en-US" dirty="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1558557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DATA PROCESSORS – FUNCTIONALITY (3)</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pl-PL" dirty="0" smtClean="0">
                <a:solidFill>
                  <a:srgbClr val="003594"/>
                </a:solidFill>
              </a:rPr>
              <a:t>In addition BOT </a:t>
            </a:r>
            <a:r>
              <a:rPr lang="en-US" dirty="0">
                <a:solidFill>
                  <a:srgbClr val="003594"/>
                </a:solidFill>
              </a:rPr>
              <a:t>data </a:t>
            </a:r>
            <a:r>
              <a:rPr lang="en-US" dirty="0" smtClean="0">
                <a:solidFill>
                  <a:srgbClr val="003594"/>
                </a:solidFill>
              </a:rPr>
              <a:t>processors</a:t>
            </a:r>
            <a:r>
              <a:rPr lang="pl-PL" dirty="0" smtClean="0">
                <a:solidFill>
                  <a:srgbClr val="003594"/>
                </a:solidFill>
              </a:rPr>
              <a:t>:</a:t>
            </a:r>
            <a:endParaRPr lang="pl-PL" dirty="0">
              <a:solidFill>
                <a:srgbClr val="003594"/>
              </a:solidFill>
            </a:endParaRPr>
          </a:p>
          <a:p>
            <a:pPr lvl="1">
              <a:lnSpc>
                <a:spcPct val="100000"/>
              </a:lnSpc>
              <a:buFont typeface="Arial" panose="020B0604020202020204" pitchFamily="34" charset="0"/>
              <a:buChar char="•"/>
            </a:pPr>
            <a:r>
              <a:rPr lang="en-US" dirty="0" smtClean="0">
                <a:solidFill>
                  <a:srgbClr val="003594"/>
                </a:solidFill>
              </a:rPr>
              <a:t>amend </a:t>
            </a:r>
            <a:r>
              <a:rPr lang="en-US" dirty="0">
                <a:solidFill>
                  <a:srgbClr val="003594"/>
                </a:solidFill>
              </a:rPr>
              <a:t>Blue Button and Sonata versions of ISACOM100 report so that they can be manually </a:t>
            </a:r>
            <a:r>
              <a:rPr lang="en-US" dirty="0" smtClean="0">
                <a:solidFill>
                  <a:srgbClr val="003594"/>
                </a:solidFill>
              </a:rPr>
              <a:t>merged</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amend Blue Button and Sonata versions of ‘Other interest Return (Type 18)’ report so that they can be manually </a:t>
            </a:r>
            <a:r>
              <a:rPr lang="en-US" dirty="0" smtClean="0">
                <a:solidFill>
                  <a:srgbClr val="003594"/>
                </a:solidFill>
              </a:rPr>
              <a:t>merged</a:t>
            </a:r>
            <a:endParaRPr lang="en-US" dirty="0">
              <a:solidFill>
                <a:srgbClr val="003594"/>
              </a:solidFill>
            </a:endParaRPr>
          </a:p>
          <a:p>
            <a:pPr lvl="1">
              <a:lnSpc>
                <a:spcPct val="100000"/>
              </a:lnSpc>
              <a:buFont typeface="Arial" panose="020B0604020202020204" pitchFamily="34" charset="0"/>
              <a:buChar char="•"/>
            </a:pPr>
            <a:r>
              <a:rPr lang="en-US" dirty="0">
                <a:solidFill>
                  <a:srgbClr val="003594"/>
                </a:solidFill>
              </a:rPr>
              <a:t>merge Blue Button and Sonata versions of ‘Product Sales Data’ report</a:t>
            </a: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3459093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DATA PROCESSORS – FILE PROCESSING (1)</a:t>
            </a:r>
            <a:endParaRPr lang="en-GB" dirty="0"/>
          </a:p>
        </p:txBody>
      </p:sp>
      <p:sp>
        <p:nvSpPr>
          <p:cNvPr id="3" name="Content Placeholder 2"/>
          <p:cNvSpPr>
            <a:spLocks noGrp="1"/>
          </p:cNvSpPr>
          <p:nvPr>
            <p:ph idx="10"/>
          </p:nvPr>
        </p:nvSpPr>
        <p:spPr>
          <a:xfrm>
            <a:off x="251520" y="984278"/>
            <a:ext cx="8424000" cy="5181026"/>
          </a:xfrm>
        </p:spPr>
        <p:txBody>
          <a:bodyPr/>
          <a:lstStyle/>
          <a:p>
            <a:pPr marL="0" indent="0">
              <a:buNone/>
            </a:pPr>
            <a:r>
              <a:rPr lang="pl-PL" dirty="0" smtClean="0">
                <a:solidFill>
                  <a:srgbClr val="003594"/>
                </a:solidFill>
              </a:rPr>
              <a:t>BOT </a:t>
            </a:r>
            <a:r>
              <a:rPr lang="en-US" dirty="0">
                <a:solidFill>
                  <a:srgbClr val="003594"/>
                </a:solidFill>
              </a:rPr>
              <a:t>data processors</a:t>
            </a:r>
            <a:r>
              <a:rPr lang="pl-PL" dirty="0">
                <a:solidFill>
                  <a:srgbClr val="003594"/>
                </a:solidFill>
              </a:rPr>
              <a:t> </a:t>
            </a:r>
            <a:r>
              <a:rPr lang="en-US" dirty="0">
                <a:solidFill>
                  <a:srgbClr val="003594"/>
                </a:solidFill>
              </a:rPr>
              <a:t>transform files appearing in input folders, clear the input folders and place the resulting files in output </a:t>
            </a:r>
            <a:r>
              <a:rPr lang="en-US" dirty="0" smtClean="0">
                <a:solidFill>
                  <a:srgbClr val="003594"/>
                </a:solidFill>
              </a:rPr>
              <a:t>folders</a:t>
            </a:r>
            <a:endParaRPr lang="pl-PL" dirty="0" smtClean="0">
              <a:solidFill>
                <a:srgbClr val="003594"/>
              </a:solidFill>
            </a:endParaRPr>
          </a:p>
          <a:p>
            <a:pPr marL="0" indent="0">
              <a:buNone/>
            </a:pPr>
            <a:r>
              <a:rPr lang="en-US" dirty="0">
                <a:solidFill>
                  <a:srgbClr val="003594"/>
                </a:solidFill>
              </a:rPr>
              <a:t>Processing is triggered by the appearance of the appropriate files in the input </a:t>
            </a:r>
            <a:r>
              <a:rPr lang="en-US" dirty="0" smtClean="0">
                <a:solidFill>
                  <a:srgbClr val="003594"/>
                </a:solidFill>
              </a:rPr>
              <a:t>folders</a:t>
            </a:r>
            <a:endParaRPr lang="pl-PL" dirty="0">
              <a:solidFill>
                <a:srgbClr val="003594"/>
              </a:solidFill>
            </a:endParaRPr>
          </a:p>
        </p:txBody>
      </p:sp>
      <p:sp>
        <p:nvSpPr>
          <p:cNvPr id="4" name="Footer Placeholder 3"/>
          <p:cNvSpPr>
            <a:spLocks noGrp="1"/>
          </p:cNvSpPr>
          <p:nvPr>
            <p:ph type="ftr" sz="quarter" idx="16"/>
          </p:nvPr>
        </p:nvSpPr>
        <p:spPr/>
        <p:txBody>
          <a:bodyPr/>
          <a:lstStyle/>
          <a:p>
            <a:r>
              <a:rPr lang="pl-PL" smtClean="0"/>
              <a:t>company confidential </a:t>
            </a:r>
            <a:endParaRPr lang="pl-PL" dirty="0"/>
          </a:p>
        </p:txBody>
      </p:sp>
    </p:spTree>
    <p:extLst>
      <p:ext uri="{BB962C8B-B14F-4D97-AF65-F5344CB8AC3E}">
        <p14:creationId xmlns:p14="http://schemas.microsoft.com/office/powerpoint/2010/main" val="1136468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heme_Objectivity">
  <a:themeElements>
    <a:clrScheme name="Custom 5">
      <a:dk1>
        <a:srgbClr val="283480"/>
      </a:dk1>
      <a:lt1>
        <a:sysClr val="window" lastClr="FFFFFF"/>
      </a:lt1>
      <a:dk2>
        <a:srgbClr val="017DBB"/>
      </a:dk2>
      <a:lt2>
        <a:srgbClr val="FFFFFF"/>
      </a:lt2>
      <a:accent1>
        <a:srgbClr val="0081E2"/>
      </a:accent1>
      <a:accent2>
        <a:srgbClr val="002060"/>
      </a:accent2>
      <a:accent3>
        <a:srgbClr val="7030A0"/>
      </a:accent3>
      <a:accent4>
        <a:srgbClr val="FF43AA"/>
      </a:accent4>
      <a:accent5>
        <a:srgbClr val="FFED00"/>
      </a:accent5>
      <a:accent6>
        <a:srgbClr val="984807"/>
      </a:accent6>
      <a:hlink>
        <a:srgbClr val="007DBA"/>
      </a:hlink>
      <a:folHlink>
        <a:srgbClr val="800080"/>
      </a:folHlink>
    </a:clrScheme>
    <a:fontScheme name="Objectivity-SystemFonts">
      <a:majorFont>
        <a:latin typeface="Arial Narrow"/>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ER_regression_tests" id="{3B50B6EC-AE3F-4CE4-9F2F-5A57C605F202}" vid="{31DCE763-09FB-4450-AB65-F7055A568E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7CDFCA1133F043913177F07761EBF4" ma:contentTypeVersion="1" ma:contentTypeDescription="Create a new document." ma:contentTypeScope="" ma:versionID="6892b3a618d84796ef7c1617631094c3">
  <xsd:schema xmlns:xsd="http://www.w3.org/2001/XMLSchema" xmlns:xs="http://www.w3.org/2001/XMLSchema" xmlns:p="http://schemas.microsoft.com/office/2006/metadata/properties" xmlns:ns2="a546b0de-196e-4922-85f0-1ae993c7b4ba" targetNamespace="http://schemas.microsoft.com/office/2006/metadata/properties" ma:root="true" ma:fieldsID="4da62b12e59773b75b0585190ecfb4f6" ns2:_="">
    <xsd:import namespace="a546b0de-196e-4922-85f0-1ae993c7b4ba"/>
    <xsd:element name="properties">
      <xsd:complexType>
        <xsd:sequence>
          <xsd:element name="documentManagement">
            <xsd:complexType>
              <xsd:all>
                <xsd:element ref="ns2:File_x0020_Type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46b0de-196e-4922-85f0-1ae993c7b4ba" elementFormDefault="qualified">
    <xsd:import namespace="http://schemas.microsoft.com/office/2006/documentManagement/types"/>
    <xsd:import namespace="http://schemas.microsoft.com/office/infopath/2007/PartnerControls"/>
    <xsd:element name="File_x0020_Type0" ma:index="8" nillable="true" ma:displayName="File Type" ma:default="Other" ma:internalName="File_x0020_Type0">
      <xsd:complexType>
        <xsd:complexContent>
          <xsd:extension base="dms:MultiChoice">
            <xsd:sequence>
              <xsd:element name="Value" maxOccurs="unbounded" minOccurs="0" nillable="true">
                <xsd:simpleType>
                  <xsd:restriction base="dms:Choice">
                    <xsd:enumeration value="User Story"/>
                    <xsd:enumeration value="Test"/>
                    <xsd:enumeration value="Backlog"/>
                    <xsd:enumeration value="Sonata"/>
                    <xsd:enumeration value="Contracts"/>
                    <xsd:enumeration value="PM"/>
                    <xsd:enumeration value="Other"/>
                    <xsd:enumeration value="Requirements"/>
                    <xsd:enumeration value="TA"/>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ile_x0020_Type0 xmlns="a546b0de-196e-4922-85f0-1ae993c7b4ba">
      <Value>Other</Value>
    </File_x0020_Type0>
  </documentManagement>
</p:properties>
</file>

<file path=customXml/itemProps1.xml><?xml version="1.0" encoding="utf-8"?>
<ds:datastoreItem xmlns:ds="http://schemas.openxmlformats.org/officeDocument/2006/customXml" ds:itemID="{B04418AE-781F-4610-94D3-9305D369C83B}"/>
</file>

<file path=customXml/itemProps2.xml><?xml version="1.0" encoding="utf-8"?>
<ds:datastoreItem xmlns:ds="http://schemas.openxmlformats.org/officeDocument/2006/customXml" ds:itemID="{4F33D784-6CAB-430D-ABF6-23CB7DEA62B3}"/>
</file>

<file path=customXml/itemProps3.xml><?xml version="1.0" encoding="utf-8"?>
<ds:datastoreItem xmlns:ds="http://schemas.openxmlformats.org/officeDocument/2006/customXml" ds:itemID="{5F2F14B6-0560-42CB-ABE2-4AF83C58B94C}"/>
</file>

<file path=docProps/app.xml><?xml version="1.0" encoding="utf-8"?>
<Properties xmlns="http://schemas.openxmlformats.org/officeDocument/2006/extended-properties" xmlns:vt="http://schemas.openxmlformats.org/officeDocument/2006/docPropsVTypes">
  <Template>ER_regression_tests</Template>
  <TotalTime>5121</TotalTime>
  <Words>821</Words>
  <Application>Microsoft Office PowerPoint</Application>
  <PresentationFormat>On-screen Show (4:3)</PresentationFormat>
  <Paragraphs>89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Theme_Objectivity</vt:lpstr>
      <vt:lpstr> </vt:lpstr>
      <vt:lpstr>PURPOSE</vt:lpstr>
      <vt:lpstr>STRUCTURE</vt:lpstr>
      <vt:lpstr>WEB PAGES - FUNCTIONALITY</vt:lpstr>
      <vt:lpstr>WEB PAGES - LIST</vt:lpstr>
      <vt:lpstr>DATA PROCESSORS – FUNCTIONALITY (1)</vt:lpstr>
      <vt:lpstr>DATA PROCESSORS – FUNCTIONALITY (2)</vt:lpstr>
      <vt:lpstr>DATA PROCESSORS – FUNCTIONALITY (3)</vt:lpstr>
      <vt:lpstr>DATA PROCESSORS – FILE PROCESSING (1)</vt:lpstr>
      <vt:lpstr>DATA PROCESSORS – FILE PROCESSING (2)</vt:lpstr>
      <vt:lpstr>DATA PROCESSORS – FILE PROCESSING (3)</vt:lpstr>
      <vt:lpstr>DATA PROCESSORS – FILE ARCHIVING (1)</vt:lpstr>
      <vt:lpstr>DATA PROCESSORS – FILE ARCHIVING (2)</vt:lpstr>
      <vt:lpstr>BACK OFFICE TOOLS – MORE DETAILS</vt:lpstr>
      <vt:lpstr>PowerPoint Presentation</vt:lpstr>
    </vt:vector>
  </TitlesOfParts>
  <Company>Objectivity Bespoke Software Specialists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Back Office Tools</dc:title>
  <dc:creator>Jakub Raczek</dc:creator>
  <cp:lastModifiedBy>Dominik Niszewski</cp:lastModifiedBy>
  <cp:revision>147</cp:revision>
  <cp:lastPrinted>2014-06-12T15:17:14Z</cp:lastPrinted>
  <dcterms:created xsi:type="dcterms:W3CDTF">2014-06-10T14:00:34Z</dcterms:created>
  <dcterms:modified xsi:type="dcterms:W3CDTF">2018-06-15T14:08:09Z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0x010100BE7CDFCA1133F043913177F07761EBF4</vt:lpwstr>
  </property>
</Properties>
</file>