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 lIns="91424" tIns="45712" rIns="91424" bIns="45712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4" tIns="45712" rIns="91424" bIns="45712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lIns="91424" tIns="45712" rIns="91424" bIns="45712"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4" tIns="45712" rIns="91424" bIns="45712" anchor="b"/>
          <a:lstStyle>
            <a:lvl1pPr marL="0" indent="0">
              <a:buNone/>
              <a:defRPr sz="2400" b="1"/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91424" tIns="45712" rIns="91424" bIns="45712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1424" tIns="45712" rIns="91424" bIns="45712"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4" tIns="45712" rIns="91424" bIns="45712"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4521AFD6-BDD0-4D03-BA37-8138DB7BF28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10B21C32-4BCF-4287-832A-49F35FB2DB6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 texte nextformati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84932" y="424711"/>
            <a:ext cx="1941747" cy="583312"/>
          </a:xfrm>
          <a:prstGeom prst="rect">
            <a:avLst/>
          </a:prstGeom>
        </p:spPr>
      </p:pic>
      <p:pic>
        <p:nvPicPr>
          <p:cNvPr id="12" name="Image 11" descr="charte A4 paysag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50727" y="163258"/>
            <a:ext cx="1319481" cy="1345547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0" y="1143127"/>
            <a:ext cx="9144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46506" y="6525265"/>
            <a:ext cx="8435711" cy="55398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fr-FR" sz="900" b="1" dirty="0" err="1" smtClean="0">
                <a:solidFill>
                  <a:srgbClr val="E8781C"/>
                </a:solidFill>
                <a:latin typeface="Arial" pitchFamily="34" charset="0"/>
              </a:rPr>
              <a:t>Next</a:t>
            </a:r>
            <a:r>
              <a:rPr lang="fr-F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formation</a:t>
            </a:r>
            <a:r>
              <a:rPr lang="fr-F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rPr>
              <a:t>     </a:t>
            </a:r>
            <a:r>
              <a:rPr lang="fr-FR" sz="900" b="1" dirty="0" smtClean="0">
                <a:solidFill>
                  <a:schemeClr val="tx1"/>
                </a:solidFill>
                <a:latin typeface="Arial" pitchFamily="34" charset="0"/>
              </a:rPr>
              <a:t>55 avenue Hoche 75008 Paris</a:t>
            </a:r>
            <a:r>
              <a:rPr lang="fr-FR" sz="900" b="1" baseline="0" dirty="0" smtClean="0">
                <a:solidFill>
                  <a:schemeClr val="tx1"/>
                </a:solidFill>
                <a:latin typeface="Arial" pitchFamily="34" charset="0"/>
              </a:rPr>
              <a:t>                   4 Rue Auber  75009 Paris              </a:t>
            </a:r>
            <a:r>
              <a:rPr lang="fr-FR" sz="900" b="1" dirty="0" smtClean="0">
                <a:solidFill>
                  <a:schemeClr val="tx1"/>
                </a:solidFill>
                <a:latin typeface="Arial" pitchFamily="34" charset="0"/>
              </a:rPr>
              <a:t> 9 avenue de Paris 94300 Vincennes                 Tel : </a:t>
            </a:r>
            <a:r>
              <a:rPr lang="fr-FR" sz="900" b="1" dirty="0" smtClean="0">
                <a:solidFill>
                  <a:schemeClr val="tx1"/>
                </a:solidFill>
              </a:rPr>
              <a:t>01 42 03 77 00</a:t>
            </a:r>
            <a:endParaRPr lang="fr-FR" sz="900" b="1" dirty="0" smtClean="0">
              <a:solidFill>
                <a:schemeClr val="tx1"/>
              </a:solidFill>
              <a:latin typeface="Arial" pitchFamily="34" charset="0"/>
            </a:endParaRPr>
          </a:p>
          <a:p>
            <a:endParaRPr lang="fr-FR" sz="1200" b="1" dirty="0">
              <a:latin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38633" cy="6858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2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9" indent="-285700" algn="l" defTabSz="91423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8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8" indent="-228560" algn="l" defTabSz="91423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7" indent="-228560" algn="l" defTabSz="91423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r>
              <a:rPr lang="fr-FR" b="1" dirty="0"/>
              <a:t>CADRAGE DU PROJET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METHODE CPS</a:t>
            </a:r>
            <a:endParaRPr lang="fr-FR" dirty="0"/>
          </a:p>
          <a:p>
            <a:r>
              <a:rPr lang="fr-FR" b="1" dirty="0"/>
              <a:t>CADRAGE PRAGMATIQUE ET SYNTHETIQUELE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106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4929411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 smtClean="0"/>
              <a:t>5</a:t>
            </a:r>
            <a:r>
              <a:rPr lang="fr-FR" sz="2800" b="1" dirty="0"/>
              <a:t>. LES </a:t>
            </a:r>
            <a:r>
              <a:rPr lang="fr-FR" sz="2800" b="1" dirty="0" smtClean="0"/>
              <a:t>MOYENS</a:t>
            </a:r>
          </a:p>
          <a:p>
            <a:pPr marL="0" indent="0">
              <a:buNone/>
            </a:pPr>
            <a:endParaRPr lang="fr-FR" sz="2800" b="1" dirty="0" smtClean="0"/>
          </a:p>
          <a:p>
            <a:pPr marL="0" indent="0">
              <a:buNone/>
            </a:pPr>
            <a:r>
              <a:rPr lang="fr-FR" sz="2800" b="1" dirty="0" smtClean="0"/>
              <a:t>-</a:t>
            </a:r>
            <a:r>
              <a:rPr lang="fr-FR" sz="2800" b="1" dirty="0"/>
              <a:t>LES </a:t>
            </a:r>
            <a:r>
              <a:rPr lang="fr-FR" sz="2800" b="1" dirty="0" smtClean="0"/>
              <a:t>HOMMES </a:t>
            </a:r>
          </a:p>
          <a:p>
            <a:r>
              <a:rPr lang="fr-FR" sz="2800" b="1" dirty="0" smtClean="0"/>
              <a:t>Des Spécialistes</a:t>
            </a:r>
          </a:p>
          <a:p>
            <a:r>
              <a:rPr lang="fr-FR" sz="2800" b="1" dirty="0" smtClean="0"/>
              <a:t> Des </a:t>
            </a:r>
            <a:r>
              <a:rPr lang="fr-FR" sz="2800" b="1" dirty="0"/>
              <a:t>Groupes ( Service, Equipe</a:t>
            </a:r>
            <a:r>
              <a:rPr lang="fr-FR" sz="2800" b="1" dirty="0" smtClean="0"/>
              <a:t>,...)</a:t>
            </a:r>
          </a:p>
          <a:p>
            <a:r>
              <a:rPr lang="fr-FR" sz="2800" b="1" dirty="0" smtClean="0"/>
              <a:t>Des </a:t>
            </a:r>
            <a:r>
              <a:rPr lang="fr-FR" sz="2800" b="1" dirty="0"/>
              <a:t>Sociétés ( Sous-traitant, Fournisseur</a:t>
            </a:r>
            <a:r>
              <a:rPr lang="fr-FR" sz="2800" b="1" dirty="0" smtClean="0"/>
              <a:t>,...)</a:t>
            </a:r>
          </a:p>
          <a:p>
            <a:pPr marL="0" indent="0">
              <a:buNone/>
            </a:pPr>
            <a:r>
              <a:rPr lang="fr-FR" sz="2800" b="1" dirty="0" smtClean="0"/>
              <a:t>-</a:t>
            </a:r>
            <a:r>
              <a:rPr lang="fr-FR" sz="2800" b="1" dirty="0"/>
              <a:t>LE </a:t>
            </a:r>
            <a:r>
              <a:rPr lang="fr-FR" sz="2800" b="1" dirty="0" smtClean="0"/>
              <a:t>MATERIEL</a:t>
            </a:r>
          </a:p>
          <a:p>
            <a:r>
              <a:rPr lang="fr-FR" sz="2800" b="1" dirty="0" smtClean="0"/>
              <a:t>Les </a:t>
            </a:r>
            <a:r>
              <a:rPr lang="fr-FR" sz="2800" b="1" dirty="0"/>
              <a:t>moyens de Réalisation et de </a:t>
            </a:r>
            <a:r>
              <a:rPr lang="fr-FR" sz="2800" b="1" dirty="0" smtClean="0"/>
              <a:t>Contrôle</a:t>
            </a:r>
          </a:p>
          <a:p>
            <a:r>
              <a:rPr lang="fr-FR" sz="2800" b="1" dirty="0" smtClean="0"/>
              <a:t>Les </a:t>
            </a:r>
            <a:r>
              <a:rPr lang="fr-FR" sz="2800" b="1" dirty="0"/>
              <a:t>outillages </a:t>
            </a:r>
            <a:r>
              <a:rPr lang="fr-FR" sz="2800" b="1" dirty="0" smtClean="0"/>
              <a:t>divers</a:t>
            </a:r>
          </a:p>
          <a:p>
            <a:r>
              <a:rPr lang="fr-FR" sz="2800" b="1" dirty="0" smtClean="0"/>
              <a:t>Les </a:t>
            </a:r>
            <a:r>
              <a:rPr lang="fr-FR" sz="2800" b="1" dirty="0"/>
              <a:t>locaux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8716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001419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6</a:t>
            </a:r>
            <a:r>
              <a:rPr lang="fr-FR" b="1" dirty="0"/>
              <a:t>. LE MANAGEMENT DU </a:t>
            </a:r>
            <a:r>
              <a:rPr lang="fr-FR" b="1" dirty="0" smtClean="0"/>
              <a:t>PROJET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LE </a:t>
            </a:r>
            <a:r>
              <a:rPr lang="fr-FR" b="1" dirty="0" smtClean="0"/>
              <a:t>RESPONSABLE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SON </a:t>
            </a:r>
            <a:r>
              <a:rPr lang="fr-FR" b="1" dirty="0" smtClean="0"/>
              <a:t>POUVOIR (Ce </a:t>
            </a:r>
            <a:r>
              <a:rPr lang="fr-FR" b="1" dirty="0"/>
              <a:t>qu’ il peut décider, ce qu’ il doit soumettre à une décision supérieure, de qui il </a:t>
            </a:r>
            <a:r>
              <a:rPr lang="fr-FR" b="1" dirty="0" smtClean="0"/>
              <a:t>dépend)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L’ EQUIPE, LE ROLE DE </a:t>
            </a:r>
            <a:r>
              <a:rPr lang="fr-FR" b="1" dirty="0" smtClean="0"/>
              <a:t>CHACUN (Responsables </a:t>
            </a:r>
            <a:r>
              <a:rPr lang="fr-FR" b="1" dirty="0"/>
              <a:t>technique, financier; Experts</a:t>
            </a:r>
            <a:r>
              <a:rPr lang="fr-FR" b="1" dirty="0" smtClean="0"/>
              <a:t>,...)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L’ ORGANISATION DE L’EQUIPE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45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001419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7</a:t>
            </a:r>
            <a:r>
              <a:rPr lang="fr-FR" b="1" dirty="0"/>
              <a:t>. LA </a:t>
            </a:r>
            <a:r>
              <a:rPr lang="fr-FR" b="1" dirty="0" smtClean="0"/>
              <a:t>COMMUNICATION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sz="2800" b="1" dirty="0" smtClean="0"/>
              <a:t>DEFINIR </a:t>
            </a:r>
            <a:r>
              <a:rPr lang="fr-FR" sz="2800" b="1" dirty="0"/>
              <a:t>LES PRINCIPES DE COMMUNICATION </a:t>
            </a:r>
            <a:endParaRPr lang="fr-FR" sz="2800" b="1" dirty="0" smtClean="0"/>
          </a:p>
          <a:p>
            <a:pPr marL="0" indent="0">
              <a:buNone/>
            </a:pPr>
            <a:r>
              <a:rPr lang="fr-FR" sz="2800" b="1" dirty="0" smtClean="0"/>
              <a:t>-</a:t>
            </a:r>
            <a:r>
              <a:rPr lang="fr-FR" sz="2800" b="1" dirty="0"/>
              <a:t>INTERNES ( </a:t>
            </a:r>
            <a:r>
              <a:rPr lang="fr-FR" sz="2800" b="1" dirty="0" smtClean="0"/>
              <a:t>Nécessaires à </a:t>
            </a:r>
            <a:r>
              <a:rPr lang="fr-FR" sz="2800" b="1" dirty="0"/>
              <a:t>la bonne réalisation du projet </a:t>
            </a:r>
            <a:r>
              <a:rPr lang="fr-FR" sz="2800" b="1" dirty="0" smtClean="0"/>
              <a:t>)</a:t>
            </a:r>
          </a:p>
          <a:p>
            <a:r>
              <a:rPr lang="fr-FR" sz="2400" b="1" dirty="0" smtClean="0"/>
              <a:t>Entre </a:t>
            </a:r>
            <a:r>
              <a:rPr lang="fr-FR" sz="2400" b="1" dirty="0"/>
              <a:t>les membres de l’équipe de </a:t>
            </a:r>
            <a:r>
              <a:rPr lang="fr-FR" sz="2400" b="1" dirty="0" smtClean="0"/>
              <a:t>Management </a:t>
            </a:r>
          </a:p>
          <a:p>
            <a:r>
              <a:rPr lang="fr-FR" sz="2400" b="1" dirty="0" smtClean="0"/>
              <a:t>Avec </a:t>
            </a:r>
            <a:r>
              <a:rPr lang="fr-FR" sz="2400" b="1" dirty="0"/>
              <a:t>les réalisateurs du </a:t>
            </a:r>
            <a:r>
              <a:rPr lang="fr-FR" sz="2400" b="1" dirty="0" smtClean="0"/>
              <a:t>projet</a:t>
            </a:r>
          </a:p>
          <a:p>
            <a:pPr marL="0" indent="0">
              <a:buNone/>
            </a:pPr>
            <a:r>
              <a:rPr lang="fr-FR" sz="2800" b="1" dirty="0" smtClean="0"/>
              <a:t>-</a:t>
            </a:r>
            <a:r>
              <a:rPr lang="fr-FR" sz="2800" b="1" dirty="0"/>
              <a:t>EXTERNES </a:t>
            </a:r>
            <a:r>
              <a:rPr lang="fr-FR" sz="2800" b="1" dirty="0" smtClean="0"/>
              <a:t>(Promotion </a:t>
            </a:r>
            <a:r>
              <a:rPr lang="fr-FR" sz="2800" b="1" dirty="0"/>
              <a:t>et </a:t>
            </a:r>
            <a:r>
              <a:rPr lang="fr-FR" sz="2800" b="1" dirty="0" smtClean="0"/>
              <a:t>information) </a:t>
            </a:r>
          </a:p>
          <a:p>
            <a:r>
              <a:rPr lang="fr-FR" sz="2400" b="1" dirty="0" smtClean="0"/>
              <a:t>Auprès </a:t>
            </a:r>
            <a:r>
              <a:rPr lang="fr-FR" sz="2400" b="1" dirty="0"/>
              <a:t>des Clients et utilisateurs </a:t>
            </a:r>
            <a:r>
              <a:rPr lang="fr-FR" sz="2400" b="1" dirty="0" smtClean="0"/>
              <a:t>directs </a:t>
            </a:r>
          </a:p>
          <a:p>
            <a:r>
              <a:rPr lang="fr-FR" sz="2400" b="1" dirty="0" smtClean="0"/>
              <a:t>Auprès </a:t>
            </a:r>
            <a:r>
              <a:rPr lang="fr-FR" sz="2400" b="1" dirty="0"/>
              <a:t>de tous ceux qui ont à </a:t>
            </a:r>
            <a:r>
              <a:rPr lang="fr-FR" sz="2400" b="1" dirty="0" smtClean="0"/>
              <a:t>connaitre du </a:t>
            </a:r>
            <a:r>
              <a:rPr lang="fr-FR" sz="2400" b="1" dirty="0"/>
              <a:t>projet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04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b="1" i="1" dirty="0"/>
              <a:t>CADRAGE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dirty="0"/>
          </a:p>
          <a:p>
            <a:r>
              <a:rPr lang="fr-FR" sz="2000" b="1" dirty="0"/>
              <a:t>Il est difficile de parler d’un projet avant d’avoir fait une analyse </a:t>
            </a:r>
            <a:r>
              <a:rPr lang="fr-FR" sz="2000" b="1" dirty="0" smtClean="0"/>
              <a:t>détaillée du </a:t>
            </a:r>
            <a:r>
              <a:rPr lang="fr-FR" sz="2000" b="1" dirty="0"/>
              <a:t>travail à faire</a:t>
            </a:r>
            <a:r>
              <a:rPr lang="fr-FR" sz="2000" b="1" dirty="0" smtClean="0"/>
              <a:t>. </a:t>
            </a:r>
          </a:p>
          <a:p>
            <a:r>
              <a:rPr lang="fr-FR" sz="2000" b="1" dirty="0" smtClean="0"/>
              <a:t>Il </a:t>
            </a:r>
            <a:r>
              <a:rPr lang="fr-FR" sz="2000" b="1" dirty="0"/>
              <a:t>est cependant nécessaire d’effectuer une première estimation </a:t>
            </a:r>
            <a:r>
              <a:rPr lang="fr-FR" sz="2000" b="1" dirty="0" smtClean="0"/>
              <a:t>générale pour </a:t>
            </a:r>
            <a:r>
              <a:rPr lang="fr-FR" sz="2000" b="1" dirty="0"/>
              <a:t>pouvoir “ cadrer le projet“ ... et le vendre !A ce stade de la définition du projet il faut être très pragmatique, être capable de projeter le </a:t>
            </a:r>
            <a:r>
              <a:rPr lang="fr-FR" sz="2000" b="1" dirty="0" smtClean="0"/>
              <a:t>futur en </a:t>
            </a:r>
            <a:r>
              <a:rPr lang="fr-FR" sz="2000" b="1" dirty="0"/>
              <a:t>extrapolant les expériences passées</a:t>
            </a:r>
            <a:r>
              <a:rPr lang="fr-FR" sz="2000" b="1" dirty="0" smtClean="0"/>
              <a:t>, faire </a:t>
            </a:r>
            <a:r>
              <a:rPr lang="fr-FR" sz="2000" b="1" dirty="0"/>
              <a:t>preuve </a:t>
            </a:r>
            <a:r>
              <a:rPr lang="fr-FR" sz="2000" b="1" dirty="0" smtClean="0"/>
              <a:t>d’intuition pour </a:t>
            </a:r>
            <a:r>
              <a:rPr lang="fr-FR" sz="2000" b="1" dirty="0"/>
              <a:t>imaginer les aspects les plus novateurs du projet</a:t>
            </a:r>
            <a:r>
              <a:rPr lang="fr-FR" sz="2000" b="1" dirty="0" smtClean="0"/>
              <a:t>, sentir </a:t>
            </a:r>
            <a:r>
              <a:rPr lang="fr-FR" sz="2000" b="1" dirty="0"/>
              <a:t>les vraies difficultés</a:t>
            </a:r>
            <a:r>
              <a:rPr lang="fr-FR" sz="2000" b="1" dirty="0" smtClean="0"/>
              <a:t>. </a:t>
            </a:r>
          </a:p>
          <a:p>
            <a:r>
              <a:rPr lang="fr-FR" sz="2000" b="1" dirty="0" smtClean="0"/>
              <a:t>La </a:t>
            </a:r>
            <a:r>
              <a:rPr lang="fr-FR" sz="2000" b="1" dirty="0"/>
              <a:t>méthode CPS ( Cadrage Pragmatique et Synthétique) permet de </a:t>
            </a:r>
            <a:r>
              <a:rPr lang="fr-FR" sz="2000" b="1" dirty="0" smtClean="0"/>
              <a:t>définir le </a:t>
            </a:r>
            <a:r>
              <a:rPr lang="fr-FR" sz="2000" b="1" dirty="0"/>
              <a:t>projet en 7 </a:t>
            </a:r>
            <a:r>
              <a:rPr lang="fr-FR" sz="2000" b="1" dirty="0" smtClean="0"/>
              <a:t>points en </a:t>
            </a:r>
            <a:r>
              <a:rPr lang="fr-FR" sz="2000" b="1" dirty="0"/>
              <a:t>se posant les questions essentielles sans se perdre </a:t>
            </a:r>
            <a:r>
              <a:rPr lang="fr-FR" sz="2000" b="1" dirty="0" smtClean="0"/>
              <a:t>dans les </a:t>
            </a:r>
            <a:r>
              <a:rPr lang="fr-FR" sz="2000" b="1" dirty="0"/>
              <a:t>détails.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0591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b="1" i="1" dirty="0"/>
              <a:t>CADRAGE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 smtClean="0"/>
              <a:t>La </a:t>
            </a:r>
            <a:r>
              <a:rPr lang="fr-FR" sz="2800" b="1" dirty="0"/>
              <a:t>méthode CPS ( Cadrage Pragmatique et Synthétique)* est un moyen utile pour </a:t>
            </a:r>
            <a:r>
              <a:rPr lang="fr-FR" sz="2800" b="1" dirty="0" smtClean="0"/>
              <a:t>: </a:t>
            </a:r>
          </a:p>
          <a:p>
            <a:pPr marL="0" indent="0">
              <a:buNone/>
            </a:pPr>
            <a:r>
              <a:rPr lang="fr-FR" sz="2800" b="1" dirty="0" smtClean="0"/>
              <a:t>-cadrer dans </a:t>
            </a:r>
            <a:r>
              <a:rPr lang="fr-FR" sz="2800" b="1" dirty="0"/>
              <a:t>ses grandes lignes un programme ou un projet avant d’entrer dans les </a:t>
            </a:r>
            <a:r>
              <a:rPr lang="fr-FR" sz="2800" b="1" dirty="0" smtClean="0"/>
              <a:t>détails</a:t>
            </a:r>
          </a:p>
          <a:p>
            <a:pPr marL="0" indent="0">
              <a:buNone/>
            </a:pPr>
            <a:endParaRPr lang="fr-FR" sz="2800" b="1" dirty="0" smtClean="0"/>
          </a:p>
          <a:p>
            <a:pPr marL="0" indent="0">
              <a:buNone/>
            </a:pPr>
            <a:r>
              <a:rPr lang="fr-FR" sz="2800" b="1" dirty="0" smtClean="0"/>
              <a:t>-</a:t>
            </a:r>
            <a:r>
              <a:rPr lang="fr-FR" sz="2800" b="1" dirty="0"/>
              <a:t>le </a:t>
            </a:r>
            <a:r>
              <a:rPr lang="fr-FR" sz="2800" b="1" dirty="0" smtClean="0"/>
              <a:t>présenter de </a:t>
            </a:r>
            <a:r>
              <a:rPr lang="fr-FR" sz="2800" b="1" dirty="0"/>
              <a:t>façon pédagogique et synthétique à </a:t>
            </a:r>
            <a:r>
              <a:rPr lang="fr-FR" sz="2800" b="1" dirty="0" smtClean="0"/>
              <a:t>l’aide de </a:t>
            </a:r>
            <a:r>
              <a:rPr lang="fr-FR" sz="2800" b="1" dirty="0"/>
              <a:t>7 planches </a:t>
            </a:r>
            <a:r>
              <a:rPr lang="fr-FR" sz="2800" b="1" dirty="0" smtClean="0"/>
              <a:t>projetables.</a:t>
            </a:r>
          </a:p>
          <a:p>
            <a:pPr marL="0" indent="0">
              <a:buNone/>
            </a:pPr>
            <a:r>
              <a:rPr lang="fr-FR" sz="2800" b="1" dirty="0" smtClean="0"/>
              <a:t> </a:t>
            </a:r>
          </a:p>
          <a:p>
            <a:pPr marL="0" indent="0">
              <a:buNone/>
            </a:pPr>
            <a:r>
              <a:rPr lang="fr-FR" sz="2800" b="1" dirty="0" smtClean="0"/>
              <a:t>C’est </a:t>
            </a:r>
            <a:r>
              <a:rPr lang="fr-FR" sz="2800" b="1" dirty="0"/>
              <a:t>un élément important dans le cadre de la Communication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5068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b="1" i="1" dirty="0"/>
              <a:t>CADRAGE DU PROJET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METHODE CPS</a:t>
            </a:r>
          </a:p>
          <a:p>
            <a:pPr marL="0" indent="0">
              <a:buNone/>
            </a:pPr>
            <a:r>
              <a:rPr lang="fr-FR" b="1" dirty="0" smtClean="0"/>
              <a:t>CADRAGE</a:t>
            </a:r>
          </a:p>
          <a:p>
            <a:pPr marL="0" indent="0">
              <a:buNone/>
            </a:pPr>
            <a:r>
              <a:rPr lang="fr-FR" b="1" dirty="0" smtClean="0"/>
              <a:t>PRAGMATIQUE ET SYNTHETIQUE</a:t>
            </a:r>
          </a:p>
          <a:p>
            <a:pPr marL="0" indent="0">
              <a:buNone/>
            </a:pPr>
            <a:r>
              <a:rPr lang="fr-FR" b="1" dirty="0" smtClean="0"/>
              <a:t>-De </a:t>
            </a:r>
            <a:r>
              <a:rPr lang="fr-FR" b="1" dirty="0"/>
              <a:t>la hauteur de </a:t>
            </a:r>
            <a:r>
              <a:rPr lang="fr-FR" b="1" dirty="0" smtClean="0"/>
              <a:t>vue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De l’ intuition, du bon </a:t>
            </a:r>
            <a:r>
              <a:rPr lang="fr-FR" b="1" dirty="0" smtClean="0"/>
              <a:t>sens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L’ apport des expériences </a:t>
            </a:r>
            <a:r>
              <a:rPr lang="fr-FR" b="1" dirty="0" smtClean="0"/>
              <a:t>passées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Une démarche </a:t>
            </a:r>
            <a:r>
              <a:rPr lang="fr-FR" b="1" dirty="0" smtClean="0"/>
              <a:t>« structurée »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24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 smtClean="0"/>
              <a:t>METHODE CPS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</a:rPr>
              <a:t>1.LE PROJET                                       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</a:rPr>
              <a:t>2.LES OBJECTIFS</a:t>
            </a:r>
          </a:p>
          <a:p>
            <a:pPr marL="0" indent="0">
              <a:buNone/>
            </a:pPr>
            <a:r>
              <a:rPr lang="fr-FR" sz="2800" b="1" dirty="0" smtClean="0"/>
              <a:t>3.LA TECHNIQUE</a:t>
            </a:r>
          </a:p>
          <a:p>
            <a:pPr marL="0" indent="0">
              <a:buNone/>
            </a:pPr>
            <a:r>
              <a:rPr lang="fr-FR" sz="2800" b="1" dirty="0" smtClean="0"/>
              <a:t>4.LE PLANNING</a:t>
            </a:r>
          </a:p>
          <a:p>
            <a:pPr marL="0" indent="0">
              <a:buNone/>
            </a:pPr>
            <a:r>
              <a:rPr lang="fr-FR" sz="2800" b="1" dirty="0" smtClean="0"/>
              <a:t>5.LES MOYENS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0070C0"/>
                </a:solidFill>
              </a:rPr>
              <a:t>6.LE </a:t>
            </a:r>
            <a:r>
              <a:rPr lang="fr-FR" sz="2800" b="1" dirty="0">
                <a:solidFill>
                  <a:srgbClr val="0070C0"/>
                </a:solidFill>
              </a:rPr>
              <a:t>MANAGEMENT DU </a:t>
            </a:r>
            <a:r>
              <a:rPr lang="fr-FR" sz="2800" b="1" dirty="0" smtClean="0">
                <a:solidFill>
                  <a:srgbClr val="0070C0"/>
                </a:solidFill>
              </a:rPr>
              <a:t>PROJET    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0070C0"/>
                </a:solidFill>
              </a:rPr>
              <a:t>7.LA COMMUNICATION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72200" y="2132856"/>
            <a:ext cx="2160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Le « Quoi »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Le «Comment »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«</a:t>
            </a:r>
            <a:r>
              <a:rPr lang="fr-FR" b="1" dirty="0" smtClean="0">
                <a:solidFill>
                  <a:srgbClr val="0070C0"/>
                </a:solidFill>
              </a:rPr>
              <a:t> L’Organisation »</a:t>
            </a:r>
          </a:p>
          <a:p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33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b="1" dirty="0"/>
              <a:t>1.LE </a:t>
            </a:r>
            <a:r>
              <a:rPr lang="fr-FR" b="1" dirty="0" smtClean="0"/>
              <a:t>PROJET</a:t>
            </a:r>
          </a:p>
          <a:p>
            <a:r>
              <a:rPr lang="fr-FR" b="1" dirty="0" smtClean="0"/>
              <a:t>-Nom</a:t>
            </a:r>
          </a:p>
          <a:p>
            <a:r>
              <a:rPr lang="fr-FR" b="1" dirty="0" smtClean="0"/>
              <a:t>-</a:t>
            </a:r>
            <a:r>
              <a:rPr lang="fr-FR" b="1" dirty="0"/>
              <a:t>Définition </a:t>
            </a:r>
            <a:r>
              <a:rPr lang="fr-FR" b="1" dirty="0" smtClean="0"/>
              <a:t>succincte</a:t>
            </a:r>
          </a:p>
          <a:p>
            <a:r>
              <a:rPr lang="fr-FR" b="1" dirty="0" smtClean="0"/>
              <a:t>-</a:t>
            </a:r>
            <a:r>
              <a:rPr lang="fr-FR" b="1" dirty="0"/>
              <a:t>Caractéristiques </a:t>
            </a:r>
            <a:r>
              <a:rPr lang="fr-FR" b="1" dirty="0" smtClean="0"/>
              <a:t>essentielles</a:t>
            </a:r>
          </a:p>
          <a:p>
            <a:r>
              <a:rPr lang="fr-FR" b="1" dirty="0" smtClean="0"/>
              <a:t>-</a:t>
            </a:r>
            <a:r>
              <a:rPr lang="fr-FR" b="1" dirty="0"/>
              <a:t>Motifs qui sous-tendent ce projet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2.LES OBJECTIFS</a:t>
            </a:r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OBJECTIFS  </a:t>
            </a:r>
            <a:r>
              <a:rPr lang="fr-FR" sz="2400" b="1" dirty="0" smtClean="0"/>
              <a:t>« TECHNIQUES »</a:t>
            </a:r>
          </a:p>
          <a:p>
            <a:r>
              <a:rPr lang="fr-FR" sz="2400" b="1" dirty="0" smtClean="0"/>
              <a:t> Les </a:t>
            </a:r>
            <a:r>
              <a:rPr lang="fr-FR" sz="2400" b="1" dirty="0"/>
              <a:t>résultats attendus du projet ( à quantifier si possible )Objectifs principaux et </a:t>
            </a:r>
            <a:r>
              <a:rPr lang="fr-FR" sz="2400" b="1" dirty="0" smtClean="0"/>
              <a:t>secondaires</a:t>
            </a:r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OBJECTIFS DE </a:t>
            </a:r>
            <a:r>
              <a:rPr lang="fr-FR" sz="2400" b="1" dirty="0" smtClean="0"/>
              <a:t>DELAI </a:t>
            </a:r>
          </a:p>
          <a:p>
            <a:r>
              <a:rPr lang="fr-FR" sz="2400" b="1" dirty="0" smtClean="0"/>
              <a:t>Date </a:t>
            </a:r>
            <a:r>
              <a:rPr lang="fr-FR" sz="2400" b="1" dirty="0"/>
              <a:t>de fin de </a:t>
            </a:r>
            <a:r>
              <a:rPr lang="fr-FR" sz="2400" b="1" dirty="0" smtClean="0"/>
              <a:t>projet</a:t>
            </a:r>
          </a:p>
          <a:p>
            <a:r>
              <a:rPr lang="fr-FR" sz="2400" b="1" dirty="0" smtClean="0"/>
              <a:t>Quelques </a:t>
            </a:r>
            <a:r>
              <a:rPr lang="fr-FR" sz="2400" b="1" dirty="0"/>
              <a:t>dates </a:t>
            </a:r>
            <a:r>
              <a:rPr lang="fr-FR" sz="2400" b="1" dirty="0" smtClean="0"/>
              <a:t>intermédiaires</a:t>
            </a:r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OBJECTIF DE </a:t>
            </a:r>
            <a:r>
              <a:rPr lang="fr-FR" sz="2400" b="1" dirty="0" smtClean="0"/>
              <a:t>COUT </a:t>
            </a:r>
          </a:p>
          <a:p>
            <a:r>
              <a:rPr lang="fr-FR" sz="2400" b="1" dirty="0" smtClean="0"/>
              <a:t>Le </a:t>
            </a:r>
            <a:r>
              <a:rPr lang="fr-FR" sz="2400" b="1" dirty="0"/>
              <a:t>coût </a:t>
            </a:r>
            <a:r>
              <a:rPr lang="fr-FR" sz="2400" b="1" dirty="0" smtClean="0"/>
              <a:t>« raisonnable » pour </a:t>
            </a:r>
            <a:r>
              <a:rPr lang="fr-FR" sz="2400" b="1" dirty="0"/>
              <a:t>réaliser ce </a:t>
            </a:r>
            <a:r>
              <a:rPr lang="fr-FR" sz="2400" b="1" dirty="0" smtClean="0"/>
              <a:t>projet</a:t>
            </a:r>
          </a:p>
          <a:p>
            <a:r>
              <a:rPr lang="fr-FR" sz="2400" b="1" dirty="0" smtClean="0"/>
              <a:t>Quelques </a:t>
            </a:r>
            <a:r>
              <a:rPr lang="fr-FR" sz="2400" b="1" dirty="0"/>
              <a:t>variantes </a:t>
            </a:r>
            <a:r>
              <a:rPr lang="fr-FR" sz="2400" b="1" dirty="0" smtClean="0"/>
              <a:t>possibles</a:t>
            </a:r>
          </a:p>
          <a:p>
            <a:pPr marL="0" indent="0">
              <a:buNone/>
            </a:pPr>
            <a:r>
              <a:rPr lang="fr-FR" sz="2400" b="1" dirty="0" smtClean="0"/>
              <a:t>-</a:t>
            </a:r>
            <a:r>
              <a:rPr lang="fr-FR" sz="2400" b="1" dirty="0"/>
              <a:t>HIERARCHISATION DE CES OBJECTIFS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3700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3</a:t>
            </a:r>
            <a:r>
              <a:rPr lang="fr-FR" b="1" dirty="0"/>
              <a:t>. LA </a:t>
            </a:r>
            <a:r>
              <a:rPr lang="fr-FR" b="1" dirty="0" smtClean="0"/>
              <a:t>TECHNIQUE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LA BASE SUR LAQUELLE LE PROJET S’ APPUIE( Expérience acquise, études de faisabilité</a:t>
            </a:r>
            <a:r>
              <a:rPr lang="fr-FR" b="1" dirty="0" smtClean="0"/>
              <a:t>,...)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LES DIFFICULTES PRINCIPALES DE CE </a:t>
            </a:r>
            <a:r>
              <a:rPr lang="fr-FR" b="1" dirty="0" smtClean="0"/>
              <a:t>PROJET</a:t>
            </a:r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LES SOLUTIONS DE REPLI EN CAS DE PROBLEME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47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4.LE PLANNING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LES DATES </a:t>
            </a:r>
            <a:r>
              <a:rPr lang="fr-FR" b="1" dirty="0" smtClean="0"/>
              <a:t>CLÉS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LES GRANDES PHASES DU </a:t>
            </a:r>
            <a:r>
              <a:rPr lang="fr-FR" b="1" dirty="0" smtClean="0"/>
              <a:t>PLANNING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-</a:t>
            </a:r>
            <a:r>
              <a:rPr lang="fr-FR" b="1" dirty="0"/>
              <a:t>LES POINTS DE RENDEZ-VOUS </a:t>
            </a:r>
            <a:r>
              <a:rPr lang="fr-FR" b="1" dirty="0" smtClean="0"/>
              <a:t>(JALONS </a:t>
            </a:r>
            <a:r>
              <a:rPr lang="fr-FR" b="1" dirty="0"/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64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25</TotalTime>
  <Words>469</Words>
  <Application>Microsoft Office PowerPoint</Application>
  <PresentationFormat>Affichage à l'écran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Thème1</vt:lpstr>
      <vt:lpstr>  CADRAGE DU PROJET </vt:lpstr>
      <vt:lpstr>CADRAGE DU PROJET </vt:lpstr>
      <vt:lpstr>CADRAGE DU PROJET </vt:lpstr>
      <vt:lpstr>CADRAGE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 DAN</dc:creator>
  <cp:lastModifiedBy>stagiaire</cp:lastModifiedBy>
  <cp:revision>4</cp:revision>
  <dcterms:created xsi:type="dcterms:W3CDTF">2014-10-22T19:21:45Z</dcterms:created>
  <dcterms:modified xsi:type="dcterms:W3CDTF">2014-11-04T10:14:12Z</dcterms:modified>
</cp:coreProperties>
</file>