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 texte nextformati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4932" y="424711"/>
            <a:ext cx="1941747" cy="583312"/>
          </a:xfrm>
          <a:prstGeom prst="rect">
            <a:avLst/>
          </a:prstGeom>
        </p:spPr>
      </p:pic>
      <p:pic>
        <p:nvPicPr>
          <p:cNvPr id="12" name="Image 11" descr="charte A4 paysag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50727" y="163258"/>
            <a:ext cx="1319481" cy="1345547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0" y="1143127"/>
            <a:ext cx="9144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6506" y="6525265"/>
            <a:ext cx="8435711" cy="55398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fr-FR" sz="900" b="1" dirty="0" err="1" smtClean="0">
                <a:solidFill>
                  <a:srgbClr val="E8781C"/>
                </a:solidFill>
                <a:latin typeface="Arial" pitchFamily="34" charset="0"/>
              </a:rPr>
              <a:t>Next</a:t>
            </a:r>
            <a:r>
              <a:rPr lang="fr-F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formation</a:t>
            </a:r>
            <a:r>
              <a:rPr lang="fr-F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    </a:t>
            </a:r>
            <a:r>
              <a:rPr lang="fr-FR" sz="900" b="1" dirty="0" smtClean="0">
                <a:solidFill>
                  <a:schemeClr val="tx1"/>
                </a:solidFill>
                <a:latin typeface="Arial" pitchFamily="34" charset="0"/>
              </a:rPr>
              <a:t>55 avenue Hoche 75008 Paris</a:t>
            </a:r>
            <a:r>
              <a:rPr lang="fr-FR" sz="900" b="1" baseline="0" dirty="0" smtClean="0">
                <a:solidFill>
                  <a:schemeClr val="tx1"/>
                </a:solidFill>
                <a:latin typeface="Arial" pitchFamily="34" charset="0"/>
              </a:rPr>
              <a:t>                   4 Rue Auber  75009 Paris              </a:t>
            </a:r>
            <a:r>
              <a:rPr lang="fr-FR" sz="900" b="1" dirty="0" smtClean="0">
                <a:solidFill>
                  <a:schemeClr val="tx1"/>
                </a:solidFill>
                <a:latin typeface="Arial" pitchFamily="34" charset="0"/>
              </a:rPr>
              <a:t> 9 avenue de Paris 94300 Vincennes                 Tel : </a:t>
            </a:r>
            <a:r>
              <a:rPr lang="fr-FR" sz="900" b="1" dirty="0" smtClean="0">
                <a:solidFill>
                  <a:schemeClr val="tx1"/>
                </a:solidFill>
              </a:rPr>
              <a:t>01 42 03 77 00</a:t>
            </a:r>
            <a:endParaRPr lang="fr-FR" sz="900" b="1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fr-FR" sz="1200" b="1" dirty="0"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38633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2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9" indent="-285700" algn="l" defTabSz="91423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8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8" indent="-228560" algn="l" defTabSz="91423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7" indent="-228560" algn="l" defTabSz="91423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r>
              <a:rPr lang="fr-FR" b="1" dirty="0"/>
              <a:t>LES </a:t>
            </a:r>
            <a:r>
              <a:rPr lang="fr-FR" b="1" dirty="0" smtClean="0"/>
              <a:t>DECOUPAGES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06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4929411"/>
          </a:xfrm>
        </p:spPr>
        <p:txBody>
          <a:bodyPr/>
          <a:lstStyle/>
          <a:p>
            <a:pPr marL="0" indent="0" algn="ctr">
              <a:buNone/>
            </a:pPr>
            <a:r>
              <a:rPr lang="fr-FR" sz="2400" b="1" dirty="0" smtClean="0"/>
              <a:t>PRINCIPES </a:t>
            </a:r>
            <a:r>
              <a:rPr lang="fr-FR" sz="2400" b="1" dirty="0"/>
              <a:t>DE </a:t>
            </a:r>
            <a:r>
              <a:rPr lang="fr-FR" sz="2400" b="1" dirty="0" smtClean="0"/>
              <a:t>CODAGE</a:t>
            </a:r>
          </a:p>
          <a:p>
            <a:pPr marL="0" indent="0">
              <a:buNone/>
            </a:pPr>
            <a:r>
              <a:rPr lang="fr-FR" sz="2400" b="1" dirty="0" smtClean="0"/>
              <a:t>-</a:t>
            </a:r>
            <a:r>
              <a:rPr lang="fr-FR" sz="2400" b="1" dirty="0"/>
              <a:t>LETTRES </a:t>
            </a:r>
            <a:r>
              <a:rPr lang="fr-FR" sz="2400" b="1" dirty="0" smtClean="0"/>
              <a:t>SYMBOLES ex</a:t>
            </a:r>
            <a:r>
              <a:rPr lang="fr-FR" sz="2400" b="1" dirty="0"/>
              <a:t>: niveau 1: E = Electronicien, S = Système, M = Mécanicien,...niveau 2: A = Analogique, N = Numérique, L = Logiciel,…( codage EA,EN,EL</a:t>
            </a:r>
            <a:r>
              <a:rPr lang="fr-FR" sz="2400" b="1" dirty="0" smtClean="0"/>
              <a:t>,..) Avantage</a:t>
            </a:r>
            <a:r>
              <a:rPr lang="fr-FR" sz="2400" b="1" dirty="0"/>
              <a:t>: moyen </a:t>
            </a:r>
            <a:r>
              <a:rPr lang="fr-FR" sz="2400" b="1" dirty="0" smtClean="0"/>
              <a:t>mnémotechnique </a:t>
            </a:r>
          </a:p>
          <a:p>
            <a:pPr marL="0" indent="0">
              <a:buNone/>
            </a:pPr>
            <a:r>
              <a:rPr lang="fr-FR" sz="2400" b="1" dirty="0" smtClean="0"/>
              <a:t>Inconvénient</a:t>
            </a:r>
            <a:r>
              <a:rPr lang="fr-FR" sz="2400" b="1" dirty="0"/>
              <a:t>: il faut veiller à éviter les lettres ambigües, ce principe de </a:t>
            </a:r>
            <a:r>
              <a:rPr lang="fr-FR" sz="2400" b="1" dirty="0" smtClean="0"/>
              <a:t>codage est </a:t>
            </a:r>
            <a:r>
              <a:rPr lang="fr-FR" sz="2400" b="1" dirty="0"/>
              <a:t>peu </a:t>
            </a:r>
            <a:r>
              <a:rPr lang="fr-FR" sz="2400" b="1" dirty="0" smtClean="0"/>
              <a:t>évolutif</a:t>
            </a:r>
          </a:p>
          <a:p>
            <a:pPr marL="0" indent="0" algn="ctr">
              <a:buNone/>
            </a:pPr>
            <a:r>
              <a:rPr lang="fr-FR" sz="2400" b="1" dirty="0" smtClean="0"/>
              <a:t>FILIATION</a:t>
            </a:r>
          </a:p>
          <a:p>
            <a:pPr marL="0" indent="0">
              <a:buNone/>
            </a:pPr>
            <a:r>
              <a:rPr lang="fr-FR" sz="2400" b="1" dirty="0" smtClean="0"/>
              <a:t>ex</a:t>
            </a:r>
            <a:r>
              <a:rPr lang="fr-FR" sz="2400" b="1" dirty="0"/>
              <a:t>: niveau1 = 10002 = 1100, 1200, 1300, ...3 = 1110, 1120, ...,1210, 1220, ...4 = 1111, 1112, ..., 1121, 1122, ..., 1211, </a:t>
            </a:r>
            <a:r>
              <a:rPr lang="fr-FR" sz="2400" b="1" dirty="0" smtClean="0"/>
              <a:t>1212</a:t>
            </a:r>
          </a:p>
          <a:p>
            <a:pPr marL="0" indent="0">
              <a:buNone/>
            </a:pPr>
            <a:r>
              <a:rPr lang="fr-FR" sz="2400" b="1" dirty="0" smtClean="0"/>
              <a:t>Avantage </a:t>
            </a:r>
            <a:r>
              <a:rPr lang="fr-FR" sz="2400" b="1" dirty="0"/>
              <a:t>: simple et </a:t>
            </a:r>
            <a:r>
              <a:rPr lang="fr-FR" sz="2400" b="1" dirty="0" smtClean="0"/>
              <a:t>évolutif </a:t>
            </a:r>
          </a:p>
          <a:p>
            <a:pPr marL="0" indent="0">
              <a:buNone/>
            </a:pPr>
            <a:r>
              <a:rPr lang="fr-FR" sz="2400" b="1" dirty="0" smtClean="0"/>
              <a:t>Inconvénient </a:t>
            </a:r>
            <a:r>
              <a:rPr lang="fr-FR" sz="2400" b="1" dirty="0"/>
              <a:t>: abstraction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871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fr-FR" sz="4000" b="1" dirty="0" smtClean="0"/>
              <a:t>ROLE </a:t>
            </a:r>
            <a:r>
              <a:rPr lang="fr-FR" sz="4000" b="1" dirty="0"/>
              <a:t>DES DECOUPAGES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328592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DECOUPAGES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-</a:t>
            </a:r>
            <a:r>
              <a:rPr lang="fr-FR" sz="2400" b="1" dirty="0"/>
              <a:t>Faciliter la compréhension et la manipulation d’un ensemble complexe par la détermination de sous-ensembles de moindre </a:t>
            </a:r>
            <a:r>
              <a:rPr lang="fr-FR" sz="2400" b="1" dirty="0" smtClean="0"/>
              <a:t>complexité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-Classer </a:t>
            </a:r>
            <a:r>
              <a:rPr lang="fr-FR" sz="2400" b="1" dirty="0"/>
              <a:t>et </a:t>
            </a:r>
            <a:r>
              <a:rPr lang="fr-FR" sz="2400" b="1" dirty="0" smtClean="0"/>
              <a:t>hiérarchiser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-</a:t>
            </a:r>
            <a:r>
              <a:rPr lang="fr-FR" sz="2400" b="1" dirty="0"/>
              <a:t>Essayer de ne rien </a:t>
            </a:r>
            <a:r>
              <a:rPr lang="fr-FR" sz="2400" b="1" dirty="0" smtClean="0"/>
              <a:t>oublier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-Permettre </a:t>
            </a:r>
            <a:r>
              <a:rPr lang="fr-FR" sz="2400" b="1" dirty="0">
                <a:solidFill>
                  <a:srgbClr val="FF0000"/>
                </a:solidFill>
              </a:rPr>
              <a:t>un suivi efficace du projet lors de son </a:t>
            </a:r>
            <a:r>
              <a:rPr lang="fr-FR" sz="2400" b="1" dirty="0" smtClean="0">
                <a:solidFill>
                  <a:srgbClr val="FF0000"/>
                </a:solidFill>
              </a:rPr>
              <a:t>exécution grâce à </a:t>
            </a:r>
            <a:r>
              <a:rPr lang="fr-FR" sz="2400" b="1" dirty="0">
                <a:solidFill>
                  <a:srgbClr val="FF0000"/>
                </a:solidFill>
              </a:rPr>
              <a:t>l’utilisation de ces structures.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1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fr-FR" dirty="0"/>
              <a:t>	</a:t>
            </a:r>
            <a:r>
              <a:rPr lang="fr-FR" b="1" dirty="0" smtClean="0"/>
              <a:t>CRITÈRES </a:t>
            </a:r>
            <a:r>
              <a:rPr lang="fr-FR" b="1" dirty="0"/>
              <a:t>DE DÉCOUPAGE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4857403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 smtClean="0"/>
              <a:t>DÉCOUPAGE On </a:t>
            </a:r>
            <a:r>
              <a:rPr lang="fr-FR" sz="2000" b="1" dirty="0"/>
              <a:t>peut découper suivant de nombreux critères </a:t>
            </a:r>
            <a:r>
              <a:rPr lang="fr-FR" sz="2000" b="1" dirty="0" smtClean="0"/>
              <a:t>: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Fonctionnalités ( mesurer, asservir </a:t>
            </a:r>
            <a:r>
              <a:rPr lang="fr-FR" sz="2000" b="1" dirty="0" smtClean="0"/>
              <a:t>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Sous-ensembles physiques </a:t>
            </a:r>
            <a:r>
              <a:rPr lang="fr-FR" sz="2000" b="1" dirty="0" smtClean="0"/>
              <a:t>(boitier A </a:t>
            </a:r>
            <a:r>
              <a:rPr lang="fr-FR" sz="2000" b="1" dirty="0"/>
              <a:t>, </a:t>
            </a:r>
            <a:r>
              <a:rPr lang="fr-FR" sz="2000" b="1" dirty="0" smtClean="0"/>
              <a:t>boitier B)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Responsabilités industrielles ( sous-traitant X, service Y </a:t>
            </a:r>
            <a:r>
              <a:rPr lang="fr-FR" sz="2000" b="1" dirty="0" smtClean="0"/>
              <a:t>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Types de tâches ( Etude, réalisation </a:t>
            </a:r>
            <a:r>
              <a:rPr lang="fr-FR" sz="2000" b="1" dirty="0" smtClean="0"/>
              <a:t>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Spécialités techniques ( mécanique, logiciel </a:t>
            </a:r>
            <a:r>
              <a:rPr lang="fr-FR" sz="2000" b="1" dirty="0" smtClean="0"/>
              <a:t>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Ressources </a:t>
            </a:r>
            <a:r>
              <a:rPr lang="fr-FR" sz="2000" b="1" dirty="0" smtClean="0"/>
              <a:t>(Ingénieurs</a:t>
            </a:r>
            <a:r>
              <a:rPr lang="fr-FR" sz="2000" b="1" dirty="0"/>
              <a:t>, Techniciens, </a:t>
            </a:r>
            <a:r>
              <a:rPr lang="fr-FR" sz="2000" b="1" dirty="0" smtClean="0"/>
              <a:t>Outillages)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Coûts </a:t>
            </a:r>
            <a:r>
              <a:rPr lang="fr-FR" sz="2000" b="1" dirty="0" smtClean="0"/>
              <a:t>(devis </a:t>
            </a:r>
            <a:r>
              <a:rPr lang="fr-FR" sz="2000" b="1" dirty="0"/>
              <a:t>1, achat K, sous-traitance </a:t>
            </a:r>
            <a:r>
              <a:rPr lang="fr-FR" sz="2000" b="1" dirty="0" smtClean="0"/>
              <a:t>X)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Maintenance </a:t>
            </a:r>
            <a:r>
              <a:rPr lang="fr-FR" sz="2000" b="1" dirty="0" smtClean="0"/>
              <a:t>(éléments </a:t>
            </a:r>
            <a:r>
              <a:rPr lang="fr-FR" sz="2000" b="1" dirty="0"/>
              <a:t>échangeables, ordre du </a:t>
            </a:r>
            <a:r>
              <a:rPr lang="fr-FR" sz="2000" b="1" dirty="0" smtClean="0"/>
              <a:t>démontage)</a:t>
            </a:r>
          </a:p>
          <a:p>
            <a:pPr marL="0" indent="0">
              <a:buNone/>
            </a:pPr>
            <a:r>
              <a:rPr lang="fr-FR" sz="2000" b="1" dirty="0" smtClean="0"/>
              <a:t>-</a:t>
            </a:r>
            <a:r>
              <a:rPr lang="fr-FR" sz="2000" b="1" dirty="0"/>
              <a:t>Documentation ( Spécifications, Dossiers, Procédures ) ...</a:t>
            </a:r>
            <a:endParaRPr lang="fr-FR" sz="2000" dirty="0"/>
          </a:p>
          <a:p>
            <a:r>
              <a:rPr lang="fr-FR" sz="2000" b="1" dirty="0">
                <a:solidFill>
                  <a:srgbClr val="FF0000"/>
                </a:solidFill>
              </a:rPr>
              <a:t>IL FAUT SE LIMITER A QUELQUES DÉCOUPAGES “PRATIQUES” ET ESSAYER DE CALQUER L’ ORGANISATION INDUSTRIELLE SUR LES DÉCOUPAGES PHYSIQUES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8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sz="2800" b="1" dirty="0" smtClean="0"/>
              <a:t>ARCHITECTURE </a:t>
            </a:r>
            <a:r>
              <a:rPr lang="fr-FR" sz="2800" b="1" dirty="0"/>
              <a:t>SYSTÈME : Découpage matériel( PBS: </a:t>
            </a:r>
            <a:r>
              <a:rPr lang="fr-FR" sz="2800" b="1" dirty="0" smtClean="0"/>
              <a:t>Product Breakdown Structure)</a:t>
            </a:r>
          </a:p>
          <a:p>
            <a:pPr marL="0" indent="0">
              <a:buNone/>
            </a:pPr>
            <a:r>
              <a:rPr lang="fr-FR" sz="2800" b="1" dirty="0" smtClean="0"/>
              <a:t>2</a:t>
            </a:r>
            <a:r>
              <a:rPr lang="fr-FR" sz="2800" b="1" dirty="0"/>
              <a:t>. ORGANIGRAMME DES TACHES DU PROJET( WBS: </a:t>
            </a:r>
            <a:r>
              <a:rPr lang="fr-FR" sz="2800" b="1" dirty="0" err="1" smtClean="0"/>
              <a:t>Work</a:t>
            </a:r>
            <a:r>
              <a:rPr lang="fr-FR" sz="2800" b="1" dirty="0" smtClean="0"/>
              <a:t> Breakdown Structure )</a:t>
            </a:r>
          </a:p>
          <a:p>
            <a:pPr marL="0" indent="0">
              <a:buNone/>
            </a:pPr>
            <a:r>
              <a:rPr lang="fr-FR" sz="2800" b="1" dirty="0" smtClean="0"/>
              <a:t>3</a:t>
            </a:r>
            <a:r>
              <a:rPr lang="fr-FR" sz="2800" b="1" dirty="0"/>
              <a:t>. ORGANISATION INDUSTRIELLE( OBS: </a:t>
            </a:r>
            <a:r>
              <a:rPr lang="fr-FR" sz="2800" b="1" dirty="0" err="1" smtClean="0"/>
              <a:t>Organization</a:t>
            </a:r>
            <a:r>
              <a:rPr lang="fr-FR" sz="2800" b="1" dirty="0" smtClean="0"/>
              <a:t> Breakdown Structure )</a:t>
            </a:r>
          </a:p>
          <a:p>
            <a:pPr marL="0" indent="0">
              <a:buNone/>
            </a:pPr>
            <a:r>
              <a:rPr lang="fr-FR" sz="2800" b="1" dirty="0" smtClean="0"/>
              <a:t>4</a:t>
            </a:r>
            <a:r>
              <a:rPr lang="fr-FR" sz="2800" b="1" dirty="0"/>
              <a:t>. ORGANIGRAMME DES RESSOURCES( RBS: Ressource </a:t>
            </a:r>
            <a:r>
              <a:rPr lang="fr-FR" sz="2800" b="1" dirty="0" smtClean="0"/>
              <a:t>Breakdown Structure </a:t>
            </a:r>
            <a:r>
              <a:rPr lang="fr-FR" sz="2800" b="1" dirty="0"/>
              <a:t>)</a:t>
            </a:r>
            <a:endParaRPr lang="fr-FR" sz="2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fr-FR" b="1" dirty="0" smtClean="0"/>
              <a:t>LES </a:t>
            </a:r>
            <a:r>
              <a:rPr lang="fr-FR" b="1" dirty="0"/>
              <a:t>DÉCOUPAGES </a:t>
            </a:r>
            <a:r>
              <a:rPr lang="fr-FR" b="1" dirty="0" smtClean="0"/>
              <a:t>IMPORTANTS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24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6" y="1772816"/>
            <a:ext cx="76866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3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6" y="1628800"/>
            <a:ext cx="78390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9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556792"/>
            <a:ext cx="77628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00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8" y="1844824"/>
            <a:ext cx="79533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7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IL </a:t>
            </a:r>
            <a:r>
              <a:rPr lang="fr-FR" sz="2400" b="1" dirty="0"/>
              <a:t>FAUT CODER LES ÉLÉMENTS DE CHAQUE </a:t>
            </a:r>
            <a:r>
              <a:rPr lang="fr-FR" sz="2400" b="1" dirty="0" smtClean="0"/>
              <a:t>STRUCTURE</a:t>
            </a:r>
          </a:p>
          <a:p>
            <a:endParaRPr lang="fr-FR" sz="2400" dirty="0"/>
          </a:p>
          <a:p>
            <a:r>
              <a:rPr lang="fr-FR" sz="2400" b="1" dirty="0"/>
              <a:t>pour permettre le repérage en évitant les ambiguïtés ( différences de désignation</a:t>
            </a:r>
            <a:r>
              <a:rPr lang="fr-FR" sz="2400" b="1" dirty="0" smtClean="0"/>
              <a:t>, d’abréviation, de </a:t>
            </a:r>
            <a:r>
              <a:rPr lang="fr-FR" sz="2400" b="1" dirty="0"/>
              <a:t>langue, </a:t>
            </a:r>
            <a:r>
              <a:rPr lang="fr-FR" sz="2400" b="1" dirty="0" smtClean="0"/>
              <a:t>...)</a:t>
            </a:r>
          </a:p>
          <a:p>
            <a:r>
              <a:rPr lang="fr-FR" sz="2400" b="1" dirty="0" smtClean="0"/>
              <a:t>pour </a:t>
            </a:r>
            <a:r>
              <a:rPr lang="fr-FR" sz="2400" b="1" dirty="0"/>
              <a:t>autoriser les tris ( ex: sélection de certaines ressources </a:t>
            </a:r>
            <a:r>
              <a:rPr lang="fr-FR" sz="2400" b="1" dirty="0" smtClean="0"/>
              <a:t>)</a:t>
            </a:r>
          </a:p>
          <a:p>
            <a:r>
              <a:rPr lang="fr-FR" sz="2400" b="1" dirty="0" smtClean="0"/>
              <a:t>pour </a:t>
            </a:r>
            <a:r>
              <a:rPr lang="fr-FR" sz="2400" b="1" dirty="0"/>
              <a:t>permettre des synthèses ( ex: sommation de toutes les tâches </a:t>
            </a:r>
            <a:r>
              <a:rPr lang="fr-FR" sz="2400" b="1" dirty="0" smtClean="0"/>
              <a:t>relatives à </a:t>
            </a:r>
            <a:r>
              <a:rPr lang="fr-FR" sz="2400" b="1" dirty="0"/>
              <a:t>un sous-ensemble particulier 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44464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44</TotalTime>
  <Words>388</Words>
  <Application>Microsoft Office PowerPoint</Application>
  <PresentationFormat>Affichage à l'écran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Thème1</vt:lpstr>
      <vt:lpstr>  LES DECOUPAGES </vt:lpstr>
      <vt:lpstr>       ROLE DES DECOUPAGES</vt:lpstr>
      <vt:lpstr> CRITÈRES DE DÉCOUPAGE </vt:lpstr>
      <vt:lpstr>LES DÉCOUPAGES IMPORTANTS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 DAN</dc:creator>
  <cp:lastModifiedBy>Patrick DAN</cp:lastModifiedBy>
  <cp:revision>5</cp:revision>
  <dcterms:created xsi:type="dcterms:W3CDTF">2014-10-22T19:21:45Z</dcterms:created>
  <dcterms:modified xsi:type="dcterms:W3CDTF">2014-10-22T20:06:28Z</dcterms:modified>
</cp:coreProperties>
</file>