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178C-F51C-4338-ACF7-A70C02B9F65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495EC-3AD2-478C-9688-DCEA6B31BEA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[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95EC-3AD2-478C-9688-DCEA6B31BEA1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[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95EC-3AD2-478C-9688-DCEA6B31BEA1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[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95EC-3AD2-478C-9688-DCEA6B31BEA1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BD415-1271-4423-B889-2E6B7C36719F}" type="datetimeFigureOut">
              <a:rPr lang="fr-FR" smtClean="0"/>
              <a:pPr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13DE-2C25-4B23-9149-1E227DE582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8928992" cy="5760640"/>
          </a:xfrm>
        </p:spPr>
        <p:txBody>
          <a:bodyPr/>
          <a:lstStyle/>
          <a:p>
            <a:r>
              <a:rPr lang="fr-FR" dirty="0"/>
              <a:t>Pourquoi les tableaux ?</a:t>
            </a:r>
          </a:p>
          <a:p>
            <a:r>
              <a:rPr lang="fr-FR" dirty="0"/>
              <a:t>Les tableaux à une dimension</a:t>
            </a:r>
          </a:p>
          <a:p>
            <a:r>
              <a:rPr lang="fr-FR" dirty="0"/>
              <a:t>Les tableaux à deux dimensions</a:t>
            </a:r>
          </a:p>
          <a:p>
            <a:r>
              <a:rPr lang="fr-FR" dirty="0"/>
              <a:t>Les tableaux à n dimensions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b="1" dirty="0" smtClean="0"/>
              <a:t>Lire (tab[1</a:t>
            </a:r>
            <a:r>
              <a:rPr lang="fr-FR" b="1" dirty="0"/>
              <a:t>])</a:t>
            </a:r>
          </a:p>
          <a:p>
            <a:pPr algn="just"/>
            <a:r>
              <a:rPr lang="fr-FR" dirty="0"/>
              <a:t>met l’entier saisi par l’utilisateur dans la première case du </a:t>
            </a:r>
            <a:r>
              <a:rPr lang="fr-FR" dirty="0" smtClean="0"/>
              <a:t>tableau.</a:t>
            </a:r>
          </a:p>
          <a:p>
            <a:pPr algn="just"/>
            <a:endParaRPr lang="fr-FR" dirty="0" smtClean="0">
              <a:solidFill>
                <a:srgbClr val="FF0000"/>
              </a:solidFill>
            </a:endParaRPr>
          </a:p>
          <a:p>
            <a:pPr algn="just"/>
            <a:r>
              <a:rPr lang="fr-FR" dirty="0" smtClean="0">
                <a:solidFill>
                  <a:srgbClr val="FF0000"/>
                </a:solidFill>
              </a:rPr>
              <a:t>Programmes</a:t>
            </a:r>
            <a:r>
              <a:rPr lang="fr-FR" dirty="0" smtClean="0"/>
              <a:t> notes2</a:t>
            </a:r>
          </a:p>
          <a:p>
            <a:pPr algn="just"/>
            <a:r>
              <a:rPr lang="fr-FR" dirty="0" smtClean="0"/>
              <a:t>Variables somme</a:t>
            </a:r>
            <a:r>
              <a:rPr lang="fr-FR" dirty="0"/>
              <a:t>, </a:t>
            </a:r>
            <a:r>
              <a:rPr lang="fr-FR" dirty="0" err="1"/>
              <a:t>nbEleves</a:t>
            </a:r>
            <a:r>
              <a:rPr lang="fr-FR" dirty="0"/>
              <a:t>, i : Naturel, </a:t>
            </a:r>
            <a:r>
              <a:rPr lang="fr-FR" dirty="0" err="1"/>
              <a:t>lesNotes</a:t>
            </a:r>
            <a:r>
              <a:rPr lang="fr-FR" dirty="0"/>
              <a:t> </a:t>
            </a:r>
            <a:r>
              <a:rPr lang="fr-FR" dirty="0" smtClean="0"/>
              <a:t>: Tableau[1</a:t>
            </a:r>
            <a:r>
              <a:rPr lang="fr-FR" dirty="0"/>
              <a:t>..</a:t>
            </a:r>
            <a:r>
              <a:rPr lang="fr-FR" dirty="0" smtClean="0"/>
              <a:t>100] entier</a:t>
            </a:r>
            <a:endParaRPr lang="fr-FR" dirty="0"/>
          </a:p>
          <a:p>
            <a:pPr algn="just"/>
            <a:r>
              <a:rPr lang="fr-FR" dirty="0"/>
              <a:t>début</a:t>
            </a:r>
          </a:p>
          <a:p>
            <a:pPr lvl="2" algn="just"/>
            <a:r>
              <a:rPr lang="fr-FR" dirty="0" smtClean="0"/>
              <a:t>Somme ← 0</a:t>
            </a:r>
            <a:endParaRPr lang="fr-FR" dirty="0"/>
          </a:p>
          <a:p>
            <a:pPr lvl="2" algn="just"/>
            <a:r>
              <a:rPr lang="fr-FR" dirty="0"/>
              <a:t>répéter</a:t>
            </a:r>
          </a:p>
          <a:p>
            <a:pPr lvl="3" algn="just"/>
            <a:r>
              <a:rPr lang="fr-FR" dirty="0" smtClean="0"/>
              <a:t>Écrire ("</a:t>
            </a:r>
            <a:r>
              <a:rPr lang="fr-FR" dirty="0"/>
              <a:t>Nombre d’</a:t>
            </a:r>
            <a:r>
              <a:rPr lang="fr-FR" dirty="0" err="1"/>
              <a:t>eleves</a:t>
            </a:r>
            <a:r>
              <a:rPr lang="fr-FR" dirty="0"/>
              <a:t> (maximum 100) :")</a:t>
            </a:r>
          </a:p>
          <a:p>
            <a:pPr lvl="3" algn="just"/>
            <a:r>
              <a:rPr lang="fr-FR" dirty="0" smtClean="0"/>
              <a:t>Lire (</a:t>
            </a:r>
            <a:r>
              <a:rPr lang="fr-FR" dirty="0" err="1" smtClean="0"/>
              <a:t>nbEleves</a:t>
            </a:r>
            <a:r>
              <a:rPr lang="fr-FR" dirty="0"/>
              <a:t>)</a:t>
            </a:r>
          </a:p>
          <a:p>
            <a:pPr lvl="2" algn="just"/>
            <a:r>
              <a:rPr lang="fr-FR" dirty="0"/>
              <a:t>jusqu’à ce </a:t>
            </a:r>
            <a:r>
              <a:rPr lang="fr-FR" dirty="0" smtClean="0"/>
              <a:t>que </a:t>
            </a:r>
            <a:r>
              <a:rPr lang="fr-FR" dirty="0" err="1" smtClean="0"/>
              <a:t>nbEleves</a:t>
            </a:r>
            <a:r>
              <a:rPr lang="fr-FR" dirty="0" smtClean="0"/>
              <a:t>&gt;0 </a:t>
            </a:r>
            <a:r>
              <a:rPr lang="fr-FR" dirty="0"/>
              <a:t>et </a:t>
            </a:r>
            <a:r>
              <a:rPr lang="fr-FR" dirty="0" err="1" smtClean="0"/>
              <a:t>nbEleves</a:t>
            </a:r>
            <a:r>
              <a:rPr lang="fr-FR" dirty="0" smtClean="0"/>
              <a:t> ≤ 100</a:t>
            </a:r>
            <a:endParaRPr lang="fr-FR" dirty="0"/>
          </a:p>
          <a:p>
            <a:pPr lvl="2" algn="just"/>
            <a:r>
              <a:rPr lang="fr-FR" dirty="0" smtClean="0"/>
              <a:t>Pour i  ← 1 à </a:t>
            </a:r>
            <a:r>
              <a:rPr lang="fr-FR" dirty="0" err="1" smtClean="0"/>
              <a:t>nbEleves</a:t>
            </a:r>
            <a:r>
              <a:rPr lang="fr-FR" dirty="0" smtClean="0"/>
              <a:t> faire</a:t>
            </a:r>
            <a:endParaRPr lang="fr-FR" dirty="0"/>
          </a:p>
          <a:p>
            <a:pPr lvl="3" algn="just"/>
            <a:r>
              <a:rPr lang="fr-FR" dirty="0" smtClean="0"/>
              <a:t>Écrire ("</a:t>
            </a:r>
            <a:r>
              <a:rPr lang="fr-FR" dirty="0"/>
              <a:t>Note de l’</a:t>
            </a:r>
            <a:r>
              <a:rPr lang="fr-FR" dirty="0" err="1"/>
              <a:t>eleve</a:t>
            </a:r>
            <a:r>
              <a:rPr lang="fr-FR" dirty="0"/>
              <a:t> </a:t>
            </a:r>
            <a:r>
              <a:rPr lang="fr-FR" dirty="0" err="1"/>
              <a:t>numero</a:t>
            </a:r>
            <a:r>
              <a:rPr lang="fr-FR" dirty="0"/>
              <a:t> ",i," :")</a:t>
            </a:r>
          </a:p>
          <a:p>
            <a:pPr lvl="3" algn="just"/>
            <a:r>
              <a:rPr lang="fr-FR" dirty="0" smtClean="0"/>
              <a:t>Lire (</a:t>
            </a:r>
            <a:r>
              <a:rPr lang="fr-FR" dirty="0" err="1" smtClean="0"/>
              <a:t>lesNotes</a:t>
            </a:r>
            <a:r>
              <a:rPr lang="fr-FR" dirty="0" smtClean="0"/>
              <a:t>[i</a:t>
            </a:r>
            <a:r>
              <a:rPr lang="fr-FR" dirty="0"/>
              <a:t>])</a:t>
            </a:r>
          </a:p>
          <a:p>
            <a:pPr lvl="2" algn="just"/>
            <a:r>
              <a:rPr lang="fr-FR" dirty="0" err="1"/>
              <a:t>finpour</a:t>
            </a:r>
            <a:endParaRPr lang="fr-FR" dirty="0"/>
          </a:p>
          <a:p>
            <a:pPr lvl="2" algn="just"/>
            <a:r>
              <a:rPr lang="fr-FR" dirty="0" smtClean="0"/>
              <a:t>Pour i ← 1 à </a:t>
            </a:r>
            <a:r>
              <a:rPr lang="fr-FR" dirty="0" err="1" smtClean="0"/>
              <a:t>nbEleves</a:t>
            </a:r>
            <a:r>
              <a:rPr lang="fr-FR" dirty="0" smtClean="0"/>
              <a:t> faire</a:t>
            </a:r>
            <a:endParaRPr lang="fr-FR" dirty="0"/>
          </a:p>
          <a:p>
            <a:pPr lvl="3" algn="just"/>
            <a:r>
              <a:rPr lang="fr-FR" dirty="0" smtClean="0"/>
              <a:t>Somme ← somme </a:t>
            </a:r>
            <a:r>
              <a:rPr lang="fr-FR" dirty="0"/>
              <a:t>+ </a:t>
            </a:r>
            <a:r>
              <a:rPr lang="fr-FR" dirty="0" err="1"/>
              <a:t>lesNotes</a:t>
            </a:r>
            <a:r>
              <a:rPr lang="fr-FR" dirty="0"/>
              <a:t>[i]</a:t>
            </a:r>
          </a:p>
          <a:p>
            <a:pPr lvl="2" algn="just"/>
            <a:r>
              <a:rPr lang="fr-FR" dirty="0" err="1"/>
              <a:t>finpour</a:t>
            </a:r>
            <a:endParaRPr lang="fr-FR" dirty="0"/>
          </a:p>
          <a:p>
            <a:pPr lvl="2" algn="just"/>
            <a:r>
              <a:rPr lang="fr-FR" dirty="0" smtClean="0"/>
              <a:t>	Écrire ("</a:t>
            </a:r>
            <a:r>
              <a:rPr lang="fr-FR" dirty="0"/>
              <a:t>La moyenne est de :",somme/</a:t>
            </a:r>
            <a:r>
              <a:rPr lang="fr-FR" dirty="0" err="1"/>
              <a:t>nbEleves</a:t>
            </a:r>
            <a:r>
              <a:rPr lang="fr-FR" dirty="0"/>
              <a:t>)</a:t>
            </a:r>
          </a:p>
          <a:p>
            <a:pPr algn="just"/>
            <a:r>
              <a:rPr lang="fr-FR" dirty="0">
                <a:solidFill>
                  <a:srgbClr val="FF0000"/>
                </a:solidFill>
              </a:rPr>
              <a:t>fin</a:t>
            </a:r>
          </a:p>
          <a:p>
            <a:pPr algn="just"/>
            <a:endParaRPr lang="fr-FR" dirty="0"/>
          </a:p>
          <a:p>
            <a:pPr algn="just"/>
            <a:endParaRPr lang="fr-FR" dirty="0">
              <a:solidFill>
                <a:srgbClr val="FF0000"/>
              </a:solidFill>
            </a:endParaRPr>
          </a:p>
          <a:p>
            <a:pPr algn="just"/>
            <a:endParaRPr lang="fr-FR" dirty="0" smtClean="0">
              <a:solidFill>
                <a:srgbClr val="FF0000"/>
              </a:solidFill>
            </a:endParaRP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just"/>
            <a:endParaRPr lang="fr-FR" b="1" dirty="0" smtClean="0"/>
          </a:p>
          <a:p>
            <a:pPr algn="just"/>
            <a:endParaRPr lang="fr-FR" b="1" dirty="0"/>
          </a:p>
          <a:p>
            <a:pPr algn="just"/>
            <a:endParaRPr lang="fr-FR" b="1" dirty="0" smtClean="0"/>
          </a:p>
          <a:p>
            <a:pPr algn="just"/>
            <a:endParaRPr lang="fr-FR" b="1" dirty="0"/>
          </a:p>
          <a:p>
            <a:pPr algn="just"/>
            <a:endParaRPr lang="fr-FR" b="1" dirty="0" smtClean="0"/>
          </a:p>
          <a:p>
            <a:pPr algn="just"/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sz="4000" b="1" i="1" dirty="0" smtClean="0">
                <a:solidFill>
                  <a:srgbClr val="FF0000"/>
                </a:solidFill>
              </a:rPr>
              <a:t>Tableaux à deux dimensions</a:t>
            </a:r>
            <a:endParaRPr lang="fr-FR" sz="4000" i="1" dirty="0">
              <a:solidFill>
                <a:srgbClr val="FF0000"/>
              </a:solidFill>
            </a:endParaRPr>
          </a:p>
          <a:p>
            <a:pPr algn="just"/>
            <a:endParaRPr lang="fr-FR" dirty="0"/>
          </a:p>
          <a:p>
            <a:pPr algn="just"/>
            <a:endParaRPr lang="fr-FR" dirty="0">
              <a:solidFill>
                <a:srgbClr val="FF0000"/>
              </a:solidFill>
            </a:endParaRPr>
          </a:p>
          <a:p>
            <a:pPr algn="just"/>
            <a:endParaRPr lang="fr-FR" dirty="0" smtClean="0">
              <a:solidFill>
                <a:srgbClr val="FF0000"/>
              </a:solidFill>
            </a:endParaRP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	On </a:t>
            </a:r>
            <a:r>
              <a:rPr lang="fr-FR" dirty="0"/>
              <a:t>peut aussi avoir des tableaux à deux dimensions (permettant ainsi </a:t>
            </a:r>
            <a:r>
              <a:rPr lang="fr-FR" dirty="0" smtClean="0"/>
              <a:t>de représenter </a:t>
            </a:r>
            <a:r>
              <a:rPr lang="fr-FR" dirty="0"/>
              <a:t>par exemple des matrices à deux dimensions</a:t>
            </a:r>
            <a:r>
              <a:rPr lang="fr-FR" dirty="0" smtClean="0"/>
              <a:t>).</a:t>
            </a:r>
            <a:endParaRPr lang="fr-FR" dirty="0"/>
          </a:p>
          <a:p>
            <a:pPr algn="just"/>
            <a:r>
              <a:rPr lang="fr-FR" dirty="0" smtClean="0"/>
              <a:t>	</a:t>
            </a:r>
          </a:p>
          <a:p>
            <a:pPr algn="just"/>
            <a:r>
              <a:rPr lang="fr-FR" dirty="0" smtClean="0"/>
              <a:t>On </a:t>
            </a:r>
            <a:r>
              <a:rPr lang="fr-FR" dirty="0"/>
              <a:t>déclare une matrice à deux dimensions de la façon suivante :</a:t>
            </a:r>
          </a:p>
          <a:p>
            <a:pPr algn="just"/>
            <a:r>
              <a:rPr lang="fr-FR" dirty="0" smtClean="0"/>
              <a:t>Tableau[</a:t>
            </a:r>
            <a:r>
              <a:rPr lang="fr-FR" dirty="0" err="1" smtClean="0">
                <a:solidFill>
                  <a:srgbClr val="FF0000"/>
                </a:solidFill>
              </a:rPr>
              <a:t>intervallePremièreDimension</a:t>
            </a:r>
            <a:r>
              <a:rPr lang="fr-FR" dirty="0" smtClean="0"/>
              <a:t>][</a:t>
            </a:r>
            <a:r>
              <a:rPr lang="fr-FR" dirty="0" err="1" smtClean="0">
                <a:solidFill>
                  <a:srgbClr val="FF0000"/>
                </a:solidFill>
              </a:rPr>
              <a:t>intervalleDeuxièmeDimension</a:t>
            </a:r>
            <a:r>
              <a:rPr lang="fr-FR" dirty="0" smtClean="0"/>
              <a:t>] de type des </a:t>
            </a:r>
            <a:r>
              <a:rPr lang="fr-FR" dirty="0"/>
              <a:t>éléments</a:t>
            </a:r>
          </a:p>
          <a:p>
            <a:pPr algn="just"/>
            <a:r>
              <a:rPr lang="fr-FR" dirty="0" smtClean="0"/>
              <a:t>	</a:t>
            </a:r>
          </a:p>
          <a:p>
            <a:pPr algn="just"/>
            <a:r>
              <a:rPr lang="fr-FR" dirty="0" smtClean="0"/>
              <a:t>On </a:t>
            </a:r>
            <a:r>
              <a:rPr lang="fr-FR" dirty="0"/>
              <a:t>accède (en lecture ou en écriture) à la </a:t>
            </a:r>
            <a:r>
              <a:rPr lang="fr-FR" dirty="0" err="1" smtClean="0"/>
              <a:t>ième</a:t>
            </a:r>
            <a:r>
              <a:rPr lang="fr-FR" dirty="0" smtClean="0"/>
              <a:t>, </a:t>
            </a:r>
            <a:r>
              <a:rPr lang="fr-FR" dirty="0" err="1" smtClean="0"/>
              <a:t>jème</a:t>
            </a:r>
            <a:r>
              <a:rPr lang="fr-FR" dirty="0" smtClean="0"/>
              <a:t>  valeur </a:t>
            </a:r>
            <a:r>
              <a:rPr lang="fr-FR" dirty="0"/>
              <a:t>d’un tableau </a:t>
            </a:r>
            <a:r>
              <a:rPr lang="fr-FR" dirty="0" smtClean="0"/>
              <a:t>en utilisant </a:t>
            </a:r>
            <a:r>
              <a:rPr lang="fr-FR" dirty="0"/>
              <a:t>la syntaxe </a:t>
            </a:r>
            <a:r>
              <a:rPr lang="fr-FR" dirty="0" smtClean="0"/>
              <a:t>suivante: </a:t>
            </a:r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just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64096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Programme</a:t>
            </a:r>
            <a:r>
              <a:rPr lang="fr-FR" dirty="0" smtClean="0"/>
              <a:t> affichage</a:t>
            </a:r>
          </a:p>
          <a:p>
            <a:pPr algn="just"/>
            <a:r>
              <a:rPr lang="fr-FR" dirty="0" smtClean="0"/>
              <a:t>Constante N = 10;</a:t>
            </a:r>
          </a:p>
          <a:p>
            <a:pPr algn="just"/>
            <a:r>
              <a:rPr lang="fr-FR" dirty="0" smtClean="0"/>
              <a:t>Variables </a:t>
            </a:r>
            <a:r>
              <a:rPr lang="fr-FR" dirty="0" err="1" smtClean="0"/>
              <a:t>affich</a:t>
            </a:r>
            <a:r>
              <a:rPr lang="fr-FR" dirty="0" smtClean="0"/>
              <a:t> = tableau[1..N] d’entier;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somme, moyenne : réel;</a:t>
            </a:r>
            <a:endParaRPr lang="fr-FR" dirty="0" smtClean="0"/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i : entier;</a:t>
            </a:r>
          </a:p>
          <a:p>
            <a:pPr algn="just"/>
            <a:r>
              <a:rPr lang="fr-FR" b="1" dirty="0" err="1" smtClean="0">
                <a:solidFill>
                  <a:srgbClr val="FF0000"/>
                </a:solidFill>
              </a:rPr>
              <a:t>Debut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somme := 0 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moyenne := 0 ;</a:t>
            </a:r>
          </a:p>
          <a:p>
            <a:pPr algn="just"/>
            <a:r>
              <a:rPr lang="fr-FR" dirty="0" smtClean="0"/>
              <a:t>	</a:t>
            </a:r>
            <a:r>
              <a:rPr lang="fr-FR" b="1" dirty="0" smtClean="0"/>
              <a:t>pour</a:t>
            </a:r>
            <a:r>
              <a:rPr lang="fr-FR" dirty="0" smtClean="0"/>
              <a:t> i:= 1 à N </a:t>
            </a:r>
            <a:r>
              <a:rPr lang="fr-FR" b="1" dirty="0" smtClean="0"/>
              <a:t>faire</a:t>
            </a:r>
          </a:p>
          <a:p>
            <a:pPr algn="just"/>
            <a:r>
              <a:rPr lang="fr-FR" dirty="0" smtClean="0"/>
              <a:t>	</a:t>
            </a:r>
            <a:r>
              <a:rPr lang="fr-FR" b="1" dirty="0" smtClean="0"/>
              <a:t>début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écrire(‘donner la valeur du :’ ,i,’ élément’);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lire (</a:t>
            </a:r>
            <a:r>
              <a:rPr lang="fr-FR" dirty="0" err="1" smtClean="0"/>
              <a:t>affich</a:t>
            </a:r>
            <a:r>
              <a:rPr lang="fr-FR" dirty="0" smtClean="0"/>
              <a:t>[i]);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somme := somme + </a:t>
            </a:r>
            <a:r>
              <a:rPr lang="fr-FR" dirty="0" err="1" smtClean="0"/>
              <a:t>affich</a:t>
            </a:r>
            <a:r>
              <a:rPr lang="fr-FR" dirty="0" smtClean="0"/>
              <a:t>[i] ;</a:t>
            </a:r>
          </a:p>
          <a:p>
            <a:pPr algn="just"/>
            <a:r>
              <a:rPr lang="fr-FR" dirty="0" smtClean="0"/>
              <a:t>	</a:t>
            </a:r>
            <a:r>
              <a:rPr lang="fr-FR" b="1" dirty="0" smtClean="0"/>
              <a:t>fin;</a:t>
            </a:r>
          </a:p>
          <a:p>
            <a:pPr algn="just"/>
            <a:r>
              <a:rPr lang="fr-FR" dirty="0" smtClean="0"/>
              <a:t>	</a:t>
            </a:r>
            <a:r>
              <a:rPr lang="fr-FR" b="1" dirty="0" smtClean="0"/>
              <a:t>pour</a:t>
            </a:r>
            <a:r>
              <a:rPr lang="fr-FR" dirty="0" smtClean="0"/>
              <a:t> i:= 1 à N </a:t>
            </a:r>
            <a:r>
              <a:rPr lang="fr-FR" b="1" dirty="0" smtClean="0"/>
              <a:t>faire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écrire ( </a:t>
            </a:r>
            <a:r>
              <a:rPr lang="fr-FR" dirty="0" err="1" smtClean="0"/>
              <a:t>affich</a:t>
            </a:r>
            <a:r>
              <a:rPr lang="fr-FR" dirty="0" smtClean="0"/>
              <a:t>[i])</a:t>
            </a:r>
            <a:endParaRPr lang="fr-FR" dirty="0" smtClean="0"/>
          </a:p>
          <a:p>
            <a:pPr algn="just"/>
            <a:r>
              <a:rPr lang="fr-FR" dirty="0" smtClean="0"/>
              <a:t>	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moyenne := somme / N;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écrire (‘la moyenne = ‘ , moyenne);</a:t>
            </a:r>
          </a:p>
          <a:p>
            <a:pPr algn="just"/>
            <a:r>
              <a:rPr lang="fr-FR" dirty="0" smtClean="0"/>
              <a:t>	</a:t>
            </a:r>
            <a:r>
              <a:rPr lang="fr-FR" dirty="0" err="1" smtClean="0"/>
              <a:t>ecrire</a:t>
            </a:r>
            <a:r>
              <a:rPr lang="fr-FR" dirty="0" smtClean="0"/>
              <a:t> (‘la somme = ‘, somme)</a:t>
            </a:r>
            <a:endParaRPr lang="fr-FR" dirty="0" smtClean="0"/>
          </a:p>
          <a:p>
            <a:pPr algn="just"/>
            <a:r>
              <a:rPr lang="fr-FR" dirty="0" smtClean="0"/>
              <a:t>	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Fin.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Programme</a:t>
            </a:r>
            <a:r>
              <a:rPr lang="fr-FR" dirty="0" smtClean="0"/>
              <a:t> </a:t>
            </a:r>
            <a:r>
              <a:rPr lang="fr-FR" dirty="0" err="1" smtClean="0"/>
              <a:t>recherche_pgrand</a:t>
            </a:r>
            <a:endParaRPr lang="fr-FR" dirty="0" smtClean="0"/>
          </a:p>
          <a:p>
            <a:pPr algn="just"/>
            <a:r>
              <a:rPr lang="fr-FR" dirty="0" smtClean="0"/>
              <a:t>Constante N = 10;</a:t>
            </a:r>
          </a:p>
          <a:p>
            <a:pPr algn="just"/>
            <a:r>
              <a:rPr lang="fr-FR" dirty="0" smtClean="0"/>
              <a:t>Variables </a:t>
            </a:r>
            <a:r>
              <a:rPr lang="fr-FR" dirty="0" err="1" smtClean="0"/>
              <a:t>affich</a:t>
            </a:r>
            <a:r>
              <a:rPr lang="fr-FR" dirty="0" smtClean="0"/>
              <a:t> = tableau[1..N] d’entier</a:t>
            </a:r>
            <a:r>
              <a:rPr lang="fr-FR" dirty="0" smtClean="0"/>
              <a:t>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pgrand</a:t>
            </a:r>
            <a:r>
              <a:rPr lang="fr-FR" dirty="0" smtClean="0"/>
              <a:t>: entier;</a:t>
            </a:r>
            <a:endParaRPr lang="fr-FR" dirty="0" smtClean="0"/>
          </a:p>
          <a:p>
            <a:pPr algn="just"/>
            <a:r>
              <a:rPr lang="fr-FR" dirty="0" smtClean="0"/>
              <a:t>		i : entier;</a:t>
            </a:r>
          </a:p>
          <a:p>
            <a:pPr algn="just"/>
            <a:r>
              <a:rPr lang="fr-FR" b="1" dirty="0" err="1" smtClean="0">
                <a:solidFill>
                  <a:srgbClr val="FF0000"/>
                </a:solidFill>
              </a:rPr>
              <a:t>Debut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/>
              <a:t>pour</a:t>
            </a:r>
            <a:r>
              <a:rPr lang="fr-FR" dirty="0" smtClean="0"/>
              <a:t> </a:t>
            </a:r>
            <a:r>
              <a:rPr lang="fr-FR" dirty="0" smtClean="0"/>
              <a:t>i:= 1 à N </a:t>
            </a:r>
            <a:r>
              <a:rPr lang="fr-FR" b="1" dirty="0" smtClean="0"/>
              <a:t>faire</a:t>
            </a:r>
          </a:p>
          <a:p>
            <a:pPr algn="just"/>
            <a:r>
              <a:rPr lang="fr-FR" dirty="0" smtClean="0"/>
              <a:t>	</a:t>
            </a:r>
            <a:r>
              <a:rPr lang="fr-FR" b="1" dirty="0" smtClean="0"/>
              <a:t>début</a:t>
            </a:r>
          </a:p>
          <a:p>
            <a:pPr algn="just"/>
            <a:r>
              <a:rPr lang="fr-FR" dirty="0" smtClean="0"/>
              <a:t>		écrire(‘donner la valeur du :’ ,i,’ élément’);</a:t>
            </a:r>
          </a:p>
          <a:p>
            <a:pPr algn="just"/>
            <a:r>
              <a:rPr lang="fr-FR" dirty="0" smtClean="0"/>
              <a:t>		lire (</a:t>
            </a:r>
            <a:r>
              <a:rPr lang="fr-FR" dirty="0" err="1" smtClean="0"/>
              <a:t>affich</a:t>
            </a:r>
            <a:r>
              <a:rPr lang="fr-FR" dirty="0" smtClean="0"/>
              <a:t>[i</a:t>
            </a:r>
            <a:r>
              <a:rPr lang="fr-FR" dirty="0" smtClean="0"/>
              <a:t>]);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FIN;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>
                <a:solidFill>
                  <a:srgbClr val="FF0000"/>
                </a:solidFill>
              </a:rPr>
              <a:t>//recherche du plus grand élément</a:t>
            </a:r>
            <a:endParaRPr lang="fr-FR" dirty="0" smtClean="0">
              <a:solidFill>
                <a:srgbClr val="FF0000"/>
              </a:solidFill>
            </a:endParaRPr>
          </a:p>
          <a:p>
            <a:pPr algn="just"/>
            <a:r>
              <a:rPr lang="fr-FR" dirty="0" smtClean="0"/>
              <a:t>	</a:t>
            </a:r>
            <a:r>
              <a:rPr lang="fr-FR" dirty="0" err="1" smtClean="0"/>
              <a:t>pgrand</a:t>
            </a:r>
            <a:r>
              <a:rPr lang="fr-FR" dirty="0" smtClean="0"/>
              <a:t> := </a:t>
            </a:r>
            <a:r>
              <a:rPr lang="fr-FR" dirty="0" err="1" smtClean="0"/>
              <a:t>affich</a:t>
            </a:r>
            <a:r>
              <a:rPr lang="fr-FR" dirty="0" smtClean="0"/>
              <a:t>[1];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pour i:= 2 à N faire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si </a:t>
            </a:r>
            <a:r>
              <a:rPr lang="fr-FR" dirty="0" err="1" smtClean="0"/>
              <a:t>affich</a:t>
            </a:r>
            <a:r>
              <a:rPr lang="fr-FR" dirty="0" smtClean="0"/>
              <a:t>[i] &gt; </a:t>
            </a:r>
            <a:r>
              <a:rPr lang="fr-FR" dirty="0" err="1" smtClean="0"/>
              <a:t>pgrand</a:t>
            </a:r>
            <a:r>
              <a:rPr lang="fr-FR" dirty="0" smtClean="0"/>
              <a:t> alors</a:t>
            </a:r>
          </a:p>
          <a:p>
            <a:pPr algn="just"/>
            <a:r>
              <a:rPr lang="fr-FR" dirty="0" smtClean="0"/>
              <a:t>	</a:t>
            </a:r>
            <a:r>
              <a:rPr lang="fr-FR" dirty="0" smtClean="0"/>
              <a:t>		</a:t>
            </a:r>
            <a:r>
              <a:rPr lang="fr-FR" dirty="0" err="1" smtClean="0"/>
              <a:t>pgrand</a:t>
            </a:r>
            <a:r>
              <a:rPr lang="fr-FR" dirty="0" smtClean="0"/>
              <a:t> := </a:t>
            </a:r>
            <a:r>
              <a:rPr lang="fr-FR" dirty="0" err="1" smtClean="0"/>
              <a:t>affich</a:t>
            </a:r>
            <a:r>
              <a:rPr lang="fr-FR" dirty="0" smtClean="0"/>
              <a:t>[i];</a:t>
            </a:r>
          </a:p>
          <a:p>
            <a:pPr algn="just"/>
            <a:r>
              <a:rPr lang="fr-FR" dirty="0" smtClean="0"/>
              <a:t>	écrire (‘ le plus grand est =‘, </a:t>
            </a:r>
            <a:r>
              <a:rPr lang="fr-FR" dirty="0" err="1" smtClean="0"/>
              <a:t>pgrand</a:t>
            </a:r>
            <a:r>
              <a:rPr lang="fr-FR" dirty="0" smtClean="0"/>
              <a:t>)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Fin.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Programme </a:t>
            </a:r>
            <a:r>
              <a:rPr lang="fr-FR" b="1" dirty="0" err="1" smtClean="0">
                <a:solidFill>
                  <a:srgbClr val="FF0000"/>
                </a:solidFill>
              </a:rPr>
              <a:t>tri_croissant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Var </a:t>
            </a:r>
            <a:r>
              <a:rPr lang="fr-FR" b="1" dirty="0" err="1" smtClean="0">
                <a:solidFill>
                  <a:srgbClr val="FF0000"/>
                </a:solidFill>
              </a:rPr>
              <a:t>affich</a:t>
            </a:r>
            <a:r>
              <a:rPr lang="fr-FR" b="1" dirty="0" smtClean="0">
                <a:solidFill>
                  <a:srgbClr val="FF0000"/>
                </a:solidFill>
              </a:rPr>
              <a:t> = tableau[1..N] d’entier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i,j</a:t>
            </a:r>
            <a:r>
              <a:rPr lang="fr-FR" b="1" dirty="0" smtClean="0">
                <a:solidFill>
                  <a:srgbClr val="FF0000"/>
                </a:solidFill>
              </a:rPr>
              <a:t>, </a:t>
            </a:r>
            <a:r>
              <a:rPr lang="fr-FR" b="1" dirty="0" err="1" smtClean="0">
                <a:solidFill>
                  <a:srgbClr val="FF0000"/>
                </a:solidFill>
              </a:rPr>
              <a:t>permut</a:t>
            </a:r>
            <a:r>
              <a:rPr lang="fr-FR" b="1" dirty="0" smtClean="0">
                <a:solidFill>
                  <a:srgbClr val="FF0000"/>
                </a:solidFill>
              </a:rPr>
              <a:t>: entier;</a:t>
            </a:r>
          </a:p>
          <a:p>
            <a:pPr algn="just"/>
            <a:r>
              <a:rPr lang="fr-FR" b="1" dirty="0" err="1" smtClean="0">
                <a:solidFill>
                  <a:srgbClr val="FF0000"/>
                </a:solidFill>
              </a:rPr>
              <a:t>Debut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pour i:=1 à (N-1) faire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pour j:=i+1 à N faire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                  si </a:t>
            </a:r>
            <a:r>
              <a:rPr lang="fr-FR" b="1" dirty="0" err="1" smtClean="0">
                <a:solidFill>
                  <a:srgbClr val="FF0000"/>
                </a:solidFill>
              </a:rPr>
              <a:t>affich</a:t>
            </a:r>
            <a:r>
              <a:rPr lang="fr-FR" b="1" dirty="0" smtClean="0">
                <a:solidFill>
                  <a:srgbClr val="FF0000"/>
                </a:solidFill>
              </a:rPr>
              <a:t>[j] &lt; </a:t>
            </a:r>
            <a:r>
              <a:rPr lang="fr-FR" b="1" dirty="0" err="1" smtClean="0">
                <a:solidFill>
                  <a:srgbClr val="FF0000"/>
                </a:solidFill>
              </a:rPr>
              <a:t>affch</a:t>
            </a:r>
            <a:r>
              <a:rPr lang="fr-FR" b="1" dirty="0" smtClean="0">
                <a:solidFill>
                  <a:srgbClr val="FF0000"/>
                </a:solidFill>
              </a:rPr>
              <a:t>[i] alors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debut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	</a:t>
            </a:r>
            <a:r>
              <a:rPr lang="fr-FR" b="1" dirty="0" err="1" smtClean="0">
                <a:solidFill>
                  <a:srgbClr val="FF0000"/>
                </a:solidFill>
              </a:rPr>
              <a:t>permut</a:t>
            </a:r>
            <a:r>
              <a:rPr lang="fr-FR" b="1" dirty="0" smtClean="0">
                <a:solidFill>
                  <a:srgbClr val="FF0000"/>
                </a:solidFill>
              </a:rPr>
              <a:t>:= </a:t>
            </a:r>
            <a:r>
              <a:rPr lang="fr-FR" b="1" dirty="0" err="1" smtClean="0">
                <a:solidFill>
                  <a:srgbClr val="FF0000"/>
                </a:solidFill>
              </a:rPr>
              <a:t>affich</a:t>
            </a:r>
            <a:r>
              <a:rPr lang="fr-FR" b="1" dirty="0" smtClean="0">
                <a:solidFill>
                  <a:srgbClr val="FF0000"/>
                </a:solidFill>
              </a:rPr>
              <a:t>[i];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	</a:t>
            </a:r>
            <a:r>
              <a:rPr lang="fr-FR" b="1" dirty="0" err="1" smtClean="0">
                <a:solidFill>
                  <a:srgbClr val="FF0000"/>
                </a:solidFill>
              </a:rPr>
              <a:t>affich</a:t>
            </a:r>
            <a:r>
              <a:rPr lang="fr-FR" b="1" dirty="0" smtClean="0">
                <a:solidFill>
                  <a:srgbClr val="FF0000"/>
                </a:solidFill>
              </a:rPr>
              <a:t>[i]:= </a:t>
            </a:r>
            <a:r>
              <a:rPr lang="fr-FR" b="1" dirty="0" err="1" smtClean="0">
                <a:solidFill>
                  <a:srgbClr val="FF0000"/>
                </a:solidFill>
              </a:rPr>
              <a:t>affich</a:t>
            </a:r>
            <a:r>
              <a:rPr lang="fr-FR" b="1" dirty="0" smtClean="0">
                <a:solidFill>
                  <a:srgbClr val="FF0000"/>
                </a:solidFill>
              </a:rPr>
              <a:t>[j];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	</a:t>
            </a:r>
            <a:r>
              <a:rPr lang="fr-FR" b="1" dirty="0" err="1" smtClean="0">
                <a:solidFill>
                  <a:srgbClr val="FF0000"/>
                </a:solidFill>
              </a:rPr>
              <a:t>affich</a:t>
            </a:r>
            <a:r>
              <a:rPr lang="fr-FR" b="1" dirty="0" smtClean="0">
                <a:solidFill>
                  <a:srgbClr val="FF0000"/>
                </a:solidFill>
              </a:rPr>
              <a:t>[j]:= </a:t>
            </a:r>
            <a:r>
              <a:rPr lang="fr-FR" b="1" dirty="0" err="1" smtClean="0">
                <a:solidFill>
                  <a:srgbClr val="FF0000"/>
                </a:solidFill>
              </a:rPr>
              <a:t>permut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end;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pour i:= 1 à N faire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    			</a:t>
            </a:r>
            <a:r>
              <a:rPr lang="fr-FR" b="1" dirty="0" err="1" smtClean="0">
                <a:solidFill>
                  <a:srgbClr val="FF0000"/>
                </a:solidFill>
              </a:rPr>
              <a:t>ecrire</a:t>
            </a:r>
            <a:r>
              <a:rPr lang="fr-FR" b="1" dirty="0" smtClean="0">
                <a:solidFill>
                  <a:srgbClr val="FF0000"/>
                </a:solidFill>
              </a:rPr>
              <a:t> (‘ le tri croissant donne :’, </a:t>
            </a:r>
            <a:r>
              <a:rPr lang="fr-FR" b="1" dirty="0" err="1" smtClean="0">
                <a:solidFill>
                  <a:srgbClr val="FF0000"/>
                </a:solidFill>
              </a:rPr>
              <a:t>affich</a:t>
            </a:r>
            <a:r>
              <a:rPr lang="fr-FR" b="1" dirty="0" smtClean="0">
                <a:solidFill>
                  <a:srgbClr val="FF0000"/>
                </a:solidFill>
              </a:rPr>
              <a:t>[i])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Fin.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	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Programme </a:t>
            </a:r>
            <a:r>
              <a:rPr lang="fr-FR" b="1" dirty="0" err="1" smtClean="0">
                <a:solidFill>
                  <a:srgbClr val="FF0000"/>
                </a:solidFill>
              </a:rPr>
              <a:t>somme_produit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Constante N =5;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Var tab1 : tableau[1..5] d’entier;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Var </a:t>
            </a:r>
            <a:r>
              <a:rPr lang="fr-FR" b="1" dirty="0" smtClean="0">
                <a:solidFill>
                  <a:srgbClr val="FF0000"/>
                </a:solidFill>
              </a:rPr>
              <a:t>tab2 </a:t>
            </a:r>
            <a:r>
              <a:rPr lang="fr-FR" b="1" dirty="0" smtClean="0">
                <a:solidFill>
                  <a:srgbClr val="FF0000"/>
                </a:solidFill>
              </a:rPr>
              <a:t>: tableau[1..5] d’entier; 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Var </a:t>
            </a:r>
            <a:r>
              <a:rPr lang="fr-FR" b="1" dirty="0" smtClean="0">
                <a:solidFill>
                  <a:srgbClr val="FF0000"/>
                </a:solidFill>
              </a:rPr>
              <a:t>tab3 </a:t>
            </a:r>
            <a:r>
              <a:rPr lang="fr-FR" b="1" dirty="0" smtClean="0">
                <a:solidFill>
                  <a:srgbClr val="FF0000"/>
                </a:solidFill>
              </a:rPr>
              <a:t>: tableau[1..5] d’entier; 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Var tab4 </a:t>
            </a:r>
            <a:r>
              <a:rPr lang="fr-FR" b="1" dirty="0" smtClean="0">
                <a:solidFill>
                  <a:srgbClr val="FF0000"/>
                </a:solidFill>
              </a:rPr>
              <a:t>: tableau[1..5] d’entier; 	</a:t>
            </a:r>
            <a:r>
              <a:rPr lang="fr-FR" b="1" dirty="0" smtClean="0">
                <a:solidFill>
                  <a:srgbClr val="FF0000"/>
                </a:solidFill>
              </a:rPr>
              <a:t>		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Begin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saisir les </a:t>
            </a:r>
            <a:r>
              <a:rPr lang="fr-FR" b="1" dirty="0" err="1" smtClean="0">
                <a:solidFill>
                  <a:srgbClr val="FF0000"/>
                </a:solidFill>
              </a:rPr>
              <a:t>élement</a:t>
            </a:r>
            <a:r>
              <a:rPr lang="fr-FR" b="1" dirty="0" smtClean="0">
                <a:solidFill>
                  <a:srgbClr val="FF0000"/>
                </a:solidFill>
              </a:rPr>
              <a:t> du tableau 01 </a:t>
            </a:r>
            <a:r>
              <a:rPr lang="fr-FR" b="1" dirty="0" err="1" smtClean="0">
                <a:solidFill>
                  <a:srgbClr val="FF0000"/>
                </a:solidFill>
              </a:rPr>
              <a:t>ettableau</a:t>
            </a:r>
            <a:r>
              <a:rPr lang="fr-FR" b="1" dirty="0" smtClean="0">
                <a:solidFill>
                  <a:srgbClr val="FF0000"/>
                </a:solidFill>
              </a:rPr>
              <a:t> 02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// somme des deux tableaux et le résultat sera stocké dans tab3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For i:=1 à N faire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debut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tab3[i]:= tab1[i] + tab2[i];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// produit des deux tableaux et le résultat sera stocké dans tab4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tab4[i</a:t>
            </a:r>
            <a:r>
              <a:rPr lang="fr-FR" b="1" dirty="0" smtClean="0">
                <a:solidFill>
                  <a:srgbClr val="FF0000"/>
                </a:solidFill>
              </a:rPr>
              <a:t>]:= tab1[i] </a:t>
            </a:r>
            <a:r>
              <a:rPr lang="fr-FR" b="1" dirty="0" smtClean="0">
                <a:solidFill>
                  <a:srgbClr val="FF0000"/>
                </a:solidFill>
              </a:rPr>
              <a:t>* </a:t>
            </a:r>
            <a:r>
              <a:rPr lang="fr-FR" b="1" dirty="0" smtClean="0">
                <a:solidFill>
                  <a:srgbClr val="FF0000"/>
                </a:solidFill>
              </a:rPr>
              <a:t>tab2[i</a:t>
            </a:r>
            <a:r>
              <a:rPr lang="fr-FR" b="1" dirty="0" smtClean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fin;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// affichage de la somme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for i:= 1 à N faire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ecrire</a:t>
            </a:r>
            <a:r>
              <a:rPr lang="fr-FR" b="1" dirty="0" smtClean="0">
                <a:solidFill>
                  <a:srgbClr val="FF0000"/>
                </a:solidFill>
              </a:rPr>
              <a:t> (tab3[i]);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//affichage du produit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for i:=1 à N faire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ecrire</a:t>
            </a:r>
            <a:r>
              <a:rPr lang="fr-FR" b="1" dirty="0" smtClean="0">
                <a:solidFill>
                  <a:srgbClr val="FF0000"/>
                </a:solidFill>
              </a:rPr>
              <a:t> (tab4[i]);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Fin.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b="1" dirty="0" smtClean="0">
                <a:solidFill>
                  <a:srgbClr val="C00000"/>
                </a:solidFill>
              </a:rPr>
              <a:t>Programme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produit_matrices</a:t>
            </a:r>
            <a:endParaRPr lang="fr-FR" b="1" dirty="0" smtClean="0">
              <a:solidFill>
                <a:schemeClr val="tx1"/>
              </a:solidFill>
            </a:endParaRPr>
          </a:p>
          <a:p>
            <a:pPr algn="just"/>
            <a:r>
              <a:rPr lang="fr-FR" b="1" dirty="0" smtClean="0">
                <a:solidFill>
                  <a:srgbClr val="C00000"/>
                </a:solidFill>
              </a:rPr>
              <a:t>Constante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 = 3 , col = 3;</a:t>
            </a:r>
          </a:p>
          <a:p>
            <a:pPr algn="just"/>
            <a:r>
              <a:rPr lang="fr-FR" b="1" dirty="0" smtClean="0">
                <a:solidFill>
                  <a:srgbClr val="C00000"/>
                </a:solidFill>
              </a:rPr>
              <a:t>Variable</a:t>
            </a:r>
            <a:r>
              <a:rPr lang="fr-FR" b="1" dirty="0" smtClean="0">
                <a:solidFill>
                  <a:schemeClr val="tx1"/>
                </a:solidFill>
              </a:rPr>
              <a:t>      M1 : tableau[1..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, 1..col] d’entier;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 M2 </a:t>
            </a:r>
            <a:r>
              <a:rPr lang="fr-FR" b="1" dirty="0" smtClean="0">
                <a:solidFill>
                  <a:schemeClr val="tx1"/>
                </a:solidFill>
              </a:rPr>
              <a:t>: tableau[1..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, 1..col] d’entier</a:t>
            </a:r>
            <a:r>
              <a:rPr lang="fr-FR" b="1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 M3 </a:t>
            </a:r>
            <a:r>
              <a:rPr lang="fr-FR" b="1" dirty="0" smtClean="0">
                <a:solidFill>
                  <a:schemeClr val="tx1"/>
                </a:solidFill>
              </a:rPr>
              <a:t>: tableau[1..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, 1..col] d’entier</a:t>
            </a:r>
            <a:r>
              <a:rPr lang="fr-FR" b="1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i, j : entier;</a:t>
            </a:r>
          </a:p>
          <a:p>
            <a:pPr algn="just"/>
            <a:r>
              <a:rPr lang="fr-FR" b="1" dirty="0" err="1" smtClean="0">
                <a:solidFill>
                  <a:schemeClr val="tx1"/>
                </a:solidFill>
              </a:rPr>
              <a:t>Debut</a:t>
            </a:r>
            <a:endParaRPr lang="fr-FR" b="1" dirty="0" smtClean="0">
              <a:solidFill>
                <a:schemeClr val="tx1"/>
              </a:solidFill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rgbClr val="C00000"/>
                </a:solidFill>
              </a:rPr>
              <a:t>//saisie des éléments de la matrice M1</a:t>
            </a:r>
            <a:endParaRPr lang="fr-FR" b="1" dirty="0" smtClean="0">
              <a:solidFill>
                <a:srgbClr val="C00000"/>
              </a:solidFill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pour i:=1 à 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pour j:=1 à col faire</a:t>
            </a:r>
            <a:endParaRPr lang="fr-FR" b="1" dirty="0" smtClean="0">
              <a:solidFill>
                <a:schemeClr val="tx1"/>
              </a:solidFill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</a:t>
            </a:r>
            <a:r>
              <a:rPr lang="fr-FR" b="1" dirty="0" err="1" smtClean="0">
                <a:solidFill>
                  <a:schemeClr val="tx1"/>
                </a:solidFill>
              </a:rPr>
              <a:t>debut</a:t>
            </a:r>
            <a:endParaRPr lang="fr-FR" b="1" dirty="0" smtClean="0">
              <a:solidFill>
                <a:schemeClr val="tx1"/>
              </a:solidFill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     </a:t>
            </a:r>
            <a:r>
              <a:rPr lang="fr-FR" b="1" dirty="0" err="1" smtClean="0">
                <a:solidFill>
                  <a:schemeClr val="tx1"/>
                </a:solidFill>
              </a:rPr>
              <a:t>ecrire</a:t>
            </a:r>
            <a:r>
              <a:rPr lang="fr-FR" b="1" dirty="0" smtClean="0">
                <a:solidFill>
                  <a:schemeClr val="tx1"/>
                </a:solidFill>
              </a:rPr>
              <a:t> (‘ donnez le ‘, i ,j, ‘élément de m1’);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     lire (M1[</a:t>
            </a:r>
            <a:r>
              <a:rPr lang="fr-FR" b="1" dirty="0" err="1" smtClean="0">
                <a:solidFill>
                  <a:schemeClr val="tx1"/>
                </a:solidFill>
              </a:rPr>
              <a:t>i,j</a:t>
            </a:r>
            <a:r>
              <a:rPr lang="fr-FR" b="1" dirty="0" smtClean="0">
                <a:solidFill>
                  <a:schemeClr val="tx1"/>
                </a:solidFill>
              </a:rPr>
              <a:t>])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fin;</a:t>
            </a:r>
          </a:p>
          <a:p>
            <a:pPr algn="just"/>
            <a:r>
              <a:rPr lang="fr-FR" b="1" dirty="0" smtClean="0">
                <a:solidFill>
                  <a:srgbClr val="C00000"/>
                </a:solidFill>
              </a:rPr>
              <a:t>// saisie des éléments de la deuxième matrice M2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pour i:=1 à 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pour j:=1 à col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</a:t>
            </a:r>
            <a:r>
              <a:rPr lang="fr-FR" b="1" dirty="0" err="1" smtClean="0">
                <a:solidFill>
                  <a:schemeClr val="tx1"/>
                </a:solidFill>
              </a:rPr>
              <a:t>debut</a:t>
            </a:r>
            <a:endParaRPr lang="fr-FR" b="1" dirty="0" smtClean="0">
              <a:solidFill>
                <a:schemeClr val="tx1"/>
              </a:solidFill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     </a:t>
            </a:r>
            <a:r>
              <a:rPr lang="fr-FR" b="1" dirty="0" err="1" smtClean="0">
                <a:solidFill>
                  <a:schemeClr val="tx1"/>
                </a:solidFill>
              </a:rPr>
              <a:t>ecrire</a:t>
            </a:r>
            <a:r>
              <a:rPr lang="fr-FR" b="1" dirty="0" smtClean="0">
                <a:solidFill>
                  <a:schemeClr val="tx1"/>
                </a:solidFill>
              </a:rPr>
              <a:t> (‘ donnez le ‘, i ,j, ‘élément de m1’);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     lire (M1[</a:t>
            </a:r>
            <a:r>
              <a:rPr lang="fr-FR" b="1" dirty="0" err="1" smtClean="0">
                <a:solidFill>
                  <a:schemeClr val="tx1"/>
                </a:solidFill>
              </a:rPr>
              <a:t>i,j</a:t>
            </a:r>
            <a:r>
              <a:rPr lang="fr-FR" b="1" dirty="0" smtClean="0">
                <a:solidFill>
                  <a:schemeClr val="tx1"/>
                </a:solidFill>
              </a:rPr>
              <a:t>])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 fin</a:t>
            </a:r>
            <a:endParaRPr lang="fr-FR" b="1" dirty="0" smtClean="0">
              <a:solidFill>
                <a:schemeClr val="tx1"/>
              </a:solidFill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	fin;</a:t>
            </a:r>
          </a:p>
          <a:p>
            <a:pPr algn="just"/>
            <a:endParaRPr lang="fr-FR" b="1" dirty="0" smtClean="0">
              <a:solidFill>
                <a:schemeClr val="tx1"/>
              </a:solidFill>
            </a:endParaRPr>
          </a:p>
          <a:p>
            <a:pPr algn="just"/>
            <a:endParaRPr lang="fr-FR" b="1" dirty="0" smtClean="0">
              <a:solidFill>
                <a:schemeClr val="tx1"/>
              </a:solidFill>
            </a:endParaRPr>
          </a:p>
          <a:p>
            <a:pPr algn="just"/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1200" b="1" dirty="0" smtClean="0">
                <a:solidFill>
                  <a:schemeClr val="tx1"/>
                </a:solidFill>
              </a:rPr>
              <a:t>(suite):</a:t>
            </a:r>
          </a:p>
          <a:p>
            <a:pPr algn="just"/>
            <a:r>
              <a:rPr lang="fr-FR" b="1" dirty="0" smtClean="0">
                <a:solidFill>
                  <a:srgbClr val="C00000"/>
                </a:solidFill>
              </a:rPr>
              <a:t>// le produit de deux matrices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Pour i:= 1 à 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pour j:=1 à col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début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m3[</a:t>
            </a:r>
            <a:r>
              <a:rPr lang="fr-FR" b="1" dirty="0" err="1" smtClean="0">
                <a:solidFill>
                  <a:schemeClr val="tx1"/>
                </a:solidFill>
              </a:rPr>
              <a:t>i,j</a:t>
            </a:r>
            <a:r>
              <a:rPr lang="fr-FR" b="1" dirty="0" smtClean="0">
                <a:solidFill>
                  <a:schemeClr val="tx1"/>
                </a:solidFill>
              </a:rPr>
              <a:t>]:= 0;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pour k:=1 à 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      m3[</a:t>
            </a:r>
            <a:r>
              <a:rPr lang="fr-FR" b="1" dirty="0" err="1" smtClean="0">
                <a:solidFill>
                  <a:schemeClr val="tx1"/>
                </a:solidFill>
              </a:rPr>
              <a:t>i,j</a:t>
            </a:r>
            <a:r>
              <a:rPr lang="fr-FR" b="1" dirty="0" smtClean="0">
                <a:solidFill>
                  <a:schemeClr val="tx1"/>
                </a:solidFill>
              </a:rPr>
              <a:t>] := m3[</a:t>
            </a:r>
            <a:r>
              <a:rPr lang="fr-FR" b="1" dirty="0" err="1" smtClean="0">
                <a:solidFill>
                  <a:schemeClr val="tx1"/>
                </a:solidFill>
              </a:rPr>
              <a:t>i,j</a:t>
            </a:r>
            <a:r>
              <a:rPr lang="fr-FR" b="1" dirty="0" smtClean="0">
                <a:solidFill>
                  <a:schemeClr val="tx1"/>
                </a:solidFill>
              </a:rPr>
              <a:t>] + m1[</a:t>
            </a:r>
            <a:r>
              <a:rPr lang="fr-FR" b="1" dirty="0" err="1" smtClean="0">
                <a:solidFill>
                  <a:schemeClr val="tx1"/>
                </a:solidFill>
              </a:rPr>
              <a:t>i,k</a:t>
            </a:r>
            <a:r>
              <a:rPr lang="fr-FR" b="1" dirty="0" smtClean="0">
                <a:solidFill>
                  <a:schemeClr val="tx1"/>
                </a:solidFill>
              </a:rPr>
              <a:t>] * m2[</a:t>
            </a:r>
            <a:r>
              <a:rPr lang="fr-FR" b="1" dirty="0" err="1" smtClean="0">
                <a:solidFill>
                  <a:schemeClr val="tx1"/>
                </a:solidFill>
              </a:rPr>
              <a:t>k,j</a:t>
            </a:r>
            <a:r>
              <a:rPr lang="fr-FR" b="1" dirty="0" smtClean="0">
                <a:solidFill>
                  <a:schemeClr val="tx1"/>
                </a:solidFill>
              </a:rPr>
              <a:t>];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     for i:= 1 à </a:t>
            </a:r>
            <a:r>
              <a:rPr lang="fr-FR" b="1" dirty="0" err="1" smtClean="0">
                <a:solidFill>
                  <a:schemeClr val="tx1"/>
                </a:solidFill>
              </a:rPr>
              <a:t>lign</a:t>
            </a:r>
            <a:r>
              <a:rPr lang="fr-FR" b="1" dirty="0" smtClean="0">
                <a:solidFill>
                  <a:schemeClr val="tx1"/>
                </a:solidFill>
              </a:rPr>
              <a:t>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		for j:= 1 à col faire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                         </a:t>
            </a:r>
            <a:r>
              <a:rPr lang="fr-FR" b="1" dirty="0" err="1" smtClean="0">
                <a:solidFill>
                  <a:schemeClr val="tx1"/>
                </a:solidFill>
              </a:rPr>
              <a:t>ecrire</a:t>
            </a:r>
            <a:r>
              <a:rPr lang="fr-FR" b="1" dirty="0" smtClean="0">
                <a:solidFill>
                  <a:schemeClr val="tx1"/>
                </a:solidFill>
              </a:rPr>
              <a:t> (‘le produit de MAT =‘, m3[</a:t>
            </a:r>
            <a:r>
              <a:rPr lang="fr-FR" b="1" dirty="0" err="1" smtClean="0">
                <a:solidFill>
                  <a:schemeClr val="tx1"/>
                </a:solidFill>
              </a:rPr>
              <a:t>j,j</a:t>
            </a:r>
            <a:r>
              <a:rPr lang="fr-FR" b="1" dirty="0" smtClean="0">
                <a:solidFill>
                  <a:schemeClr val="tx1"/>
                </a:solidFill>
              </a:rPr>
              <a:t>] )</a:t>
            </a: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	</a:t>
            </a:r>
            <a:r>
              <a:rPr lang="fr-FR" b="1" dirty="0" smtClean="0">
                <a:solidFill>
                  <a:schemeClr val="tx1"/>
                </a:solidFill>
              </a:rPr>
              <a:t>fin</a:t>
            </a:r>
            <a:endParaRPr lang="fr-FR" b="1" dirty="0" smtClean="0">
              <a:solidFill>
                <a:schemeClr val="tx1"/>
              </a:solidFill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</a:rPr>
              <a:t>Fin.</a:t>
            </a:r>
          </a:p>
          <a:p>
            <a:pPr algn="just"/>
            <a:endParaRPr lang="fr-FR" b="1" dirty="0" smtClean="0">
              <a:solidFill>
                <a:schemeClr val="tx1"/>
              </a:solidFill>
            </a:endParaRPr>
          </a:p>
          <a:p>
            <a:pPr algn="just"/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7920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8928992" cy="5760640"/>
          </a:xfrm>
        </p:spPr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Imaginons </a:t>
            </a:r>
            <a:r>
              <a:rPr lang="fr-FR" dirty="0"/>
              <a:t>que l’on veuille calculer la moyenne des notes </a:t>
            </a:r>
            <a:r>
              <a:rPr lang="fr-FR" dirty="0" smtClean="0"/>
              <a:t>d’une promotion</a:t>
            </a:r>
            <a:r>
              <a:rPr lang="fr-FR" dirty="0"/>
              <a:t>, quel algorithme allons nous utiliser ?</a:t>
            </a:r>
          </a:p>
          <a:p>
            <a:pPr algn="just"/>
            <a:r>
              <a:rPr lang="fr-FR" dirty="0"/>
              <a:t>Pour l’instant on pourrait avoir l’algorithme suivant :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7920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8928992" cy="576064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sz="4000" dirty="0" smtClean="0"/>
              <a:t>Programme notes</a:t>
            </a:r>
          </a:p>
          <a:p>
            <a:pPr lvl="2" algn="just"/>
            <a:r>
              <a:rPr lang="fr-FR" sz="3200" dirty="0" smtClean="0"/>
              <a:t>Variables somme</a:t>
            </a:r>
            <a:r>
              <a:rPr lang="fr-FR" sz="3200" dirty="0"/>
              <a:t>, </a:t>
            </a:r>
            <a:r>
              <a:rPr lang="fr-FR" sz="3200" dirty="0" err="1"/>
              <a:t>nbEleves</a:t>
            </a:r>
            <a:r>
              <a:rPr lang="fr-FR" sz="3200" dirty="0"/>
              <a:t>, </a:t>
            </a:r>
            <a:r>
              <a:rPr lang="fr-FR" sz="3200" dirty="0" err="1"/>
              <a:t>uneNote</a:t>
            </a:r>
            <a:r>
              <a:rPr lang="fr-FR" sz="3200" dirty="0"/>
              <a:t>, i : </a:t>
            </a:r>
            <a:r>
              <a:rPr lang="fr-FR" sz="3200" dirty="0" smtClean="0"/>
              <a:t>entier;</a:t>
            </a:r>
            <a:endParaRPr lang="fr-FR" sz="3200" dirty="0"/>
          </a:p>
          <a:p>
            <a:pPr lvl="2" algn="just"/>
            <a:r>
              <a:rPr lang="fr-FR" sz="3200" dirty="0"/>
              <a:t>début</a:t>
            </a:r>
          </a:p>
          <a:p>
            <a:pPr lvl="3" algn="just"/>
            <a:r>
              <a:rPr lang="fr-FR" sz="2800" dirty="0" smtClean="0"/>
              <a:t>Somme ← 0.0 ;</a:t>
            </a:r>
            <a:endParaRPr lang="fr-FR" sz="2800" dirty="0"/>
          </a:p>
          <a:p>
            <a:pPr lvl="3" algn="just"/>
            <a:r>
              <a:rPr lang="fr-FR" sz="2800" dirty="0"/>
              <a:t>E</a:t>
            </a:r>
            <a:r>
              <a:rPr lang="fr-FR" sz="2800" dirty="0" smtClean="0"/>
              <a:t>crire (Nombre d’élèves :); </a:t>
            </a:r>
            <a:endParaRPr lang="fr-FR" sz="2800" dirty="0"/>
          </a:p>
          <a:p>
            <a:pPr lvl="3" algn="just"/>
            <a:r>
              <a:rPr lang="fr-FR" sz="2800" dirty="0" smtClean="0"/>
              <a:t>Lire (</a:t>
            </a:r>
            <a:r>
              <a:rPr lang="fr-FR" sz="2800" dirty="0" err="1" smtClean="0"/>
              <a:t>nbEleves</a:t>
            </a:r>
            <a:r>
              <a:rPr lang="fr-FR" sz="2800" dirty="0" smtClean="0"/>
              <a:t>); </a:t>
            </a:r>
          </a:p>
          <a:p>
            <a:pPr lvl="2" algn="just"/>
            <a:r>
              <a:rPr lang="fr-FR" sz="3200" dirty="0" smtClean="0"/>
              <a:t>Pour  i ← 0 à </a:t>
            </a:r>
            <a:r>
              <a:rPr lang="fr-FR" sz="3200" dirty="0" err="1" smtClean="0"/>
              <a:t>nbEleves</a:t>
            </a:r>
            <a:r>
              <a:rPr lang="fr-FR" sz="3200" dirty="0" smtClean="0"/>
              <a:t> faire</a:t>
            </a:r>
            <a:endParaRPr lang="fr-FR" sz="3200" dirty="0"/>
          </a:p>
          <a:p>
            <a:pPr lvl="3" algn="just"/>
            <a:r>
              <a:rPr lang="fr-FR" sz="2800" dirty="0" smtClean="0"/>
              <a:t>Écrire ("</a:t>
            </a:r>
            <a:r>
              <a:rPr lang="fr-FR" sz="2800" dirty="0"/>
              <a:t>Note de l’élève </a:t>
            </a:r>
            <a:r>
              <a:rPr lang="fr-FR" sz="2800" dirty="0" err="1"/>
              <a:t>numéro",i</a:t>
            </a:r>
            <a:r>
              <a:rPr lang="fr-FR" sz="2800" dirty="0" smtClean="0"/>
              <a:t>,":"); </a:t>
            </a:r>
            <a:endParaRPr lang="fr-FR" sz="2800" dirty="0"/>
          </a:p>
          <a:p>
            <a:pPr lvl="3" algn="just"/>
            <a:r>
              <a:rPr lang="fr-FR" sz="2800" dirty="0" smtClean="0"/>
              <a:t>Lire (note); </a:t>
            </a:r>
            <a:endParaRPr lang="fr-FR" sz="2800" dirty="0"/>
          </a:p>
          <a:p>
            <a:pPr lvl="3" algn="just"/>
            <a:r>
              <a:rPr lang="fr-FR" sz="2800" dirty="0" smtClean="0"/>
              <a:t>Somme ← somme+note; </a:t>
            </a:r>
            <a:endParaRPr lang="fr-FR" sz="2800" dirty="0"/>
          </a:p>
          <a:p>
            <a:pPr lvl="2" algn="just"/>
            <a:r>
              <a:rPr lang="fr-FR" sz="3200" dirty="0" smtClean="0"/>
              <a:t>Fin;</a:t>
            </a:r>
          </a:p>
          <a:p>
            <a:pPr lvl="2" algn="just"/>
            <a:r>
              <a:rPr lang="fr-FR" sz="3200" dirty="0" smtClean="0"/>
              <a:t>Écrire ("Moyenne des notes :", somme/</a:t>
            </a:r>
            <a:r>
              <a:rPr lang="fr-FR" sz="3200" dirty="0" err="1" smtClean="0"/>
              <a:t>nbEleves</a:t>
            </a:r>
            <a:r>
              <a:rPr lang="fr-FR" sz="3200" dirty="0" smtClean="0"/>
              <a:t>)</a:t>
            </a:r>
          </a:p>
          <a:p>
            <a:pPr lvl="2" algn="just"/>
            <a:endParaRPr lang="fr-FR" sz="3200" dirty="0"/>
          </a:p>
          <a:p>
            <a:pPr algn="just"/>
            <a:r>
              <a:rPr lang="fr-FR" sz="4000" dirty="0"/>
              <a:t>fin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7920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8928992" cy="576064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	Imaginons </a:t>
            </a:r>
            <a:r>
              <a:rPr lang="fr-FR" dirty="0"/>
              <a:t>que l’on veuille toujours calculer la moyenne des notes </a:t>
            </a:r>
            <a:r>
              <a:rPr lang="fr-FR" dirty="0" smtClean="0"/>
              <a:t>d’une promotion </a:t>
            </a:r>
            <a:r>
              <a:rPr lang="fr-FR" dirty="0"/>
              <a:t>mais en gardant en mémoire toutes les notes des étudiants (</a:t>
            </a:r>
            <a:r>
              <a:rPr lang="fr-FR" dirty="0" smtClean="0"/>
              <a:t>pour par </a:t>
            </a:r>
            <a:r>
              <a:rPr lang="fr-FR" dirty="0"/>
              <a:t>exemple faire d’autres calculs tels que l’écart type, la note minimale, </a:t>
            </a:r>
            <a:r>
              <a:rPr lang="fr-FR" dirty="0" smtClean="0"/>
              <a:t>la note </a:t>
            </a:r>
            <a:r>
              <a:rPr lang="fr-FR" dirty="0"/>
              <a:t>maximale, etc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	Il </a:t>
            </a:r>
            <a:r>
              <a:rPr lang="fr-FR" dirty="0"/>
              <a:t>faudrait alors déclarer autant de variables qu’il y a d’étudiants, </a:t>
            </a:r>
            <a:r>
              <a:rPr lang="fr-FR" dirty="0" smtClean="0"/>
              <a:t>par exemple </a:t>
            </a:r>
            <a:r>
              <a:rPr lang="fr-FR" dirty="0"/>
              <a:t>en supposant qu’il y ait 3 étudiants, on aurait l’algorithme </a:t>
            </a:r>
            <a:r>
              <a:rPr lang="fr-FR" dirty="0" smtClean="0"/>
              <a:t>suivant: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Procédure Moyenne ()</a:t>
            </a:r>
            <a:endParaRPr lang="fr-FR" dirty="0"/>
          </a:p>
          <a:p>
            <a:pPr algn="just"/>
            <a:r>
              <a:rPr lang="fr-FR" dirty="0" smtClean="0"/>
              <a:t>Variables somme</a:t>
            </a:r>
            <a:r>
              <a:rPr lang="fr-FR" dirty="0"/>
              <a:t>, note1, note2, note3 : </a:t>
            </a:r>
            <a:r>
              <a:rPr lang="fr-FR" dirty="0" smtClean="0"/>
              <a:t>entier;</a:t>
            </a:r>
            <a:endParaRPr lang="fr-FR" dirty="0"/>
          </a:p>
          <a:p>
            <a:pPr algn="just"/>
            <a:r>
              <a:rPr lang="fr-FR" dirty="0" smtClean="0"/>
              <a:t>Début </a:t>
            </a:r>
          </a:p>
          <a:p>
            <a:pPr lvl="2" algn="just"/>
            <a:r>
              <a:rPr lang="fr-FR" dirty="0" smtClean="0"/>
              <a:t>écrire ("</a:t>
            </a:r>
            <a:r>
              <a:rPr lang="fr-FR" dirty="0"/>
              <a:t>Les notes des trois étudiants </a:t>
            </a:r>
            <a:r>
              <a:rPr lang="fr-FR" dirty="0" smtClean="0"/>
              <a:t>:");</a:t>
            </a:r>
            <a:endParaRPr lang="fr-FR" dirty="0"/>
          </a:p>
          <a:p>
            <a:pPr lvl="2" algn="just"/>
            <a:r>
              <a:rPr lang="fr-FR" dirty="0" smtClean="0"/>
              <a:t>Lire (note1</a:t>
            </a:r>
            <a:r>
              <a:rPr lang="fr-FR" dirty="0"/>
              <a:t>) ;</a:t>
            </a:r>
          </a:p>
          <a:p>
            <a:pPr lvl="2" algn="just"/>
            <a:r>
              <a:rPr lang="fr-FR" dirty="0" smtClean="0"/>
              <a:t>Lire (note2</a:t>
            </a:r>
            <a:r>
              <a:rPr lang="fr-FR" dirty="0"/>
              <a:t>) ;</a:t>
            </a:r>
          </a:p>
          <a:p>
            <a:pPr lvl="2" algn="just"/>
            <a:r>
              <a:rPr lang="fr-FR" dirty="0" smtClean="0"/>
              <a:t>Lire (note3</a:t>
            </a:r>
            <a:r>
              <a:rPr lang="fr-FR" dirty="0"/>
              <a:t>) ;</a:t>
            </a:r>
          </a:p>
          <a:p>
            <a:pPr lvl="2" algn="just"/>
            <a:r>
              <a:rPr lang="fr-FR" dirty="0" smtClean="0"/>
              <a:t>Somme ← note1+note2+note3;</a:t>
            </a:r>
            <a:endParaRPr lang="fr-FR" dirty="0"/>
          </a:p>
          <a:p>
            <a:pPr lvl="2" algn="just"/>
            <a:r>
              <a:rPr lang="fr-FR" dirty="0" smtClean="0"/>
              <a:t>Écrire ("</a:t>
            </a:r>
            <a:r>
              <a:rPr lang="fr-FR" dirty="0"/>
              <a:t>La moyenne est de :",</a:t>
            </a:r>
            <a:r>
              <a:rPr lang="fr-FR" dirty="0" smtClean="0"/>
              <a:t>somme/3);</a:t>
            </a:r>
            <a:endParaRPr lang="fr-FR" dirty="0"/>
          </a:p>
          <a:p>
            <a:pPr algn="just"/>
            <a:r>
              <a:rPr lang="fr-FR" dirty="0" smtClean="0"/>
              <a:t>Fin;</a:t>
            </a:r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Le </a:t>
            </a:r>
            <a:r>
              <a:rPr lang="fr-FR" dirty="0"/>
              <a:t>problème est que cet algorithme ne fonctionne que pour 3 étudiants</a:t>
            </a:r>
          </a:p>
          <a:p>
            <a:pPr algn="just"/>
            <a:r>
              <a:rPr lang="fr-FR" dirty="0" smtClean="0"/>
              <a:t>	Si </a:t>
            </a:r>
            <a:r>
              <a:rPr lang="fr-FR" dirty="0"/>
              <a:t>on en a 10, il faut déclarer 10 variables</a:t>
            </a:r>
          </a:p>
          <a:p>
            <a:pPr algn="just"/>
            <a:r>
              <a:rPr lang="fr-FR" dirty="0" smtClean="0"/>
              <a:t>	Si </a:t>
            </a:r>
            <a:r>
              <a:rPr lang="fr-FR" dirty="0"/>
              <a:t>on en a n, il faut déclarer n variables</a:t>
            </a:r>
          </a:p>
          <a:p>
            <a:pPr algn="just"/>
            <a:r>
              <a:rPr lang="fr-FR" dirty="0" smtClean="0"/>
              <a:t>		……..ce </a:t>
            </a:r>
            <a:r>
              <a:rPr lang="fr-FR" dirty="0"/>
              <a:t>n’est pas </a:t>
            </a:r>
            <a:r>
              <a:rPr lang="fr-FR" dirty="0" smtClean="0"/>
              <a:t>réaliste…….</a:t>
            </a:r>
            <a:endParaRPr lang="fr-FR" dirty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Il </a:t>
            </a:r>
            <a:r>
              <a:rPr lang="fr-FR" dirty="0"/>
              <a:t>faudrait pouvoir par l’intermédiaire d’une seule </a:t>
            </a:r>
            <a:r>
              <a:rPr lang="fr-FR" dirty="0" smtClean="0"/>
              <a:t>variable.</a:t>
            </a:r>
          </a:p>
          <a:p>
            <a:pPr algn="just"/>
            <a:r>
              <a:rPr lang="fr-FR" dirty="0" smtClean="0"/>
              <a:t>		…....c’est le rôle des tableau……</a:t>
            </a:r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C’est </a:t>
            </a:r>
            <a:r>
              <a:rPr lang="fr-FR" dirty="0"/>
              <a:t>ce que l’on nomme un type complexe (en opposition aux </a:t>
            </a:r>
            <a:r>
              <a:rPr lang="fr-FR" dirty="0" smtClean="0"/>
              <a:t>types simples </a:t>
            </a:r>
            <a:r>
              <a:rPr lang="fr-FR" dirty="0"/>
              <a:t>vus précédemment)</a:t>
            </a:r>
          </a:p>
          <a:p>
            <a:pPr algn="just"/>
            <a:r>
              <a:rPr lang="fr-FR" dirty="0"/>
              <a:t>Le type défini par un tableau est fonction </a:t>
            </a:r>
            <a:r>
              <a:rPr lang="fr-FR" dirty="0" smtClean="0"/>
              <a:t>: du </a:t>
            </a:r>
            <a:r>
              <a:rPr lang="fr-FR" dirty="0"/>
              <a:t>nombre </a:t>
            </a:r>
            <a:r>
              <a:rPr lang="fr-FR" dirty="0" smtClean="0"/>
              <a:t>d’éléments :</a:t>
            </a:r>
            <a:endParaRPr lang="fr-FR" dirty="0"/>
          </a:p>
          <a:p>
            <a:pPr lvl="1" algn="just"/>
            <a:r>
              <a:rPr lang="fr-FR" dirty="0" smtClean="0"/>
              <a:t>- maximal </a:t>
            </a:r>
            <a:r>
              <a:rPr lang="fr-FR" dirty="0"/>
              <a:t>que peut contenir le </a:t>
            </a:r>
            <a:r>
              <a:rPr lang="fr-FR" dirty="0" smtClean="0"/>
              <a:t>tableau </a:t>
            </a:r>
          </a:p>
          <a:p>
            <a:pPr lvl="1" algn="just"/>
            <a:r>
              <a:rPr lang="fr-FR" dirty="0" smtClean="0"/>
              <a:t>- du type  des </a:t>
            </a:r>
            <a:r>
              <a:rPr lang="fr-FR" dirty="0"/>
              <a:t>éléments que peut contenir le tableau</a:t>
            </a:r>
          </a:p>
          <a:p>
            <a:pPr algn="just"/>
            <a:r>
              <a:rPr lang="fr-FR" dirty="0"/>
              <a:t>Par exemple un tableau d’entiers de taille 10 et un tableau d’entiers </a:t>
            </a:r>
            <a:r>
              <a:rPr lang="fr-FR" dirty="0" smtClean="0"/>
              <a:t>de taille </a:t>
            </a:r>
            <a:r>
              <a:rPr lang="fr-FR" dirty="0"/>
              <a:t>20 </a:t>
            </a:r>
            <a:r>
              <a:rPr lang="fr-FR" dirty="0" smtClean="0"/>
              <a:t>sont deux types différents.</a:t>
            </a:r>
            <a:endParaRPr lang="fr-FR" dirty="0"/>
          </a:p>
          <a:p>
            <a:pPr algn="just"/>
            <a:r>
              <a:rPr lang="fr-FR" dirty="0"/>
              <a:t>On peut utiliser directement des variables de type tableau, ou définir </a:t>
            </a:r>
            <a:r>
              <a:rPr lang="fr-FR" dirty="0" smtClean="0"/>
              <a:t>de nouveau </a:t>
            </a:r>
            <a:r>
              <a:rPr lang="fr-FR" dirty="0"/>
              <a:t>type à partir du type tableau</a:t>
            </a:r>
          </a:p>
          <a:p>
            <a:pPr algn="just"/>
            <a:r>
              <a:rPr lang="fr-FR" dirty="0"/>
              <a:t>On utilise un type tableau via la syntaxe suivante :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Tableau [intervalle] </a:t>
            </a:r>
            <a:r>
              <a:rPr lang="fr-FR" dirty="0" smtClean="0"/>
              <a:t>de type </a:t>
            </a:r>
            <a:r>
              <a:rPr lang="fr-FR" dirty="0"/>
              <a:t>des éléments stockés par le </a:t>
            </a:r>
            <a:r>
              <a:rPr lang="fr-FR" dirty="0" smtClean="0"/>
              <a:t>tableau où intervalle est </a:t>
            </a:r>
            <a:r>
              <a:rPr lang="fr-FR" dirty="0"/>
              <a:t>un intervalle sur un type </a:t>
            </a:r>
            <a:r>
              <a:rPr lang="fr-FR" dirty="0" smtClean="0"/>
              <a:t>simple dénombrable avec des bornes </a:t>
            </a:r>
            <a:r>
              <a:rPr lang="fr-FR" dirty="0" smtClean="0">
                <a:solidFill>
                  <a:srgbClr val="FF0000"/>
                </a:solidFill>
              </a:rPr>
              <a:t>constantes</a:t>
            </a:r>
            <a:r>
              <a:rPr lang="fr-FR" dirty="0" smtClean="0"/>
              <a:t>.</a:t>
            </a:r>
          </a:p>
          <a:p>
            <a:pPr algn="just"/>
            <a:r>
              <a:rPr lang="fr-FR" b="1" u="sng" dirty="0" smtClean="0"/>
              <a:t>Exemple</a:t>
            </a:r>
            <a:r>
              <a:rPr lang="fr-FR" dirty="0" smtClean="0"/>
              <a:t>:</a:t>
            </a:r>
          </a:p>
          <a:p>
            <a:pPr algn="just"/>
            <a:r>
              <a:rPr lang="fr-FR" dirty="0" smtClean="0"/>
              <a:t>Type Notes = Tableau[1</a:t>
            </a:r>
            <a:r>
              <a:rPr lang="fr-FR" dirty="0"/>
              <a:t>..</a:t>
            </a:r>
            <a:r>
              <a:rPr lang="fr-FR" dirty="0" smtClean="0"/>
              <a:t>26] : entier</a:t>
            </a:r>
            <a:endParaRPr lang="fr-FR" dirty="0"/>
          </a:p>
          <a:p>
            <a:pPr algn="just"/>
            <a:r>
              <a:rPr lang="fr-FR" dirty="0" smtClean="0"/>
              <a:t>{</a:t>
            </a:r>
            <a:r>
              <a:rPr lang="fr-FR" dirty="0" smtClean="0">
                <a:solidFill>
                  <a:srgbClr val="FF0000"/>
                </a:solidFill>
              </a:rPr>
              <a:t>défini un nouveau type appelé Notes, qui est un tableau de 26 naturels</a:t>
            </a:r>
            <a:r>
              <a:rPr lang="fr-FR" dirty="0" smtClean="0"/>
              <a:t>}</a:t>
            </a:r>
          </a:p>
          <a:p>
            <a:pPr algn="just"/>
            <a:r>
              <a:rPr lang="fr-FR" b="1" dirty="0" smtClean="0"/>
              <a:t>Notes</a:t>
            </a:r>
            <a:r>
              <a:rPr lang="fr-FR" dirty="0" smtClean="0"/>
              <a:t> : déclare </a:t>
            </a:r>
            <a:r>
              <a:rPr lang="fr-FR" dirty="0"/>
              <a:t>une variable de type </a:t>
            </a:r>
            <a:r>
              <a:rPr lang="fr-FR" dirty="0" smtClean="0"/>
              <a:t>Notes.</a:t>
            </a:r>
          </a:p>
          <a:p>
            <a:pPr algn="just"/>
            <a:r>
              <a:rPr lang="fr-FR" dirty="0" smtClean="0"/>
              <a:t>Tableau[1</a:t>
            </a:r>
            <a:r>
              <a:rPr lang="fr-FR" dirty="0"/>
              <a:t>..</a:t>
            </a:r>
            <a:r>
              <a:rPr lang="fr-FR" dirty="0" smtClean="0"/>
              <a:t>26] de entier</a:t>
            </a:r>
            <a:endParaRPr lang="fr-FR" dirty="0"/>
          </a:p>
          <a:p>
            <a:pPr algn="just"/>
            <a:r>
              <a:rPr lang="fr-FR" dirty="0" smtClean="0">
                <a:solidFill>
                  <a:srgbClr val="FF0000"/>
                </a:solidFill>
              </a:rPr>
              <a:t>{déclare </a:t>
            </a:r>
            <a:r>
              <a:rPr lang="fr-FR" dirty="0">
                <a:solidFill>
                  <a:srgbClr val="FF0000"/>
                </a:solidFill>
              </a:rPr>
              <a:t>une variable de type tableau de 26 </a:t>
            </a:r>
            <a:r>
              <a:rPr lang="fr-FR" dirty="0" smtClean="0">
                <a:solidFill>
                  <a:srgbClr val="FF0000"/>
                </a:solidFill>
              </a:rPr>
              <a:t>Naturels}</a:t>
            </a:r>
            <a:endParaRPr lang="fr-FR" dirty="0">
              <a:solidFill>
                <a:srgbClr val="FF0000"/>
              </a:solidFill>
            </a:endParaRP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On accède (en lecture ou en écriture) à la </a:t>
            </a:r>
            <a:r>
              <a:rPr lang="fr-FR" dirty="0" err="1" smtClean="0"/>
              <a:t>ième</a:t>
            </a:r>
            <a:r>
              <a:rPr lang="fr-FR" dirty="0" smtClean="0"/>
              <a:t> valeur </a:t>
            </a:r>
            <a:r>
              <a:rPr lang="fr-FR" dirty="0"/>
              <a:t>d’un tableau </a:t>
            </a:r>
            <a:r>
              <a:rPr lang="fr-FR" dirty="0" smtClean="0"/>
              <a:t>en utilisant </a:t>
            </a:r>
            <a:r>
              <a:rPr lang="fr-FR" dirty="0"/>
              <a:t>la syntaxe suivante :</a:t>
            </a:r>
          </a:p>
          <a:p>
            <a:pPr algn="just"/>
            <a:r>
              <a:rPr lang="fr-FR" dirty="0"/>
              <a:t>nom de la </a:t>
            </a:r>
            <a:r>
              <a:rPr lang="fr-FR" dirty="0" smtClean="0">
                <a:solidFill>
                  <a:srgbClr val="FF0000"/>
                </a:solidFill>
              </a:rPr>
              <a:t>variable[indice].</a:t>
            </a:r>
          </a:p>
          <a:p>
            <a:pPr algn="just"/>
            <a:r>
              <a:rPr lang="fr-FR" dirty="0"/>
              <a:t>Par exemple </a:t>
            </a:r>
            <a:r>
              <a:rPr lang="fr-FR" dirty="0" smtClean="0"/>
              <a:t>si tab est </a:t>
            </a:r>
            <a:r>
              <a:rPr lang="fr-FR" dirty="0"/>
              <a:t>un tableau de 10 entiers (tab </a:t>
            </a:r>
            <a:r>
              <a:rPr lang="fr-FR" dirty="0" smtClean="0"/>
              <a:t>: Tableau[1</a:t>
            </a:r>
            <a:r>
              <a:rPr lang="fr-FR" dirty="0"/>
              <a:t>..</a:t>
            </a:r>
            <a:r>
              <a:rPr lang="fr-FR" dirty="0" smtClean="0"/>
              <a:t>10]</a:t>
            </a:r>
            <a:r>
              <a:rPr lang="fr-FR" dirty="0"/>
              <a:t>:</a:t>
            </a:r>
            <a:r>
              <a:rPr lang="fr-FR" dirty="0" smtClean="0"/>
              <a:t>Entier </a:t>
            </a:r>
            <a:r>
              <a:rPr lang="fr-FR" dirty="0"/>
              <a:t>)</a:t>
            </a:r>
          </a:p>
          <a:p>
            <a:pPr algn="just"/>
            <a:r>
              <a:rPr lang="fr-FR" dirty="0"/>
              <a:t>tab[2</a:t>
            </a:r>
            <a:r>
              <a:rPr lang="fr-FR" dirty="0" smtClean="0"/>
              <a:t>] ← -</a:t>
            </a:r>
            <a:r>
              <a:rPr lang="fr-FR" dirty="0"/>
              <a:t>5</a:t>
            </a:r>
          </a:p>
          <a:p>
            <a:pPr algn="just"/>
            <a:r>
              <a:rPr lang="fr-FR" dirty="0"/>
              <a:t>met la valeur -5 dans la </a:t>
            </a: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case </a:t>
            </a:r>
            <a:r>
              <a:rPr lang="fr-FR" dirty="0"/>
              <a:t>du tableau</a:t>
            </a:r>
          </a:p>
          <a:p>
            <a:pPr algn="just"/>
            <a:r>
              <a:rPr lang="fr-FR" dirty="0"/>
              <a:t>En considérant le cas </a:t>
            </a:r>
            <a:r>
              <a:rPr lang="fr-FR" dirty="0" smtClean="0"/>
              <a:t>où a est </a:t>
            </a:r>
            <a:r>
              <a:rPr lang="fr-FR" dirty="0"/>
              <a:t>une variable de type Entier, </a:t>
            </a:r>
            <a:endParaRPr lang="fr-FR" dirty="0" smtClean="0"/>
          </a:p>
          <a:p>
            <a:pPr algn="just"/>
            <a:r>
              <a:rPr lang="fr-FR" dirty="0" smtClean="0"/>
              <a:t>a ← tab[2</a:t>
            </a:r>
            <a:r>
              <a:rPr lang="fr-FR" dirty="0"/>
              <a:t>]</a:t>
            </a:r>
          </a:p>
          <a:p>
            <a:pPr algn="just"/>
            <a:r>
              <a:rPr lang="fr-FR" dirty="0"/>
              <a:t>met la valeur de la </a:t>
            </a: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case </a:t>
            </a:r>
            <a:r>
              <a:rPr lang="fr-FR" dirty="0"/>
              <a:t>du tableau tab dans a, </a:t>
            </a:r>
            <a:r>
              <a:rPr lang="fr-FR" dirty="0" smtClean="0"/>
              <a:t>c’est-à-dire 5.</a:t>
            </a:r>
            <a:endParaRPr lang="fr-FR" dirty="0"/>
          </a:p>
          <a:p>
            <a:pPr algn="just"/>
            <a:endParaRPr lang="fr-FR" dirty="0">
              <a:solidFill>
                <a:srgbClr val="FF0000"/>
              </a:solidFill>
            </a:endParaRPr>
          </a:p>
          <a:p>
            <a:pPr algn="just"/>
            <a:endParaRPr lang="fr-FR" dirty="0" smtClean="0">
              <a:solidFill>
                <a:srgbClr val="FF0000"/>
              </a:solidFill>
            </a:endParaRP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670</Words>
  <Application>Microsoft Office PowerPoint</Application>
  <PresentationFormat>Affichage à l'écran (4:3)</PresentationFormat>
  <Paragraphs>237</Paragraphs>
  <Slides>19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M'hand</dc:creator>
  <cp:lastModifiedBy>M'hand</cp:lastModifiedBy>
  <cp:revision>53</cp:revision>
  <dcterms:created xsi:type="dcterms:W3CDTF">2014-11-07T00:12:34Z</dcterms:created>
  <dcterms:modified xsi:type="dcterms:W3CDTF">2014-11-07T16:11:35Z</dcterms:modified>
</cp:coreProperties>
</file>