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259" r:id="rId5"/>
    <p:sldId id="313" r:id="rId6"/>
    <p:sldId id="260" r:id="rId7"/>
    <p:sldId id="261" r:id="rId8"/>
    <p:sldId id="262" r:id="rId9"/>
    <p:sldId id="263" r:id="rId10"/>
    <p:sldId id="314" r:id="rId11"/>
    <p:sldId id="264" r:id="rId12"/>
    <p:sldId id="265" r:id="rId13"/>
    <p:sldId id="266" r:id="rId14"/>
    <p:sldId id="279" r:id="rId15"/>
    <p:sldId id="281" r:id="rId16"/>
    <p:sldId id="280" r:id="rId17"/>
    <p:sldId id="273" r:id="rId18"/>
    <p:sldId id="283" r:id="rId19"/>
    <p:sldId id="267" r:id="rId20"/>
    <p:sldId id="268" r:id="rId21"/>
    <p:sldId id="269" r:id="rId22"/>
    <p:sldId id="282" r:id="rId23"/>
    <p:sldId id="270" r:id="rId24"/>
    <p:sldId id="271" r:id="rId25"/>
    <p:sldId id="290" r:id="rId26"/>
    <p:sldId id="272" r:id="rId27"/>
    <p:sldId id="274" r:id="rId28"/>
    <p:sldId id="276" r:id="rId29"/>
    <p:sldId id="277" r:id="rId30"/>
    <p:sldId id="278" r:id="rId31"/>
    <p:sldId id="284" r:id="rId32"/>
    <p:sldId id="285" r:id="rId33"/>
    <p:sldId id="286" r:id="rId34"/>
    <p:sldId id="287" r:id="rId35"/>
    <p:sldId id="288" r:id="rId36"/>
    <p:sldId id="289" r:id="rId37"/>
    <p:sldId id="275" r:id="rId38"/>
    <p:sldId id="291" r:id="rId39"/>
    <p:sldId id="292" r:id="rId40"/>
    <p:sldId id="293" r:id="rId41"/>
    <p:sldId id="294" r:id="rId42"/>
    <p:sldId id="295" r:id="rId43"/>
    <p:sldId id="296" r:id="rId44"/>
    <p:sldId id="297" r:id="rId45"/>
    <p:sldId id="298" r:id="rId46"/>
    <p:sldId id="300" r:id="rId47"/>
    <p:sldId id="299" r:id="rId48"/>
    <p:sldId id="301" r:id="rId49"/>
    <p:sldId id="302" r:id="rId50"/>
    <p:sldId id="303" r:id="rId51"/>
    <p:sldId id="304" r:id="rId52"/>
    <p:sldId id="305" r:id="rId53"/>
    <p:sldId id="308" r:id="rId54"/>
    <p:sldId id="311" r:id="rId55"/>
    <p:sldId id="306" r:id="rId56"/>
    <p:sldId id="307" r:id="rId57"/>
    <p:sldId id="309" r:id="rId58"/>
    <p:sldId id="310" r:id="rId59"/>
    <p:sldId id="312" r:id="rId6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4660"/>
  </p:normalViewPr>
  <p:slideViewPr>
    <p:cSldViewPr snapToGrid="0">
      <p:cViewPr varScale="1">
        <p:scale>
          <a:sx n="88" d="100"/>
          <a:sy n="88" d="100"/>
        </p:scale>
        <p:origin x="4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3C1A7-A4AF-4DD9-86DC-B0F128197619}" type="datetimeFigureOut">
              <a:rPr lang="fr-FR" smtClean="0"/>
              <a:t>15/11/2014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0B936-A05A-48D1-922A-85D22915643C}" type="slidenum">
              <a:rPr lang="fr-FR" smtClean="0"/>
              <a:t>‹N°›</a:t>
            </a:fld>
            <a:endParaRPr lang="fr-FR"/>
          </a:p>
        </p:txBody>
      </p:sp>
    </p:spTree>
    <p:extLst>
      <p:ext uri="{BB962C8B-B14F-4D97-AF65-F5344CB8AC3E}">
        <p14:creationId xmlns:p14="http://schemas.microsoft.com/office/powerpoint/2010/main" val="4072370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CE60B936-A05A-48D1-922A-85D22915643C}" type="slidenum">
              <a:rPr lang="fr-FR" smtClean="0"/>
              <a:t>1</a:t>
            </a:fld>
            <a:endParaRPr lang="fr-FR"/>
          </a:p>
        </p:txBody>
      </p:sp>
    </p:spTree>
    <p:extLst>
      <p:ext uri="{BB962C8B-B14F-4D97-AF65-F5344CB8AC3E}">
        <p14:creationId xmlns:p14="http://schemas.microsoft.com/office/powerpoint/2010/main" val="399717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CE60B936-A05A-48D1-922A-85D22915643C}" type="slidenum">
              <a:rPr lang="fr-FR" smtClean="0"/>
              <a:t>6</a:t>
            </a:fld>
            <a:endParaRPr lang="fr-FR"/>
          </a:p>
        </p:txBody>
      </p:sp>
    </p:spTree>
    <p:extLst>
      <p:ext uri="{BB962C8B-B14F-4D97-AF65-F5344CB8AC3E}">
        <p14:creationId xmlns:p14="http://schemas.microsoft.com/office/powerpoint/2010/main" val="1151326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FFBD85B-A9D1-4F1D-9F4E-C58AC4B69F15}" type="datetime1">
              <a:rPr lang="fr-FR" smtClean="0"/>
              <a:t>15/11/2014</a:t>
            </a:fld>
            <a:endParaRPr lang="fr-FR"/>
          </a:p>
        </p:txBody>
      </p:sp>
      <p:sp>
        <p:nvSpPr>
          <p:cNvPr id="5" name="Espace réservé du pied de page 4"/>
          <p:cNvSpPr>
            <a:spLocks noGrp="1"/>
          </p:cNvSpPr>
          <p:nvPr>
            <p:ph type="ftr" sz="quarter" idx="11"/>
          </p:nvPr>
        </p:nvSpPr>
        <p:spPr/>
        <p:txBody>
          <a:bodyPr/>
          <a:lstStyle/>
          <a:p>
            <a:r>
              <a:rPr lang="fr-FR" smtClean="0"/>
              <a:t>(c) Philippe Maroudy - 2014</a:t>
            </a:r>
            <a:endParaRPr lang="fr-FR"/>
          </a:p>
        </p:txBody>
      </p:sp>
      <p:sp>
        <p:nvSpPr>
          <p:cNvPr id="6" name="Espace réservé du numéro de diapositive 5"/>
          <p:cNvSpPr>
            <a:spLocks noGrp="1"/>
          </p:cNvSpPr>
          <p:nvPr>
            <p:ph type="sldNum" sz="quarter" idx="12"/>
          </p:nvPr>
        </p:nvSpPr>
        <p:spPr/>
        <p:txBody>
          <a:bodyPr/>
          <a:lstStyle/>
          <a:p>
            <a:fld id="{20AA8767-BC59-4CC9-946E-2BE5743AD7A4}" type="slidenum">
              <a:rPr lang="fr-FR" smtClean="0"/>
              <a:t>‹N°›</a:t>
            </a:fld>
            <a:endParaRPr lang="fr-FR"/>
          </a:p>
        </p:txBody>
      </p:sp>
    </p:spTree>
    <p:extLst>
      <p:ext uri="{BB962C8B-B14F-4D97-AF65-F5344CB8AC3E}">
        <p14:creationId xmlns:p14="http://schemas.microsoft.com/office/powerpoint/2010/main" val="182018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A337E7E-E31F-4CFE-A505-00EE4C9BF64E}" type="datetime1">
              <a:rPr lang="fr-FR" smtClean="0"/>
              <a:t>15/11/2014</a:t>
            </a:fld>
            <a:endParaRPr lang="fr-FR"/>
          </a:p>
        </p:txBody>
      </p:sp>
      <p:sp>
        <p:nvSpPr>
          <p:cNvPr id="5" name="Espace réservé du pied de page 4"/>
          <p:cNvSpPr>
            <a:spLocks noGrp="1"/>
          </p:cNvSpPr>
          <p:nvPr>
            <p:ph type="ftr" sz="quarter" idx="11"/>
          </p:nvPr>
        </p:nvSpPr>
        <p:spPr/>
        <p:txBody>
          <a:bodyPr/>
          <a:lstStyle/>
          <a:p>
            <a:r>
              <a:rPr lang="fr-FR" smtClean="0"/>
              <a:t>(c) Philippe Maroudy - 2014</a:t>
            </a:r>
            <a:endParaRPr lang="fr-FR"/>
          </a:p>
        </p:txBody>
      </p:sp>
      <p:sp>
        <p:nvSpPr>
          <p:cNvPr id="6" name="Espace réservé du numéro de diapositive 5"/>
          <p:cNvSpPr>
            <a:spLocks noGrp="1"/>
          </p:cNvSpPr>
          <p:nvPr>
            <p:ph type="sldNum" sz="quarter" idx="12"/>
          </p:nvPr>
        </p:nvSpPr>
        <p:spPr/>
        <p:txBody>
          <a:bodyPr/>
          <a:lstStyle/>
          <a:p>
            <a:fld id="{20AA8767-BC59-4CC9-946E-2BE5743AD7A4}" type="slidenum">
              <a:rPr lang="fr-FR" smtClean="0"/>
              <a:t>‹N°›</a:t>
            </a:fld>
            <a:endParaRPr lang="fr-FR"/>
          </a:p>
        </p:txBody>
      </p:sp>
    </p:spTree>
    <p:extLst>
      <p:ext uri="{BB962C8B-B14F-4D97-AF65-F5344CB8AC3E}">
        <p14:creationId xmlns:p14="http://schemas.microsoft.com/office/powerpoint/2010/main" val="2955388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A72539D-F79D-43BD-A803-D753C063AD33}" type="datetime1">
              <a:rPr lang="fr-FR" smtClean="0"/>
              <a:t>15/11/2014</a:t>
            </a:fld>
            <a:endParaRPr lang="fr-FR"/>
          </a:p>
        </p:txBody>
      </p:sp>
      <p:sp>
        <p:nvSpPr>
          <p:cNvPr id="5" name="Espace réservé du pied de page 4"/>
          <p:cNvSpPr>
            <a:spLocks noGrp="1"/>
          </p:cNvSpPr>
          <p:nvPr>
            <p:ph type="ftr" sz="quarter" idx="11"/>
          </p:nvPr>
        </p:nvSpPr>
        <p:spPr/>
        <p:txBody>
          <a:bodyPr/>
          <a:lstStyle/>
          <a:p>
            <a:r>
              <a:rPr lang="fr-FR" smtClean="0"/>
              <a:t>(c) Philippe Maroudy - 2014</a:t>
            </a:r>
            <a:endParaRPr lang="fr-FR"/>
          </a:p>
        </p:txBody>
      </p:sp>
      <p:sp>
        <p:nvSpPr>
          <p:cNvPr id="6" name="Espace réservé du numéro de diapositive 5"/>
          <p:cNvSpPr>
            <a:spLocks noGrp="1"/>
          </p:cNvSpPr>
          <p:nvPr>
            <p:ph type="sldNum" sz="quarter" idx="12"/>
          </p:nvPr>
        </p:nvSpPr>
        <p:spPr/>
        <p:txBody>
          <a:bodyPr/>
          <a:lstStyle/>
          <a:p>
            <a:fld id="{20AA8767-BC59-4CC9-946E-2BE5743AD7A4}" type="slidenum">
              <a:rPr lang="fr-FR" smtClean="0"/>
              <a:t>‹N°›</a:t>
            </a:fld>
            <a:endParaRPr lang="fr-FR"/>
          </a:p>
        </p:txBody>
      </p:sp>
    </p:spTree>
    <p:extLst>
      <p:ext uri="{BB962C8B-B14F-4D97-AF65-F5344CB8AC3E}">
        <p14:creationId xmlns:p14="http://schemas.microsoft.com/office/powerpoint/2010/main" val="124070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A6CD95A-90B3-4533-91E1-85550A415104}" type="datetime1">
              <a:rPr lang="fr-FR" smtClean="0"/>
              <a:t>15/11/2014</a:t>
            </a:fld>
            <a:endParaRPr lang="fr-FR"/>
          </a:p>
        </p:txBody>
      </p:sp>
      <p:sp>
        <p:nvSpPr>
          <p:cNvPr id="5" name="Espace réservé du pied de page 4"/>
          <p:cNvSpPr>
            <a:spLocks noGrp="1"/>
          </p:cNvSpPr>
          <p:nvPr>
            <p:ph type="ftr" sz="quarter" idx="11"/>
          </p:nvPr>
        </p:nvSpPr>
        <p:spPr/>
        <p:txBody>
          <a:bodyPr/>
          <a:lstStyle/>
          <a:p>
            <a:r>
              <a:rPr lang="fr-FR" smtClean="0"/>
              <a:t>(c) Philippe Maroudy - 2014</a:t>
            </a:r>
            <a:endParaRPr lang="fr-FR"/>
          </a:p>
        </p:txBody>
      </p:sp>
      <p:sp>
        <p:nvSpPr>
          <p:cNvPr id="6" name="Espace réservé du numéro de diapositive 5"/>
          <p:cNvSpPr>
            <a:spLocks noGrp="1"/>
          </p:cNvSpPr>
          <p:nvPr>
            <p:ph type="sldNum" sz="quarter" idx="12"/>
          </p:nvPr>
        </p:nvSpPr>
        <p:spPr/>
        <p:txBody>
          <a:bodyPr/>
          <a:lstStyle/>
          <a:p>
            <a:fld id="{20AA8767-BC59-4CC9-946E-2BE5743AD7A4}" type="slidenum">
              <a:rPr lang="fr-FR" smtClean="0"/>
              <a:t>‹N°›</a:t>
            </a:fld>
            <a:endParaRPr lang="fr-FR"/>
          </a:p>
        </p:txBody>
      </p:sp>
    </p:spTree>
    <p:extLst>
      <p:ext uri="{BB962C8B-B14F-4D97-AF65-F5344CB8AC3E}">
        <p14:creationId xmlns:p14="http://schemas.microsoft.com/office/powerpoint/2010/main" val="393693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B656C3A-554A-40FC-A91F-D3E2A0165892}" type="datetime1">
              <a:rPr lang="fr-FR" smtClean="0"/>
              <a:t>15/11/2014</a:t>
            </a:fld>
            <a:endParaRPr lang="fr-FR"/>
          </a:p>
        </p:txBody>
      </p:sp>
      <p:sp>
        <p:nvSpPr>
          <p:cNvPr id="5" name="Espace réservé du pied de page 4"/>
          <p:cNvSpPr>
            <a:spLocks noGrp="1"/>
          </p:cNvSpPr>
          <p:nvPr>
            <p:ph type="ftr" sz="quarter" idx="11"/>
          </p:nvPr>
        </p:nvSpPr>
        <p:spPr/>
        <p:txBody>
          <a:bodyPr/>
          <a:lstStyle/>
          <a:p>
            <a:r>
              <a:rPr lang="fr-FR" smtClean="0"/>
              <a:t>(c) Philippe Maroudy - 2014</a:t>
            </a:r>
            <a:endParaRPr lang="fr-FR"/>
          </a:p>
        </p:txBody>
      </p:sp>
      <p:sp>
        <p:nvSpPr>
          <p:cNvPr id="6" name="Espace réservé du numéro de diapositive 5"/>
          <p:cNvSpPr>
            <a:spLocks noGrp="1"/>
          </p:cNvSpPr>
          <p:nvPr>
            <p:ph type="sldNum" sz="quarter" idx="12"/>
          </p:nvPr>
        </p:nvSpPr>
        <p:spPr/>
        <p:txBody>
          <a:bodyPr/>
          <a:lstStyle/>
          <a:p>
            <a:fld id="{20AA8767-BC59-4CC9-946E-2BE5743AD7A4}" type="slidenum">
              <a:rPr lang="fr-FR" smtClean="0"/>
              <a:t>‹N°›</a:t>
            </a:fld>
            <a:endParaRPr lang="fr-FR"/>
          </a:p>
        </p:txBody>
      </p:sp>
    </p:spTree>
    <p:extLst>
      <p:ext uri="{BB962C8B-B14F-4D97-AF65-F5344CB8AC3E}">
        <p14:creationId xmlns:p14="http://schemas.microsoft.com/office/powerpoint/2010/main" val="157083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9C3C641-9093-48D8-934D-879027785634}" type="datetime1">
              <a:rPr lang="fr-FR" smtClean="0"/>
              <a:t>15/11/2014</a:t>
            </a:fld>
            <a:endParaRPr lang="fr-FR"/>
          </a:p>
        </p:txBody>
      </p:sp>
      <p:sp>
        <p:nvSpPr>
          <p:cNvPr id="6" name="Espace réservé du pied de page 5"/>
          <p:cNvSpPr>
            <a:spLocks noGrp="1"/>
          </p:cNvSpPr>
          <p:nvPr>
            <p:ph type="ftr" sz="quarter" idx="11"/>
          </p:nvPr>
        </p:nvSpPr>
        <p:spPr/>
        <p:txBody>
          <a:bodyPr/>
          <a:lstStyle/>
          <a:p>
            <a:r>
              <a:rPr lang="fr-FR" smtClean="0"/>
              <a:t>(c) Philippe Maroudy - 2014</a:t>
            </a:r>
            <a:endParaRPr lang="fr-FR"/>
          </a:p>
        </p:txBody>
      </p:sp>
      <p:sp>
        <p:nvSpPr>
          <p:cNvPr id="7" name="Espace réservé du numéro de diapositive 6"/>
          <p:cNvSpPr>
            <a:spLocks noGrp="1"/>
          </p:cNvSpPr>
          <p:nvPr>
            <p:ph type="sldNum" sz="quarter" idx="12"/>
          </p:nvPr>
        </p:nvSpPr>
        <p:spPr/>
        <p:txBody>
          <a:bodyPr/>
          <a:lstStyle/>
          <a:p>
            <a:fld id="{20AA8767-BC59-4CC9-946E-2BE5743AD7A4}" type="slidenum">
              <a:rPr lang="fr-FR" smtClean="0"/>
              <a:t>‹N°›</a:t>
            </a:fld>
            <a:endParaRPr lang="fr-FR"/>
          </a:p>
        </p:txBody>
      </p:sp>
    </p:spTree>
    <p:extLst>
      <p:ext uri="{BB962C8B-B14F-4D97-AF65-F5344CB8AC3E}">
        <p14:creationId xmlns:p14="http://schemas.microsoft.com/office/powerpoint/2010/main" val="3795999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45661F1-6E00-4C42-9C73-90FE2CE09E3A}" type="datetime1">
              <a:rPr lang="fr-FR" smtClean="0"/>
              <a:t>15/11/2014</a:t>
            </a:fld>
            <a:endParaRPr lang="fr-FR"/>
          </a:p>
        </p:txBody>
      </p:sp>
      <p:sp>
        <p:nvSpPr>
          <p:cNvPr id="8" name="Espace réservé du pied de page 7"/>
          <p:cNvSpPr>
            <a:spLocks noGrp="1"/>
          </p:cNvSpPr>
          <p:nvPr>
            <p:ph type="ftr" sz="quarter" idx="11"/>
          </p:nvPr>
        </p:nvSpPr>
        <p:spPr/>
        <p:txBody>
          <a:bodyPr/>
          <a:lstStyle/>
          <a:p>
            <a:r>
              <a:rPr lang="fr-FR" smtClean="0"/>
              <a:t>(c) Philippe Maroudy - 2014</a:t>
            </a:r>
            <a:endParaRPr lang="fr-FR"/>
          </a:p>
        </p:txBody>
      </p:sp>
      <p:sp>
        <p:nvSpPr>
          <p:cNvPr id="9" name="Espace réservé du numéro de diapositive 8"/>
          <p:cNvSpPr>
            <a:spLocks noGrp="1"/>
          </p:cNvSpPr>
          <p:nvPr>
            <p:ph type="sldNum" sz="quarter" idx="12"/>
          </p:nvPr>
        </p:nvSpPr>
        <p:spPr/>
        <p:txBody>
          <a:bodyPr/>
          <a:lstStyle/>
          <a:p>
            <a:fld id="{20AA8767-BC59-4CC9-946E-2BE5743AD7A4}" type="slidenum">
              <a:rPr lang="fr-FR" smtClean="0"/>
              <a:t>‹N°›</a:t>
            </a:fld>
            <a:endParaRPr lang="fr-FR"/>
          </a:p>
        </p:txBody>
      </p:sp>
    </p:spTree>
    <p:extLst>
      <p:ext uri="{BB962C8B-B14F-4D97-AF65-F5344CB8AC3E}">
        <p14:creationId xmlns:p14="http://schemas.microsoft.com/office/powerpoint/2010/main" val="3092531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0557A5D-259D-4E55-9447-0E483E40247B}" type="datetime1">
              <a:rPr lang="fr-FR" smtClean="0"/>
              <a:t>15/11/2014</a:t>
            </a:fld>
            <a:endParaRPr lang="fr-FR"/>
          </a:p>
        </p:txBody>
      </p:sp>
      <p:sp>
        <p:nvSpPr>
          <p:cNvPr id="4" name="Espace réservé du pied de page 3"/>
          <p:cNvSpPr>
            <a:spLocks noGrp="1"/>
          </p:cNvSpPr>
          <p:nvPr>
            <p:ph type="ftr" sz="quarter" idx="11"/>
          </p:nvPr>
        </p:nvSpPr>
        <p:spPr/>
        <p:txBody>
          <a:bodyPr/>
          <a:lstStyle/>
          <a:p>
            <a:r>
              <a:rPr lang="fr-FR" smtClean="0"/>
              <a:t>(c) Philippe Maroudy - 2014</a:t>
            </a:r>
            <a:endParaRPr lang="fr-FR"/>
          </a:p>
        </p:txBody>
      </p:sp>
      <p:sp>
        <p:nvSpPr>
          <p:cNvPr id="5" name="Espace réservé du numéro de diapositive 4"/>
          <p:cNvSpPr>
            <a:spLocks noGrp="1"/>
          </p:cNvSpPr>
          <p:nvPr>
            <p:ph type="sldNum" sz="quarter" idx="12"/>
          </p:nvPr>
        </p:nvSpPr>
        <p:spPr/>
        <p:txBody>
          <a:bodyPr/>
          <a:lstStyle/>
          <a:p>
            <a:fld id="{20AA8767-BC59-4CC9-946E-2BE5743AD7A4}" type="slidenum">
              <a:rPr lang="fr-FR" smtClean="0"/>
              <a:t>‹N°›</a:t>
            </a:fld>
            <a:endParaRPr lang="fr-FR"/>
          </a:p>
        </p:txBody>
      </p:sp>
    </p:spTree>
    <p:extLst>
      <p:ext uri="{BB962C8B-B14F-4D97-AF65-F5344CB8AC3E}">
        <p14:creationId xmlns:p14="http://schemas.microsoft.com/office/powerpoint/2010/main" val="184494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77FA72F-EC29-4625-8DC4-D403BEC13975}" type="datetime1">
              <a:rPr lang="fr-FR" smtClean="0"/>
              <a:t>15/11/2014</a:t>
            </a:fld>
            <a:endParaRPr lang="fr-FR"/>
          </a:p>
        </p:txBody>
      </p:sp>
      <p:sp>
        <p:nvSpPr>
          <p:cNvPr id="3" name="Espace réservé du pied de page 2"/>
          <p:cNvSpPr>
            <a:spLocks noGrp="1"/>
          </p:cNvSpPr>
          <p:nvPr>
            <p:ph type="ftr" sz="quarter" idx="11"/>
          </p:nvPr>
        </p:nvSpPr>
        <p:spPr/>
        <p:txBody>
          <a:bodyPr/>
          <a:lstStyle/>
          <a:p>
            <a:r>
              <a:rPr lang="fr-FR" smtClean="0"/>
              <a:t>(c) Philippe Maroudy - 2014</a:t>
            </a:r>
            <a:endParaRPr lang="fr-FR"/>
          </a:p>
        </p:txBody>
      </p:sp>
      <p:sp>
        <p:nvSpPr>
          <p:cNvPr id="4" name="Espace réservé du numéro de diapositive 3"/>
          <p:cNvSpPr>
            <a:spLocks noGrp="1"/>
          </p:cNvSpPr>
          <p:nvPr>
            <p:ph type="sldNum" sz="quarter" idx="12"/>
          </p:nvPr>
        </p:nvSpPr>
        <p:spPr/>
        <p:txBody>
          <a:bodyPr/>
          <a:lstStyle/>
          <a:p>
            <a:fld id="{20AA8767-BC59-4CC9-946E-2BE5743AD7A4}" type="slidenum">
              <a:rPr lang="fr-FR" smtClean="0"/>
              <a:t>‹N°›</a:t>
            </a:fld>
            <a:endParaRPr lang="fr-FR"/>
          </a:p>
        </p:txBody>
      </p:sp>
    </p:spTree>
    <p:extLst>
      <p:ext uri="{BB962C8B-B14F-4D97-AF65-F5344CB8AC3E}">
        <p14:creationId xmlns:p14="http://schemas.microsoft.com/office/powerpoint/2010/main" val="67870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96C23B3-FECA-4E66-8175-4268D7094041}" type="datetime1">
              <a:rPr lang="fr-FR" smtClean="0"/>
              <a:t>15/11/2014</a:t>
            </a:fld>
            <a:endParaRPr lang="fr-FR"/>
          </a:p>
        </p:txBody>
      </p:sp>
      <p:sp>
        <p:nvSpPr>
          <p:cNvPr id="6" name="Espace réservé du pied de page 5"/>
          <p:cNvSpPr>
            <a:spLocks noGrp="1"/>
          </p:cNvSpPr>
          <p:nvPr>
            <p:ph type="ftr" sz="quarter" idx="11"/>
          </p:nvPr>
        </p:nvSpPr>
        <p:spPr/>
        <p:txBody>
          <a:bodyPr/>
          <a:lstStyle/>
          <a:p>
            <a:r>
              <a:rPr lang="fr-FR" smtClean="0"/>
              <a:t>(c) Philippe Maroudy - 2014</a:t>
            </a:r>
            <a:endParaRPr lang="fr-FR"/>
          </a:p>
        </p:txBody>
      </p:sp>
      <p:sp>
        <p:nvSpPr>
          <p:cNvPr id="7" name="Espace réservé du numéro de diapositive 6"/>
          <p:cNvSpPr>
            <a:spLocks noGrp="1"/>
          </p:cNvSpPr>
          <p:nvPr>
            <p:ph type="sldNum" sz="quarter" idx="12"/>
          </p:nvPr>
        </p:nvSpPr>
        <p:spPr/>
        <p:txBody>
          <a:bodyPr/>
          <a:lstStyle/>
          <a:p>
            <a:fld id="{20AA8767-BC59-4CC9-946E-2BE5743AD7A4}" type="slidenum">
              <a:rPr lang="fr-FR" smtClean="0"/>
              <a:t>‹N°›</a:t>
            </a:fld>
            <a:endParaRPr lang="fr-FR"/>
          </a:p>
        </p:txBody>
      </p:sp>
    </p:spTree>
    <p:extLst>
      <p:ext uri="{BB962C8B-B14F-4D97-AF65-F5344CB8AC3E}">
        <p14:creationId xmlns:p14="http://schemas.microsoft.com/office/powerpoint/2010/main" val="355956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90FC3DB-AD63-47C6-A1B4-28450FE95C78}" type="datetime1">
              <a:rPr lang="fr-FR" smtClean="0"/>
              <a:t>15/11/2014</a:t>
            </a:fld>
            <a:endParaRPr lang="fr-FR"/>
          </a:p>
        </p:txBody>
      </p:sp>
      <p:sp>
        <p:nvSpPr>
          <p:cNvPr id="6" name="Espace réservé du pied de page 5"/>
          <p:cNvSpPr>
            <a:spLocks noGrp="1"/>
          </p:cNvSpPr>
          <p:nvPr>
            <p:ph type="ftr" sz="quarter" idx="11"/>
          </p:nvPr>
        </p:nvSpPr>
        <p:spPr/>
        <p:txBody>
          <a:bodyPr/>
          <a:lstStyle/>
          <a:p>
            <a:r>
              <a:rPr lang="fr-FR" smtClean="0"/>
              <a:t>(c) Philippe Maroudy - 2014</a:t>
            </a:r>
            <a:endParaRPr lang="fr-FR"/>
          </a:p>
        </p:txBody>
      </p:sp>
      <p:sp>
        <p:nvSpPr>
          <p:cNvPr id="7" name="Espace réservé du numéro de diapositive 6"/>
          <p:cNvSpPr>
            <a:spLocks noGrp="1"/>
          </p:cNvSpPr>
          <p:nvPr>
            <p:ph type="sldNum" sz="quarter" idx="12"/>
          </p:nvPr>
        </p:nvSpPr>
        <p:spPr/>
        <p:txBody>
          <a:bodyPr/>
          <a:lstStyle/>
          <a:p>
            <a:fld id="{20AA8767-BC59-4CC9-946E-2BE5743AD7A4}" type="slidenum">
              <a:rPr lang="fr-FR" smtClean="0"/>
              <a:t>‹N°›</a:t>
            </a:fld>
            <a:endParaRPr lang="fr-FR"/>
          </a:p>
        </p:txBody>
      </p:sp>
    </p:spTree>
    <p:extLst>
      <p:ext uri="{BB962C8B-B14F-4D97-AF65-F5344CB8AC3E}">
        <p14:creationId xmlns:p14="http://schemas.microsoft.com/office/powerpoint/2010/main" val="336158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94F5E-9573-4855-987E-4F9A97FA1B4B}" type="datetime1">
              <a:rPr lang="fr-FR" smtClean="0"/>
              <a:t>15/11/2014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(c) Philippe Maroudy - 2014</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A8767-BC59-4CC9-946E-2BE5743AD7A4}" type="slidenum">
              <a:rPr lang="fr-FR" smtClean="0"/>
              <a:t>‹N°›</a:t>
            </a:fld>
            <a:endParaRPr lang="fr-FR"/>
          </a:p>
        </p:txBody>
      </p:sp>
    </p:spTree>
    <p:extLst>
      <p:ext uri="{BB962C8B-B14F-4D97-AF65-F5344CB8AC3E}">
        <p14:creationId xmlns:p14="http://schemas.microsoft.com/office/powerpoint/2010/main" val="2347968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www.mysql.fr/" TargetMode="External"/><Relationship Id="rId2" Type="http://schemas.openxmlformats.org/officeDocument/2006/relationships/hyperlink" Target="http://www.wampserver.com/" TargetMode="External"/><Relationship Id="rId1" Type="http://schemas.openxmlformats.org/officeDocument/2006/relationships/slideLayout" Target="../slideLayouts/slideLayout7.xml"/><Relationship Id="rId5" Type="http://schemas.openxmlformats.org/officeDocument/2006/relationships/hyperlink" Target="http://sql.sh/" TargetMode="External"/><Relationship Id="rId4" Type="http://schemas.openxmlformats.org/officeDocument/2006/relationships/hyperlink" Target="http://sql.developpez.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www.wampserver.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9973" y="816428"/>
            <a:ext cx="10417628" cy="5050972"/>
          </a:xfrm>
          <a:prstGeom prst="rect">
            <a:avLst/>
          </a:prstGeom>
          <a:solidFill>
            <a:schemeClr val="accent4">
              <a:lumMod val="40000"/>
              <a:lumOff val="60000"/>
            </a:schemeClr>
          </a:solidFill>
          <a:ln>
            <a:solidFill>
              <a:schemeClr val="accent4">
                <a:lumMod val="40000"/>
                <a:lumOff val="60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sz="5400" b="1" dirty="0" smtClean="0">
              <a:solidFill>
                <a:schemeClr val="accent5">
                  <a:lumMod val="75000"/>
                </a:schemeClr>
              </a:solidFill>
            </a:endParaRPr>
          </a:p>
          <a:p>
            <a:pPr algn="ctr"/>
            <a:r>
              <a:rPr lang="fr-FR" sz="7200" b="1" dirty="0" smtClean="0">
                <a:solidFill>
                  <a:schemeClr val="accent5">
                    <a:lumMod val="75000"/>
                  </a:schemeClr>
                </a:solidFill>
                <a:effectLst>
                  <a:innerShdw blurRad="63500" dist="50800" dir="18900000">
                    <a:schemeClr val="accent5"/>
                  </a:innerShdw>
                </a:effectLst>
              </a:rPr>
              <a:t>SQL</a:t>
            </a:r>
          </a:p>
          <a:p>
            <a:pPr algn="ctr"/>
            <a:endParaRPr lang="fr-FR" sz="2400" b="1" dirty="0" smtClean="0">
              <a:solidFill>
                <a:schemeClr val="accent5">
                  <a:lumMod val="75000"/>
                </a:schemeClr>
              </a:solidFill>
            </a:endParaRPr>
          </a:p>
          <a:p>
            <a:pPr algn="ctr"/>
            <a:r>
              <a:rPr lang="fr-FR" sz="5400" b="1" dirty="0" smtClean="0">
                <a:solidFill>
                  <a:schemeClr val="accent5">
                    <a:lumMod val="75000"/>
                  </a:schemeClr>
                </a:solidFill>
                <a:effectLst>
                  <a:innerShdw blurRad="63500" dist="50800" dir="18900000">
                    <a:schemeClr val="accent5">
                      <a:alpha val="50000"/>
                    </a:schemeClr>
                  </a:innerShdw>
                </a:effectLst>
              </a:rPr>
              <a:t>Les fondamentaux du langage</a:t>
            </a:r>
            <a:endParaRPr lang="fr-FR" sz="7200" b="1" dirty="0">
              <a:solidFill>
                <a:schemeClr val="accent5">
                  <a:lumMod val="75000"/>
                </a:schemeClr>
              </a:solidFill>
              <a:effectLst>
                <a:innerShdw blurRad="63500" dist="50800" dir="18900000">
                  <a:schemeClr val="accent5">
                    <a:alpha val="50000"/>
                  </a:schemeClr>
                </a:innerShdw>
              </a:effectLst>
            </a:endParaRP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1</a:t>
            </a:fld>
            <a:endParaRPr lang="fr-FR"/>
          </a:p>
        </p:txBody>
      </p:sp>
    </p:spTree>
    <p:extLst>
      <p:ext uri="{BB962C8B-B14F-4D97-AF65-F5344CB8AC3E}">
        <p14:creationId xmlns:p14="http://schemas.microsoft.com/office/powerpoint/2010/main" val="458839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10</a:t>
            </a:fld>
            <a:endParaRPr lang="fr-FR"/>
          </a:p>
        </p:txBody>
      </p:sp>
      <p:sp>
        <p:nvSpPr>
          <p:cNvPr id="4" name="ZoneTexte 3"/>
          <p:cNvSpPr txBox="1"/>
          <p:nvPr/>
        </p:nvSpPr>
        <p:spPr>
          <a:xfrm>
            <a:off x="1790700" y="76199"/>
            <a:ext cx="8610600" cy="584775"/>
          </a:xfrm>
          <a:prstGeom prst="rect">
            <a:avLst/>
          </a:prstGeom>
          <a:noFill/>
        </p:spPr>
        <p:txBody>
          <a:bodyPr wrap="square" rtlCol="0">
            <a:spAutoFit/>
          </a:bodyPr>
          <a:lstStyle/>
          <a:p>
            <a:pPr algn="ctr"/>
            <a:r>
              <a:rPr lang="fr-FR" sz="3200" dirty="0" err="1" smtClean="0"/>
              <a:t>phpMyAdmin</a:t>
            </a:r>
            <a:r>
              <a:rPr lang="fr-FR" sz="3200" dirty="0" smtClean="0"/>
              <a:t> : Création d'une base</a:t>
            </a:r>
            <a:endParaRPr lang="fr-FR" sz="3200" dirty="0"/>
          </a:p>
        </p:txBody>
      </p:sp>
      <p:pic>
        <p:nvPicPr>
          <p:cNvPr id="9" name="Image 8"/>
          <p:cNvPicPr>
            <a:picLocks noChangeAspect="1"/>
          </p:cNvPicPr>
          <p:nvPr/>
        </p:nvPicPr>
        <p:blipFill>
          <a:blip r:embed="rId2"/>
          <a:stretch>
            <a:fillRect/>
          </a:stretch>
        </p:blipFill>
        <p:spPr>
          <a:xfrm>
            <a:off x="151781" y="726290"/>
            <a:ext cx="11937300" cy="5673604"/>
          </a:xfrm>
          <a:prstGeom prst="rect">
            <a:avLst/>
          </a:prstGeom>
        </p:spPr>
      </p:pic>
      <p:sp>
        <p:nvSpPr>
          <p:cNvPr id="12" name="Rectangle 11"/>
          <p:cNvSpPr/>
          <p:nvPr/>
        </p:nvSpPr>
        <p:spPr>
          <a:xfrm>
            <a:off x="451262" y="1592140"/>
            <a:ext cx="1460665" cy="285008"/>
          </a:xfrm>
          <a:prstGeom prst="rect">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Organigramme : Connecteur 12"/>
          <p:cNvSpPr/>
          <p:nvPr/>
        </p:nvSpPr>
        <p:spPr>
          <a:xfrm>
            <a:off x="1532412" y="1945496"/>
            <a:ext cx="288000" cy="324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16" name="Organigramme : Connecteur 15"/>
          <p:cNvSpPr/>
          <p:nvPr/>
        </p:nvSpPr>
        <p:spPr>
          <a:xfrm>
            <a:off x="3210049" y="2072168"/>
            <a:ext cx="324000" cy="324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a:t>
            </a:r>
          </a:p>
        </p:txBody>
      </p:sp>
      <p:sp>
        <p:nvSpPr>
          <p:cNvPr id="21" name="Organigramme : Connecteur 20"/>
          <p:cNvSpPr/>
          <p:nvPr/>
        </p:nvSpPr>
        <p:spPr>
          <a:xfrm>
            <a:off x="5656190" y="2194548"/>
            <a:ext cx="288000" cy="324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a:t>
            </a:r>
          </a:p>
        </p:txBody>
      </p:sp>
      <p:sp>
        <p:nvSpPr>
          <p:cNvPr id="22" name="Organigramme : Processus 21"/>
          <p:cNvSpPr/>
          <p:nvPr/>
        </p:nvSpPr>
        <p:spPr>
          <a:xfrm>
            <a:off x="2252878" y="2641201"/>
            <a:ext cx="1496476" cy="324000"/>
          </a:xfrm>
          <a:prstGeom prst="flowChartProcess">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Organigramme : Processus 30"/>
          <p:cNvSpPr/>
          <p:nvPr/>
        </p:nvSpPr>
        <p:spPr>
          <a:xfrm>
            <a:off x="5460838" y="2641201"/>
            <a:ext cx="678705" cy="324000"/>
          </a:xfrm>
          <a:prstGeom prst="flowChartProcess">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rganigramme : Connecteur 13"/>
          <p:cNvSpPr/>
          <p:nvPr/>
        </p:nvSpPr>
        <p:spPr>
          <a:xfrm>
            <a:off x="6977741" y="4103499"/>
            <a:ext cx="324000" cy="324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15" name="Organigramme : Connecteur 14"/>
          <p:cNvSpPr/>
          <p:nvPr/>
        </p:nvSpPr>
        <p:spPr>
          <a:xfrm>
            <a:off x="6977741" y="4677397"/>
            <a:ext cx="324000" cy="324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a:t>
            </a:r>
          </a:p>
        </p:txBody>
      </p:sp>
      <p:sp>
        <p:nvSpPr>
          <p:cNvPr id="17" name="Organigramme : Connecteur 16"/>
          <p:cNvSpPr/>
          <p:nvPr/>
        </p:nvSpPr>
        <p:spPr>
          <a:xfrm>
            <a:off x="6977741" y="5257140"/>
            <a:ext cx="324000" cy="324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a:t>
            </a:r>
          </a:p>
        </p:txBody>
      </p:sp>
      <p:sp>
        <p:nvSpPr>
          <p:cNvPr id="6" name="ZoneTexte 5"/>
          <p:cNvSpPr txBox="1"/>
          <p:nvPr/>
        </p:nvSpPr>
        <p:spPr>
          <a:xfrm>
            <a:off x="7277597" y="4117882"/>
            <a:ext cx="3771404" cy="307777"/>
          </a:xfrm>
          <a:prstGeom prst="rect">
            <a:avLst/>
          </a:prstGeom>
          <a:noFill/>
        </p:spPr>
        <p:txBody>
          <a:bodyPr wrap="square" rtlCol="0">
            <a:spAutoFit/>
          </a:bodyPr>
          <a:lstStyle/>
          <a:p>
            <a:r>
              <a:rPr lang="fr-FR" sz="1400" b="1" dirty="0" smtClean="0">
                <a:solidFill>
                  <a:schemeClr val="accent5">
                    <a:lumMod val="50000"/>
                  </a:schemeClr>
                </a:solidFill>
              </a:rPr>
              <a:t>Cliquez sur le bouton 'Nouvelle base de données</a:t>
            </a:r>
            <a:endParaRPr lang="fr-FR" sz="1400" b="1" dirty="0">
              <a:solidFill>
                <a:schemeClr val="accent5">
                  <a:lumMod val="50000"/>
                </a:schemeClr>
              </a:solidFill>
            </a:endParaRPr>
          </a:p>
        </p:txBody>
      </p:sp>
      <p:sp>
        <p:nvSpPr>
          <p:cNvPr id="18" name="ZoneTexte 17"/>
          <p:cNvSpPr txBox="1"/>
          <p:nvPr/>
        </p:nvSpPr>
        <p:spPr>
          <a:xfrm>
            <a:off x="7277596" y="4694284"/>
            <a:ext cx="3880757" cy="307777"/>
          </a:xfrm>
          <a:prstGeom prst="rect">
            <a:avLst/>
          </a:prstGeom>
          <a:noFill/>
        </p:spPr>
        <p:txBody>
          <a:bodyPr wrap="square" rtlCol="0">
            <a:spAutoFit/>
          </a:bodyPr>
          <a:lstStyle/>
          <a:p>
            <a:r>
              <a:rPr lang="fr-FR" sz="1400" b="1" dirty="0" smtClean="0">
                <a:solidFill>
                  <a:schemeClr val="accent5">
                    <a:lumMod val="50000"/>
                  </a:schemeClr>
                </a:solidFill>
              </a:rPr>
              <a:t>Donnez un nom à votre base de données</a:t>
            </a:r>
            <a:endParaRPr lang="fr-FR" sz="1400" b="1" dirty="0">
              <a:solidFill>
                <a:schemeClr val="accent5">
                  <a:lumMod val="50000"/>
                </a:schemeClr>
              </a:solidFill>
            </a:endParaRPr>
          </a:p>
        </p:txBody>
      </p:sp>
      <p:sp>
        <p:nvSpPr>
          <p:cNvPr id="19" name="ZoneTexte 18"/>
          <p:cNvSpPr txBox="1"/>
          <p:nvPr/>
        </p:nvSpPr>
        <p:spPr>
          <a:xfrm>
            <a:off x="7277596" y="5255563"/>
            <a:ext cx="2323605" cy="307777"/>
          </a:xfrm>
          <a:prstGeom prst="rect">
            <a:avLst/>
          </a:prstGeom>
          <a:noFill/>
        </p:spPr>
        <p:txBody>
          <a:bodyPr wrap="square" rtlCol="0">
            <a:spAutoFit/>
          </a:bodyPr>
          <a:lstStyle/>
          <a:p>
            <a:r>
              <a:rPr lang="fr-FR" sz="1400" b="1" dirty="0" smtClean="0">
                <a:solidFill>
                  <a:schemeClr val="accent5">
                    <a:lumMod val="50000"/>
                  </a:schemeClr>
                </a:solidFill>
              </a:rPr>
              <a:t>Cliquez sur le bouton 'Créer'</a:t>
            </a:r>
            <a:endParaRPr lang="fr-FR" sz="1400" b="1" dirty="0">
              <a:solidFill>
                <a:schemeClr val="accent5">
                  <a:lumMod val="50000"/>
                </a:schemeClr>
              </a:solidFill>
            </a:endParaRPr>
          </a:p>
        </p:txBody>
      </p:sp>
    </p:spTree>
    <p:extLst>
      <p:ext uri="{BB962C8B-B14F-4D97-AF65-F5344CB8AC3E}">
        <p14:creationId xmlns:p14="http://schemas.microsoft.com/office/powerpoint/2010/main" val="3945605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11</a:t>
            </a:fld>
            <a:endParaRPr lang="fr-FR"/>
          </a:p>
        </p:txBody>
      </p:sp>
      <p:sp>
        <p:nvSpPr>
          <p:cNvPr id="4" name="ZoneTexte 3"/>
          <p:cNvSpPr txBox="1"/>
          <p:nvPr/>
        </p:nvSpPr>
        <p:spPr>
          <a:xfrm>
            <a:off x="1790700" y="76199"/>
            <a:ext cx="8610600" cy="584775"/>
          </a:xfrm>
          <a:prstGeom prst="rect">
            <a:avLst/>
          </a:prstGeom>
          <a:noFill/>
        </p:spPr>
        <p:txBody>
          <a:bodyPr wrap="square" rtlCol="0">
            <a:spAutoFit/>
          </a:bodyPr>
          <a:lstStyle/>
          <a:p>
            <a:pPr algn="ctr"/>
            <a:r>
              <a:rPr lang="fr-FR" sz="3200" dirty="0" err="1" smtClean="0"/>
              <a:t>phpMyAdmin</a:t>
            </a:r>
            <a:r>
              <a:rPr lang="fr-FR" sz="3200" dirty="0" smtClean="0"/>
              <a:t> : Création d'une table (1)</a:t>
            </a:r>
            <a:endParaRPr lang="fr-FR" sz="3200" dirty="0"/>
          </a:p>
        </p:txBody>
      </p:sp>
      <p:pic>
        <p:nvPicPr>
          <p:cNvPr id="8" name="Image 7"/>
          <p:cNvPicPr>
            <a:picLocks noChangeAspect="1"/>
          </p:cNvPicPr>
          <p:nvPr/>
        </p:nvPicPr>
        <p:blipFill>
          <a:blip r:embed="rId2"/>
          <a:stretch>
            <a:fillRect/>
          </a:stretch>
        </p:blipFill>
        <p:spPr>
          <a:xfrm>
            <a:off x="30183" y="1032115"/>
            <a:ext cx="12192000" cy="2417991"/>
          </a:xfrm>
          <a:prstGeom prst="rect">
            <a:avLst/>
          </a:prstGeom>
        </p:spPr>
      </p:pic>
      <p:sp>
        <p:nvSpPr>
          <p:cNvPr id="9" name="Rectangle 8"/>
          <p:cNvSpPr/>
          <p:nvPr/>
        </p:nvSpPr>
        <p:spPr>
          <a:xfrm>
            <a:off x="326780" y="1907616"/>
            <a:ext cx="396000" cy="180000"/>
          </a:xfrm>
          <a:prstGeom prst="rect">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Organigramme : Connecteur 9"/>
          <p:cNvSpPr/>
          <p:nvPr/>
        </p:nvSpPr>
        <p:spPr>
          <a:xfrm>
            <a:off x="1440348" y="1853186"/>
            <a:ext cx="324000" cy="324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11" name="Organigramme : Connecteur 10"/>
          <p:cNvSpPr/>
          <p:nvPr/>
        </p:nvSpPr>
        <p:spPr>
          <a:xfrm>
            <a:off x="3856017" y="1853186"/>
            <a:ext cx="288000" cy="324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a:t>
            </a:r>
          </a:p>
        </p:txBody>
      </p:sp>
      <p:sp>
        <p:nvSpPr>
          <p:cNvPr id="12" name="Organigramme : Connecteur 11"/>
          <p:cNvSpPr/>
          <p:nvPr/>
        </p:nvSpPr>
        <p:spPr>
          <a:xfrm>
            <a:off x="6021284" y="2255047"/>
            <a:ext cx="288000" cy="324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a:t>
            </a:r>
          </a:p>
        </p:txBody>
      </p:sp>
      <p:sp>
        <p:nvSpPr>
          <p:cNvPr id="13" name="Organigramme : Processus 12"/>
          <p:cNvSpPr/>
          <p:nvPr/>
        </p:nvSpPr>
        <p:spPr>
          <a:xfrm>
            <a:off x="2351871" y="2317201"/>
            <a:ext cx="1969757" cy="324000"/>
          </a:xfrm>
          <a:prstGeom prst="flowChartProcess">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rganigramme : Processus 13"/>
          <p:cNvSpPr/>
          <p:nvPr/>
        </p:nvSpPr>
        <p:spPr>
          <a:xfrm>
            <a:off x="5346568" y="2317201"/>
            <a:ext cx="591393" cy="324000"/>
          </a:xfrm>
          <a:prstGeom prst="flowChartProcess">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Organigramme : Connecteur 14"/>
          <p:cNvSpPr/>
          <p:nvPr/>
        </p:nvSpPr>
        <p:spPr>
          <a:xfrm>
            <a:off x="2046517" y="3778322"/>
            <a:ext cx="324000" cy="324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16" name="Organigramme : Connecteur 15"/>
          <p:cNvSpPr/>
          <p:nvPr/>
        </p:nvSpPr>
        <p:spPr>
          <a:xfrm>
            <a:off x="2046517" y="4259311"/>
            <a:ext cx="324000" cy="324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a:t>
            </a:r>
          </a:p>
        </p:txBody>
      </p:sp>
      <p:sp>
        <p:nvSpPr>
          <p:cNvPr id="17" name="Organigramme : Connecteur 16"/>
          <p:cNvSpPr/>
          <p:nvPr/>
        </p:nvSpPr>
        <p:spPr>
          <a:xfrm>
            <a:off x="2046517" y="4783845"/>
            <a:ext cx="324000" cy="324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a:t>
            </a:r>
          </a:p>
        </p:txBody>
      </p:sp>
      <p:sp>
        <p:nvSpPr>
          <p:cNvPr id="18" name="ZoneTexte 17"/>
          <p:cNvSpPr txBox="1"/>
          <p:nvPr/>
        </p:nvSpPr>
        <p:spPr>
          <a:xfrm>
            <a:off x="2335235" y="3781819"/>
            <a:ext cx="3880756" cy="307777"/>
          </a:xfrm>
          <a:prstGeom prst="rect">
            <a:avLst/>
          </a:prstGeom>
          <a:noFill/>
        </p:spPr>
        <p:txBody>
          <a:bodyPr wrap="square" rtlCol="0">
            <a:spAutoFit/>
          </a:bodyPr>
          <a:lstStyle/>
          <a:p>
            <a:r>
              <a:rPr lang="fr-FR" sz="1400" b="1" dirty="0" smtClean="0">
                <a:solidFill>
                  <a:schemeClr val="accent5">
                    <a:lumMod val="50000"/>
                  </a:schemeClr>
                </a:solidFill>
              </a:rPr>
              <a:t>Cliquez sur le nom de la base nouvellement créée</a:t>
            </a:r>
            <a:endParaRPr lang="fr-FR" sz="1400" b="1" dirty="0">
              <a:solidFill>
                <a:schemeClr val="accent5">
                  <a:lumMod val="50000"/>
                </a:schemeClr>
              </a:solidFill>
            </a:endParaRPr>
          </a:p>
        </p:txBody>
      </p:sp>
      <p:sp>
        <p:nvSpPr>
          <p:cNvPr id="19" name="ZoneTexte 18"/>
          <p:cNvSpPr txBox="1"/>
          <p:nvPr/>
        </p:nvSpPr>
        <p:spPr>
          <a:xfrm>
            <a:off x="2335486" y="4280538"/>
            <a:ext cx="2323605" cy="307777"/>
          </a:xfrm>
          <a:prstGeom prst="rect">
            <a:avLst/>
          </a:prstGeom>
          <a:noFill/>
        </p:spPr>
        <p:txBody>
          <a:bodyPr wrap="square" rtlCol="0">
            <a:spAutoFit/>
          </a:bodyPr>
          <a:lstStyle/>
          <a:p>
            <a:r>
              <a:rPr lang="fr-FR" sz="1400" b="1" dirty="0" smtClean="0">
                <a:solidFill>
                  <a:schemeClr val="accent5">
                    <a:lumMod val="50000"/>
                  </a:schemeClr>
                </a:solidFill>
              </a:rPr>
              <a:t>Saisissez un nom à la table</a:t>
            </a:r>
            <a:endParaRPr lang="fr-FR" sz="1400" b="1" dirty="0">
              <a:solidFill>
                <a:schemeClr val="accent5">
                  <a:lumMod val="50000"/>
                </a:schemeClr>
              </a:solidFill>
            </a:endParaRPr>
          </a:p>
        </p:txBody>
      </p:sp>
      <p:sp>
        <p:nvSpPr>
          <p:cNvPr id="20" name="ZoneTexte 19"/>
          <p:cNvSpPr txBox="1"/>
          <p:nvPr/>
        </p:nvSpPr>
        <p:spPr>
          <a:xfrm>
            <a:off x="2335486" y="4787342"/>
            <a:ext cx="3303314" cy="307777"/>
          </a:xfrm>
          <a:prstGeom prst="rect">
            <a:avLst/>
          </a:prstGeom>
          <a:noFill/>
        </p:spPr>
        <p:txBody>
          <a:bodyPr wrap="square" rtlCol="0">
            <a:spAutoFit/>
          </a:bodyPr>
          <a:lstStyle/>
          <a:p>
            <a:r>
              <a:rPr lang="fr-FR" sz="1400" b="1" dirty="0" smtClean="0">
                <a:solidFill>
                  <a:schemeClr val="accent5">
                    <a:lumMod val="50000"/>
                  </a:schemeClr>
                </a:solidFill>
              </a:rPr>
              <a:t>Saisissez le nombre de colonne souhaitée</a:t>
            </a:r>
            <a:endParaRPr lang="fr-FR" sz="1400" b="1" dirty="0">
              <a:solidFill>
                <a:schemeClr val="accent5">
                  <a:lumMod val="50000"/>
                </a:schemeClr>
              </a:solidFill>
            </a:endParaRPr>
          </a:p>
        </p:txBody>
      </p:sp>
      <p:sp>
        <p:nvSpPr>
          <p:cNvPr id="21" name="Organigramme : Connecteur 20"/>
          <p:cNvSpPr/>
          <p:nvPr/>
        </p:nvSpPr>
        <p:spPr>
          <a:xfrm>
            <a:off x="11513126" y="2440270"/>
            <a:ext cx="324000" cy="324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4</a:t>
            </a:r>
          </a:p>
        </p:txBody>
      </p:sp>
      <p:sp>
        <p:nvSpPr>
          <p:cNvPr id="22" name="Organigramme : Processus 21"/>
          <p:cNvSpPr/>
          <p:nvPr/>
        </p:nvSpPr>
        <p:spPr>
          <a:xfrm>
            <a:off x="11449395" y="2953447"/>
            <a:ext cx="611976" cy="324000"/>
          </a:xfrm>
          <a:prstGeom prst="flowChartProcess">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Organigramme : Connecteur 24"/>
          <p:cNvSpPr/>
          <p:nvPr/>
        </p:nvSpPr>
        <p:spPr>
          <a:xfrm>
            <a:off x="2046517" y="5286607"/>
            <a:ext cx="324000" cy="324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4</a:t>
            </a:r>
          </a:p>
        </p:txBody>
      </p:sp>
      <p:sp>
        <p:nvSpPr>
          <p:cNvPr id="26" name="ZoneTexte 25"/>
          <p:cNvSpPr txBox="1"/>
          <p:nvPr/>
        </p:nvSpPr>
        <p:spPr>
          <a:xfrm>
            <a:off x="2335486" y="5291163"/>
            <a:ext cx="4040078" cy="307777"/>
          </a:xfrm>
          <a:prstGeom prst="rect">
            <a:avLst/>
          </a:prstGeom>
          <a:noFill/>
        </p:spPr>
        <p:txBody>
          <a:bodyPr wrap="square" rtlCol="0">
            <a:spAutoFit/>
          </a:bodyPr>
          <a:lstStyle/>
          <a:p>
            <a:r>
              <a:rPr lang="fr-FR" sz="1400" b="1" dirty="0" smtClean="0">
                <a:solidFill>
                  <a:schemeClr val="accent5">
                    <a:lumMod val="50000"/>
                  </a:schemeClr>
                </a:solidFill>
              </a:rPr>
              <a:t>Cliquez sur le bouton 'Exécuter' pour créer la table</a:t>
            </a:r>
            <a:endParaRPr lang="fr-FR" sz="1400" b="1" dirty="0">
              <a:solidFill>
                <a:schemeClr val="accent5">
                  <a:lumMod val="50000"/>
                </a:schemeClr>
              </a:solidFill>
            </a:endParaRPr>
          </a:p>
        </p:txBody>
      </p:sp>
    </p:spTree>
    <p:extLst>
      <p:ext uri="{BB962C8B-B14F-4D97-AF65-F5344CB8AC3E}">
        <p14:creationId xmlns:p14="http://schemas.microsoft.com/office/powerpoint/2010/main" val="51648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20"/>
          <p:cNvPicPr>
            <a:picLocks noChangeAspect="1"/>
          </p:cNvPicPr>
          <p:nvPr/>
        </p:nvPicPr>
        <p:blipFill>
          <a:blip r:embed="rId2"/>
          <a:stretch>
            <a:fillRect/>
          </a:stretch>
        </p:blipFill>
        <p:spPr>
          <a:xfrm>
            <a:off x="53943" y="716786"/>
            <a:ext cx="12096000" cy="5957145"/>
          </a:xfrm>
          <a:prstGeom prst="rect">
            <a:avLst/>
          </a:prstGeom>
        </p:spPr>
      </p:pic>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12</a:t>
            </a:fld>
            <a:endParaRPr lang="fr-FR"/>
          </a:p>
        </p:txBody>
      </p:sp>
      <p:sp>
        <p:nvSpPr>
          <p:cNvPr id="5" name="ZoneTexte 4"/>
          <p:cNvSpPr txBox="1"/>
          <p:nvPr/>
        </p:nvSpPr>
        <p:spPr>
          <a:xfrm>
            <a:off x="1790700" y="101135"/>
            <a:ext cx="8610600" cy="584775"/>
          </a:xfrm>
          <a:prstGeom prst="rect">
            <a:avLst/>
          </a:prstGeom>
          <a:noFill/>
        </p:spPr>
        <p:txBody>
          <a:bodyPr wrap="square" rtlCol="0">
            <a:spAutoFit/>
          </a:bodyPr>
          <a:lstStyle/>
          <a:p>
            <a:pPr algn="ctr"/>
            <a:r>
              <a:rPr lang="fr-FR" sz="3200" dirty="0" err="1" smtClean="0"/>
              <a:t>phpMyAdmin</a:t>
            </a:r>
            <a:r>
              <a:rPr lang="fr-FR" sz="3200" dirty="0" smtClean="0"/>
              <a:t> : Création d'une table (2)</a:t>
            </a:r>
            <a:endParaRPr lang="fr-FR" sz="3200" dirty="0"/>
          </a:p>
        </p:txBody>
      </p:sp>
      <p:sp>
        <p:nvSpPr>
          <p:cNvPr id="7" name="Organigramme : Connecteur 6"/>
          <p:cNvSpPr/>
          <p:nvPr/>
        </p:nvSpPr>
        <p:spPr>
          <a:xfrm>
            <a:off x="482250" y="1882005"/>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8" name="Organigramme : Connecteur 7"/>
          <p:cNvSpPr/>
          <p:nvPr/>
        </p:nvSpPr>
        <p:spPr>
          <a:xfrm>
            <a:off x="2083919" y="1882005"/>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a:t>
            </a:r>
          </a:p>
        </p:txBody>
      </p:sp>
      <p:sp>
        <p:nvSpPr>
          <p:cNvPr id="9" name="Organigramme : Connecteur 8"/>
          <p:cNvSpPr/>
          <p:nvPr/>
        </p:nvSpPr>
        <p:spPr>
          <a:xfrm>
            <a:off x="3902514" y="1882005"/>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a:t>
            </a:r>
          </a:p>
        </p:txBody>
      </p:sp>
      <p:sp>
        <p:nvSpPr>
          <p:cNvPr id="10" name="Organigramme : Connecteur 9"/>
          <p:cNvSpPr/>
          <p:nvPr/>
        </p:nvSpPr>
        <p:spPr>
          <a:xfrm>
            <a:off x="4828810" y="1882005"/>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4</a:t>
            </a:r>
          </a:p>
        </p:txBody>
      </p:sp>
      <p:sp>
        <p:nvSpPr>
          <p:cNvPr id="11" name="Organigramme : Connecteur 10"/>
          <p:cNvSpPr/>
          <p:nvPr/>
        </p:nvSpPr>
        <p:spPr>
          <a:xfrm>
            <a:off x="6580399" y="1885679"/>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5</a:t>
            </a:r>
          </a:p>
        </p:txBody>
      </p:sp>
      <p:sp>
        <p:nvSpPr>
          <p:cNvPr id="12" name="Organigramme : Connecteur 11"/>
          <p:cNvSpPr/>
          <p:nvPr/>
        </p:nvSpPr>
        <p:spPr>
          <a:xfrm>
            <a:off x="7550567" y="1885679"/>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6</a:t>
            </a:r>
          </a:p>
        </p:txBody>
      </p:sp>
      <p:sp>
        <p:nvSpPr>
          <p:cNvPr id="13" name="Organigramme : Connecteur 12"/>
          <p:cNvSpPr/>
          <p:nvPr/>
        </p:nvSpPr>
        <p:spPr>
          <a:xfrm>
            <a:off x="7997582" y="1633040"/>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7</a:t>
            </a:r>
          </a:p>
        </p:txBody>
      </p:sp>
      <p:sp>
        <p:nvSpPr>
          <p:cNvPr id="14" name="Organigramme : Connecteur 13"/>
          <p:cNvSpPr/>
          <p:nvPr/>
        </p:nvSpPr>
        <p:spPr>
          <a:xfrm>
            <a:off x="8667281" y="1880779"/>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8</a:t>
            </a:r>
          </a:p>
        </p:txBody>
      </p:sp>
      <p:sp>
        <p:nvSpPr>
          <p:cNvPr id="15" name="Organigramme : Connecteur 14"/>
          <p:cNvSpPr/>
          <p:nvPr/>
        </p:nvSpPr>
        <p:spPr>
          <a:xfrm>
            <a:off x="9639995" y="1646245"/>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9</a:t>
            </a:r>
          </a:p>
        </p:txBody>
      </p:sp>
      <p:sp>
        <p:nvSpPr>
          <p:cNvPr id="16" name="Organigramme : Connecteur 15"/>
          <p:cNvSpPr/>
          <p:nvPr/>
        </p:nvSpPr>
        <p:spPr>
          <a:xfrm>
            <a:off x="10794327" y="1758551"/>
            <a:ext cx="521560" cy="434169"/>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FF0000"/>
                </a:solidFill>
              </a:rPr>
              <a:t>10</a:t>
            </a:r>
            <a:endParaRPr lang="fr-FR" sz="1400" dirty="0">
              <a:solidFill>
                <a:srgbClr val="FF0000"/>
              </a:solidFill>
            </a:endParaRPr>
          </a:p>
        </p:txBody>
      </p:sp>
      <p:sp>
        <p:nvSpPr>
          <p:cNvPr id="17" name="Organigramme : Connecteur 16"/>
          <p:cNvSpPr/>
          <p:nvPr/>
        </p:nvSpPr>
        <p:spPr>
          <a:xfrm>
            <a:off x="11353800" y="5905002"/>
            <a:ext cx="504000" cy="396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rgbClr val="FF0000"/>
                </a:solidFill>
              </a:rPr>
              <a:t>11</a:t>
            </a:r>
            <a:endParaRPr lang="fr-FR" sz="1200" dirty="0">
              <a:solidFill>
                <a:srgbClr val="FF0000"/>
              </a:solidFill>
            </a:endParaRPr>
          </a:p>
        </p:txBody>
      </p:sp>
    </p:spTree>
    <p:extLst>
      <p:ext uri="{BB962C8B-B14F-4D97-AF65-F5344CB8AC3E}">
        <p14:creationId xmlns:p14="http://schemas.microsoft.com/office/powerpoint/2010/main" val="4048265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13</a:t>
            </a:fld>
            <a:endParaRPr lang="fr-FR"/>
          </a:p>
        </p:txBody>
      </p:sp>
      <p:sp>
        <p:nvSpPr>
          <p:cNvPr id="4" name="ZoneTexte 3"/>
          <p:cNvSpPr txBox="1"/>
          <p:nvPr/>
        </p:nvSpPr>
        <p:spPr>
          <a:xfrm>
            <a:off x="1779814" y="103868"/>
            <a:ext cx="8610600" cy="584775"/>
          </a:xfrm>
          <a:prstGeom prst="rect">
            <a:avLst/>
          </a:prstGeom>
          <a:noFill/>
        </p:spPr>
        <p:txBody>
          <a:bodyPr wrap="square" rtlCol="0">
            <a:spAutoFit/>
          </a:bodyPr>
          <a:lstStyle/>
          <a:p>
            <a:pPr algn="ctr"/>
            <a:r>
              <a:rPr lang="fr-FR" sz="3200" dirty="0" err="1" smtClean="0"/>
              <a:t>phpMyAdmin</a:t>
            </a:r>
            <a:r>
              <a:rPr lang="fr-FR" sz="3200" dirty="0" smtClean="0"/>
              <a:t> : Création d'une table (3)</a:t>
            </a:r>
            <a:endParaRPr lang="fr-FR" sz="3200" dirty="0"/>
          </a:p>
        </p:txBody>
      </p:sp>
      <p:sp>
        <p:nvSpPr>
          <p:cNvPr id="5" name="Rectangle 4"/>
          <p:cNvSpPr/>
          <p:nvPr/>
        </p:nvSpPr>
        <p:spPr>
          <a:xfrm>
            <a:off x="152400" y="849080"/>
            <a:ext cx="11865429" cy="537754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33400"/>
            <a:r>
              <a:rPr lang="fr-FR" sz="1400" b="1" dirty="0" smtClean="0">
                <a:solidFill>
                  <a:srgbClr val="00B050"/>
                </a:solidFill>
              </a:rPr>
              <a:t>Nom </a:t>
            </a:r>
            <a:r>
              <a:rPr lang="fr-FR" sz="1400" b="1" dirty="0" smtClean="0">
                <a:solidFill>
                  <a:schemeClr val="accent5">
                    <a:lumMod val="75000"/>
                  </a:schemeClr>
                </a:solidFill>
              </a:rPr>
              <a:t>: Cette colonne permet de renseigner le nom des champs de la table.</a:t>
            </a:r>
          </a:p>
          <a:p>
            <a:endParaRPr lang="fr-FR" sz="1400" b="1" dirty="0" smtClean="0">
              <a:solidFill>
                <a:schemeClr val="accent5">
                  <a:lumMod val="75000"/>
                </a:schemeClr>
              </a:solidFill>
            </a:endParaRPr>
          </a:p>
          <a:p>
            <a:pPr marL="533400"/>
            <a:r>
              <a:rPr lang="fr-FR" sz="1400" b="1" dirty="0" smtClean="0">
                <a:solidFill>
                  <a:srgbClr val="00B050"/>
                </a:solidFill>
              </a:rPr>
              <a:t>Type </a:t>
            </a:r>
            <a:r>
              <a:rPr lang="fr-FR" sz="1400" b="1" dirty="0" smtClean="0">
                <a:solidFill>
                  <a:schemeClr val="accent5">
                    <a:lumMod val="75000"/>
                  </a:schemeClr>
                </a:solidFill>
              </a:rPr>
              <a:t>: Cette colonne permet de renseigner le type des champs de la table. </a:t>
            </a:r>
          </a:p>
          <a:p>
            <a:endParaRPr lang="fr-FR" sz="1400" b="1" dirty="0" smtClean="0">
              <a:solidFill>
                <a:schemeClr val="accent5">
                  <a:lumMod val="75000"/>
                </a:schemeClr>
              </a:solidFill>
            </a:endParaRPr>
          </a:p>
          <a:p>
            <a:pPr marL="1611313" indent="-1077913"/>
            <a:r>
              <a:rPr lang="fr-FR" sz="1400" b="1" dirty="0" smtClean="0">
                <a:solidFill>
                  <a:srgbClr val="00B050"/>
                </a:solidFill>
              </a:rPr>
              <a:t>Taille/Valeurs</a:t>
            </a:r>
            <a:r>
              <a:rPr lang="fr-FR" sz="1400" b="1" dirty="0" smtClean="0">
                <a:solidFill>
                  <a:schemeClr val="accent5">
                    <a:lumMod val="75000"/>
                  </a:schemeClr>
                </a:solidFill>
              </a:rPr>
              <a:t> : Cette colonne permet de renseigner la taille maximale que vous souhaitez pour chaque champ de la table. Utile pour les données de type </a:t>
            </a:r>
            <a:r>
              <a:rPr lang="fr-FR" sz="1400" b="1" dirty="0" err="1" smtClean="0">
                <a:solidFill>
                  <a:schemeClr val="accent5">
                    <a:lumMod val="75000"/>
                  </a:schemeClr>
                </a:solidFill>
              </a:rPr>
              <a:t>varchar</a:t>
            </a:r>
            <a:r>
              <a:rPr lang="fr-FR" sz="1400" b="1" dirty="0" smtClean="0">
                <a:solidFill>
                  <a:schemeClr val="accent5">
                    <a:lumMod val="75000"/>
                  </a:schemeClr>
                </a:solidFill>
              </a:rPr>
              <a:t>.</a:t>
            </a:r>
          </a:p>
          <a:p>
            <a:pPr marL="533400"/>
            <a:endParaRPr lang="fr-FR" sz="1400" b="1" dirty="0">
              <a:solidFill>
                <a:schemeClr val="accent5">
                  <a:lumMod val="75000"/>
                </a:schemeClr>
              </a:solidFill>
            </a:endParaRPr>
          </a:p>
          <a:p>
            <a:pPr marL="533400"/>
            <a:r>
              <a:rPr lang="fr-FR" sz="1400" b="1" dirty="0" smtClean="0">
                <a:solidFill>
                  <a:srgbClr val="00B050"/>
                </a:solidFill>
              </a:rPr>
              <a:t>Défaut </a:t>
            </a:r>
            <a:r>
              <a:rPr lang="fr-FR" sz="1400" b="1" dirty="0" smtClean="0">
                <a:solidFill>
                  <a:schemeClr val="accent5">
                    <a:lumMod val="75000"/>
                  </a:schemeClr>
                </a:solidFill>
              </a:rPr>
              <a:t>: Cette colonne permet de saisir des valeurs par défaut lorsque vous créer un enregistrement dans la table.</a:t>
            </a:r>
          </a:p>
          <a:p>
            <a:pPr marL="533400"/>
            <a:endParaRPr lang="fr-FR" sz="1400" b="1" dirty="0">
              <a:solidFill>
                <a:schemeClr val="accent5">
                  <a:lumMod val="75000"/>
                </a:schemeClr>
              </a:solidFill>
            </a:endParaRPr>
          </a:p>
          <a:p>
            <a:pPr marL="1795463" indent="-1262063"/>
            <a:r>
              <a:rPr lang="fr-FR" sz="1400" b="1" dirty="0" smtClean="0">
                <a:solidFill>
                  <a:srgbClr val="00B050"/>
                </a:solidFill>
              </a:rPr>
              <a:t>Interclassement </a:t>
            </a:r>
            <a:r>
              <a:rPr lang="fr-FR" sz="1400" b="1" dirty="0" smtClean="0">
                <a:solidFill>
                  <a:schemeClr val="accent5">
                    <a:lumMod val="75000"/>
                  </a:schemeClr>
                </a:solidFill>
              </a:rPr>
              <a:t>: Cette colonne permet de renseigner le jeu de caractère lors du stockage de l'information et pour que l'ordinateur affiche correctement certains caractères propres à chaque langue.</a:t>
            </a:r>
          </a:p>
          <a:p>
            <a:pPr marL="533400"/>
            <a:endParaRPr lang="fr-FR" sz="1400" b="1" dirty="0">
              <a:solidFill>
                <a:schemeClr val="accent5">
                  <a:lumMod val="75000"/>
                </a:schemeClr>
              </a:solidFill>
            </a:endParaRPr>
          </a:p>
          <a:p>
            <a:pPr marL="1252538" indent="-719138"/>
            <a:r>
              <a:rPr lang="fr-FR" sz="1400" b="1" dirty="0" smtClean="0">
                <a:solidFill>
                  <a:srgbClr val="00B050"/>
                </a:solidFill>
              </a:rPr>
              <a:t>Attributs </a:t>
            </a:r>
            <a:r>
              <a:rPr lang="fr-FR" sz="1400" b="1" dirty="0" smtClean="0">
                <a:solidFill>
                  <a:schemeClr val="accent5">
                    <a:lumMod val="75000"/>
                  </a:schemeClr>
                </a:solidFill>
              </a:rPr>
              <a:t>: Cette colonne permet de spécifier des valeurs aux champs de la table. La valeur </a:t>
            </a:r>
            <a:r>
              <a:rPr lang="fr-FR" sz="1400" b="1" dirty="0" err="1" smtClean="0">
                <a:solidFill>
                  <a:schemeClr val="accent5">
                    <a:lumMod val="75000"/>
                  </a:schemeClr>
                </a:solidFill>
              </a:rPr>
              <a:t>Unsigned</a:t>
            </a:r>
            <a:r>
              <a:rPr lang="fr-FR" sz="1400" b="1" dirty="0" smtClean="0">
                <a:solidFill>
                  <a:schemeClr val="accent5">
                    <a:lumMod val="75000"/>
                  </a:schemeClr>
                </a:solidFill>
              </a:rPr>
              <a:t> est notamment utile pour la création de champs ID qui sont strictement positifs.</a:t>
            </a:r>
          </a:p>
          <a:p>
            <a:pPr marL="533400"/>
            <a:endParaRPr lang="fr-FR" sz="1400" b="1" dirty="0">
              <a:solidFill>
                <a:schemeClr val="accent5">
                  <a:lumMod val="75000"/>
                </a:schemeClr>
              </a:solidFill>
            </a:endParaRPr>
          </a:p>
          <a:p>
            <a:pPr marL="533400"/>
            <a:r>
              <a:rPr lang="fr-FR" sz="1400" b="1" dirty="0" err="1" smtClean="0">
                <a:solidFill>
                  <a:srgbClr val="00B050"/>
                </a:solidFill>
              </a:rPr>
              <a:t>Null</a:t>
            </a:r>
            <a:r>
              <a:rPr lang="fr-FR" sz="1400" b="1" dirty="0" smtClean="0">
                <a:solidFill>
                  <a:srgbClr val="00B050"/>
                </a:solidFill>
              </a:rPr>
              <a:t> </a:t>
            </a:r>
            <a:r>
              <a:rPr lang="fr-FR" sz="1400" b="1" dirty="0" smtClean="0">
                <a:solidFill>
                  <a:schemeClr val="accent5">
                    <a:lumMod val="75000"/>
                  </a:schemeClr>
                </a:solidFill>
              </a:rPr>
              <a:t>: Cette colonne permet de spécifier si le champ peux être enregistré sans valeur.</a:t>
            </a:r>
          </a:p>
          <a:p>
            <a:pPr marL="533400"/>
            <a:endParaRPr lang="fr-FR" sz="1400" b="1" dirty="0">
              <a:solidFill>
                <a:schemeClr val="accent5">
                  <a:lumMod val="75000"/>
                </a:schemeClr>
              </a:solidFill>
            </a:endParaRPr>
          </a:p>
          <a:p>
            <a:pPr marL="533400"/>
            <a:r>
              <a:rPr lang="fr-FR" sz="1400" b="1" dirty="0" smtClean="0">
                <a:solidFill>
                  <a:srgbClr val="00B050"/>
                </a:solidFill>
              </a:rPr>
              <a:t>Index </a:t>
            </a:r>
            <a:r>
              <a:rPr lang="fr-FR" sz="1400" b="1" dirty="0" smtClean="0">
                <a:solidFill>
                  <a:schemeClr val="accent5">
                    <a:lumMod val="75000"/>
                  </a:schemeClr>
                </a:solidFill>
              </a:rPr>
              <a:t>: Cette colonne est utile pour indexer un champ et pouvoir effectuer des recherches via ce champ sur la table. Utile pour le champs ID.</a:t>
            </a:r>
          </a:p>
          <a:p>
            <a:pPr marL="533400"/>
            <a:endParaRPr lang="fr-FR" sz="1400" b="1" dirty="0">
              <a:solidFill>
                <a:schemeClr val="accent5">
                  <a:lumMod val="75000"/>
                </a:schemeClr>
              </a:solidFill>
            </a:endParaRPr>
          </a:p>
          <a:p>
            <a:pPr marL="533400"/>
            <a:r>
              <a:rPr lang="fr-FR" sz="1400" b="1" dirty="0" smtClean="0">
                <a:solidFill>
                  <a:srgbClr val="00B050"/>
                </a:solidFill>
              </a:rPr>
              <a:t>A_I </a:t>
            </a:r>
            <a:r>
              <a:rPr lang="fr-FR" sz="1400" b="1" dirty="0" smtClean="0">
                <a:solidFill>
                  <a:schemeClr val="accent5">
                    <a:lumMod val="75000"/>
                  </a:schemeClr>
                </a:solidFill>
              </a:rPr>
              <a:t>: Cette colonne est très utile puisqu'elle permet d'auto-incrémenter un champ à chaque nouvelle entrée dans la table. Utile pour les champs ID.</a:t>
            </a:r>
          </a:p>
          <a:p>
            <a:pPr marL="533400"/>
            <a:endParaRPr lang="fr-FR" sz="1400" b="1" dirty="0">
              <a:solidFill>
                <a:schemeClr val="accent5">
                  <a:lumMod val="75000"/>
                </a:schemeClr>
              </a:solidFill>
            </a:endParaRPr>
          </a:p>
          <a:p>
            <a:pPr marL="533400"/>
            <a:r>
              <a:rPr lang="fr-FR" sz="1400" b="1" dirty="0" smtClean="0">
                <a:solidFill>
                  <a:srgbClr val="00B050"/>
                </a:solidFill>
              </a:rPr>
              <a:t>Commentaires </a:t>
            </a:r>
            <a:r>
              <a:rPr lang="fr-FR" sz="1400" b="1" dirty="0" smtClean="0">
                <a:solidFill>
                  <a:schemeClr val="accent5">
                    <a:lumMod val="75000"/>
                  </a:schemeClr>
                </a:solidFill>
              </a:rPr>
              <a:t>: Cette colonne permet de saisir des commentaires sur le champ de la table.</a:t>
            </a:r>
          </a:p>
          <a:p>
            <a:pPr marL="533400"/>
            <a:endParaRPr lang="fr-FR" sz="1400" b="1" dirty="0">
              <a:solidFill>
                <a:schemeClr val="accent5">
                  <a:lumMod val="75000"/>
                </a:schemeClr>
              </a:solidFill>
            </a:endParaRPr>
          </a:p>
          <a:p>
            <a:pPr marL="533400"/>
            <a:r>
              <a:rPr lang="fr-FR" sz="1400" b="1" dirty="0" smtClean="0">
                <a:solidFill>
                  <a:schemeClr val="accent5">
                    <a:lumMod val="75000"/>
                  </a:schemeClr>
                </a:solidFill>
              </a:rPr>
              <a:t>Le bouton </a:t>
            </a:r>
            <a:r>
              <a:rPr lang="fr-FR" sz="1400" b="1" dirty="0" smtClean="0">
                <a:solidFill>
                  <a:srgbClr val="00B050"/>
                </a:solidFill>
              </a:rPr>
              <a:t>'Sauvegarder</a:t>
            </a:r>
            <a:r>
              <a:rPr lang="fr-FR" sz="1400" b="1" dirty="0" smtClean="0">
                <a:solidFill>
                  <a:schemeClr val="accent5">
                    <a:lumMod val="75000"/>
                  </a:schemeClr>
                </a:solidFill>
              </a:rPr>
              <a:t>' permet de sauvegarder les champs nouvellement crées dans </a:t>
            </a:r>
            <a:r>
              <a:rPr lang="fr-FR" sz="1400" b="1" smtClean="0">
                <a:solidFill>
                  <a:schemeClr val="accent5">
                    <a:lumMod val="75000"/>
                  </a:schemeClr>
                </a:solidFill>
              </a:rPr>
              <a:t>la table.</a:t>
            </a:r>
            <a:endParaRPr lang="fr-FR" sz="1400" b="1" dirty="0">
              <a:solidFill>
                <a:schemeClr val="accent5">
                  <a:lumMod val="75000"/>
                </a:schemeClr>
              </a:solidFill>
            </a:endParaRPr>
          </a:p>
        </p:txBody>
      </p:sp>
      <p:sp>
        <p:nvSpPr>
          <p:cNvPr id="36" name="Organigramme : Connecteur 35"/>
          <p:cNvSpPr/>
          <p:nvPr/>
        </p:nvSpPr>
        <p:spPr>
          <a:xfrm>
            <a:off x="438707" y="893885"/>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37" name="Organigramme : Connecteur 36"/>
          <p:cNvSpPr/>
          <p:nvPr/>
        </p:nvSpPr>
        <p:spPr>
          <a:xfrm>
            <a:off x="438707" y="1279872"/>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a:t>
            </a:r>
          </a:p>
        </p:txBody>
      </p:sp>
      <p:sp>
        <p:nvSpPr>
          <p:cNvPr id="38" name="Organigramme : Connecteur 37"/>
          <p:cNvSpPr/>
          <p:nvPr/>
        </p:nvSpPr>
        <p:spPr>
          <a:xfrm>
            <a:off x="438707" y="1711924"/>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a:t>
            </a:r>
          </a:p>
        </p:txBody>
      </p:sp>
      <p:sp>
        <p:nvSpPr>
          <p:cNvPr id="39" name="Organigramme : Connecteur 38"/>
          <p:cNvSpPr/>
          <p:nvPr/>
        </p:nvSpPr>
        <p:spPr>
          <a:xfrm>
            <a:off x="438707" y="2348159"/>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4</a:t>
            </a:r>
          </a:p>
        </p:txBody>
      </p:sp>
      <p:sp>
        <p:nvSpPr>
          <p:cNvPr id="40" name="Organigramme : Connecteur 39"/>
          <p:cNvSpPr/>
          <p:nvPr/>
        </p:nvSpPr>
        <p:spPr>
          <a:xfrm>
            <a:off x="438707" y="2771995"/>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5</a:t>
            </a:r>
          </a:p>
        </p:txBody>
      </p:sp>
      <p:sp>
        <p:nvSpPr>
          <p:cNvPr id="41" name="Organigramme : Connecteur 40"/>
          <p:cNvSpPr/>
          <p:nvPr/>
        </p:nvSpPr>
        <p:spPr>
          <a:xfrm>
            <a:off x="438707" y="3405744"/>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6</a:t>
            </a:r>
          </a:p>
        </p:txBody>
      </p:sp>
      <p:sp>
        <p:nvSpPr>
          <p:cNvPr id="42" name="Organigramme : Connecteur 41"/>
          <p:cNvSpPr/>
          <p:nvPr/>
        </p:nvSpPr>
        <p:spPr>
          <a:xfrm>
            <a:off x="438707" y="4052539"/>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7</a:t>
            </a:r>
          </a:p>
        </p:txBody>
      </p:sp>
      <p:sp>
        <p:nvSpPr>
          <p:cNvPr id="43" name="Organigramme : Connecteur 42"/>
          <p:cNvSpPr/>
          <p:nvPr/>
        </p:nvSpPr>
        <p:spPr>
          <a:xfrm>
            <a:off x="438707" y="4492536"/>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8</a:t>
            </a:r>
          </a:p>
        </p:txBody>
      </p:sp>
      <p:sp>
        <p:nvSpPr>
          <p:cNvPr id="44" name="Organigramme : Connecteur 43"/>
          <p:cNvSpPr/>
          <p:nvPr/>
        </p:nvSpPr>
        <p:spPr>
          <a:xfrm>
            <a:off x="438707" y="4910763"/>
            <a:ext cx="288000" cy="288000"/>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9</a:t>
            </a:r>
          </a:p>
        </p:txBody>
      </p:sp>
      <p:sp>
        <p:nvSpPr>
          <p:cNvPr id="45" name="Organigramme : Connecteur 44"/>
          <p:cNvSpPr/>
          <p:nvPr/>
        </p:nvSpPr>
        <p:spPr>
          <a:xfrm>
            <a:off x="205147" y="5251560"/>
            <a:ext cx="521560" cy="434169"/>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FF0000"/>
                </a:solidFill>
              </a:rPr>
              <a:t>10</a:t>
            </a:r>
            <a:endParaRPr lang="fr-FR" sz="1400" dirty="0">
              <a:solidFill>
                <a:srgbClr val="FF0000"/>
              </a:solidFill>
            </a:endParaRPr>
          </a:p>
        </p:txBody>
      </p:sp>
      <p:sp>
        <p:nvSpPr>
          <p:cNvPr id="52" name="Organigramme : Connecteur 51"/>
          <p:cNvSpPr/>
          <p:nvPr/>
        </p:nvSpPr>
        <p:spPr>
          <a:xfrm>
            <a:off x="205147" y="5700110"/>
            <a:ext cx="521560" cy="434169"/>
          </a:xfrm>
          <a:prstGeom prst="flowChartConnector">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FF0000"/>
                </a:solidFill>
              </a:rPr>
              <a:t>11</a:t>
            </a:r>
            <a:endParaRPr lang="fr-FR" sz="1400" dirty="0">
              <a:solidFill>
                <a:srgbClr val="FF0000"/>
              </a:solidFill>
            </a:endParaRPr>
          </a:p>
        </p:txBody>
      </p:sp>
    </p:spTree>
    <p:extLst>
      <p:ext uri="{BB962C8B-B14F-4D97-AF65-F5344CB8AC3E}">
        <p14:creationId xmlns:p14="http://schemas.microsoft.com/office/powerpoint/2010/main" val="4148728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14</a:t>
            </a:fld>
            <a:endParaRPr lang="fr-FR"/>
          </a:p>
        </p:txBody>
      </p:sp>
      <p:sp>
        <p:nvSpPr>
          <p:cNvPr id="4" name="Rectangle 3"/>
          <p:cNvSpPr/>
          <p:nvPr/>
        </p:nvSpPr>
        <p:spPr>
          <a:xfrm>
            <a:off x="163285" y="812177"/>
            <a:ext cx="11865428" cy="59092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endParaRPr lang="fr-FR" b="1" dirty="0">
              <a:solidFill>
                <a:schemeClr val="accent5">
                  <a:lumMod val="75000"/>
                </a:schemeClr>
              </a:solidFill>
            </a:endParaRPr>
          </a:p>
          <a:p>
            <a:r>
              <a:rPr lang="fr-FR" b="1" dirty="0">
                <a:solidFill>
                  <a:schemeClr val="accent5">
                    <a:lumMod val="75000"/>
                  </a:schemeClr>
                </a:solidFill>
              </a:rPr>
              <a:t>La commande </a:t>
            </a:r>
            <a:r>
              <a:rPr lang="fr-FR" b="1" dirty="0" smtClean="0">
                <a:solidFill>
                  <a:schemeClr val="accent5">
                    <a:lumMod val="75000"/>
                  </a:schemeClr>
                </a:solidFill>
              </a:rPr>
              <a:t>CREATE DATABASE permet de créer une base de donnée.</a:t>
            </a:r>
            <a:endParaRPr lang="fr-FR" b="1" dirty="0">
              <a:solidFill>
                <a:schemeClr val="accent5">
                  <a:lumMod val="75000"/>
                </a:schemeClr>
              </a:solidFill>
            </a:endParaRPr>
          </a:p>
          <a:p>
            <a:endParaRPr lang="fr-FR" sz="1200" b="1" dirty="0">
              <a:solidFill>
                <a:schemeClr val="accent5">
                  <a:lumMod val="75000"/>
                </a:schemeClr>
              </a:solidFill>
            </a:endParaRPr>
          </a:p>
          <a:p>
            <a:r>
              <a:rPr lang="fr-FR" b="1" dirty="0">
                <a:solidFill>
                  <a:schemeClr val="accent5">
                    <a:lumMod val="75000"/>
                  </a:schemeClr>
                </a:solidFill>
              </a:rPr>
              <a:t>Syntaxe</a:t>
            </a:r>
          </a:p>
          <a:p>
            <a:pPr marL="712788"/>
            <a:r>
              <a:rPr lang="fr-FR" b="1" dirty="0" smtClean="0">
                <a:solidFill>
                  <a:srgbClr val="7030A0"/>
                </a:solidFill>
              </a:rPr>
              <a:t>CREATE DATABASE </a:t>
            </a:r>
            <a:r>
              <a:rPr lang="fr-FR" b="1" dirty="0" err="1" smtClean="0">
                <a:solidFill>
                  <a:srgbClr val="00B050"/>
                </a:solidFill>
              </a:rPr>
              <a:t>nom_de_la_base</a:t>
            </a:r>
            <a:r>
              <a:rPr lang="fr-FR" b="1" dirty="0" smtClean="0">
                <a:solidFill>
                  <a:schemeClr val="accent5">
                    <a:lumMod val="75000"/>
                  </a:schemeClr>
                </a:solidFill>
              </a:rPr>
              <a:t> ;</a:t>
            </a:r>
          </a:p>
          <a:p>
            <a:pPr marL="1436688"/>
            <a:r>
              <a:rPr lang="fr-FR" b="1" dirty="0" smtClean="0">
                <a:solidFill>
                  <a:schemeClr val="accent5">
                    <a:lumMod val="75000"/>
                  </a:schemeClr>
                </a:solidFill>
              </a:rPr>
              <a:t>OU</a:t>
            </a:r>
            <a:endParaRPr lang="fr-FR" b="1" dirty="0">
              <a:solidFill>
                <a:schemeClr val="accent5">
                  <a:lumMod val="75000"/>
                </a:schemeClr>
              </a:solidFill>
            </a:endParaRPr>
          </a:p>
          <a:p>
            <a:pPr marL="712788"/>
            <a:r>
              <a:rPr lang="fr-FR" b="1" dirty="0" smtClean="0">
                <a:solidFill>
                  <a:srgbClr val="7030A0"/>
                </a:solidFill>
              </a:rPr>
              <a:t>CREATE DATABASE IF NOT EXISTS </a:t>
            </a:r>
            <a:r>
              <a:rPr lang="fr-FR" b="1" dirty="0" err="1" smtClean="0">
                <a:solidFill>
                  <a:srgbClr val="00B050"/>
                </a:solidFill>
              </a:rPr>
              <a:t>nom_de_la_base</a:t>
            </a:r>
            <a:r>
              <a:rPr lang="fr-FR" b="1" dirty="0" smtClean="0">
                <a:solidFill>
                  <a:schemeClr val="accent5">
                    <a:lumMod val="75000"/>
                  </a:schemeClr>
                </a:solidFill>
              </a:rPr>
              <a:t>; </a:t>
            </a:r>
          </a:p>
          <a:p>
            <a:endParaRPr lang="fr-FR" b="1" dirty="0">
              <a:solidFill>
                <a:schemeClr val="accent5">
                  <a:lumMod val="75000"/>
                </a:schemeClr>
              </a:solidFill>
            </a:endParaRPr>
          </a:p>
          <a:p>
            <a:r>
              <a:rPr lang="fr-FR" b="1" dirty="0" smtClean="0">
                <a:solidFill>
                  <a:schemeClr val="accent5">
                    <a:lumMod val="75000"/>
                  </a:schemeClr>
                </a:solidFill>
              </a:rPr>
              <a:t>Exemple</a:t>
            </a:r>
          </a:p>
          <a:p>
            <a:pPr marL="804863"/>
            <a:r>
              <a:rPr lang="fr-FR" b="1" dirty="0" smtClean="0">
                <a:solidFill>
                  <a:schemeClr val="accent5">
                    <a:lumMod val="75000"/>
                  </a:schemeClr>
                </a:solidFill>
              </a:rPr>
              <a:t>Créer une base clients</a:t>
            </a:r>
          </a:p>
          <a:p>
            <a:pPr marL="1438275"/>
            <a:r>
              <a:rPr lang="fr-FR" b="1" dirty="0" smtClean="0">
                <a:solidFill>
                  <a:schemeClr val="accent5">
                    <a:lumMod val="75000"/>
                  </a:schemeClr>
                </a:solidFill>
              </a:rPr>
              <a:t>CREATE DATABASE IF NOT EXISTS DB_TECH;</a:t>
            </a:r>
          </a:p>
          <a:p>
            <a:pPr marL="804863"/>
            <a:endParaRPr lang="fr-FR" b="1" dirty="0">
              <a:solidFill>
                <a:srgbClr val="00B0F0"/>
              </a:solidFill>
            </a:endParaRPr>
          </a:p>
        </p:txBody>
      </p:sp>
      <p:sp>
        <p:nvSpPr>
          <p:cNvPr id="5" name="ZoneTexte 4"/>
          <p:cNvSpPr txBox="1"/>
          <p:nvPr/>
        </p:nvSpPr>
        <p:spPr>
          <a:xfrm>
            <a:off x="2182585" y="59865"/>
            <a:ext cx="7826829" cy="584775"/>
          </a:xfrm>
          <a:prstGeom prst="rect">
            <a:avLst/>
          </a:prstGeom>
          <a:noFill/>
        </p:spPr>
        <p:txBody>
          <a:bodyPr wrap="square" rtlCol="0">
            <a:spAutoFit/>
          </a:bodyPr>
          <a:lstStyle/>
          <a:p>
            <a:pPr algn="ctr"/>
            <a:r>
              <a:rPr lang="fr-FR" sz="3200" dirty="0" smtClean="0"/>
              <a:t>Les commandes SQL : CREATE DATABASE</a:t>
            </a:r>
            <a:endParaRPr lang="fr-FR" sz="3200" dirty="0"/>
          </a:p>
        </p:txBody>
      </p:sp>
      <p:sp>
        <p:nvSpPr>
          <p:cNvPr id="7" name="Organigramme : Connecteur 6"/>
          <p:cNvSpPr/>
          <p:nvPr/>
        </p:nvSpPr>
        <p:spPr>
          <a:xfrm>
            <a:off x="5933999" y="2575862"/>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8" name="Organigramme : Connecteur 7"/>
          <p:cNvSpPr/>
          <p:nvPr/>
        </p:nvSpPr>
        <p:spPr>
          <a:xfrm>
            <a:off x="7360028" y="1788053"/>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9" name="ZoneTexte 8"/>
          <p:cNvSpPr txBox="1"/>
          <p:nvPr/>
        </p:nvSpPr>
        <p:spPr>
          <a:xfrm>
            <a:off x="7761513" y="1149834"/>
            <a:ext cx="3984171" cy="1600438"/>
          </a:xfrm>
          <a:prstGeom prst="rect">
            <a:avLst/>
          </a:prstGeom>
          <a:noFill/>
        </p:spPr>
        <p:txBody>
          <a:bodyPr wrap="square" rtlCol="0">
            <a:spAutoFit/>
          </a:bodyPr>
          <a:lstStyle/>
          <a:p>
            <a:r>
              <a:rPr lang="fr-FR" sz="1400" b="1" dirty="0" smtClean="0"/>
              <a:t>Dans le langage SQL standard CREATE DATABASE n'existe pas. Il est recommandé de vérifier, pour chaque SGBD, la syntaxe exacte et les options de cette commande.</a:t>
            </a:r>
          </a:p>
          <a:p>
            <a:r>
              <a:rPr lang="fr-FR" sz="1400" b="1" dirty="0" smtClean="0"/>
              <a:t>Avec MySQL, la première syntaxe retourne une erreur si la base existe. Il est recommandé d'utiliser la seconde syntaxe avec ce SGBD.</a:t>
            </a:r>
            <a:endParaRPr lang="fr-FR" sz="1400" b="1" dirty="0"/>
          </a:p>
        </p:txBody>
      </p:sp>
    </p:spTree>
    <p:extLst>
      <p:ext uri="{BB962C8B-B14F-4D97-AF65-F5344CB8AC3E}">
        <p14:creationId xmlns:p14="http://schemas.microsoft.com/office/powerpoint/2010/main" val="1970717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15</a:t>
            </a:fld>
            <a:endParaRPr lang="fr-FR"/>
          </a:p>
        </p:txBody>
      </p:sp>
      <p:sp>
        <p:nvSpPr>
          <p:cNvPr id="20" name="Rectangle 19"/>
          <p:cNvSpPr/>
          <p:nvPr/>
        </p:nvSpPr>
        <p:spPr>
          <a:xfrm>
            <a:off x="163285" y="1160521"/>
            <a:ext cx="11865428" cy="381425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endParaRPr lang="fr-FR" b="1" dirty="0">
              <a:solidFill>
                <a:schemeClr val="accent5">
                  <a:lumMod val="75000"/>
                </a:schemeClr>
              </a:solidFill>
            </a:endParaRPr>
          </a:p>
          <a:p>
            <a:r>
              <a:rPr lang="fr-FR" b="1" dirty="0">
                <a:solidFill>
                  <a:schemeClr val="accent5">
                    <a:lumMod val="75000"/>
                  </a:schemeClr>
                </a:solidFill>
              </a:rPr>
              <a:t>La commande </a:t>
            </a:r>
            <a:r>
              <a:rPr lang="fr-FR" b="1" dirty="0" smtClean="0">
                <a:solidFill>
                  <a:schemeClr val="accent5">
                    <a:lumMod val="75000"/>
                  </a:schemeClr>
                </a:solidFill>
              </a:rPr>
              <a:t>DROP DATABASE permet de supprimer une base de donnée.</a:t>
            </a:r>
            <a:endParaRPr lang="fr-FR" b="1" dirty="0">
              <a:solidFill>
                <a:schemeClr val="accent5">
                  <a:lumMod val="75000"/>
                </a:schemeClr>
              </a:solidFill>
            </a:endParaRPr>
          </a:p>
          <a:p>
            <a:endParaRPr lang="fr-FR" sz="1200" b="1" dirty="0">
              <a:solidFill>
                <a:schemeClr val="accent5">
                  <a:lumMod val="75000"/>
                </a:schemeClr>
              </a:solidFill>
            </a:endParaRPr>
          </a:p>
          <a:p>
            <a:r>
              <a:rPr lang="fr-FR" b="1" dirty="0">
                <a:solidFill>
                  <a:schemeClr val="accent5">
                    <a:lumMod val="75000"/>
                  </a:schemeClr>
                </a:solidFill>
              </a:rPr>
              <a:t>Syntaxe</a:t>
            </a:r>
          </a:p>
          <a:p>
            <a:pPr marL="712788"/>
            <a:r>
              <a:rPr lang="fr-FR" b="1" dirty="0" smtClean="0">
                <a:solidFill>
                  <a:srgbClr val="7030A0"/>
                </a:solidFill>
              </a:rPr>
              <a:t>DROP DATABASE </a:t>
            </a:r>
            <a:r>
              <a:rPr lang="fr-FR" b="1" dirty="0" err="1" smtClean="0">
                <a:solidFill>
                  <a:srgbClr val="00B050"/>
                </a:solidFill>
              </a:rPr>
              <a:t>nom_de_la_base</a:t>
            </a:r>
            <a:r>
              <a:rPr lang="fr-FR" b="1" dirty="0" smtClean="0">
                <a:solidFill>
                  <a:schemeClr val="accent5">
                    <a:lumMod val="75000"/>
                  </a:schemeClr>
                </a:solidFill>
              </a:rPr>
              <a:t> ;</a:t>
            </a:r>
          </a:p>
          <a:p>
            <a:pPr marL="1436688"/>
            <a:r>
              <a:rPr lang="fr-FR" b="1" dirty="0" smtClean="0">
                <a:solidFill>
                  <a:schemeClr val="accent5">
                    <a:lumMod val="75000"/>
                  </a:schemeClr>
                </a:solidFill>
              </a:rPr>
              <a:t>OU</a:t>
            </a:r>
            <a:endParaRPr lang="fr-FR" b="1" dirty="0">
              <a:solidFill>
                <a:schemeClr val="accent5">
                  <a:lumMod val="75000"/>
                </a:schemeClr>
              </a:solidFill>
            </a:endParaRPr>
          </a:p>
          <a:p>
            <a:pPr marL="712788"/>
            <a:r>
              <a:rPr lang="fr-FR" b="1" dirty="0" smtClean="0">
                <a:solidFill>
                  <a:srgbClr val="7030A0"/>
                </a:solidFill>
              </a:rPr>
              <a:t>DROP DATABASE IF EXISTS </a:t>
            </a:r>
            <a:r>
              <a:rPr lang="fr-FR" b="1" dirty="0" err="1" smtClean="0">
                <a:solidFill>
                  <a:srgbClr val="00B050"/>
                </a:solidFill>
              </a:rPr>
              <a:t>nom_de_la_base</a:t>
            </a:r>
            <a:r>
              <a:rPr lang="fr-FR" b="1" dirty="0" smtClean="0">
                <a:solidFill>
                  <a:schemeClr val="accent5">
                    <a:lumMod val="75000"/>
                  </a:schemeClr>
                </a:solidFill>
              </a:rPr>
              <a:t>; </a:t>
            </a:r>
          </a:p>
          <a:p>
            <a:endParaRPr lang="fr-FR" b="1" dirty="0">
              <a:solidFill>
                <a:schemeClr val="accent5">
                  <a:lumMod val="75000"/>
                </a:schemeClr>
              </a:solidFill>
            </a:endParaRPr>
          </a:p>
          <a:p>
            <a:r>
              <a:rPr lang="fr-FR" b="1" dirty="0" smtClean="0">
                <a:solidFill>
                  <a:schemeClr val="accent5">
                    <a:lumMod val="75000"/>
                  </a:schemeClr>
                </a:solidFill>
              </a:rPr>
              <a:t>Exemple</a:t>
            </a:r>
          </a:p>
          <a:p>
            <a:pPr marL="804863"/>
            <a:r>
              <a:rPr lang="fr-FR" b="1" dirty="0" smtClean="0">
                <a:solidFill>
                  <a:schemeClr val="accent5">
                    <a:lumMod val="75000"/>
                  </a:schemeClr>
                </a:solidFill>
              </a:rPr>
              <a:t>Supprimer la base clients</a:t>
            </a:r>
          </a:p>
          <a:p>
            <a:pPr marL="1438275"/>
            <a:r>
              <a:rPr lang="fr-FR" b="1" dirty="0" smtClean="0">
                <a:solidFill>
                  <a:schemeClr val="accent5">
                    <a:lumMod val="75000"/>
                  </a:schemeClr>
                </a:solidFill>
              </a:rPr>
              <a:t>DROP DATABASE IF EXISTS clients;</a:t>
            </a:r>
          </a:p>
          <a:p>
            <a:pPr marL="804863"/>
            <a:endParaRPr lang="fr-FR" b="1" dirty="0">
              <a:solidFill>
                <a:srgbClr val="00B0F0"/>
              </a:solidFill>
            </a:endParaRPr>
          </a:p>
        </p:txBody>
      </p:sp>
      <p:sp>
        <p:nvSpPr>
          <p:cNvPr id="21" name="ZoneTexte 20"/>
          <p:cNvSpPr txBox="1"/>
          <p:nvPr/>
        </p:nvSpPr>
        <p:spPr>
          <a:xfrm>
            <a:off x="2182585" y="59865"/>
            <a:ext cx="7826829" cy="584775"/>
          </a:xfrm>
          <a:prstGeom prst="rect">
            <a:avLst/>
          </a:prstGeom>
          <a:noFill/>
        </p:spPr>
        <p:txBody>
          <a:bodyPr wrap="square" rtlCol="0">
            <a:spAutoFit/>
          </a:bodyPr>
          <a:lstStyle/>
          <a:p>
            <a:pPr algn="ctr"/>
            <a:r>
              <a:rPr lang="fr-FR" sz="3200" dirty="0" smtClean="0"/>
              <a:t>Les commandes SQL : DROP DATABASE</a:t>
            </a:r>
            <a:endParaRPr lang="fr-FR" sz="3200" dirty="0"/>
          </a:p>
        </p:txBody>
      </p:sp>
    </p:spTree>
    <p:extLst>
      <p:ext uri="{BB962C8B-B14F-4D97-AF65-F5344CB8AC3E}">
        <p14:creationId xmlns:p14="http://schemas.microsoft.com/office/powerpoint/2010/main" val="494475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63285" y="594457"/>
            <a:ext cx="11865428" cy="6192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endParaRPr lang="fr-FR" b="1" dirty="0">
              <a:solidFill>
                <a:schemeClr val="accent5">
                  <a:lumMod val="75000"/>
                </a:schemeClr>
              </a:solidFill>
            </a:endParaRPr>
          </a:p>
          <a:p>
            <a:r>
              <a:rPr lang="fr-FR" b="1" dirty="0">
                <a:solidFill>
                  <a:schemeClr val="accent5">
                    <a:lumMod val="75000"/>
                  </a:schemeClr>
                </a:solidFill>
              </a:rPr>
              <a:t>La commande </a:t>
            </a:r>
            <a:r>
              <a:rPr lang="fr-FR" b="1" dirty="0" smtClean="0">
                <a:solidFill>
                  <a:schemeClr val="accent5">
                    <a:lumMod val="75000"/>
                  </a:schemeClr>
                </a:solidFill>
              </a:rPr>
              <a:t>CREATE TABLE permet de créer une table dans une base de donnée.</a:t>
            </a:r>
            <a:endParaRPr lang="fr-FR" b="1" dirty="0">
              <a:solidFill>
                <a:schemeClr val="accent5">
                  <a:lumMod val="75000"/>
                </a:schemeClr>
              </a:solidFill>
            </a:endParaRPr>
          </a:p>
          <a:p>
            <a:endParaRPr lang="fr-FR" sz="1200" b="1" dirty="0">
              <a:solidFill>
                <a:schemeClr val="accent5">
                  <a:lumMod val="75000"/>
                </a:schemeClr>
              </a:solidFill>
            </a:endParaRPr>
          </a:p>
          <a:p>
            <a:r>
              <a:rPr lang="fr-FR" b="1" dirty="0">
                <a:solidFill>
                  <a:schemeClr val="accent5">
                    <a:lumMod val="75000"/>
                  </a:schemeClr>
                </a:solidFill>
              </a:rPr>
              <a:t>Syntaxe</a:t>
            </a:r>
          </a:p>
          <a:p>
            <a:pPr marL="712788"/>
            <a:r>
              <a:rPr lang="fr-FR" b="1" dirty="0" smtClean="0">
                <a:solidFill>
                  <a:srgbClr val="7030A0"/>
                </a:solidFill>
              </a:rPr>
              <a:t>CREATE TABLE </a:t>
            </a:r>
            <a:r>
              <a:rPr lang="fr-FR" b="1" dirty="0" err="1" smtClean="0">
                <a:solidFill>
                  <a:srgbClr val="00B050"/>
                </a:solidFill>
              </a:rPr>
              <a:t>nom_table</a:t>
            </a:r>
            <a:r>
              <a:rPr lang="fr-FR" b="1" dirty="0" smtClean="0">
                <a:solidFill>
                  <a:schemeClr val="accent5">
                    <a:lumMod val="75000"/>
                  </a:schemeClr>
                </a:solidFill>
              </a:rPr>
              <a:t> </a:t>
            </a:r>
          </a:p>
          <a:p>
            <a:pPr marL="712788"/>
            <a:r>
              <a:rPr lang="fr-FR" b="1" dirty="0">
                <a:solidFill>
                  <a:schemeClr val="accent5">
                    <a:lumMod val="75000"/>
                  </a:schemeClr>
                </a:solidFill>
              </a:rPr>
              <a:t> (</a:t>
            </a:r>
            <a:endParaRPr lang="fr-FR" b="1" dirty="0" smtClean="0">
              <a:solidFill>
                <a:schemeClr val="accent5">
                  <a:lumMod val="75000"/>
                </a:schemeClr>
              </a:solidFill>
            </a:endParaRPr>
          </a:p>
          <a:p>
            <a:pPr marL="804863"/>
            <a:r>
              <a:rPr lang="fr-FR" b="1" dirty="0" smtClean="0">
                <a:solidFill>
                  <a:schemeClr val="accent5">
                    <a:lumMod val="75000"/>
                  </a:schemeClr>
                </a:solidFill>
              </a:rPr>
              <a:t>  nom_colonne1 type_données1,</a:t>
            </a:r>
          </a:p>
          <a:p>
            <a:pPr marL="892175"/>
            <a:r>
              <a:rPr lang="fr-FR" b="1" dirty="0" smtClean="0">
                <a:solidFill>
                  <a:schemeClr val="accent5">
                    <a:lumMod val="75000"/>
                  </a:schemeClr>
                </a:solidFill>
              </a:rPr>
              <a:t>nom_colonne2 type_données2,</a:t>
            </a:r>
          </a:p>
          <a:p>
            <a:pPr marL="892175"/>
            <a:r>
              <a:rPr lang="fr-FR" b="1" dirty="0" smtClean="0">
                <a:solidFill>
                  <a:schemeClr val="accent5">
                    <a:lumMod val="75000"/>
                  </a:schemeClr>
                </a:solidFill>
              </a:rPr>
              <a:t>nom_colonne3 type_données3,</a:t>
            </a:r>
          </a:p>
          <a:p>
            <a:pPr marL="892175"/>
            <a:r>
              <a:rPr lang="fr-FR" b="1" dirty="0" smtClean="0">
                <a:solidFill>
                  <a:schemeClr val="accent5">
                    <a:lumMod val="75000"/>
                  </a:schemeClr>
                </a:solidFill>
              </a:rPr>
              <a:t>….</a:t>
            </a:r>
          </a:p>
          <a:p>
            <a:pPr marL="892175"/>
            <a:r>
              <a:rPr lang="fr-FR" b="1" dirty="0" err="1">
                <a:solidFill>
                  <a:schemeClr val="accent5">
                    <a:lumMod val="75000"/>
                  </a:schemeClr>
                </a:solidFill>
              </a:rPr>
              <a:t>n</a:t>
            </a:r>
            <a:r>
              <a:rPr lang="fr-FR" b="1" dirty="0" err="1" smtClean="0">
                <a:solidFill>
                  <a:schemeClr val="accent5">
                    <a:lumMod val="75000"/>
                  </a:schemeClr>
                </a:solidFill>
              </a:rPr>
              <a:t>om_colonneN</a:t>
            </a:r>
            <a:r>
              <a:rPr lang="fr-FR" b="1" dirty="0" smtClean="0">
                <a:solidFill>
                  <a:schemeClr val="accent5">
                    <a:lumMod val="75000"/>
                  </a:schemeClr>
                </a:solidFill>
              </a:rPr>
              <a:t> </a:t>
            </a:r>
            <a:r>
              <a:rPr lang="fr-FR" b="1" dirty="0" err="1" smtClean="0">
                <a:solidFill>
                  <a:schemeClr val="accent5">
                    <a:lumMod val="75000"/>
                  </a:schemeClr>
                </a:solidFill>
              </a:rPr>
              <a:t>type_donnéesN</a:t>
            </a:r>
            <a:endParaRPr lang="fr-FR" b="1" dirty="0">
              <a:solidFill>
                <a:schemeClr val="accent5">
                  <a:lumMod val="75000"/>
                </a:schemeClr>
              </a:solidFill>
            </a:endParaRPr>
          </a:p>
          <a:p>
            <a:pPr marL="712788"/>
            <a:r>
              <a:rPr lang="fr-FR" b="1" dirty="0" smtClean="0">
                <a:solidFill>
                  <a:schemeClr val="accent5">
                    <a:lumMod val="75000"/>
                  </a:schemeClr>
                </a:solidFill>
              </a:rPr>
              <a:t> );</a:t>
            </a:r>
          </a:p>
          <a:p>
            <a:endParaRPr lang="fr-FR" b="1" dirty="0">
              <a:solidFill>
                <a:schemeClr val="accent5">
                  <a:lumMod val="75000"/>
                </a:schemeClr>
              </a:solidFill>
            </a:endParaRPr>
          </a:p>
          <a:p>
            <a:r>
              <a:rPr lang="fr-FR" b="1" dirty="0" smtClean="0">
                <a:solidFill>
                  <a:schemeClr val="accent5">
                    <a:lumMod val="75000"/>
                  </a:schemeClr>
                </a:solidFill>
              </a:rPr>
              <a:t>Exemple</a:t>
            </a:r>
          </a:p>
          <a:p>
            <a:pPr marL="804863"/>
            <a:r>
              <a:rPr lang="fr-FR" b="1" dirty="0" smtClean="0">
                <a:solidFill>
                  <a:schemeClr val="accent5">
                    <a:lumMod val="75000"/>
                  </a:schemeClr>
                </a:solidFill>
              </a:rPr>
              <a:t>Créer une table client</a:t>
            </a:r>
          </a:p>
          <a:p>
            <a:pPr marL="1252538"/>
            <a:r>
              <a:rPr lang="fr-FR" b="1" dirty="0" smtClean="0">
                <a:solidFill>
                  <a:schemeClr val="accent5">
                    <a:lumMod val="75000"/>
                  </a:schemeClr>
                </a:solidFill>
              </a:rPr>
              <a:t>CREATE TABLE  </a:t>
            </a:r>
            <a:r>
              <a:rPr lang="fr-FR" b="1" dirty="0" err="1" smtClean="0">
                <a:solidFill>
                  <a:schemeClr val="accent5">
                    <a:lumMod val="75000"/>
                  </a:schemeClr>
                </a:solidFill>
              </a:rPr>
              <a:t>T_client</a:t>
            </a:r>
            <a:endParaRPr lang="fr-FR" b="1" dirty="0" smtClean="0">
              <a:solidFill>
                <a:schemeClr val="accent5">
                  <a:lumMod val="75000"/>
                </a:schemeClr>
              </a:solidFill>
            </a:endParaRPr>
          </a:p>
          <a:p>
            <a:pPr marL="1252538"/>
            <a:r>
              <a:rPr lang="fr-FR" b="1" dirty="0" smtClean="0">
                <a:solidFill>
                  <a:schemeClr val="accent5">
                    <a:lumMod val="75000"/>
                  </a:schemeClr>
                </a:solidFill>
              </a:rPr>
              <a:t>(</a:t>
            </a:r>
          </a:p>
          <a:p>
            <a:pPr marL="1252538">
              <a:tabLst>
                <a:tab pos="2689225" algn="l"/>
              </a:tabLst>
            </a:pPr>
            <a:r>
              <a:rPr lang="fr-FR" b="1" dirty="0" err="1">
                <a:solidFill>
                  <a:schemeClr val="accent5">
                    <a:lumMod val="75000"/>
                  </a:schemeClr>
                </a:solidFill>
              </a:rPr>
              <a:t>i</a:t>
            </a:r>
            <a:r>
              <a:rPr lang="fr-FR" b="1" dirty="0" err="1" smtClean="0">
                <a:solidFill>
                  <a:schemeClr val="accent5">
                    <a:lumMod val="75000"/>
                  </a:schemeClr>
                </a:solidFill>
              </a:rPr>
              <a:t>d_client</a:t>
            </a:r>
            <a:r>
              <a:rPr lang="fr-FR" b="1" dirty="0" smtClean="0">
                <a:solidFill>
                  <a:schemeClr val="accent5">
                    <a:lumMod val="75000"/>
                  </a:schemeClr>
                </a:solidFill>
              </a:rPr>
              <a:t> 	INT PRIMARY KEY NOT NULL AUTO_INCREMENT,</a:t>
            </a:r>
          </a:p>
          <a:p>
            <a:pPr marL="1252538">
              <a:tabLst>
                <a:tab pos="2689225" algn="l"/>
              </a:tabLst>
            </a:pPr>
            <a:r>
              <a:rPr lang="fr-FR" b="1" dirty="0" err="1">
                <a:solidFill>
                  <a:schemeClr val="accent5">
                    <a:lumMod val="75000"/>
                  </a:schemeClr>
                </a:solidFill>
              </a:rPr>
              <a:t>n</a:t>
            </a:r>
            <a:r>
              <a:rPr lang="fr-FR" b="1" dirty="0" err="1" smtClean="0">
                <a:solidFill>
                  <a:schemeClr val="accent5">
                    <a:lumMod val="75000"/>
                  </a:schemeClr>
                </a:solidFill>
              </a:rPr>
              <a:t>om_client</a:t>
            </a:r>
            <a:r>
              <a:rPr lang="fr-FR" b="1" dirty="0" smtClean="0">
                <a:solidFill>
                  <a:schemeClr val="accent5">
                    <a:lumMod val="75000"/>
                  </a:schemeClr>
                </a:solidFill>
              </a:rPr>
              <a:t> 	VARCHAR(50),</a:t>
            </a:r>
          </a:p>
          <a:p>
            <a:pPr marL="1252538"/>
            <a:r>
              <a:rPr lang="fr-FR" b="1" dirty="0" err="1">
                <a:solidFill>
                  <a:schemeClr val="accent5">
                    <a:lumMod val="75000"/>
                  </a:schemeClr>
                </a:solidFill>
              </a:rPr>
              <a:t>p</a:t>
            </a:r>
            <a:r>
              <a:rPr lang="fr-FR" b="1" dirty="0" err="1" smtClean="0">
                <a:solidFill>
                  <a:schemeClr val="accent5">
                    <a:lumMod val="75000"/>
                  </a:schemeClr>
                </a:solidFill>
              </a:rPr>
              <a:t>renom_client</a:t>
            </a:r>
            <a:r>
              <a:rPr lang="fr-FR" b="1" dirty="0" smtClean="0">
                <a:solidFill>
                  <a:schemeClr val="accent5">
                    <a:lumMod val="75000"/>
                  </a:schemeClr>
                </a:solidFill>
              </a:rPr>
              <a:t> VARCHAR(50),</a:t>
            </a:r>
          </a:p>
          <a:p>
            <a:pPr marL="1252538">
              <a:tabLst>
                <a:tab pos="2689225" algn="l"/>
              </a:tabLst>
            </a:pPr>
            <a:r>
              <a:rPr lang="fr-FR" b="1" dirty="0" err="1">
                <a:solidFill>
                  <a:schemeClr val="accent5">
                    <a:lumMod val="75000"/>
                  </a:schemeClr>
                </a:solidFill>
              </a:rPr>
              <a:t>v</a:t>
            </a:r>
            <a:r>
              <a:rPr lang="fr-FR" b="1" dirty="0" err="1" smtClean="0">
                <a:solidFill>
                  <a:schemeClr val="accent5">
                    <a:lumMod val="75000"/>
                  </a:schemeClr>
                </a:solidFill>
              </a:rPr>
              <a:t>ille_client</a:t>
            </a:r>
            <a:r>
              <a:rPr lang="fr-FR" b="1" dirty="0" smtClean="0">
                <a:solidFill>
                  <a:schemeClr val="accent5">
                    <a:lumMod val="75000"/>
                  </a:schemeClr>
                </a:solidFill>
              </a:rPr>
              <a:t> 	VARCHAR(50)</a:t>
            </a:r>
            <a:endParaRPr lang="fr-FR" b="1" dirty="0">
              <a:solidFill>
                <a:schemeClr val="accent5">
                  <a:lumMod val="75000"/>
                </a:schemeClr>
              </a:solidFill>
            </a:endParaRPr>
          </a:p>
          <a:p>
            <a:pPr marL="1252538"/>
            <a:r>
              <a:rPr lang="fr-FR" b="1" dirty="0" smtClean="0">
                <a:solidFill>
                  <a:schemeClr val="accent5">
                    <a:lumMod val="75000"/>
                  </a:schemeClr>
                </a:solidFill>
              </a:rPr>
              <a:t>);</a:t>
            </a:r>
            <a:endParaRPr lang="fr-FR" b="1" dirty="0">
              <a:solidFill>
                <a:srgbClr val="00B0F0"/>
              </a:solidFill>
            </a:endParaRPr>
          </a:p>
        </p:txBody>
      </p:sp>
      <p:sp>
        <p:nvSpPr>
          <p:cNvPr id="2" name="Espace réservé du pied de page 1"/>
          <p:cNvSpPr>
            <a:spLocks noGrp="1"/>
          </p:cNvSpPr>
          <p:nvPr>
            <p:ph type="ftr" sz="quarter" idx="11"/>
          </p:nvPr>
        </p:nvSpPr>
        <p:spPr/>
        <p:txBody>
          <a:bodyPr/>
          <a:lstStyle/>
          <a:p>
            <a:r>
              <a:rPr lang="fr-FR" dirty="0" smtClean="0"/>
              <a:t>(c) Philippe </a:t>
            </a:r>
            <a:r>
              <a:rPr lang="fr-FR" dirty="0" err="1" smtClean="0"/>
              <a:t>Maroudy</a:t>
            </a:r>
            <a:r>
              <a:rPr lang="fr-FR" dirty="0" smtClean="0"/>
              <a:t> - 2014</a:t>
            </a:r>
            <a:endParaRPr lang="fr-FR" dirty="0"/>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16</a:t>
            </a:fld>
            <a:endParaRPr lang="fr-FR"/>
          </a:p>
        </p:txBody>
      </p:sp>
      <p:sp>
        <p:nvSpPr>
          <p:cNvPr id="13" name="ZoneTexte 12"/>
          <p:cNvSpPr txBox="1"/>
          <p:nvPr/>
        </p:nvSpPr>
        <p:spPr>
          <a:xfrm>
            <a:off x="2182585" y="48979"/>
            <a:ext cx="7826829" cy="584775"/>
          </a:xfrm>
          <a:prstGeom prst="rect">
            <a:avLst/>
          </a:prstGeom>
          <a:noFill/>
        </p:spPr>
        <p:txBody>
          <a:bodyPr wrap="square" rtlCol="0">
            <a:spAutoFit/>
          </a:bodyPr>
          <a:lstStyle/>
          <a:p>
            <a:pPr algn="ctr"/>
            <a:r>
              <a:rPr lang="fr-FR" sz="3200" dirty="0" smtClean="0"/>
              <a:t>Les commandes SQL : CREATE TABLE</a:t>
            </a:r>
            <a:endParaRPr lang="fr-FR" sz="3200" dirty="0"/>
          </a:p>
        </p:txBody>
      </p:sp>
      <p:sp>
        <p:nvSpPr>
          <p:cNvPr id="14" name="Organigramme : Connecteur 13"/>
          <p:cNvSpPr/>
          <p:nvPr/>
        </p:nvSpPr>
        <p:spPr>
          <a:xfrm>
            <a:off x="7566856" y="5362604"/>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15" name="Organigramme : Connecteur 14"/>
          <p:cNvSpPr/>
          <p:nvPr/>
        </p:nvSpPr>
        <p:spPr>
          <a:xfrm>
            <a:off x="9201004" y="5481817"/>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16" name="ZoneTexte 15"/>
          <p:cNvSpPr txBox="1"/>
          <p:nvPr/>
        </p:nvSpPr>
        <p:spPr>
          <a:xfrm>
            <a:off x="9525004" y="4959817"/>
            <a:ext cx="2448000" cy="1368000"/>
          </a:xfrm>
          <a:prstGeom prst="rect">
            <a:avLst/>
          </a:prstGeom>
          <a:noFill/>
        </p:spPr>
        <p:txBody>
          <a:bodyPr wrap="square" rtlCol="0">
            <a:spAutoFit/>
          </a:bodyPr>
          <a:lstStyle/>
          <a:p>
            <a:r>
              <a:rPr lang="fr-FR" sz="1400" b="1" dirty="0" smtClean="0"/>
              <a:t>Champ </a:t>
            </a:r>
            <a:r>
              <a:rPr lang="fr-FR" sz="1400" b="1" dirty="0" err="1" smtClean="0"/>
              <a:t>id_client</a:t>
            </a:r>
            <a:r>
              <a:rPr lang="fr-FR" sz="1400" b="1" dirty="0" smtClean="0"/>
              <a:t> </a:t>
            </a:r>
          </a:p>
          <a:p>
            <a:r>
              <a:rPr lang="fr-FR" sz="1400" b="1" dirty="0" smtClean="0"/>
              <a:t>- De type entier </a:t>
            </a:r>
          </a:p>
          <a:p>
            <a:r>
              <a:rPr lang="fr-FR" sz="1400" b="1" dirty="0" smtClean="0"/>
              <a:t>- Qui est une clé primaire</a:t>
            </a:r>
          </a:p>
          <a:p>
            <a:r>
              <a:rPr lang="fr-FR" sz="1400" b="1" dirty="0" smtClean="0"/>
              <a:t>- Non nul </a:t>
            </a:r>
          </a:p>
          <a:p>
            <a:r>
              <a:rPr lang="fr-FR" sz="1400" b="1" dirty="0" smtClean="0"/>
              <a:t>- Qui s'incrémente de 1 à chaque nouvel enregistrement  </a:t>
            </a:r>
            <a:endParaRPr lang="fr-FR" dirty="0"/>
          </a:p>
        </p:txBody>
      </p:sp>
    </p:spTree>
    <p:extLst>
      <p:ext uri="{BB962C8B-B14F-4D97-AF65-F5344CB8AC3E}">
        <p14:creationId xmlns:p14="http://schemas.microsoft.com/office/powerpoint/2010/main" val="788067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285" y="812177"/>
            <a:ext cx="11865428" cy="59092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endParaRPr lang="fr-FR" b="1" dirty="0">
              <a:solidFill>
                <a:schemeClr val="accent5">
                  <a:lumMod val="75000"/>
                </a:schemeClr>
              </a:solidFill>
            </a:endParaRPr>
          </a:p>
          <a:p>
            <a:r>
              <a:rPr lang="fr-FR" b="1" dirty="0">
                <a:solidFill>
                  <a:schemeClr val="accent5">
                    <a:lumMod val="75000"/>
                  </a:schemeClr>
                </a:solidFill>
              </a:rPr>
              <a:t>La commande </a:t>
            </a:r>
            <a:r>
              <a:rPr lang="fr-FR" b="1" dirty="0" smtClean="0">
                <a:solidFill>
                  <a:schemeClr val="accent5">
                    <a:lumMod val="75000"/>
                  </a:schemeClr>
                </a:solidFill>
              </a:rPr>
              <a:t>ALTER TABLE permet de modifier une table existante soit en ajoutant, modifiant ou supprimant une colonne.</a:t>
            </a:r>
            <a:endParaRPr lang="fr-FR" b="1" dirty="0">
              <a:solidFill>
                <a:schemeClr val="accent5">
                  <a:lumMod val="75000"/>
                </a:schemeClr>
              </a:solidFill>
            </a:endParaRPr>
          </a:p>
          <a:p>
            <a:endParaRPr lang="fr-FR" sz="1200" b="1" dirty="0">
              <a:solidFill>
                <a:schemeClr val="accent5">
                  <a:lumMod val="75000"/>
                </a:schemeClr>
              </a:solidFill>
            </a:endParaRPr>
          </a:p>
          <a:p>
            <a:r>
              <a:rPr lang="fr-FR" b="1" dirty="0">
                <a:solidFill>
                  <a:schemeClr val="accent5">
                    <a:lumMod val="75000"/>
                  </a:schemeClr>
                </a:solidFill>
              </a:rPr>
              <a:t>Syntaxe</a:t>
            </a:r>
          </a:p>
          <a:p>
            <a:pPr marL="712788"/>
            <a:r>
              <a:rPr lang="fr-FR" b="1" dirty="0" smtClean="0">
                <a:solidFill>
                  <a:srgbClr val="7030A0"/>
                </a:solidFill>
              </a:rPr>
              <a:t>ALTER TABLE </a:t>
            </a:r>
            <a:r>
              <a:rPr lang="fr-FR" b="1" dirty="0" err="1" smtClean="0">
                <a:solidFill>
                  <a:srgbClr val="00B050"/>
                </a:solidFill>
              </a:rPr>
              <a:t>nom_table</a:t>
            </a:r>
            <a:r>
              <a:rPr lang="fr-FR" b="1" dirty="0" smtClean="0">
                <a:solidFill>
                  <a:schemeClr val="accent5">
                    <a:lumMod val="75000"/>
                  </a:schemeClr>
                </a:solidFill>
              </a:rPr>
              <a:t> </a:t>
            </a:r>
            <a:endParaRPr lang="fr-FR" b="1" dirty="0">
              <a:solidFill>
                <a:schemeClr val="accent5">
                  <a:lumMod val="75000"/>
                </a:schemeClr>
              </a:solidFill>
            </a:endParaRPr>
          </a:p>
          <a:p>
            <a:pPr marL="712788"/>
            <a:r>
              <a:rPr lang="fr-FR" b="1" dirty="0" smtClean="0">
                <a:solidFill>
                  <a:schemeClr val="accent5">
                    <a:lumMod val="75000"/>
                  </a:schemeClr>
                </a:solidFill>
              </a:rPr>
              <a:t>Instructions;</a:t>
            </a:r>
          </a:p>
          <a:p>
            <a:endParaRPr lang="fr-FR" b="1" dirty="0">
              <a:solidFill>
                <a:schemeClr val="accent5">
                  <a:lumMod val="75000"/>
                </a:schemeClr>
              </a:solidFill>
            </a:endParaRPr>
          </a:p>
          <a:p>
            <a:r>
              <a:rPr lang="fr-FR" b="1" dirty="0" smtClean="0">
                <a:solidFill>
                  <a:schemeClr val="accent5">
                    <a:lumMod val="75000"/>
                  </a:schemeClr>
                </a:solidFill>
              </a:rPr>
              <a:t>Exemples</a:t>
            </a:r>
          </a:p>
          <a:p>
            <a:endParaRPr lang="fr-FR" b="1" dirty="0" smtClean="0">
              <a:solidFill>
                <a:schemeClr val="accent5">
                  <a:lumMod val="75000"/>
                </a:schemeClr>
              </a:solidFill>
            </a:endParaRPr>
          </a:p>
          <a:p>
            <a:pPr marL="804863">
              <a:tabLst>
                <a:tab pos="5737225" algn="l"/>
              </a:tabLst>
            </a:pPr>
            <a:r>
              <a:rPr lang="fr-FR" b="1" dirty="0" smtClean="0">
                <a:solidFill>
                  <a:schemeClr val="accent5">
                    <a:lumMod val="75000"/>
                  </a:schemeClr>
                </a:solidFill>
              </a:rPr>
              <a:t>Ajouter une colonne pays à la table clients	Supprimer la colonne pays de la table clients</a:t>
            </a:r>
          </a:p>
          <a:p>
            <a:pPr marL="1438275">
              <a:tabLst>
                <a:tab pos="6008688" algn="l"/>
                <a:tab pos="8164513" algn="l"/>
                <a:tab pos="8785225" algn="l"/>
              </a:tabLst>
            </a:pPr>
            <a:r>
              <a:rPr lang="fr-FR" b="1" dirty="0" smtClean="0">
                <a:solidFill>
                  <a:schemeClr val="accent5">
                    <a:lumMod val="75000"/>
                  </a:schemeClr>
                </a:solidFill>
              </a:rPr>
              <a:t>ALTER TABLE </a:t>
            </a:r>
            <a:r>
              <a:rPr lang="fr-FR" b="1" dirty="0" err="1" smtClean="0">
                <a:solidFill>
                  <a:schemeClr val="accent5">
                    <a:lumMod val="75000"/>
                  </a:schemeClr>
                </a:solidFill>
              </a:rPr>
              <a:t>T_client</a:t>
            </a:r>
            <a:r>
              <a:rPr lang="fr-FR" b="1" dirty="0" smtClean="0">
                <a:solidFill>
                  <a:schemeClr val="accent5">
                    <a:lumMod val="75000"/>
                  </a:schemeClr>
                </a:solidFill>
              </a:rPr>
              <a:t>	ALTER TABLE </a:t>
            </a:r>
            <a:r>
              <a:rPr lang="fr-FR" b="1" dirty="0" err="1" smtClean="0">
                <a:solidFill>
                  <a:schemeClr val="accent5">
                    <a:lumMod val="75000"/>
                  </a:schemeClr>
                </a:solidFill>
              </a:rPr>
              <a:t>T_client</a:t>
            </a:r>
            <a:r>
              <a:rPr lang="fr-FR" b="1" dirty="0" smtClean="0">
                <a:solidFill>
                  <a:schemeClr val="accent5">
                    <a:lumMod val="75000"/>
                  </a:schemeClr>
                </a:solidFill>
              </a:rPr>
              <a:t>	OU	ALTER TABLE </a:t>
            </a:r>
            <a:r>
              <a:rPr lang="fr-FR" b="1" dirty="0" err="1" smtClean="0">
                <a:solidFill>
                  <a:schemeClr val="accent5">
                    <a:lumMod val="75000"/>
                  </a:schemeClr>
                </a:solidFill>
              </a:rPr>
              <a:t>T_client</a:t>
            </a:r>
            <a:endParaRPr lang="fr-FR" b="1" dirty="0">
              <a:solidFill>
                <a:schemeClr val="accent5">
                  <a:lumMod val="75000"/>
                </a:schemeClr>
              </a:solidFill>
            </a:endParaRPr>
          </a:p>
          <a:p>
            <a:pPr marL="1438275">
              <a:tabLst>
                <a:tab pos="6008688" algn="l"/>
                <a:tab pos="8785225" algn="l"/>
              </a:tabLst>
            </a:pPr>
            <a:r>
              <a:rPr lang="fr-FR" b="1" dirty="0" smtClean="0">
                <a:solidFill>
                  <a:schemeClr val="accent5">
                    <a:lumMod val="75000"/>
                  </a:schemeClr>
                </a:solidFill>
              </a:rPr>
              <a:t>ADD </a:t>
            </a:r>
            <a:r>
              <a:rPr lang="fr-FR" b="1" dirty="0" err="1" smtClean="0">
                <a:solidFill>
                  <a:schemeClr val="accent5">
                    <a:lumMod val="75000"/>
                  </a:schemeClr>
                </a:solidFill>
              </a:rPr>
              <a:t>pays_client</a:t>
            </a:r>
            <a:r>
              <a:rPr lang="fr-FR" b="1" dirty="0" smtClean="0">
                <a:solidFill>
                  <a:schemeClr val="accent5">
                    <a:lumMod val="75000"/>
                  </a:schemeClr>
                </a:solidFill>
              </a:rPr>
              <a:t> VARCHAR(50);	DROP </a:t>
            </a:r>
            <a:r>
              <a:rPr lang="fr-FR" b="1" dirty="0" err="1" smtClean="0">
                <a:solidFill>
                  <a:schemeClr val="accent5">
                    <a:lumMod val="75000"/>
                  </a:schemeClr>
                </a:solidFill>
              </a:rPr>
              <a:t>pays_client</a:t>
            </a:r>
            <a:r>
              <a:rPr lang="fr-FR" b="1" dirty="0" smtClean="0">
                <a:solidFill>
                  <a:schemeClr val="accent5">
                    <a:lumMod val="75000"/>
                  </a:schemeClr>
                </a:solidFill>
              </a:rPr>
              <a:t>;	DROP COLUMN </a:t>
            </a:r>
            <a:r>
              <a:rPr lang="fr-FR" b="1" dirty="0" err="1" smtClean="0">
                <a:solidFill>
                  <a:schemeClr val="accent5">
                    <a:lumMod val="75000"/>
                  </a:schemeClr>
                </a:solidFill>
              </a:rPr>
              <a:t>pays_client</a:t>
            </a:r>
            <a:r>
              <a:rPr lang="fr-FR" b="1" dirty="0" smtClean="0">
                <a:solidFill>
                  <a:schemeClr val="accent5">
                    <a:lumMod val="75000"/>
                  </a:schemeClr>
                </a:solidFill>
              </a:rPr>
              <a:t>;</a:t>
            </a:r>
          </a:p>
          <a:p>
            <a:pPr marL="804863"/>
            <a:endParaRPr lang="fr-FR" b="1" dirty="0" smtClean="0">
              <a:solidFill>
                <a:srgbClr val="00B0F0"/>
              </a:solidFill>
            </a:endParaRPr>
          </a:p>
          <a:p>
            <a:pPr marL="804863"/>
            <a:endParaRPr lang="fr-FR" b="1" dirty="0" smtClean="0">
              <a:solidFill>
                <a:srgbClr val="00B0F0"/>
              </a:solidFill>
            </a:endParaRPr>
          </a:p>
          <a:p>
            <a:pPr marL="804863">
              <a:tabLst>
                <a:tab pos="5737225" algn="l"/>
              </a:tabLst>
            </a:pPr>
            <a:r>
              <a:rPr lang="fr-FR" b="1" dirty="0" smtClean="0">
                <a:solidFill>
                  <a:schemeClr val="accent5">
                    <a:lumMod val="75000"/>
                  </a:schemeClr>
                </a:solidFill>
              </a:rPr>
              <a:t>Modifier la colonne pays de la table clients	Renommer la colonne pays de la table clients</a:t>
            </a:r>
          </a:p>
          <a:p>
            <a:pPr marL="1436688">
              <a:tabLst>
                <a:tab pos="6008688" algn="l"/>
              </a:tabLst>
            </a:pPr>
            <a:r>
              <a:rPr lang="fr-FR" b="1" dirty="0" smtClean="0">
                <a:solidFill>
                  <a:schemeClr val="accent5">
                    <a:lumMod val="75000"/>
                  </a:schemeClr>
                </a:solidFill>
              </a:rPr>
              <a:t>ALTER TABLE </a:t>
            </a:r>
            <a:r>
              <a:rPr lang="fr-FR" b="1" dirty="0" err="1" smtClean="0">
                <a:solidFill>
                  <a:schemeClr val="accent5">
                    <a:lumMod val="75000"/>
                  </a:schemeClr>
                </a:solidFill>
              </a:rPr>
              <a:t>T_client</a:t>
            </a:r>
            <a:r>
              <a:rPr lang="fr-FR" b="1" dirty="0" smtClean="0">
                <a:solidFill>
                  <a:schemeClr val="accent5">
                    <a:lumMod val="75000"/>
                  </a:schemeClr>
                </a:solidFill>
              </a:rPr>
              <a:t>	ALTER TABLE </a:t>
            </a:r>
            <a:r>
              <a:rPr lang="fr-FR" b="1" dirty="0" err="1" smtClean="0">
                <a:solidFill>
                  <a:schemeClr val="accent5">
                    <a:lumMod val="75000"/>
                  </a:schemeClr>
                </a:solidFill>
              </a:rPr>
              <a:t>T_client</a:t>
            </a:r>
            <a:endParaRPr lang="fr-FR" b="1" dirty="0" smtClean="0">
              <a:solidFill>
                <a:schemeClr val="accent5">
                  <a:lumMod val="75000"/>
                </a:schemeClr>
              </a:solidFill>
            </a:endParaRPr>
          </a:p>
          <a:p>
            <a:pPr marL="1436688">
              <a:tabLst>
                <a:tab pos="6008688" algn="l"/>
              </a:tabLst>
            </a:pPr>
            <a:r>
              <a:rPr lang="fr-FR" b="1" dirty="0" err="1" smtClean="0">
                <a:solidFill>
                  <a:schemeClr val="accent5">
                    <a:lumMod val="75000"/>
                  </a:schemeClr>
                </a:solidFill>
              </a:rPr>
              <a:t>Modify</a:t>
            </a:r>
            <a:r>
              <a:rPr lang="fr-FR" b="1" dirty="0" smtClean="0">
                <a:solidFill>
                  <a:schemeClr val="accent5">
                    <a:lumMod val="75000"/>
                  </a:schemeClr>
                </a:solidFill>
              </a:rPr>
              <a:t> </a:t>
            </a:r>
            <a:r>
              <a:rPr lang="fr-FR" b="1" dirty="0" err="1" smtClean="0">
                <a:solidFill>
                  <a:schemeClr val="accent5">
                    <a:lumMod val="75000"/>
                  </a:schemeClr>
                </a:solidFill>
              </a:rPr>
              <a:t>pays_client</a:t>
            </a:r>
            <a:r>
              <a:rPr lang="fr-FR" b="1" dirty="0" smtClean="0">
                <a:solidFill>
                  <a:schemeClr val="accent5">
                    <a:lumMod val="75000"/>
                  </a:schemeClr>
                </a:solidFill>
              </a:rPr>
              <a:t> VARCHAR(100);</a:t>
            </a:r>
            <a:r>
              <a:rPr lang="fr-FR" b="1" baseline="30000" dirty="0" smtClean="0">
                <a:solidFill>
                  <a:schemeClr val="accent5">
                    <a:lumMod val="75000"/>
                  </a:schemeClr>
                </a:solidFill>
              </a:rPr>
              <a:t>*</a:t>
            </a:r>
            <a:r>
              <a:rPr lang="fr-FR" b="1" dirty="0" smtClean="0">
                <a:solidFill>
                  <a:schemeClr val="accent5">
                    <a:lumMod val="75000"/>
                  </a:schemeClr>
                </a:solidFill>
              </a:rPr>
              <a:t>	CHANGE </a:t>
            </a:r>
            <a:r>
              <a:rPr lang="fr-FR" b="1" dirty="0" err="1" smtClean="0">
                <a:solidFill>
                  <a:schemeClr val="accent5">
                    <a:lumMod val="75000"/>
                  </a:schemeClr>
                </a:solidFill>
              </a:rPr>
              <a:t>pays_client</a:t>
            </a:r>
            <a:r>
              <a:rPr lang="fr-FR" b="1" dirty="0" smtClean="0">
                <a:solidFill>
                  <a:schemeClr val="accent5">
                    <a:lumMod val="75000"/>
                  </a:schemeClr>
                </a:solidFill>
              </a:rPr>
              <a:t> </a:t>
            </a:r>
            <a:r>
              <a:rPr lang="fr-FR" b="1" dirty="0" err="1" smtClean="0">
                <a:solidFill>
                  <a:schemeClr val="accent5">
                    <a:lumMod val="75000"/>
                  </a:schemeClr>
                </a:solidFill>
              </a:rPr>
              <a:t>pays</a:t>
            </a:r>
            <a:r>
              <a:rPr lang="fr-FR" b="1" dirty="0" err="1" smtClean="0">
                <a:solidFill>
                  <a:srgbClr val="00B0F0"/>
                </a:solidFill>
              </a:rPr>
              <a:t>_du_</a:t>
            </a:r>
            <a:r>
              <a:rPr lang="fr-FR" b="1" dirty="0" err="1" smtClean="0">
                <a:solidFill>
                  <a:schemeClr val="accent5">
                    <a:lumMod val="75000"/>
                  </a:schemeClr>
                </a:solidFill>
              </a:rPr>
              <a:t>client</a:t>
            </a:r>
            <a:r>
              <a:rPr lang="fr-FR" b="1" dirty="0" smtClean="0">
                <a:solidFill>
                  <a:schemeClr val="accent5">
                    <a:lumMod val="75000"/>
                  </a:schemeClr>
                </a:solidFill>
              </a:rPr>
              <a:t>;</a:t>
            </a:r>
            <a:r>
              <a:rPr lang="fr-FR" b="1" baseline="30000" dirty="0" smtClean="0">
                <a:solidFill>
                  <a:schemeClr val="accent5">
                    <a:lumMod val="75000"/>
                  </a:schemeClr>
                </a:solidFill>
              </a:rPr>
              <a:t>*</a:t>
            </a:r>
            <a:endParaRPr lang="fr-FR" b="1" dirty="0" smtClean="0">
              <a:solidFill>
                <a:schemeClr val="accent5">
                  <a:lumMod val="75000"/>
                </a:schemeClr>
              </a:solidFill>
            </a:endParaRPr>
          </a:p>
          <a:p>
            <a:pPr marL="1436688">
              <a:tabLst>
                <a:tab pos="6008688" algn="l"/>
              </a:tabLst>
            </a:pPr>
            <a:endParaRPr lang="fr-FR" b="1" dirty="0">
              <a:solidFill>
                <a:schemeClr val="accent5">
                  <a:lumMod val="75000"/>
                </a:schemeClr>
              </a:solidFill>
            </a:endParaRPr>
          </a:p>
          <a:p>
            <a:pPr>
              <a:tabLst>
                <a:tab pos="6008688" algn="l"/>
              </a:tabLst>
            </a:pPr>
            <a:r>
              <a:rPr lang="fr-FR" b="1" dirty="0" smtClean="0">
                <a:solidFill>
                  <a:schemeClr val="accent5">
                    <a:lumMod val="75000"/>
                  </a:schemeClr>
                </a:solidFill>
              </a:rPr>
              <a:t>* </a:t>
            </a:r>
            <a:r>
              <a:rPr lang="fr-FR" sz="1200" b="1" dirty="0" smtClean="0">
                <a:solidFill>
                  <a:schemeClr val="accent5">
                    <a:lumMod val="75000"/>
                  </a:schemeClr>
                </a:solidFill>
              </a:rPr>
              <a:t>Syntaxe propre à MySQL et peut être différente selon les SGBD</a:t>
            </a:r>
          </a:p>
          <a:p>
            <a:pPr>
              <a:tabLst>
                <a:tab pos="6008688" algn="l"/>
              </a:tabLst>
            </a:pPr>
            <a:endParaRPr lang="fr-FR" b="1" dirty="0">
              <a:solidFill>
                <a:schemeClr val="accent5">
                  <a:lumMod val="75000"/>
                </a:schemeClr>
              </a:solidFill>
            </a:endParaRP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17</a:t>
            </a:fld>
            <a:endParaRPr lang="fr-FR"/>
          </a:p>
        </p:txBody>
      </p:sp>
      <p:sp>
        <p:nvSpPr>
          <p:cNvPr id="5" name="ZoneTexte 4"/>
          <p:cNvSpPr txBox="1"/>
          <p:nvPr/>
        </p:nvSpPr>
        <p:spPr>
          <a:xfrm>
            <a:off x="2182585" y="59865"/>
            <a:ext cx="7826829" cy="584775"/>
          </a:xfrm>
          <a:prstGeom prst="rect">
            <a:avLst/>
          </a:prstGeom>
          <a:noFill/>
        </p:spPr>
        <p:txBody>
          <a:bodyPr wrap="square" rtlCol="0">
            <a:spAutoFit/>
          </a:bodyPr>
          <a:lstStyle/>
          <a:p>
            <a:pPr algn="ctr"/>
            <a:r>
              <a:rPr lang="fr-FR" sz="3200" dirty="0" smtClean="0"/>
              <a:t>Les commandes SQL : ALTER TABLE</a:t>
            </a:r>
            <a:endParaRPr lang="fr-FR" sz="3200" dirty="0"/>
          </a:p>
        </p:txBody>
      </p:sp>
    </p:spTree>
    <p:extLst>
      <p:ext uri="{BB962C8B-B14F-4D97-AF65-F5344CB8AC3E}">
        <p14:creationId xmlns:p14="http://schemas.microsoft.com/office/powerpoint/2010/main" val="1862858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95942" y="1219198"/>
            <a:ext cx="11800115" cy="457200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p>
          <a:p>
            <a:r>
              <a:rPr lang="fr-FR" b="1" dirty="0" smtClean="0">
                <a:solidFill>
                  <a:schemeClr val="accent5">
                    <a:lumMod val="75000"/>
                  </a:schemeClr>
                </a:solidFill>
              </a:rPr>
              <a:t>La commande DROP TABLE permet de supprimer une table de la base de données.</a:t>
            </a:r>
          </a:p>
          <a:p>
            <a:endParaRPr lang="fr-FR" b="1" dirty="0">
              <a:solidFill>
                <a:schemeClr val="accent5">
                  <a:lumMod val="75000"/>
                </a:schemeClr>
              </a:solidFill>
            </a:endParaRPr>
          </a:p>
          <a:p>
            <a:r>
              <a:rPr lang="fr-FR" b="1" dirty="0" smtClean="0">
                <a:solidFill>
                  <a:schemeClr val="accent5">
                    <a:lumMod val="75000"/>
                  </a:schemeClr>
                </a:solidFill>
              </a:rPr>
              <a:t>Syntaxe</a:t>
            </a:r>
          </a:p>
          <a:p>
            <a:pPr marL="719138"/>
            <a:r>
              <a:rPr lang="fr-FR" b="1" dirty="0" smtClean="0">
                <a:solidFill>
                  <a:srgbClr val="7030A0"/>
                </a:solidFill>
              </a:rPr>
              <a:t>DROP TABLE </a:t>
            </a:r>
            <a:r>
              <a:rPr lang="fr-FR" b="1" dirty="0" err="1" smtClean="0">
                <a:solidFill>
                  <a:srgbClr val="00B050"/>
                </a:solidFill>
              </a:rPr>
              <a:t>nom_table</a:t>
            </a:r>
            <a:r>
              <a:rPr lang="fr-FR" b="1" dirty="0" smtClean="0">
                <a:solidFill>
                  <a:schemeClr val="accent5">
                    <a:lumMod val="75000"/>
                  </a:schemeClr>
                </a:solidFill>
              </a:rPr>
              <a:t>;</a:t>
            </a:r>
          </a:p>
          <a:p>
            <a:pPr marL="1436688"/>
            <a:r>
              <a:rPr lang="fr-FR" b="1" dirty="0" smtClean="0">
                <a:solidFill>
                  <a:schemeClr val="accent5">
                    <a:lumMod val="75000"/>
                  </a:schemeClr>
                </a:solidFill>
              </a:rPr>
              <a:t>OU</a:t>
            </a:r>
          </a:p>
          <a:p>
            <a:pPr marL="719138"/>
            <a:r>
              <a:rPr lang="fr-FR" b="1" dirty="0" smtClean="0">
                <a:solidFill>
                  <a:srgbClr val="7030A0"/>
                </a:solidFill>
              </a:rPr>
              <a:t>DROP TABLE IF EXISTS </a:t>
            </a:r>
            <a:r>
              <a:rPr lang="fr-FR" b="1" dirty="0" err="1" smtClean="0">
                <a:solidFill>
                  <a:srgbClr val="00B050"/>
                </a:solidFill>
              </a:rPr>
              <a:t>nom_table</a:t>
            </a:r>
            <a:r>
              <a:rPr lang="fr-FR" b="1" dirty="0" smtClean="0">
                <a:solidFill>
                  <a:schemeClr val="accent5">
                    <a:lumMod val="75000"/>
                  </a:schemeClr>
                </a:solidFill>
              </a:rPr>
              <a:t>;</a:t>
            </a:r>
          </a:p>
          <a:p>
            <a:endParaRPr lang="fr-FR" b="1" dirty="0">
              <a:solidFill>
                <a:schemeClr val="accent5">
                  <a:lumMod val="75000"/>
                </a:schemeClr>
              </a:solidFill>
            </a:endParaRPr>
          </a:p>
          <a:p>
            <a:r>
              <a:rPr lang="fr-FR" b="1" dirty="0" smtClean="0">
                <a:solidFill>
                  <a:schemeClr val="accent5">
                    <a:lumMod val="75000"/>
                  </a:schemeClr>
                </a:solidFill>
              </a:rPr>
              <a:t>Exemple</a:t>
            </a:r>
            <a:endParaRPr lang="fr-FR" b="1" dirty="0">
              <a:solidFill>
                <a:srgbClr val="00B050"/>
              </a:solidFill>
            </a:endParaRPr>
          </a:p>
          <a:p>
            <a:pPr marL="892175"/>
            <a:r>
              <a:rPr lang="fr-FR" b="1" dirty="0" smtClean="0">
                <a:solidFill>
                  <a:schemeClr val="accent5">
                    <a:lumMod val="75000"/>
                  </a:schemeClr>
                </a:solidFill>
              </a:rPr>
              <a:t>Supprimer la table pays de la base clients</a:t>
            </a:r>
          </a:p>
          <a:p>
            <a:pPr marL="1349375"/>
            <a:r>
              <a:rPr lang="fr-FR" b="1" dirty="0" smtClean="0">
                <a:solidFill>
                  <a:schemeClr val="accent5">
                    <a:lumMod val="75000"/>
                  </a:schemeClr>
                </a:solidFill>
              </a:rPr>
              <a:t>DROP TABLE </a:t>
            </a:r>
            <a:r>
              <a:rPr lang="fr-FR" b="1" dirty="0" err="1" smtClean="0">
                <a:solidFill>
                  <a:schemeClr val="accent5">
                    <a:lumMod val="75000"/>
                  </a:schemeClr>
                </a:solidFill>
              </a:rPr>
              <a:t>T_pays</a:t>
            </a:r>
            <a:r>
              <a:rPr lang="fr-FR" b="1" dirty="0" smtClean="0">
                <a:solidFill>
                  <a:schemeClr val="accent5">
                    <a:lumMod val="75000"/>
                  </a:schemeClr>
                </a:solidFill>
              </a:rPr>
              <a:t>;</a:t>
            </a:r>
            <a:endParaRPr lang="fr-FR" b="1" dirty="0">
              <a:solidFill>
                <a:schemeClr val="accent5">
                  <a:lumMod val="75000"/>
                </a:schemeClr>
              </a:solidFill>
            </a:endParaRPr>
          </a:p>
          <a:p>
            <a:pPr marL="892175"/>
            <a:endParaRPr lang="fr-FR" b="1" dirty="0">
              <a:solidFill>
                <a:schemeClr val="accent5">
                  <a:lumMod val="75000"/>
                </a:schemeClr>
              </a:solidFill>
            </a:endParaRPr>
          </a:p>
          <a:p>
            <a:pPr marL="892175"/>
            <a:r>
              <a:rPr lang="fr-FR" b="1" dirty="0" smtClean="0">
                <a:solidFill>
                  <a:schemeClr val="accent5">
                    <a:lumMod val="75000"/>
                  </a:schemeClr>
                </a:solidFill>
              </a:rPr>
              <a:t>Supprimer les tables techniciens et </a:t>
            </a:r>
            <a:r>
              <a:rPr lang="fr-FR" b="1" dirty="0" err="1" smtClean="0">
                <a:solidFill>
                  <a:schemeClr val="accent5">
                    <a:lumMod val="75000"/>
                  </a:schemeClr>
                </a:solidFill>
              </a:rPr>
              <a:t>vehicules</a:t>
            </a:r>
            <a:endParaRPr lang="fr-FR" b="1" dirty="0" smtClean="0">
              <a:solidFill>
                <a:schemeClr val="accent5">
                  <a:lumMod val="75000"/>
                </a:schemeClr>
              </a:solidFill>
            </a:endParaRPr>
          </a:p>
          <a:p>
            <a:pPr marL="1349375"/>
            <a:r>
              <a:rPr lang="fr-FR" b="1" dirty="0" smtClean="0">
                <a:solidFill>
                  <a:schemeClr val="accent5">
                    <a:lumMod val="75000"/>
                  </a:schemeClr>
                </a:solidFill>
              </a:rPr>
              <a:t>DROP TABLE IF EXISTS </a:t>
            </a:r>
            <a:r>
              <a:rPr lang="fr-FR" b="1" dirty="0" err="1" smtClean="0">
                <a:solidFill>
                  <a:schemeClr val="accent5">
                    <a:lumMod val="75000"/>
                  </a:schemeClr>
                </a:solidFill>
              </a:rPr>
              <a:t>T_tech</a:t>
            </a:r>
            <a:r>
              <a:rPr lang="fr-FR" b="1" dirty="0" smtClean="0">
                <a:solidFill>
                  <a:schemeClr val="accent5">
                    <a:lumMod val="75000"/>
                  </a:schemeClr>
                </a:solidFill>
              </a:rPr>
              <a:t>, </a:t>
            </a:r>
            <a:r>
              <a:rPr lang="fr-FR" b="1" dirty="0" err="1" smtClean="0">
                <a:solidFill>
                  <a:schemeClr val="accent5">
                    <a:lumMod val="75000"/>
                  </a:schemeClr>
                </a:solidFill>
              </a:rPr>
              <a:t>T_vehicule</a:t>
            </a:r>
            <a:r>
              <a:rPr lang="fr-FR" b="1" dirty="0" smtClean="0">
                <a:solidFill>
                  <a:schemeClr val="accent5">
                    <a:lumMod val="75000"/>
                  </a:schemeClr>
                </a:solidFill>
              </a:rPr>
              <a:t>;</a:t>
            </a: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18</a:t>
            </a:fld>
            <a:endParaRPr lang="fr-FR"/>
          </a:p>
        </p:txBody>
      </p:sp>
      <p:sp>
        <p:nvSpPr>
          <p:cNvPr id="5" name="ZoneTexte 4"/>
          <p:cNvSpPr txBox="1"/>
          <p:nvPr/>
        </p:nvSpPr>
        <p:spPr>
          <a:xfrm>
            <a:off x="2906484" y="144566"/>
            <a:ext cx="7424057" cy="504000"/>
          </a:xfrm>
          <a:prstGeom prst="rect">
            <a:avLst/>
          </a:prstGeom>
          <a:noFill/>
        </p:spPr>
        <p:txBody>
          <a:bodyPr wrap="square" rtlCol="0">
            <a:spAutoFit/>
          </a:bodyPr>
          <a:lstStyle/>
          <a:p>
            <a:pPr algn="ctr"/>
            <a:r>
              <a:rPr lang="fr-FR" sz="3200" dirty="0"/>
              <a:t>Les commandes SQL : DROP </a:t>
            </a:r>
            <a:r>
              <a:rPr lang="fr-FR" sz="3200" dirty="0" smtClean="0"/>
              <a:t>TABLE</a:t>
            </a:r>
            <a:endParaRPr lang="fr-FR" sz="3200" dirty="0"/>
          </a:p>
        </p:txBody>
      </p:sp>
    </p:spTree>
    <p:extLst>
      <p:ext uri="{BB962C8B-B14F-4D97-AF65-F5344CB8AC3E}">
        <p14:creationId xmlns:p14="http://schemas.microsoft.com/office/powerpoint/2010/main" val="4236779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5" y="665017"/>
            <a:ext cx="11669486" cy="6120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p>
          <a:p>
            <a:r>
              <a:rPr lang="fr-FR" b="1" dirty="0" smtClean="0">
                <a:solidFill>
                  <a:schemeClr val="accent5">
                    <a:lumMod val="75000"/>
                  </a:schemeClr>
                </a:solidFill>
              </a:rPr>
              <a:t>La commande INSERT INTO permet d'insérer des données dans une table.</a:t>
            </a:r>
          </a:p>
          <a:p>
            <a:endParaRPr lang="fr-FR" sz="1200" b="1" dirty="0">
              <a:solidFill>
                <a:schemeClr val="accent5">
                  <a:lumMod val="75000"/>
                </a:schemeClr>
              </a:solidFill>
            </a:endParaRPr>
          </a:p>
          <a:p>
            <a:r>
              <a:rPr lang="fr-FR" b="1" dirty="0" smtClean="0">
                <a:solidFill>
                  <a:schemeClr val="accent5">
                    <a:lumMod val="75000"/>
                  </a:schemeClr>
                </a:solidFill>
              </a:rPr>
              <a:t>Syntaxe</a:t>
            </a:r>
          </a:p>
          <a:p>
            <a:pPr marL="712788"/>
            <a:r>
              <a:rPr lang="fr-FR" b="1" dirty="0" smtClean="0">
                <a:solidFill>
                  <a:srgbClr val="7030A0"/>
                </a:solidFill>
              </a:rPr>
              <a:t>INSERT INTO </a:t>
            </a:r>
            <a:r>
              <a:rPr lang="fr-FR" b="1" dirty="0" err="1" smtClean="0">
                <a:solidFill>
                  <a:srgbClr val="00B050"/>
                </a:solidFill>
              </a:rPr>
              <a:t>nom_table</a:t>
            </a:r>
            <a:r>
              <a:rPr lang="fr-FR" b="1" dirty="0" smtClean="0">
                <a:solidFill>
                  <a:schemeClr val="accent5">
                    <a:lumMod val="75000"/>
                  </a:schemeClr>
                </a:solidFill>
              </a:rPr>
              <a:t> (</a:t>
            </a:r>
            <a:r>
              <a:rPr lang="fr-FR" b="1" dirty="0" smtClean="0">
                <a:solidFill>
                  <a:schemeClr val="accent5">
                    <a:lumMod val="50000"/>
                  </a:schemeClr>
                </a:solidFill>
              </a:rPr>
              <a:t>'</a:t>
            </a:r>
            <a:r>
              <a:rPr lang="fr-FR" b="1" dirty="0" smtClean="0">
                <a:solidFill>
                  <a:srgbClr val="00B0F0"/>
                </a:solidFill>
              </a:rPr>
              <a:t>nom_colonne1</a:t>
            </a:r>
            <a:r>
              <a:rPr lang="fr-FR" b="1" dirty="0" smtClean="0">
                <a:solidFill>
                  <a:schemeClr val="accent5">
                    <a:lumMod val="50000"/>
                  </a:schemeClr>
                </a:solidFill>
              </a:rPr>
              <a:t>'</a:t>
            </a:r>
            <a:r>
              <a:rPr lang="fr-FR" b="1" dirty="0" smtClean="0">
                <a:solidFill>
                  <a:schemeClr val="accent5">
                    <a:lumMod val="75000"/>
                  </a:schemeClr>
                </a:solidFill>
              </a:rPr>
              <a:t>, </a:t>
            </a:r>
            <a:r>
              <a:rPr lang="fr-FR" b="1" dirty="0" smtClean="0">
                <a:solidFill>
                  <a:schemeClr val="accent5">
                    <a:lumMod val="50000"/>
                  </a:schemeClr>
                </a:solidFill>
              </a:rPr>
              <a:t>'</a:t>
            </a:r>
            <a:r>
              <a:rPr lang="fr-FR" b="1" dirty="0" smtClean="0">
                <a:solidFill>
                  <a:srgbClr val="00B0F0"/>
                </a:solidFill>
              </a:rPr>
              <a:t>nom_colonne2</a:t>
            </a:r>
            <a:r>
              <a:rPr lang="fr-FR" b="1" dirty="0" smtClean="0">
                <a:solidFill>
                  <a:schemeClr val="accent5">
                    <a:lumMod val="50000"/>
                  </a:schemeClr>
                </a:solidFill>
              </a:rPr>
              <a:t>'</a:t>
            </a:r>
            <a:r>
              <a:rPr lang="fr-FR" b="1" dirty="0" smtClean="0">
                <a:solidFill>
                  <a:schemeClr val="accent5">
                    <a:lumMod val="75000"/>
                  </a:schemeClr>
                </a:solidFill>
              </a:rPr>
              <a:t>, </a:t>
            </a:r>
            <a:r>
              <a:rPr lang="fr-FR" b="1" dirty="0" smtClean="0">
                <a:solidFill>
                  <a:schemeClr val="accent5">
                    <a:lumMod val="50000"/>
                  </a:schemeClr>
                </a:solidFill>
              </a:rPr>
              <a:t>'</a:t>
            </a:r>
            <a:r>
              <a:rPr lang="fr-FR" b="1" dirty="0" smtClean="0">
                <a:solidFill>
                  <a:srgbClr val="00B0F0"/>
                </a:solidFill>
              </a:rPr>
              <a:t>nom_colonne3</a:t>
            </a:r>
            <a:r>
              <a:rPr lang="fr-FR" b="1" dirty="0" smtClean="0">
                <a:solidFill>
                  <a:schemeClr val="accent5">
                    <a:lumMod val="50000"/>
                  </a:schemeClr>
                </a:solidFill>
              </a:rPr>
              <a:t>'</a:t>
            </a:r>
            <a:r>
              <a:rPr lang="fr-FR" b="1" dirty="0" smtClean="0">
                <a:solidFill>
                  <a:schemeClr val="accent5">
                    <a:lumMod val="75000"/>
                  </a:schemeClr>
                </a:solidFill>
              </a:rPr>
              <a:t>, </a:t>
            </a:r>
            <a:r>
              <a:rPr lang="fr-FR" b="1" dirty="0" smtClean="0">
                <a:solidFill>
                  <a:schemeClr val="accent5">
                    <a:lumMod val="50000"/>
                  </a:schemeClr>
                </a:solidFill>
              </a:rPr>
              <a:t>'</a:t>
            </a:r>
            <a:r>
              <a:rPr lang="fr-FR" b="1" dirty="0" smtClean="0">
                <a:solidFill>
                  <a:srgbClr val="00B0F0"/>
                </a:solidFill>
              </a:rPr>
              <a:t>nom_colonne_4</a:t>
            </a:r>
            <a:r>
              <a:rPr lang="fr-FR" b="1" dirty="0" smtClean="0">
                <a:solidFill>
                  <a:schemeClr val="accent5">
                    <a:lumMod val="50000"/>
                  </a:schemeClr>
                </a:solidFill>
              </a:rPr>
              <a:t>'</a:t>
            </a:r>
            <a:r>
              <a:rPr lang="fr-FR" b="1" dirty="0" smtClean="0">
                <a:solidFill>
                  <a:schemeClr val="accent5">
                    <a:lumMod val="75000"/>
                  </a:schemeClr>
                </a:solidFill>
              </a:rPr>
              <a:t>,</a:t>
            </a:r>
            <a:r>
              <a:rPr lang="fr-FR" b="1" dirty="0" smtClean="0">
                <a:solidFill>
                  <a:schemeClr val="accent5">
                    <a:lumMod val="50000"/>
                  </a:schemeClr>
                </a:solidFill>
              </a:rPr>
              <a:t>'</a:t>
            </a:r>
            <a:r>
              <a:rPr lang="fr-FR" b="1" dirty="0" smtClean="0">
                <a:solidFill>
                  <a:srgbClr val="00B0F0"/>
                </a:solidFill>
              </a:rPr>
              <a:t>….</a:t>
            </a:r>
            <a:r>
              <a:rPr lang="fr-FR" b="1" dirty="0" smtClean="0">
                <a:solidFill>
                  <a:schemeClr val="accent5">
                    <a:lumMod val="50000"/>
                  </a:schemeClr>
                </a:solidFill>
              </a:rPr>
              <a:t>'</a:t>
            </a:r>
            <a:r>
              <a:rPr lang="fr-FR" b="1" dirty="0" smtClean="0">
                <a:solidFill>
                  <a:schemeClr val="accent5">
                    <a:lumMod val="75000"/>
                  </a:schemeClr>
                </a:solidFill>
              </a:rPr>
              <a:t>) </a:t>
            </a:r>
          </a:p>
          <a:p>
            <a:pPr marL="712788"/>
            <a:r>
              <a:rPr lang="fr-FR" b="1" dirty="0" smtClean="0">
                <a:solidFill>
                  <a:srgbClr val="7030A0"/>
                </a:solidFill>
              </a:rPr>
              <a:t>VALUES</a:t>
            </a:r>
            <a:r>
              <a:rPr lang="fr-FR" b="1" dirty="0" smtClean="0">
                <a:solidFill>
                  <a:schemeClr val="accent5">
                    <a:lumMod val="75000"/>
                  </a:schemeClr>
                </a:solidFill>
              </a:rPr>
              <a:t> ('valeur_colonne1', 'valeur_colonne2', 'valeur_colonne3', 'valeur_colonne4','….');</a:t>
            </a:r>
          </a:p>
          <a:p>
            <a:endParaRPr lang="fr-FR" sz="1200" b="1" dirty="0">
              <a:solidFill>
                <a:schemeClr val="accent5">
                  <a:lumMod val="75000"/>
                </a:schemeClr>
              </a:solidFill>
            </a:endParaRPr>
          </a:p>
          <a:p>
            <a:r>
              <a:rPr lang="fr-FR" b="1" dirty="0" smtClean="0">
                <a:solidFill>
                  <a:schemeClr val="accent5">
                    <a:lumMod val="75000"/>
                  </a:schemeClr>
                </a:solidFill>
              </a:rPr>
              <a:t>Exemples</a:t>
            </a:r>
          </a:p>
          <a:p>
            <a:pPr marL="804863"/>
            <a:r>
              <a:rPr lang="fr-FR" b="1" dirty="0" smtClean="0">
                <a:solidFill>
                  <a:schemeClr val="accent5">
                    <a:lumMod val="75000"/>
                  </a:schemeClr>
                </a:solidFill>
              </a:rPr>
              <a:t>1)Insérer une seule ligne dans la table clients</a:t>
            </a:r>
          </a:p>
          <a:p>
            <a:r>
              <a:rPr lang="fr-FR" b="1" dirty="0" smtClean="0">
                <a:solidFill>
                  <a:schemeClr val="accent5">
                    <a:lumMod val="75000"/>
                  </a:schemeClr>
                </a:solidFill>
              </a:rPr>
              <a:t>INSERT INTO '</a:t>
            </a:r>
            <a:r>
              <a:rPr lang="fr-FR" b="1" dirty="0" err="1" smtClean="0">
                <a:solidFill>
                  <a:schemeClr val="accent5">
                    <a:lumMod val="75000"/>
                  </a:schemeClr>
                </a:solidFill>
              </a:rPr>
              <a:t>T_client</a:t>
            </a:r>
            <a:r>
              <a:rPr lang="fr-FR" b="1" dirty="0" smtClean="0">
                <a:solidFill>
                  <a:schemeClr val="accent5">
                    <a:lumMod val="75000"/>
                  </a:schemeClr>
                </a:solidFill>
              </a:rPr>
              <a:t>' ('</a:t>
            </a:r>
            <a:r>
              <a:rPr lang="fr-FR" b="1" dirty="0" err="1" smtClean="0">
                <a:solidFill>
                  <a:schemeClr val="accent5">
                    <a:lumMod val="75000"/>
                  </a:schemeClr>
                </a:solidFill>
              </a:rPr>
              <a:t>id_client</a:t>
            </a:r>
            <a:r>
              <a:rPr lang="fr-FR" b="1" dirty="0" smtClean="0">
                <a:solidFill>
                  <a:schemeClr val="accent5">
                    <a:lumMod val="75000"/>
                  </a:schemeClr>
                </a:solidFill>
              </a:rPr>
              <a:t>', '</a:t>
            </a:r>
            <a:r>
              <a:rPr lang="fr-FR" b="1" dirty="0" err="1" smtClean="0">
                <a:solidFill>
                  <a:schemeClr val="accent5">
                    <a:lumMod val="75000"/>
                  </a:schemeClr>
                </a:solidFill>
              </a:rPr>
              <a:t>nom_client</a:t>
            </a:r>
            <a:r>
              <a:rPr lang="fr-FR" b="1" dirty="0" smtClean="0">
                <a:solidFill>
                  <a:schemeClr val="accent5">
                    <a:lumMod val="75000"/>
                  </a:schemeClr>
                </a:solidFill>
              </a:rPr>
              <a:t>', '</a:t>
            </a:r>
            <a:r>
              <a:rPr lang="fr-FR" b="1" dirty="0" err="1" smtClean="0">
                <a:solidFill>
                  <a:schemeClr val="accent5">
                    <a:lumMod val="75000"/>
                  </a:schemeClr>
                </a:solidFill>
              </a:rPr>
              <a:t>prenom_client</a:t>
            </a:r>
            <a:r>
              <a:rPr lang="fr-FR" b="1" dirty="0" smtClean="0">
                <a:solidFill>
                  <a:schemeClr val="accent5">
                    <a:lumMod val="75000"/>
                  </a:schemeClr>
                </a:solidFill>
              </a:rPr>
              <a:t>', '</a:t>
            </a:r>
            <a:r>
              <a:rPr lang="fr-FR" b="1" dirty="0" err="1" smtClean="0">
                <a:solidFill>
                  <a:schemeClr val="accent5">
                    <a:lumMod val="75000"/>
                  </a:schemeClr>
                </a:solidFill>
              </a:rPr>
              <a:t>adresse_client</a:t>
            </a:r>
            <a:r>
              <a:rPr lang="fr-FR" b="1" dirty="0" smtClean="0">
                <a:solidFill>
                  <a:schemeClr val="accent5">
                    <a:lumMod val="75000"/>
                  </a:schemeClr>
                </a:solidFill>
              </a:rPr>
              <a:t>', '</a:t>
            </a:r>
            <a:r>
              <a:rPr lang="fr-FR" b="1" dirty="0" err="1" smtClean="0">
                <a:solidFill>
                  <a:schemeClr val="accent5">
                    <a:lumMod val="75000"/>
                  </a:schemeClr>
                </a:solidFill>
              </a:rPr>
              <a:t>code_postal_client</a:t>
            </a:r>
            <a:r>
              <a:rPr lang="fr-FR" b="1" dirty="0" smtClean="0">
                <a:solidFill>
                  <a:schemeClr val="accent5">
                    <a:lumMod val="75000"/>
                  </a:schemeClr>
                </a:solidFill>
              </a:rPr>
              <a:t>', '</a:t>
            </a:r>
            <a:r>
              <a:rPr lang="fr-FR" b="1" dirty="0" err="1" smtClean="0">
                <a:solidFill>
                  <a:schemeClr val="accent5">
                    <a:lumMod val="75000"/>
                  </a:schemeClr>
                </a:solidFill>
              </a:rPr>
              <a:t>ville_client</a:t>
            </a:r>
            <a:r>
              <a:rPr lang="fr-FR" b="1" dirty="0" smtClean="0">
                <a:solidFill>
                  <a:schemeClr val="accent5">
                    <a:lumMod val="75000"/>
                  </a:schemeClr>
                </a:solidFill>
              </a:rPr>
              <a:t>')</a:t>
            </a:r>
          </a:p>
          <a:p>
            <a:r>
              <a:rPr lang="fr-FR" b="1" dirty="0" smtClean="0">
                <a:solidFill>
                  <a:schemeClr val="accent5">
                    <a:lumMod val="75000"/>
                  </a:schemeClr>
                </a:solidFill>
              </a:rPr>
              <a:t>VALUES (</a:t>
            </a:r>
            <a:r>
              <a:rPr lang="fr-FR" b="1" dirty="0" err="1" smtClean="0">
                <a:solidFill>
                  <a:schemeClr val="accent5">
                    <a:lumMod val="75000"/>
                  </a:schemeClr>
                </a:solidFill>
              </a:rPr>
              <a:t>null</a:t>
            </a:r>
            <a:r>
              <a:rPr lang="fr-FR" b="1" dirty="0" smtClean="0">
                <a:solidFill>
                  <a:schemeClr val="accent5">
                    <a:lumMod val="75000"/>
                  </a:schemeClr>
                </a:solidFill>
              </a:rPr>
              <a:t>, 'Dupont', 'Paul', '15 rue des peupliers', 75010, 'PARIS');</a:t>
            </a:r>
          </a:p>
          <a:p>
            <a:endParaRPr lang="fr-FR" sz="1200" b="1" dirty="0">
              <a:solidFill>
                <a:schemeClr val="accent5">
                  <a:lumMod val="75000"/>
                </a:schemeClr>
              </a:solidFill>
            </a:endParaRPr>
          </a:p>
          <a:p>
            <a:pPr marL="804863"/>
            <a:endParaRPr lang="fr-FR" sz="1400" b="1" dirty="0" smtClean="0">
              <a:solidFill>
                <a:schemeClr val="accent5">
                  <a:lumMod val="75000"/>
                </a:schemeClr>
              </a:solidFill>
            </a:endParaRPr>
          </a:p>
          <a:p>
            <a:pPr marL="804863"/>
            <a:r>
              <a:rPr lang="fr-FR" b="1" dirty="0" smtClean="0">
                <a:solidFill>
                  <a:schemeClr val="accent5">
                    <a:lumMod val="75000"/>
                  </a:schemeClr>
                </a:solidFill>
              </a:rPr>
              <a:t>2)Insérer plusieurs lignes dans la table clients</a:t>
            </a:r>
          </a:p>
          <a:p>
            <a:r>
              <a:rPr lang="fr-FR" b="1" dirty="0">
                <a:solidFill>
                  <a:schemeClr val="accent5">
                    <a:lumMod val="75000"/>
                  </a:schemeClr>
                </a:solidFill>
              </a:rPr>
              <a:t>INSERT INTO </a:t>
            </a:r>
            <a:r>
              <a:rPr lang="fr-FR" b="1" dirty="0" err="1" smtClean="0">
                <a:solidFill>
                  <a:schemeClr val="accent5">
                    <a:lumMod val="75000"/>
                  </a:schemeClr>
                </a:solidFill>
              </a:rPr>
              <a:t>T_client</a:t>
            </a:r>
            <a:r>
              <a:rPr lang="fr-FR" b="1" dirty="0" smtClean="0">
                <a:solidFill>
                  <a:schemeClr val="accent5">
                    <a:lumMod val="75000"/>
                  </a:schemeClr>
                </a:solidFill>
              </a:rPr>
              <a:t> </a:t>
            </a:r>
            <a:r>
              <a:rPr lang="fr-FR" b="1" dirty="0">
                <a:solidFill>
                  <a:schemeClr val="accent5">
                    <a:lumMod val="75000"/>
                  </a:schemeClr>
                </a:solidFill>
              </a:rPr>
              <a:t>('</a:t>
            </a:r>
            <a:r>
              <a:rPr lang="fr-FR" b="1" dirty="0" err="1">
                <a:solidFill>
                  <a:schemeClr val="accent5">
                    <a:lumMod val="75000"/>
                  </a:schemeClr>
                </a:solidFill>
              </a:rPr>
              <a:t>id_client</a:t>
            </a:r>
            <a:r>
              <a:rPr lang="fr-FR" b="1" dirty="0">
                <a:solidFill>
                  <a:schemeClr val="accent5">
                    <a:lumMod val="75000"/>
                  </a:schemeClr>
                </a:solidFill>
              </a:rPr>
              <a:t>', '</a:t>
            </a:r>
            <a:r>
              <a:rPr lang="fr-FR" b="1" dirty="0" err="1">
                <a:solidFill>
                  <a:schemeClr val="accent5">
                    <a:lumMod val="75000"/>
                  </a:schemeClr>
                </a:solidFill>
              </a:rPr>
              <a:t>nom_client</a:t>
            </a:r>
            <a:r>
              <a:rPr lang="fr-FR" b="1" dirty="0">
                <a:solidFill>
                  <a:schemeClr val="accent5">
                    <a:lumMod val="75000"/>
                  </a:schemeClr>
                </a:solidFill>
              </a:rPr>
              <a:t>', '</a:t>
            </a:r>
            <a:r>
              <a:rPr lang="fr-FR" b="1" dirty="0" err="1">
                <a:solidFill>
                  <a:schemeClr val="accent5">
                    <a:lumMod val="75000"/>
                  </a:schemeClr>
                </a:solidFill>
              </a:rPr>
              <a:t>prenom_client</a:t>
            </a:r>
            <a:r>
              <a:rPr lang="fr-FR" b="1" dirty="0">
                <a:solidFill>
                  <a:schemeClr val="accent5">
                    <a:lumMod val="75000"/>
                  </a:schemeClr>
                </a:solidFill>
              </a:rPr>
              <a:t>', '</a:t>
            </a:r>
            <a:r>
              <a:rPr lang="fr-FR" b="1" dirty="0" err="1">
                <a:solidFill>
                  <a:schemeClr val="accent5">
                    <a:lumMod val="75000"/>
                  </a:schemeClr>
                </a:solidFill>
              </a:rPr>
              <a:t>adresse_client</a:t>
            </a:r>
            <a:r>
              <a:rPr lang="fr-FR" b="1" dirty="0">
                <a:solidFill>
                  <a:schemeClr val="accent5">
                    <a:lumMod val="75000"/>
                  </a:schemeClr>
                </a:solidFill>
              </a:rPr>
              <a:t>', '</a:t>
            </a:r>
            <a:r>
              <a:rPr lang="fr-FR" b="1" dirty="0" err="1">
                <a:solidFill>
                  <a:schemeClr val="accent5">
                    <a:lumMod val="75000"/>
                  </a:schemeClr>
                </a:solidFill>
              </a:rPr>
              <a:t>code_postal_client</a:t>
            </a:r>
            <a:r>
              <a:rPr lang="fr-FR" b="1" dirty="0">
                <a:solidFill>
                  <a:schemeClr val="accent5">
                    <a:lumMod val="75000"/>
                  </a:schemeClr>
                </a:solidFill>
              </a:rPr>
              <a:t>', '</a:t>
            </a:r>
            <a:r>
              <a:rPr lang="fr-FR" b="1" dirty="0" err="1">
                <a:solidFill>
                  <a:schemeClr val="accent5">
                    <a:lumMod val="75000"/>
                  </a:schemeClr>
                </a:solidFill>
              </a:rPr>
              <a:t>ville_client</a:t>
            </a:r>
            <a:r>
              <a:rPr lang="fr-FR" b="1" dirty="0">
                <a:solidFill>
                  <a:schemeClr val="accent5">
                    <a:lumMod val="75000"/>
                  </a:schemeClr>
                </a:solidFill>
              </a:rPr>
              <a:t>')</a:t>
            </a:r>
          </a:p>
          <a:p>
            <a:r>
              <a:rPr lang="fr-FR" b="1" dirty="0">
                <a:solidFill>
                  <a:schemeClr val="accent5">
                    <a:lumMod val="75000"/>
                  </a:schemeClr>
                </a:solidFill>
              </a:rPr>
              <a:t>VALUES (</a:t>
            </a:r>
            <a:r>
              <a:rPr lang="fr-FR" b="1" dirty="0" err="1">
                <a:solidFill>
                  <a:schemeClr val="accent5">
                    <a:lumMod val="75000"/>
                  </a:schemeClr>
                </a:solidFill>
              </a:rPr>
              <a:t>null</a:t>
            </a:r>
            <a:r>
              <a:rPr lang="fr-FR" b="1" dirty="0">
                <a:solidFill>
                  <a:schemeClr val="accent5">
                    <a:lumMod val="75000"/>
                  </a:schemeClr>
                </a:solidFill>
              </a:rPr>
              <a:t>, </a:t>
            </a:r>
            <a:r>
              <a:rPr lang="fr-FR" b="1" dirty="0" smtClean="0">
                <a:solidFill>
                  <a:schemeClr val="accent5">
                    <a:lumMod val="75000"/>
                  </a:schemeClr>
                </a:solidFill>
              </a:rPr>
              <a:t>'Durant', 'Nicolas', '10 </a:t>
            </a:r>
            <a:r>
              <a:rPr lang="fr-FR" b="1" dirty="0">
                <a:solidFill>
                  <a:schemeClr val="accent5">
                    <a:lumMod val="75000"/>
                  </a:schemeClr>
                </a:solidFill>
              </a:rPr>
              <a:t>rue des </a:t>
            </a:r>
            <a:r>
              <a:rPr lang="fr-FR" b="1" dirty="0" smtClean="0">
                <a:solidFill>
                  <a:schemeClr val="accent5">
                    <a:lumMod val="75000"/>
                  </a:schemeClr>
                </a:solidFill>
              </a:rPr>
              <a:t>amandiers', </a:t>
            </a:r>
            <a:r>
              <a:rPr lang="fr-FR" b="1" dirty="0">
                <a:solidFill>
                  <a:schemeClr val="accent5">
                    <a:lumMod val="75000"/>
                  </a:schemeClr>
                </a:solidFill>
              </a:rPr>
              <a:t>75010, 'PARIS</a:t>
            </a:r>
            <a:r>
              <a:rPr lang="fr-FR" b="1" dirty="0" smtClean="0">
                <a:solidFill>
                  <a:schemeClr val="accent5">
                    <a:lumMod val="75000"/>
                  </a:schemeClr>
                </a:solidFill>
              </a:rPr>
              <a:t>'), </a:t>
            </a:r>
          </a:p>
          <a:p>
            <a:pPr marL="712788">
              <a:tabLst>
                <a:tab pos="712788" algn="l"/>
              </a:tabLst>
            </a:pPr>
            <a:r>
              <a:rPr lang="fr-FR" b="1" dirty="0">
                <a:solidFill>
                  <a:schemeClr val="accent5">
                    <a:lumMod val="75000"/>
                  </a:schemeClr>
                </a:solidFill>
              </a:rPr>
              <a:t> </a:t>
            </a:r>
            <a:r>
              <a:rPr lang="fr-FR" b="1" dirty="0" smtClean="0">
                <a:solidFill>
                  <a:schemeClr val="accent5">
                    <a:lumMod val="75000"/>
                  </a:schemeClr>
                </a:solidFill>
              </a:rPr>
              <a:t>(</a:t>
            </a:r>
            <a:r>
              <a:rPr lang="fr-FR" b="1" dirty="0" err="1" smtClean="0">
                <a:solidFill>
                  <a:schemeClr val="accent5">
                    <a:lumMod val="75000"/>
                  </a:schemeClr>
                </a:solidFill>
              </a:rPr>
              <a:t>null</a:t>
            </a:r>
            <a:r>
              <a:rPr lang="fr-FR" b="1" dirty="0" smtClean="0">
                <a:solidFill>
                  <a:schemeClr val="accent5">
                    <a:lumMod val="75000"/>
                  </a:schemeClr>
                </a:solidFill>
              </a:rPr>
              <a:t>, 'Leblanc', ' Marc', '50 avenue des chênes', 34000 MONTPELLIER');</a:t>
            </a:r>
            <a:endParaRPr lang="fr-FR" b="1" dirty="0">
              <a:solidFill>
                <a:schemeClr val="accent5">
                  <a:lumMod val="75000"/>
                </a:schemeClr>
              </a:solidFill>
            </a:endParaRPr>
          </a:p>
          <a:p>
            <a:pPr marL="804863"/>
            <a:endParaRPr lang="fr-FR" b="1" dirty="0">
              <a:solidFill>
                <a:schemeClr val="accent5">
                  <a:lumMod val="75000"/>
                </a:schemeClr>
              </a:solidFill>
            </a:endParaRPr>
          </a:p>
        </p:txBody>
      </p:sp>
      <p:sp>
        <p:nvSpPr>
          <p:cNvPr id="2" name="Espace réservé du pied de page 1"/>
          <p:cNvSpPr>
            <a:spLocks noGrp="1"/>
          </p:cNvSpPr>
          <p:nvPr>
            <p:ph type="ftr" sz="quarter" idx="11"/>
          </p:nvPr>
        </p:nvSpPr>
        <p:spPr/>
        <p:txBody>
          <a:bodyPr/>
          <a:lstStyle/>
          <a:p>
            <a:r>
              <a:rPr lang="fr-FR" dirty="0" smtClean="0"/>
              <a:t>(c) Philippe </a:t>
            </a:r>
            <a:r>
              <a:rPr lang="fr-FR" dirty="0" err="1" smtClean="0"/>
              <a:t>Maroudy</a:t>
            </a:r>
            <a:r>
              <a:rPr lang="fr-FR" dirty="0" smtClean="0"/>
              <a:t> - 2014</a:t>
            </a:r>
            <a:endParaRPr lang="fr-FR" dirty="0"/>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19</a:t>
            </a:fld>
            <a:endParaRPr lang="fr-FR" dirty="0"/>
          </a:p>
        </p:txBody>
      </p:sp>
      <p:sp>
        <p:nvSpPr>
          <p:cNvPr id="4" name="ZoneTexte 3"/>
          <p:cNvSpPr txBox="1"/>
          <p:nvPr/>
        </p:nvSpPr>
        <p:spPr>
          <a:xfrm>
            <a:off x="2182585" y="103697"/>
            <a:ext cx="7826829" cy="584775"/>
          </a:xfrm>
          <a:prstGeom prst="rect">
            <a:avLst/>
          </a:prstGeom>
          <a:noFill/>
        </p:spPr>
        <p:txBody>
          <a:bodyPr wrap="square" rtlCol="0">
            <a:spAutoFit/>
          </a:bodyPr>
          <a:lstStyle/>
          <a:p>
            <a:pPr algn="ctr"/>
            <a:r>
              <a:rPr lang="fr-FR" sz="3200" dirty="0" smtClean="0"/>
              <a:t>Les commandes SQL : INSERT INTO</a:t>
            </a:r>
            <a:endParaRPr lang="fr-FR" sz="3200" dirty="0"/>
          </a:p>
        </p:txBody>
      </p:sp>
      <p:sp>
        <p:nvSpPr>
          <p:cNvPr id="8" name="Organigramme : Connecteur 7"/>
          <p:cNvSpPr/>
          <p:nvPr/>
        </p:nvSpPr>
        <p:spPr>
          <a:xfrm>
            <a:off x="5411486" y="3725929"/>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4</a:t>
            </a:r>
          </a:p>
        </p:txBody>
      </p:sp>
      <p:sp>
        <p:nvSpPr>
          <p:cNvPr id="9" name="Organigramme : Connecteur 8"/>
          <p:cNvSpPr/>
          <p:nvPr/>
        </p:nvSpPr>
        <p:spPr>
          <a:xfrm>
            <a:off x="1186542" y="3722909"/>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3</a:t>
            </a:r>
            <a:endParaRPr lang="fr-FR" dirty="0">
              <a:solidFill>
                <a:srgbClr val="FF0000"/>
              </a:solidFill>
            </a:endParaRPr>
          </a:p>
        </p:txBody>
      </p:sp>
      <p:sp>
        <p:nvSpPr>
          <p:cNvPr id="10" name="Organigramme : Connecteur 9"/>
          <p:cNvSpPr/>
          <p:nvPr/>
        </p:nvSpPr>
        <p:spPr>
          <a:xfrm>
            <a:off x="283024" y="5410763"/>
            <a:ext cx="33757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11" name="Organigramme : Connecteur 10"/>
          <p:cNvSpPr/>
          <p:nvPr/>
        </p:nvSpPr>
        <p:spPr>
          <a:xfrm>
            <a:off x="283024" y="5863870"/>
            <a:ext cx="33757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2</a:t>
            </a:r>
            <a:endParaRPr lang="fr-FR" dirty="0">
              <a:solidFill>
                <a:srgbClr val="FF0000"/>
              </a:solidFill>
            </a:endParaRPr>
          </a:p>
        </p:txBody>
      </p:sp>
      <p:sp>
        <p:nvSpPr>
          <p:cNvPr id="13" name="Organigramme : Connecteur 12"/>
          <p:cNvSpPr/>
          <p:nvPr/>
        </p:nvSpPr>
        <p:spPr>
          <a:xfrm>
            <a:off x="283024" y="6318703"/>
            <a:ext cx="33757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3</a:t>
            </a:r>
            <a:endParaRPr lang="fr-FR" dirty="0">
              <a:solidFill>
                <a:srgbClr val="FF0000"/>
              </a:solidFill>
            </a:endParaRPr>
          </a:p>
        </p:txBody>
      </p:sp>
      <p:sp>
        <p:nvSpPr>
          <p:cNvPr id="14" name="ZoneTexte 13"/>
          <p:cNvSpPr txBox="1"/>
          <p:nvPr/>
        </p:nvSpPr>
        <p:spPr>
          <a:xfrm>
            <a:off x="607024" y="5378002"/>
            <a:ext cx="5962435" cy="523220"/>
          </a:xfrm>
          <a:prstGeom prst="rect">
            <a:avLst/>
          </a:prstGeom>
          <a:noFill/>
        </p:spPr>
        <p:txBody>
          <a:bodyPr wrap="square" rtlCol="0">
            <a:spAutoFit/>
          </a:bodyPr>
          <a:lstStyle/>
          <a:p>
            <a:r>
              <a:rPr lang="fr-FR" sz="1400" b="1" dirty="0" smtClean="0"/>
              <a:t>Guillemets simples facultatifs pour le noms de colonnes mais pas pour les valeurs alphanumériques  </a:t>
            </a:r>
            <a:endParaRPr lang="fr-FR" sz="1400" b="1" dirty="0"/>
          </a:p>
        </p:txBody>
      </p:sp>
      <p:sp>
        <p:nvSpPr>
          <p:cNvPr id="15" name="ZoneTexte 14"/>
          <p:cNvSpPr txBox="1"/>
          <p:nvPr/>
        </p:nvSpPr>
        <p:spPr>
          <a:xfrm>
            <a:off x="607024" y="5869282"/>
            <a:ext cx="4193576" cy="307777"/>
          </a:xfrm>
          <a:prstGeom prst="rect">
            <a:avLst/>
          </a:prstGeom>
          <a:noFill/>
        </p:spPr>
        <p:txBody>
          <a:bodyPr wrap="square" rtlCol="0">
            <a:spAutoFit/>
          </a:bodyPr>
          <a:lstStyle/>
          <a:p>
            <a:r>
              <a:rPr lang="fr-FR" sz="1400" b="1" dirty="0" smtClean="0"/>
              <a:t>Ne pas oublier le point virgule à la fin de la commande </a:t>
            </a:r>
            <a:endParaRPr lang="fr-FR" sz="1400" b="1" dirty="0"/>
          </a:p>
        </p:txBody>
      </p:sp>
      <p:sp>
        <p:nvSpPr>
          <p:cNvPr id="20" name="ZoneTexte 19"/>
          <p:cNvSpPr txBox="1"/>
          <p:nvPr/>
        </p:nvSpPr>
        <p:spPr>
          <a:xfrm>
            <a:off x="607024" y="6227751"/>
            <a:ext cx="4433062" cy="523220"/>
          </a:xfrm>
          <a:prstGeom prst="rect">
            <a:avLst/>
          </a:prstGeom>
          <a:noFill/>
        </p:spPr>
        <p:txBody>
          <a:bodyPr wrap="square" rtlCol="0">
            <a:spAutoFit/>
          </a:bodyPr>
          <a:lstStyle/>
          <a:p>
            <a:r>
              <a:rPr lang="fr-FR" sz="1400" b="1" dirty="0"/>
              <a:t>I</a:t>
            </a:r>
            <a:r>
              <a:rPr lang="fr-FR" sz="1400" b="1" dirty="0" smtClean="0"/>
              <a:t>ndiquer une valeur </a:t>
            </a:r>
            <a:r>
              <a:rPr lang="fr-FR" sz="1400" b="1" dirty="0" err="1" smtClean="0"/>
              <a:t>null</a:t>
            </a:r>
            <a:r>
              <a:rPr lang="fr-FR" sz="1400" b="1" dirty="0" smtClean="0"/>
              <a:t> car le champ a été défini comme </a:t>
            </a:r>
          </a:p>
          <a:p>
            <a:r>
              <a:rPr lang="fr-FR" sz="1400" b="1" dirty="0" smtClean="0"/>
              <a:t>étant auto incrémenté </a:t>
            </a:r>
            <a:endParaRPr lang="fr-FR" sz="1400" b="1" dirty="0"/>
          </a:p>
        </p:txBody>
      </p:sp>
      <p:sp>
        <p:nvSpPr>
          <p:cNvPr id="21" name="Organigramme : Connecteur 20"/>
          <p:cNvSpPr/>
          <p:nvPr/>
        </p:nvSpPr>
        <p:spPr>
          <a:xfrm>
            <a:off x="3386742" y="2454757"/>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22" name="Organigramme : Connecteur 21"/>
          <p:cNvSpPr/>
          <p:nvPr/>
        </p:nvSpPr>
        <p:spPr>
          <a:xfrm>
            <a:off x="9525000" y="2203118"/>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2</a:t>
            </a:r>
            <a:endParaRPr lang="fr-FR" dirty="0">
              <a:solidFill>
                <a:srgbClr val="FF0000"/>
              </a:solidFill>
            </a:endParaRPr>
          </a:p>
        </p:txBody>
      </p:sp>
      <p:sp>
        <p:nvSpPr>
          <p:cNvPr id="23" name="Organigramme : Connecteur 22"/>
          <p:cNvSpPr/>
          <p:nvPr/>
        </p:nvSpPr>
        <p:spPr>
          <a:xfrm>
            <a:off x="7149429" y="4689764"/>
            <a:ext cx="288000" cy="288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5</a:t>
            </a:r>
            <a:endParaRPr lang="fr-FR" dirty="0">
              <a:solidFill>
                <a:srgbClr val="FF0000"/>
              </a:solidFill>
            </a:endParaRPr>
          </a:p>
        </p:txBody>
      </p:sp>
      <p:sp>
        <p:nvSpPr>
          <p:cNvPr id="24" name="Organigramme : Connecteur 23"/>
          <p:cNvSpPr/>
          <p:nvPr/>
        </p:nvSpPr>
        <p:spPr>
          <a:xfrm>
            <a:off x="6808946" y="5816590"/>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5</a:t>
            </a:r>
            <a:endParaRPr lang="fr-FR" dirty="0">
              <a:solidFill>
                <a:srgbClr val="FF0000"/>
              </a:solidFill>
            </a:endParaRPr>
          </a:p>
        </p:txBody>
      </p:sp>
      <p:sp>
        <p:nvSpPr>
          <p:cNvPr id="57" name="ZoneTexte 56"/>
          <p:cNvSpPr txBox="1"/>
          <p:nvPr/>
        </p:nvSpPr>
        <p:spPr>
          <a:xfrm>
            <a:off x="7132946" y="5816590"/>
            <a:ext cx="4710717" cy="307777"/>
          </a:xfrm>
          <a:prstGeom prst="rect">
            <a:avLst/>
          </a:prstGeom>
          <a:noFill/>
        </p:spPr>
        <p:txBody>
          <a:bodyPr wrap="square" rtlCol="0">
            <a:spAutoFit/>
          </a:bodyPr>
          <a:lstStyle/>
          <a:p>
            <a:r>
              <a:rPr lang="fr-FR" sz="1400" b="1" dirty="0" smtClean="0"/>
              <a:t>Ne pas oublier la virgule lors de l'insertion de plusieurs lignes </a:t>
            </a:r>
            <a:endParaRPr lang="fr-FR" sz="1400" b="1" dirty="0"/>
          </a:p>
        </p:txBody>
      </p:sp>
      <p:sp>
        <p:nvSpPr>
          <p:cNvPr id="58" name="Organigramme : Connecteur 57"/>
          <p:cNvSpPr/>
          <p:nvPr/>
        </p:nvSpPr>
        <p:spPr>
          <a:xfrm>
            <a:off x="6802221" y="5384822"/>
            <a:ext cx="330727" cy="314779"/>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4</a:t>
            </a:r>
          </a:p>
        </p:txBody>
      </p:sp>
      <p:sp>
        <p:nvSpPr>
          <p:cNvPr id="59" name="ZoneTexte 58"/>
          <p:cNvSpPr txBox="1"/>
          <p:nvPr/>
        </p:nvSpPr>
        <p:spPr>
          <a:xfrm>
            <a:off x="7132948" y="5381217"/>
            <a:ext cx="4743374" cy="307777"/>
          </a:xfrm>
          <a:prstGeom prst="rect">
            <a:avLst/>
          </a:prstGeom>
          <a:noFill/>
        </p:spPr>
        <p:txBody>
          <a:bodyPr wrap="square" rtlCol="0">
            <a:spAutoFit/>
          </a:bodyPr>
          <a:lstStyle/>
          <a:p>
            <a:r>
              <a:rPr lang="fr-FR" sz="1400" b="1" dirty="0" smtClean="0"/>
              <a:t>Les valeurs de type numérique n'ont pas besoin de guillemets</a:t>
            </a:r>
          </a:p>
        </p:txBody>
      </p:sp>
    </p:spTree>
    <p:extLst>
      <p:ext uri="{BB962C8B-B14F-4D97-AF65-F5344CB8AC3E}">
        <p14:creationId xmlns:p14="http://schemas.microsoft.com/office/powerpoint/2010/main" val="2220986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242456" y="315685"/>
            <a:ext cx="7913914" cy="707886"/>
          </a:xfrm>
          <a:prstGeom prst="rect">
            <a:avLst/>
          </a:prstGeom>
          <a:noFill/>
        </p:spPr>
        <p:txBody>
          <a:bodyPr wrap="square" rtlCol="0">
            <a:spAutoFit/>
          </a:bodyPr>
          <a:lstStyle/>
          <a:p>
            <a:pPr algn="ctr"/>
            <a:r>
              <a:rPr lang="fr-FR" sz="4000" dirty="0" smtClean="0"/>
              <a:t>Le langage SQL : Définition</a:t>
            </a:r>
            <a:endParaRPr lang="fr-FR" sz="4000" dirty="0"/>
          </a:p>
        </p:txBody>
      </p:sp>
      <p:sp>
        <p:nvSpPr>
          <p:cNvPr id="3" name="Rectangle 2"/>
          <p:cNvSpPr/>
          <p:nvPr/>
        </p:nvSpPr>
        <p:spPr>
          <a:xfrm>
            <a:off x="293914" y="1371600"/>
            <a:ext cx="11702143" cy="437605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solidFill>
                  <a:schemeClr val="accent5">
                    <a:lumMod val="75000"/>
                  </a:schemeClr>
                </a:solidFill>
              </a:rPr>
              <a:t>SQL (</a:t>
            </a:r>
            <a:r>
              <a:rPr lang="fr-FR" b="1" dirty="0" err="1" smtClean="0">
                <a:solidFill>
                  <a:schemeClr val="accent5">
                    <a:lumMod val="75000"/>
                  </a:schemeClr>
                </a:solidFill>
              </a:rPr>
              <a:t>Structured</a:t>
            </a:r>
            <a:r>
              <a:rPr lang="fr-FR" b="1" dirty="0" smtClean="0">
                <a:solidFill>
                  <a:schemeClr val="accent5">
                    <a:lumMod val="75000"/>
                  </a:schemeClr>
                </a:solidFill>
              </a:rPr>
              <a:t> </a:t>
            </a:r>
            <a:r>
              <a:rPr lang="fr-FR" b="1" dirty="0" err="1" smtClean="0">
                <a:solidFill>
                  <a:schemeClr val="accent5">
                    <a:lumMod val="75000"/>
                  </a:schemeClr>
                </a:solidFill>
              </a:rPr>
              <a:t>Query</a:t>
            </a:r>
            <a:r>
              <a:rPr lang="fr-FR" b="1" dirty="0" smtClean="0">
                <a:solidFill>
                  <a:schemeClr val="accent5">
                    <a:lumMod val="75000"/>
                  </a:schemeClr>
                </a:solidFill>
              </a:rPr>
              <a:t> Language ou langage de requêtes structurées) est un langage de manipulation de données : </a:t>
            </a:r>
          </a:p>
          <a:p>
            <a:pPr marL="719138"/>
            <a:endParaRPr lang="fr-FR" b="1" dirty="0" smtClean="0">
              <a:solidFill>
                <a:schemeClr val="accent5">
                  <a:lumMod val="75000"/>
                </a:schemeClr>
              </a:solidFill>
            </a:endParaRPr>
          </a:p>
          <a:p>
            <a:pPr marL="1882775" indent="-1163638"/>
            <a:r>
              <a:rPr lang="fr-FR" b="1" dirty="0">
                <a:solidFill>
                  <a:schemeClr val="accent5">
                    <a:lumMod val="75000"/>
                  </a:schemeClr>
                </a:solidFill>
              </a:rPr>
              <a:t>N</a:t>
            </a:r>
            <a:r>
              <a:rPr lang="fr-FR" b="1" dirty="0" smtClean="0">
                <a:solidFill>
                  <a:schemeClr val="accent5">
                    <a:lumMod val="75000"/>
                  </a:schemeClr>
                </a:solidFill>
              </a:rPr>
              <a:t>ormalisé  : Des règles universelles d'écriture ont été établies par un groupe de normalisation composés d'experts (A.N.S.I </a:t>
            </a:r>
            <a:r>
              <a:rPr lang="fr-FR" b="1" dirty="0" smtClean="0">
                <a:solidFill>
                  <a:schemeClr val="accent5">
                    <a:lumMod val="75000"/>
                  </a:schemeClr>
                </a:solidFill>
                <a:sym typeface="Wingdings" panose="05000000000000000000" pitchFamily="2" charset="2"/>
              </a:rPr>
              <a:t>American National Standard Institute).</a:t>
            </a:r>
            <a:endParaRPr lang="fr-FR" b="1" dirty="0" smtClean="0">
              <a:solidFill>
                <a:schemeClr val="accent5">
                  <a:lumMod val="75000"/>
                </a:schemeClr>
              </a:solidFill>
            </a:endParaRPr>
          </a:p>
          <a:p>
            <a:pPr marL="358775"/>
            <a:endParaRPr lang="fr-FR" sz="1400" b="1" dirty="0" smtClean="0">
              <a:solidFill>
                <a:schemeClr val="accent5">
                  <a:lumMod val="75000"/>
                </a:schemeClr>
              </a:solidFill>
            </a:endParaRPr>
          </a:p>
          <a:p>
            <a:pPr marL="719138"/>
            <a:r>
              <a:rPr lang="fr-FR" b="1" dirty="0" smtClean="0">
                <a:solidFill>
                  <a:schemeClr val="accent5">
                    <a:lumMod val="75000"/>
                  </a:schemeClr>
                </a:solidFill>
              </a:rPr>
              <a:t>Non propriétaire : Aucune société ne possède ni ne contrôle le langage</a:t>
            </a:r>
          </a:p>
          <a:p>
            <a:pPr marL="358775"/>
            <a:endParaRPr lang="fr-FR" sz="1400" b="1" dirty="0" smtClean="0">
              <a:solidFill>
                <a:schemeClr val="accent5">
                  <a:lumMod val="75000"/>
                </a:schemeClr>
              </a:solidFill>
            </a:endParaRPr>
          </a:p>
          <a:p>
            <a:pPr marL="719138"/>
            <a:r>
              <a:rPr lang="fr-FR" b="1" dirty="0" smtClean="0">
                <a:solidFill>
                  <a:schemeClr val="accent5">
                    <a:lumMod val="75000"/>
                  </a:schemeClr>
                </a:solidFill>
              </a:rPr>
              <a:t>Permet de gérer des bases de données relationnelles : </a:t>
            </a:r>
          </a:p>
          <a:p>
            <a:pPr marL="358775"/>
            <a:endParaRPr lang="fr-FR" sz="1000" b="1" dirty="0" smtClean="0">
              <a:solidFill>
                <a:schemeClr val="accent5">
                  <a:lumMod val="75000"/>
                </a:schemeClr>
              </a:solidFill>
            </a:endParaRPr>
          </a:p>
          <a:p>
            <a:pPr marL="1077913"/>
            <a:r>
              <a:rPr lang="fr-FR" b="1" dirty="0" smtClean="0">
                <a:solidFill>
                  <a:schemeClr val="accent5">
                    <a:lumMod val="75000"/>
                  </a:schemeClr>
                </a:solidFill>
              </a:rPr>
              <a:t>Organiser les données </a:t>
            </a:r>
            <a:endParaRPr lang="fr-FR" b="1" dirty="0">
              <a:solidFill>
                <a:schemeClr val="accent5">
                  <a:lumMod val="75000"/>
                </a:schemeClr>
              </a:solidFill>
              <a:sym typeface="Wingdings" panose="05000000000000000000" pitchFamily="2" charset="2"/>
            </a:endParaRPr>
          </a:p>
          <a:p>
            <a:pPr marL="1436688"/>
            <a:r>
              <a:rPr lang="fr-FR" b="1" dirty="0" smtClean="0">
                <a:solidFill>
                  <a:schemeClr val="accent5">
                    <a:lumMod val="75000"/>
                  </a:schemeClr>
                </a:solidFill>
                <a:sym typeface="Wingdings" panose="05000000000000000000" pitchFamily="2" charset="2"/>
              </a:rPr>
              <a:t>Créer, modifier, supprimer des tables dans les bases de données.</a:t>
            </a:r>
          </a:p>
          <a:p>
            <a:pPr marL="1077913"/>
            <a:endParaRPr lang="fr-FR" sz="1000" b="1" dirty="0">
              <a:solidFill>
                <a:schemeClr val="accent5">
                  <a:lumMod val="75000"/>
                </a:schemeClr>
              </a:solidFill>
              <a:sym typeface="Wingdings" panose="05000000000000000000" pitchFamily="2" charset="2"/>
            </a:endParaRPr>
          </a:p>
          <a:p>
            <a:pPr marL="1077913"/>
            <a:r>
              <a:rPr lang="fr-FR" b="1" dirty="0" smtClean="0">
                <a:solidFill>
                  <a:schemeClr val="accent5">
                    <a:lumMod val="75000"/>
                  </a:schemeClr>
                </a:solidFill>
                <a:sym typeface="Wingdings" panose="05000000000000000000" pitchFamily="2" charset="2"/>
              </a:rPr>
              <a:t>Manipuler les données </a:t>
            </a:r>
          </a:p>
          <a:p>
            <a:pPr marL="1436688"/>
            <a:r>
              <a:rPr lang="fr-FR" b="1" dirty="0" smtClean="0">
                <a:solidFill>
                  <a:schemeClr val="accent5">
                    <a:lumMod val="75000"/>
                  </a:schemeClr>
                </a:solidFill>
                <a:sym typeface="Wingdings" panose="05000000000000000000" pitchFamily="2" charset="2"/>
              </a:rPr>
              <a:t>Ajouter, modifier, lire, supprimer les données dans les tables.</a:t>
            </a:r>
          </a:p>
          <a:p>
            <a:pPr marL="892175" indent="-533400"/>
            <a:endParaRPr lang="fr-FR" sz="1000" b="1" dirty="0" smtClean="0">
              <a:solidFill>
                <a:schemeClr val="accent5">
                  <a:lumMod val="75000"/>
                </a:schemeClr>
              </a:solidFill>
            </a:endParaRPr>
          </a:p>
          <a:p>
            <a:pPr marL="1077913"/>
            <a:r>
              <a:rPr lang="fr-FR" b="1" dirty="0" smtClean="0">
                <a:solidFill>
                  <a:schemeClr val="accent5">
                    <a:lumMod val="75000"/>
                  </a:schemeClr>
                </a:solidFill>
              </a:rPr>
              <a:t>Contrôler les données</a:t>
            </a:r>
          </a:p>
          <a:p>
            <a:pPr marL="1436688"/>
            <a:r>
              <a:rPr lang="fr-FR" b="1" dirty="0" smtClean="0">
                <a:solidFill>
                  <a:schemeClr val="accent5">
                    <a:lumMod val="75000"/>
                  </a:schemeClr>
                </a:solidFill>
              </a:rPr>
              <a:t>Contrôle des accès aux données en fonction des utilisateurs.</a:t>
            </a:r>
          </a:p>
        </p:txBody>
      </p:sp>
      <p:sp>
        <p:nvSpPr>
          <p:cNvPr id="4" name="Flèche droite 3"/>
          <p:cNvSpPr/>
          <p:nvPr/>
        </p:nvSpPr>
        <p:spPr>
          <a:xfrm>
            <a:off x="413658" y="1921160"/>
            <a:ext cx="612000" cy="3600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droite 4"/>
          <p:cNvSpPr/>
          <p:nvPr/>
        </p:nvSpPr>
        <p:spPr>
          <a:xfrm>
            <a:off x="413657" y="2671230"/>
            <a:ext cx="612000" cy="3600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droite 5"/>
          <p:cNvSpPr/>
          <p:nvPr/>
        </p:nvSpPr>
        <p:spPr>
          <a:xfrm>
            <a:off x="413657" y="3165982"/>
            <a:ext cx="612000" cy="3600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droite 6"/>
          <p:cNvSpPr/>
          <p:nvPr/>
        </p:nvSpPr>
        <p:spPr>
          <a:xfrm>
            <a:off x="1044040" y="3641762"/>
            <a:ext cx="396000" cy="2520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droite 7"/>
          <p:cNvSpPr/>
          <p:nvPr/>
        </p:nvSpPr>
        <p:spPr>
          <a:xfrm>
            <a:off x="1044040" y="4340516"/>
            <a:ext cx="396000" cy="2520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droite 8"/>
          <p:cNvSpPr/>
          <p:nvPr/>
        </p:nvSpPr>
        <p:spPr>
          <a:xfrm>
            <a:off x="1044040" y="5052134"/>
            <a:ext cx="396000" cy="2520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pied de page 9"/>
          <p:cNvSpPr>
            <a:spLocks noGrp="1"/>
          </p:cNvSpPr>
          <p:nvPr>
            <p:ph type="ftr" sz="quarter" idx="11"/>
          </p:nvPr>
        </p:nvSpPr>
        <p:spPr/>
        <p:txBody>
          <a:bodyPr/>
          <a:lstStyle/>
          <a:p>
            <a:r>
              <a:rPr lang="fr-FR" smtClean="0"/>
              <a:t>(c) Philippe Maroudy - 2014</a:t>
            </a:r>
            <a:endParaRPr lang="fr-FR"/>
          </a:p>
        </p:txBody>
      </p:sp>
      <p:sp>
        <p:nvSpPr>
          <p:cNvPr id="11" name="Espace réservé du numéro de diapositive 10"/>
          <p:cNvSpPr>
            <a:spLocks noGrp="1"/>
          </p:cNvSpPr>
          <p:nvPr>
            <p:ph type="sldNum" sz="quarter" idx="12"/>
          </p:nvPr>
        </p:nvSpPr>
        <p:spPr/>
        <p:txBody>
          <a:bodyPr/>
          <a:lstStyle/>
          <a:p>
            <a:fld id="{20AA8767-BC59-4CC9-946E-2BE5743AD7A4}" type="slidenum">
              <a:rPr lang="fr-FR" smtClean="0"/>
              <a:t>2</a:t>
            </a:fld>
            <a:endParaRPr lang="fr-FR"/>
          </a:p>
        </p:txBody>
      </p:sp>
    </p:spTree>
    <p:extLst>
      <p:ext uri="{BB962C8B-B14F-4D97-AF65-F5344CB8AC3E}">
        <p14:creationId xmlns:p14="http://schemas.microsoft.com/office/powerpoint/2010/main" val="644066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5" y="665017"/>
            <a:ext cx="11669486" cy="605645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p>
          <a:p>
            <a:r>
              <a:rPr lang="fr-FR" b="1" dirty="0" smtClean="0">
                <a:solidFill>
                  <a:schemeClr val="accent5">
                    <a:lumMod val="75000"/>
                  </a:schemeClr>
                </a:solidFill>
              </a:rPr>
              <a:t>La commande UPDATE permet de mettre à jour des données dans les lignes existantes d'une table. Elle est le plus souvent utilisé avec la clause WHERE pour indiquer sur quelles lignes la mise à jour doit être faite	</a:t>
            </a:r>
          </a:p>
          <a:p>
            <a:endParaRPr lang="fr-FR" sz="1200" b="1" dirty="0">
              <a:solidFill>
                <a:schemeClr val="accent5">
                  <a:lumMod val="75000"/>
                </a:schemeClr>
              </a:solidFill>
            </a:endParaRPr>
          </a:p>
          <a:p>
            <a:r>
              <a:rPr lang="fr-FR" b="1" dirty="0" smtClean="0">
                <a:solidFill>
                  <a:schemeClr val="accent5">
                    <a:lumMod val="75000"/>
                  </a:schemeClr>
                </a:solidFill>
              </a:rPr>
              <a:t>Syntaxe</a:t>
            </a:r>
          </a:p>
          <a:p>
            <a:pPr marL="712788"/>
            <a:r>
              <a:rPr lang="fr-FR" b="1" dirty="0" smtClean="0">
                <a:solidFill>
                  <a:srgbClr val="7030A0"/>
                </a:solidFill>
              </a:rPr>
              <a:t>UPDATE </a:t>
            </a:r>
            <a:r>
              <a:rPr lang="fr-FR" b="1" dirty="0" err="1" smtClean="0">
                <a:solidFill>
                  <a:srgbClr val="00B050"/>
                </a:solidFill>
              </a:rPr>
              <a:t>nom_table</a:t>
            </a:r>
            <a:r>
              <a:rPr lang="fr-FR" b="1" dirty="0" smtClean="0">
                <a:solidFill>
                  <a:schemeClr val="accent5">
                    <a:lumMod val="75000"/>
                  </a:schemeClr>
                </a:solidFill>
              </a:rPr>
              <a:t> </a:t>
            </a:r>
          </a:p>
          <a:p>
            <a:pPr marL="712788"/>
            <a:r>
              <a:rPr lang="fr-FR" b="1" dirty="0" smtClean="0">
                <a:solidFill>
                  <a:srgbClr val="7030A0"/>
                </a:solidFill>
              </a:rPr>
              <a:t>SET </a:t>
            </a:r>
            <a:r>
              <a:rPr lang="fr-FR" b="1" dirty="0" err="1" smtClean="0">
                <a:solidFill>
                  <a:schemeClr val="accent5">
                    <a:lumMod val="75000"/>
                  </a:schemeClr>
                </a:solidFill>
              </a:rPr>
              <a:t>nom_colonne</a:t>
            </a:r>
            <a:r>
              <a:rPr lang="fr-FR" b="1" dirty="0" smtClean="0">
                <a:solidFill>
                  <a:schemeClr val="accent5">
                    <a:lumMod val="75000"/>
                  </a:schemeClr>
                </a:solidFill>
              </a:rPr>
              <a:t> = valeur</a:t>
            </a:r>
            <a:endParaRPr lang="fr-FR" b="1" dirty="0">
              <a:solidFill>
                <a:schemeClr val="accent5">
                  <a:lumMod val="75000"/>
                </a:schemeClr>
              </a:solidFill>
            </a:endParaRPr>
          </a:p>
          <a:p>
            <a:pPr marL="712788"/>
            <a:r>
              <a:rPr lang="fr-FR" b="1" dirty="0" smtClean="0">
                <a:solidFill>
                  <a:srgbClr val="7030A0"/>
                </a:solidFill>
              </a:rPr>
              <a:t>WHERE </a:t>
            </a:r>
            <a:r>
              <a:rPr lang="fr-FR" b="1" dirty="0" smtClean="0">
                <a:solidFill>
                  <a:srgbClr val="00B0F0"/>
                </a:solidFill>
              </a:rPr>
              <a:t>condition</a:t>
            </a:r>
            <a:r>
              <a:rPr lang="fr-FR" b="1" dirty="0" smtClean="0">
                <a:solidFill>
                  <a:schemeClr val="accent5">
                    <a:lumMod val="75000"/>
                  </a:schemeClr>
                </a:solidFill>
              </a:rPr>
              <a:t>;</a:t>
            </a:r>
            <a:endParaRPr lang="fr-FR" b="1" dirty="0" smtClean="0">
              <a:solidFill>
                <a:srgbClr val="00B0F0"/>
              </a:solidFill>
            </a:endParaRPr>
          </a:p>
          <a:p>
            <a:endParaRPr lang="fr-FR" sz="1200" b="1" dirty="0">
              <a:solidFill>
                <a:schemeClr val="accent5">
                  <a:lumMod val="75000"/>
                </a:schemeClr>
              </a:solidFill>
            </a:endParaRPr>
          </a:p>
          <a:p>
            <a:r>
              <a:rPr lang="fr-FR" b="1" dirty="0" smtClean="0">
                <a:solidFill>
                  <a:schemeClr val="accent5">
                    <a:lumMod val="75000"/>
                  </a:schemeClr>
                </a:solidFill>
              </a:rPr>
              <a:t>Exemples</a:t>
            </a:r>
          </a:p>
          <a:p>
            <a:pPr marL="804863"/>
            <a:r>
              <a:rPr lang="fr-FR" b="1" dirty="0" smtClean="0">
                <a:solidFill>
                  <a:schemeClr val="accent5">
                    <a:lumMod val="75000"/>
                  </a:schemeClr>
                </a:solidFill>
              </a:rPr>
              <a:t>1)Modifier une seule valeur d'un champ dans la table clients</a:t>
            </a:r>
          </a:p>
          <a:p>
            <a:pPr marL="1438275"/>
            <a:r>
              <a:rPr lang="fr-FR" b="1" dirty="0" smtClean="0">
                <a:solidFill>
                  <a:schemeClr val="accent5">
                    <a:lumMod val="75000"/>
                  </a:schemeClr>
                </a:solidFill>
              </a:rPr>
              <a:t>UPDATE </a:t>
            </a:r>
            <a:r>
              <a:rPr lang="fr-FR" b="1" dirty="0" err="1" smtClean="0">
                <a:solidFill>
                  <a:schemeClr val="accent5">
                    <a:lumMod val="75000"/>
                  </a:schemeClr>
                </a:solidFill>
              </a:rPr>
              <a:t>T_client</a:t>
            </a:r>
            <a:endParaRPr lang="fr-FR" b="1" dirty="0" smtClean="0">
              <a:solidFill>
                <a:schemeClr val="accent5">
                  <a:lumMod val="75000"/>
                </a:schemeClr>
              </a:solidFill>
            </a:endParaRPr>
          </a:p>
          <a:p>
            <a:pPr marL="1438275"/>
            <a:r>
              <a:rPr lang="fr-FR" b="1" dirty="0" smtClean="0">
                <a:solidFill>
                  <a:schemeClr val="accent5">
                    <a:lumMod val="75000"/>
                  </a:schemeClr>
                </a:solidFill>
              </a:rPr>
              <a:t>SET </a:t>
            </a:r>
            <a:r>
              <a:rPr lang="fr-FR" b="1" dirty="0" err="1" smtClean="0">
                <a:solidFill>
                  <a:schemeClr val="accent5">
                    <a:lumMod val="75000"/>
                  </a:schemeClr>
                </a:solidFill>
              </a:rPr>
              <a:t>adresse_client</a:t>
            </a:r>
            <a:r>
              <a:rPr lang="fr-FR" b="1" dirty="0" smtClean="0">
                <a:solidFill>
                  <a:schemeClr val="accent5">
                    <a:lumMod val="75000"/>
                  </a:schemeClr>
                </a:solidFill>
              </a:rPr>
              <a:t> = "25 rue des Acacias"</a:t>
            </a:r>
          </a:p>
          <a:p>
            <a:pPr marL="1438275"/>
            <a:r>
              <a:rPr lang="fr-FR" b="1" dirty="0" smtClean="0">
                <a:solidFill>
                  <a:schemeClr val="accent5">
                    <a:lumMod val="75000"/>
                  </a:schemeClr>
                </a:solidFill>
              </a:rPr>
              <a:t>WHERE </a:t>
            </a:r>
            <a:r>
              <a:rPr lang="fr-FR" b="1" dirty="0" err="1" smtClean="0">
                <a:solidFill>
                  <a:schemeClr val="accent5">
                    <a:lumMod val="75000"/>
                  </a:schemeClr>
                </a:solidFill>
              </a:rPr>
              <a:t>id_client</a:t>
            </a:r>
            <a:r>
              <a:rPr lang="fr-FR" b="1" dirty="0" smtClean="0">
                <a:solidFill>
                  <a:schemeClr val="accent5">
                    <a:lumMod val="75000"/>
                  </a:schemeClr>
                </a:solidFill>
              </a:rPr>
              <a:t>=2;</a:t>
            </a:r>
          </a:p>
          <a:p>
            <a:endParaRPr lang="fr-FR" sz="1200" b="1" dirty="0">
              <a:solidFill>
                <a:schemeClr val="accent5">
                  <a:lumMod val="75000"/>
                </a:schemeClr>
              </a:solidFill>
            </a:endParaRPr>
          </a:p>
          <a:p>
            <a:pPr marL="804863"/>
            <a:endParaRPr lang="fr-FR" sz="1200" b="1" dirty="0" smtClean="0">
              <a:solidFill>
                <a:schemeClr val="accent5">
                  <a:lumMod val="75000"/>
                </a:schemeClr>
              </a:solidFill>
            </a:endParaRPr>
          </a:p>
          <a:p>
            <a:pPr marL="804863"/>
            <a:r>
              <a:rPr lang="fr-FR" b="1" dirty="0" smtClean="0">
                <a:solidFill>
                  <a:schemeClr val="accent5">
                    <a:lumMod val="75000"/>
                  </a:schemeClr>
                </a:solidFill>
              </a:rPr>
              <a:t>2)Modifier plusieurs valeurs dans une ligne de la table</a:t>
            </a:r>
          </a:p>
          <a:p>
            <a:pPr marL="1435100"/>
            <a:r>
              <a:rPr lang="fr-FR" b="1" dirty="0" smtClean="0">
                <a:solidFill>
                  <a:schemeClr val="accent5">
                    <a:lumMod val="75000"/>
                  </a:schemeClr>
                </a:solidFill>
              </a:rPr>
              <a:t>UPDATE </a:t>
            </a:r>
            <a:r>
              <a:rPr lang="fr-FR" b="1" dirty="0" err="1" smtClean="0">
                <a:solidFill>
                  <a:schemeClr val="accent5">
                    <a:lumMod val="75000"/>
                  </a:schemeClr>
                </a:solidFill>
              </a:rPr>
              <a:t>T_client</a:t>
            </a:r>
            <a:endParaRPr lang="fr-FR" b="1" dirty="0" smtClean="0">
              <a:solidFill>
                <a:schemeClr val="accent5">
                  <a:lumMod val="75000"/>
                </a:schemeClr>
              </a:solidFill>
            </a:endParaRPr>
          </a:p>
          <a:p>
            <a:pPr marL="1438275"/>
            <a:r>
              <a:rPr lang="fr-FR" b="1" dirty="0" smtClean="0">
                <a:solidFill>
                  <a:schemeClr val="accent5">
                    <a:lumMod val="75000"/>
                  </a:schemeClr>
                </a:solidFill>
              </a:rPr>
              <a:t>SET </a:t>
            </a:r>
            <a:r>
              <a:rPr lang="fr-FR" b="1" dirty="0" err="1" smtClean="0">
                <a:solidFill>
                  <a:schemeClr val="accent5">
                    <a:lumMod val="75000"/>
                  </a:schemeClr>
                </a:solidFill>
              </a:rPr>
              <a:t>adresse_client</a:t>
            </a:r>
            <a:r>
              <a:rPr lang="fr-FR" b="1" dirty="0" smtClean="0">
                <a:solidFill>
                  <a:schemeClr val="accent5">
                    <a:lumMod val="75000"/>
                  </a:schemeClr>
                </a:solidFill>
              </a:rPr>
              <a:t>="25 rue des Acacias",</a:t>
            </a:r>
          </a:p>
          <a:p>
            <a:pPr marL="1790700"/>
            <a:r>
              <a:rPr lang="fr-FR" b="1" dirty="0" err="1" smtClean="0">
                <a:solidFill>
                  <a:schemeClr val="accent5">
                    <a:lumMod val="75000"/>
                  </a:schemeClr>
                </a:solidFill>
              </a:rPr>
              <a:t>code_postal_client</a:t>
            </a:r>
            <a:r>
              <a:rPr lang="fr-FR" b="1" dirty="0" smtClean="0">
                <a:solidFill>
                  <a:schemeClr val="accent5">
                    <a:lumMod val="75000"/>
                  </a:schemeClr>
                </a:solidFill>
              </a:rPr>
              <a:t>=25000,</a:t>
            </a:r>
          </a:p>
          <a:p>
            <a:pPr marL="1790700"/>
            <a:r>
              <a:rPr lang="fr-FR" b="1" dirty="0" err="1" smtClean="0">
                <a:solidFill>
                  <a:schemeClr val="accent5">
                    <a:lumMod val="75000"/>
                  </a:schemeClr>
                </a:solidFill>
              </a:rPr>
              <a:t>ville_client</a:t>
            </a:r>
            <a:r>
              <a:rPr lang="fr-FR" b="1" dirty="0" smtClean="0">
                <a:solidFill>
                  <a:schemeClr val="accent5">
                    <a:lumMod val="75000"/>
                  </a:schemeClr>
                </a:solidFill>
              </a:rPr>
              <a:t>="BESANCON</a:t>
            </a:r>
            <a:r>
              <a:rPr lang="fr-FR" b="1" dirty="0">
                <a:solidFill>
                  <a:schemeClr val="accent5">
                    <a:lumMod val="75000"/>
                  </a:schemeClr>
                </a:solidFill>
              </a:rPr>
              <a:t>"</a:t>
            </a:r>
          </a:p>
          <a:p>
            <a:pPr marL="1438275"/>
            <a:r>
              <a:rPr lang="fr-FR" b="1" dirty="0" smtClean="0">
                <a:solidFill>
                  <a:schemeClr val="accent5">
                    <a:lumMod val="75000"/>
                  </a:schemeClr>
                </a:solidFill>
              </a:rPr>
              <a:t>WHERE </a:t>
            </a:r>
            <a:r>
              <a:rPr lang="fr-FR" b="1" dirty="0" err="1" smtClean="0">
                <a:solidFill>
                  <a:schemeClr val="accent5">
                    <a:lumMod val="75000"/>
                  </a:schemeClr>
                </a:solidFill>
              </a:rPr>
              <a:t>id_client</a:t>
            </a:r>
            <a:r>
              <a:rPr lang="fr-FR" b="1" dirty="0" smtClean="0">
                <a:solidFill>
                  <a:schemeClr val="accent5">
                    <a:lumMod val="75000"/>
                  </a:schemeClr>
                </a:solidFill>
              </a:rPr>
              <a:t>=2;</a:t>
            </a: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20</a:t>
            </a:fld>
            <a:endParaRPr lang="fr-FR"/>
          </a:p>
        </p:txBody>
      </p:sp>
      <p:sp>
        <p:nvSpPr>
          <p:cNvPr id="14" name="Organigramme : Connecteur 13"/>
          <p:cNvSpPr/>
          <p:nvPr/>
        </p:nvSpPr>
        <p:spPr>
          <a:xfrm>
            <a:off x="3714600" y="4274033"/>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21" name="ZoneTexte 20"/>
          <p:cNvSpPr txBox="1"/>
          <p:nvPr/>
        </p:nvSpPr>
        <p:spPr>
          <a:xfrm>
            <a:off x="2182585" y="59865"/>
            <a:ext cx="7826829" cy="540000"/>
          </a:xfrm>
          <a:prstGeom prst="rect">
            <a:avLst/>
          </a:prstGeom>
          <a:noFill/>
        </p:spPr>
        <p:txBody>
          <a:bodyPr wrap="square" rtlCol="0">
            <a:spAutoFit/>
          </a:bodyPr>
          <a:lstStyle/>
          <a:p>
            <a:pPr algn="ctr"/>
            <a:r>
              <a:rPr lang="fr-FR" sz="3200" dirty="0" smtClean="0"/>
              <a:t>Les commandes SQL : UPDATE</a:t>
            </a:r>
            <a:endParaRPr lang="fr-FR" sz="3200" dirty="0"/>
          </a:p>
        </p:txBody>
      </p:sp>
      <p:sp>
        <p:nvSpPr>
          <p:cNvPr id="22" name="Organigramme : Connecteur 21"/>
          <p:cNvSpPr/>
          <p:nvPr/>
        </p:nvSpPr>
        <p:spPr>
          <a:xfrm>
            <a:off x="5546952" y="5423436"/>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2</a:t>
            </a:r>
            <a:endParaRPr lang="fr-FR" dirty="0">
              <a:solidFill>
                <a:srgbClr val="FF0000"/>
              </a:solidFill>
            </a:endParaRPr>
          </a:p>
        </p:txBody>
      </p:sp>
      <p:cxnSp>
        <p:nvCxnSpPr>
          <p:cNvPr id="24" name="Connecteur droit avec flèche 23"/>
          <p:cNvCxnSpPr/>
          <p:nvPr/>
        </p:nvCxnSpPr>
        <p:spPr>
          <a:xfrm flipH="1" flipV="1">
            <a:off x="4488331" y="5971512"/>
            <a:ext cx="288000" cy="3240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flipH="1">
            <a:off x="3601810" y="6459621"/>
            <a:ext cx="1008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rganigramme : Connecteur 27"/>
          <p:cNvSpPr/>
          <p:nvPr/>
        </p:nvSpPr>
        <p:spPr>
          <a:xfrm>
            <a:off x="4613880" y="6286735"/>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3</a:t>
            </a:r>
            <a:endParaRPr lang="fr-FR" dirty="0">
              <a:solidFill>
                <a:srgbClr val="FF0000"/>
              </a:solidFill>
            </a:endParaRPr>
          </a:p>
        </p:txBody>
      </p:sp>
      <p:sp>
        <p:nvSpPr>
          <p:cNvPr id="29" name="Organigramme : Connecteur 28"/>
          <p:cNvSpPr/>
          <p:nvPr/>
        </p:nvSpPr>
        <p:spPr>
          <a:xfrm>
            <a:off x="6425221" y="5096149"/>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30" name="Organigramme : Connecteur 29"/>
          <p:cNvSpPr/>
          <p:nvPr/>
        </p:nvSpPr>
        <p:spPr>
          <a:xfrm>
            <a:off x="6425221" y="5519408"/>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2</a:t>
            </a:r>
            <a:endParaRPr lang="fr-FR" dirty="0">
              <a:solidFill>
                <a:srgbClr val="FF0000"/>
              </a:solidFill>
            </a:endParaRPr>
          </a:p>
        </p:txBody>
      </p:sp>
      <p:sp>
        <p:nvSpPr>
          <p:cNvPr id="31" name="Organigramme : Connecteur 30"/>
          <p:cNvSpPr/>
          <p:nvPr/>
        </p:nvSpPr>
        <p:spPr>
          <a:xfrm>
            <a:off x="6425221" y="5957284"/>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3</a:t>
            </a:r>
            <a:endParaRPr lang="fr-FR" dirty="0">
              <a:solidFill>
                <a:srgbClr val="FF0000"/>
              </a:solidFill>
            </a:endParaRPr>
          </a:p>
        </p:txBody>
      </p:sp>
      <p:sp>
        <p:nvSpPr>
          <p:cNvPr id="32" name="ZoneTexte 31"/>
          <p:cNvSpPr txBox="1"/>
          <p:nvPr/>
        </p:nvSpPr>
        <p:spPr>
          <a:xfrm>
            <a:off x="6770988" y="5104260"/>
            <a:ext cx="4725687" cy="307777"/>
          </a:xfrm>
          <a:prstGeom prst="rect">
            <a:avLst/>
          </a:prstGeom>
          <a:noFill/>
        </p:spPr>
        <p:txBody>
          <a:bodyPr wrap="square" rtlCol="0">
            <a:spAutoFit/>
          </a:bodyPr>
          <a:lstStyle/>
          <a:p>
            <a:r>
              <a:rPr lang="fr-FR" sz="1400" b="1" dirty="0" smtClean="0"/>
              <a:t>Ne pas oublier le point virgule à la fin de l'instruction UPDATE</a:t>
            </a:r>
            <a:endParaRPr lang="fr-FR" sz="1400" b="1" dirty="0"/>
          </a:p>
        </p:txBody>
      </p:sp>
      <p:sp>
        <p:nvSpPr>
          <p:cNvPr id="34" name="ZoneTexte 33"/>
          <p:cNvSpPr txBox="1"/>
          <p:nvPr/>
        </p:nvSpPr>
        <p:spPr>
          <a:xfrm>
            <a:off x="6745978" y="5527680"/>
            <a:ext cx="5084074" cy="307777"/>
          </a:xfrm>
          <a:prstGeom prst="rect">
            <a:avLst/>
          </a:prstGeom>
          <a:noFill/>
        </p:spPr>
        <p:txBody>
          <a:bodyPr wrap="square" rtlCol="0">
            <a:spAutoFit/>
          </a:bodyPr>
          <a:lstStyle/>
          <a:p>
            <a:r>
              <a:rPr lang="fr-FR" sz="1400" b="1" dirty="0" smtClean="0"/>
              <a:t>Ne pas oublier la virgule lors de la mise à jour de plusieurs champs</a:t>
            </a:r>
            <a:endParaRPr lang="fr-FR" sz="1400" b="1" dirty="0"/>
          </a:p>
        </p:txBody>
      </p:sp>
      <p:sp>
        <p:nvSpPr>
          <p:cNvPr id="35" name="ZoneTexte 34"/>
          <p:cNvSpPr txBox="1"/>
          <p:nvPr/>
        </p:nvSpPr>
        <p:spPr>
          <a:xfrm>
            <a:off x="6745977" y="5932930"/>
            <a:ext cx="4817373" cy="523220"/>
          </a:xfrm>
          <a:prstGeom prst="rect">
            <a:avLst/>
          </a:prstGeom>
          <a:noFill/>
        </p:spPr>
        <p:txBody>
          <a:bodyPr wrap="square" rtlCol="0">
            <a:spAutoFit/>
          </a:bodyPr>
          <a:lstStyle/>
          <a:p>
            <a:r>
              <a:rPr lang="fr-FR" sz="1400" b="1" dirty="0" smtClean="0"/>
              <a:t>Pas de guillemets pour les champs </a:t>
            </a:r>
            <a:r>
              <a:rPr lang="fr-FR" sz="1400" b="1" dirty="0" err="1" smtClean="0"/>
              <a:t>code_postal_client</a:t>
            </a:r>
            <a:r>
              <a:rPr lang="fr-FR" sz="1400" b="1" dirty="0" smtClean="0"/>
              <a:t> et </a:t>
            </a:r>
            <a:r>
              <a:rPr lang="fr-FR" sz="1400" b="1" dirty="0" err="1" smtClean="0"/>
              <a:t>id_client</a:t>
            </a:r>
            <a:r>
              <a:rPr lang="fr-FR" sz="1400" b="1" dirty="0" smtClean="0"/>
              <a:t> </a:t>
            </a:r>
            <a:r>
              <a:rPr lang="fr-FR" sz="1400" b="1" dirty="0"/>
              <a:t> </a:t>
            </a:r>
            <a:r>
              <a:rPr lang="fr-FR" sz="1400" b="1" dirty="0" smtClean="0"/>
              <a:t>puisqu'ils sont de type numérique</a:t>
            </a:r>
            <a:endParaRPr lang="fr-FR" sz="1400" b="1" dirty="0"/>
          </a:p>
        </p:txBody>
      </p:sp>
    </p:spTree>
    <p:extLst>
      <p:ext uri="{BB962C8B-B14F-4D97-AF65-F5344CB8AC3E}">
        <p14:creationId xmlns:p14="http://schemas.microsoft.com/office/powerpoint/2010/main" val="2928720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3285" y="812177"/>
            <a:ext cx="11865428" cy="59092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endParaRPr lang="fr-FR" b="1" dirty="0">
              <a:solidFill>
                <a:schemeClr val="accent5">
                  <a:lumMod val="75000"/>
                </a:schemeClr>
              </a:solidFill>
            </a:endParaRPr>
          </a:p>
          <a:p>
            <a:r>
              <a:rPr lang="fr-FR" b="1" dirty="0">
                <a:solidFill>
                  <a:schemeClr val="accent5">
                    <a:lumMod val="75000"/>
                  </a:schemeClr>
                </a:solidFill>
              </a:rPr>
              <a:t>La commande </a:t>
            </a:r>
            <a:r>
              <a:rPr lang="fr-FR" b="1" dirty="0" smtClean="0">
                <a:solidFill>
                  <a:schemeClr val="accent5">
                    <a:lumMod val="75000"/>
                  </a:schemeClr>
                </a:solidFill>
              </a:rPr>
              <a:t>DELETE </a:t>
            </a:r>
            <a:r>
              <a:rPr lang="fr-FR" b="1" dirty="0">
                <a:solidFill>
                  <a:schemeClr val="accent5">
                    <a:lumMod val="75000"/>
                  </a:schemeClr>
                </a:solidFill>
              </a:rPr>
              <a:t>permet </a:t>
            </a:r>
            <a:r>
              <a:rPr lang="fr-FR" b="1" dirty="0" smtClean="0">
                <a:solidFill>
                  <a:schemeClr val="accent5">
                    <a:lumMod val="75000"/>
                  </a:schemeClr>
                </a:solidFill>
              </a:rPr>
              <a:t>de supprimer des </a:t>
            </a:r>
            <a:r>
              <a:rPr lang="fr-FR" b="1" dirty="0">
                <a:solidFill>
                  <a:schemeClr val="accent5">
                    <a:lumMod val="75000"/>
                  </a:schemeClr>
                </a:solidFill>
              </a:rPr>
              <a:t>lignes </a:t>
            </a:r>
            <a:r>
              <a:rPr lang="fr-FR" b="1" dirty="0" smtClean="0">
                <a:solidFill>
                  <a:schemeClr val="accent5">
                    <a:lumMod val="75000"/>
                  </a:schemeClr>
                </a:solidFill>
              </a:rPr>
              <a:t>dans une </a:t>
            </a:r>
            <a:r>
              <a:rPr lang="fr-FR" b="1" dirty="0">
                <a:solidFill>
                  <a:schemeClr val="accent5">
                    <a:lumMod val="75000"/>
                  </a:schemeClr>
                </a:solidFill>
              </a:rPr>
              <a:t>table. Elle est le plus souvent utilisé avec la clause WHERE pour indiquer </a:t>
            </a:r>
            <a:r>
              <a:rPr lang="fr-FR" b="1" dirty="0" smtClean="0">
                <a:solidFill>
                  <a:schemeClr val="accent5">
                    <a:lumMod val="75000"/>
                  </a:schemeClr>
                </a:solidFill>
              </a:rPr>
              <a:t>quelles </a:t>
            </a:r>
            <a:r>
              <a:rPr lang="fr-FR" b="1" dirty="0">
                <a:solidFill>
                  <a:schemeClr val="accent5">
                    <a:lumMod val="75000"/>
                  </a:schemeClr>
                </a:solidFill>
              </a:rPr>
              <a:t>lignes </a:t>
            </a:r>
            <a:r>
              <a:rPr lang="fr-FR" b="1" dirty="0" smtClean="0">
                <a:solidFill>
                  <a:schemeClr val="accent5">
                    <a:lumMod val="75000"/>
                  </a:schemeClr>
                </a:solidFill>
              </a:rPr>
              <a:t>doivent être supprimées.</a:t>
            </a:r>
            <a:endParaRPr lang="fr-FR" b="1" dirty="0">
              <a:solidFill>
                <a:schemeClr val="accent5">
                  <a:lumMod val="75000"/>
                </a:schemeClr>
              </a:solidFill>
            </a:endParaRPr>
          </a:p>
          <a:p>
            <a:endParaRPr lang="fr-FR" sz="1200" b="1" dirty="0">
              <a:solidFill>
                <a:schemeClr val="accent5">
                  <a:lumMod val="75000"/>
                </a:schemeClr>
              </a:solidFill>
            </a:endParaRPr>
          </a:p>
          <a:p>
            <a:r>
              <a:rPr lang="fr-FR" b="1" dirty="0">
                <a:solidFill>
                  <a:schemeClr val="accent5">
                    <a:lumMod val="75000"/>
                  </a:schemeClr>
                </a:solidFill>
              </a:rPr>
              <a:t>Syntaxe</a:t>
            </a:r>
          </a:p>
          <a:p>
            <a:pPr marL="712788">
              <a:tabLst>
                <a:tab pos="627063" algn="l"/>
              </a:tabLst>
            </a:pPr>
            <a:r>
              <a:rPr lang="fr-FR" b="1" dirty="0" smtClean="0">
                <a:solidFill>
                  <a:srgbClr val="7030A0"/>
                </a:solidFill>
              </a:rPr>
              <a:t>DELETE </a:t>
            </a:r>
            <a:r>
              <a:rPr lang="fr-FR" b="1" dirty="0" smtClean="0">
                <a:solidFill>
                  <a:schemeClr val="accent5">
                    <a:lumMod val="75000"/>
                  </a:schemeClr>
                </a:solidFill>
              </a:rPr>
              <a:t>FROM</a:t>
            </a:r>
            <a:r>
              <a:rPr lang="fr-FR" b="1" dirty="0" smtClean="0">
                <a:solidFill>
                  <a:srgbClr val="7030A0"/>
                </a:solidFill>
              </a:rPr>
              <a:t> </a:t>
            </a:r>
            <a:r>
              <a:rPr lang="fr-FR" b="1" dirty="0" smtClean="0">
                <a:solidFill>
                  <a:srgbClr val="00B050"/>
                </a:solidFill>
              </a:rPr>
              <a:t>'</a:t>
            </a:r>
            <a:r>
              <a:rPr lang="fr-FR" b="1" dirty="0" err="1" smtClean="0">
                <a:solidFill>
                  <a:srgbClr val="00B050"/>
                </a:solidFill>
              </a:rPr>
              <a:t>nom_table</a:t>
            </a:r>
            <a:r>
              <a:rPr lang="fr-FR" b="1" dirty="0" smtClean="0">
                <a:solidFill>
                  <a:srgbClr val="00B050"/>
                </a:solidFill>
              </a:rPr>
              <a:t>'</a:t>
            </a:r>
            <a:r>
              <a:rPr lang="fr-FR" b="1" dirty="0" smtClean="0">
                <a:solidFill>
                  <a:schemeClr val="accent5">
                    <a:lumMod val="75000"/>
                  </a:schemeClr>
                </a:solidFill>
              </a:rPr>
              <a:t> </a:t>
            </a:r>
            <a:endParaRPr lang="fr-FR" b="1" dirty="0">
              <a:solidFill>
                <a:schemeClr val="accent5">
                  <a:lumMod val="75000"/>
                </a:schemeClr>
              </a:solidFill>
            </a:endParaRPr>
          </a:p>
          <a:p>
            <a:pPr marL="712788">
              <a:tabLst>
                <a:tab pos="627063" algn="l"/>
              </a:tabLst>
            </a:pPr>
            <a:r>
              <a:rPr lang="fr-FR" b="1" dirty="0">
                <a:solidFill>
                  <a:schemeClr val="accent5">
                    <a:lumMod val="75000"/>
                  </a:schemeClr>
                </a:solidFill>
              </a:rPr>
              <a:t>WHERE</a:t>
            </a:r>
            <a:r>
              <a:rPr lang="fr-FR" b="1" dirty="0">
                <a:solidFill>
                  <a:srgbClr val="7030A0"/>
                </a:solidFill>
              </a:rPr>
              <a:t> </a:t>
            </a:r>
            <a:r>
              <a:rPr lang="fr-FR" b="1" dirty="0" smtClean="0">
                <a:solidFill>
                  <a:srgbClr val="00B0F0"/>
                </a:solidFill>
              </a:rPr>
              <a:t>condition</a:t>
            </a:r>
            <a:r>
              <a:rPr lang="fr-FR" b="1" dirty="0" smtClean="0">
                <a:solidFill>
                  <a:schemeClr val="accent5">
                    <a:lumMod val="75000"/>
                  </a:schemeClr>
                </a:solidFill>
              </a:rPr>
              <a:t>;</a:t>
            </a:r>
          </a:p>
          <a:p>
            <a:endParaRPr lang="fr-FR" b="1" dirty="0">
              <a:solidFill>
                <a:schemeClr val="accent5">
                  <a:lumMod val="75000"/>
                </a:schemeClr>
              </a:solidFill>
            </a:endParaRPr>
          </a:p>
          <a:p>
            <a:r>
              <a:rPr lang="fr-FR" b="1" dirty="0" smtClean="0">
                <a:solidFill>
                  <a:schemeClr val="accent5">
                    <a:lumMod val="75000"/>
                  </a:schemeClr>
                </a:solidFill>
              </a:rPr>
              <a:t>Exemple</a:t>
            </a:r>
          </a:p>
          <a:p>
            <a:pPr marL="804863"/>
            <a:r>
              <a:rPr lang="fr-FR" b="1" dirty="0" smtClean="0">
                <a:solidFill>
                  <a:schemeClr val="accent5">
                    <a:lumMod val="75000"/>
                  </a:schemeClr>
                </a:solidFill>
              </a:rPr>
              <a:t>1) Supprimer une ligne de la table clients</a:t>
            </a:r>
          </a:p>
          <a:p>
            <a:pPr marL="1438275"/>
            <a:r>
              <a:rPr lang="fr-FR" b="1" dirty="0" smtClean="0">
                <a:solidFill>
                  <a:schemeClr val="accent5">
                    <a:lumMod val="75000"/>
                  </a:schemeClr>
                </a:solidFill>
              </a:rPr>
              <a:t>DELETE FROM 'clients'</a:t>
            </a:r>
          </a:p>
          <a:p>
            <a:pPr marL="1438275"/>
            <a:r>
              <a:rPr lang="fr-FR" b="1" dirty="0" smtClean="0">
                <a:solidFill>
                  <a:schemeClr val="accent5">
                    <a:lumMod val="75000"/>
                  </a:schemeClr>
                </a:solidFill>
              </a:rPr>
              <a:t>WHERE </a:t>
            </a:r>
            <a:r>
              <a:rPr lang="fr-FR" b="1" dirty="0" err="1" smtClean="0">
                <a:solidFill>
                  <a:schemeClr val="accent5">
                    <a:lumMod val="75000"/>
                  </a:schemeClr>
                </a:solidFill>
              </a:rPr>
              <a:t>id_clients</a:t>
            </a:r>
            <a:r>
              <a:rPr lang="fr-FR" b="1" dirty="0" smtClean="0">
                <a:solidFill>
                  <a:schemeClr val="accent5">
                    <a:lumMod val="75000"/>
                  </a:schemeClr>
                </a:solidFill>
              </a:rPr>
              <a:t>=1;</a:t>
            </a:r>
          </a:p>
          <a:p>
            <a:endParaRPr lang="fr-FR" b="1" dirty="0">
              <a:solidFill>
                <a:schemeClr val="accent5">
                  <a:lumMod val="75000"/>
                </a:schemeClr>
              </a:solidFill>
            </a:endParaRPr>
          </a:p>
          <a:p>
            <a:pPr marL="809625"/>
            <a:r>
              <a:rPr lang="fr-FR" b="1" dirty="0" smtClean="0">
                <a:solidFill>
                  <a:schemeClr val="accent5">
                    <a:lumMod val="75000"/>
                  </a:schemeClr>
                </a:solidFill>
              </a:rPr>
              <a:t>2) Supprimer toutes les lignes de la table clients</a:t>
            </a:r>
          </a:p>
          <a:p>
            <a:pPr marL="1438275"/>
            <a:r>
              <a:rPr lang="fr-FR" b="1" dirty="0" smtClean="0">
                <a:solidFill>
                  <a:schemeClr val="accent5">
                    <a:lumMod val="75000"/>
                  </a:schemeClr>
                </a:solidFill>
              </a:rPr>
              <a:t>DELETE FROM 'clients';</a:t>
            </a:r>
          </a:p>
          <a:p>
            <a:pPr marL="804863"/>
            <a:endParaRPr lang="fr-FR" b="1" dirty="0">
              <a:solidFill>
                <a:srgbClr val="00B0F0"/>
              </a:solidFill>
            </a:endParaRP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21</a:t>
            </a:fld>
            <a:endParaRPr lang="fr-FR"/>
          </a:p>
        </p:txBody>
      </p:sp>
      <p:sp>
        <p:nvSpPr>
          <p:cNvPr id="4" name="ZoneTexte 3"/>
          <p:cNvSpPr txBox="1"/>
          <p:nvPr/>
        </p:nvSpPr>
        <p:spPr>
          <a:xfrm>
            <a:off x="2182585" y="59865"/>
            <a:ext cx="7826829" cy="584775"/>
          </a:xfrm>
          <a:prstGeom prst="rect">
            <a:avLst/>
          </a:prstGeom>
          <a:noFill/>
        </p:spPr>
        <p:txBody>
          <a:bodyPr wrap="square" rtlCol="0">
            <a:spAutoFit/>
          </a:bodyPr>
          <a:lstStyle/>
          <a:p>
            <a:pPr algn="ctr"/>
            <a:r>
              <a:rPr lang="fr-FR" sz="3200" dirty="0" smtClean="0"/>
              <a:t>Les commandes SQL : DELETE</a:t>
            </a:r>
            <a:endParaRPr lang="fr-FR" sz="3200" dirty="0"/>
          </a:p>
        </p:txBody>
      </p:sp>
    </p:spTree>
    <p:extLst>
      <p:ext uri="{BB962C8B-B14F-4D97-AF65-F5344CB8AC3E}">
        <p14:creationId xmlns:p14="http://schemas.microsoft.com/office/powerpoint/2010/main" val="4158018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63285" y="812177"/>
            <a:ext cx="11865428" cy="59092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endParaRPr lang="fr-FR" b="1" dirty="0">
              <a:solidFill>
                <a:schemeClr val="accent5">
                  <a:lumMod val="75000"/>
                </a:schemeClr>
              </a:solidFill>
            </a:endParaRPr>
          </a:p>
          <a:p>
            <a:r>
              <a:rPr lang="fr-FR" b="1" dirty="0">
                <a:solidFill>
                  <a:schemeClr val="accent5">
                    <a:lumMod val="75000"/>
                  </a:schemeClr>
                </a:solidFill>
              </a:rPr>
              <a:t>La commande </a:t>
            </a:r>
            <a:r>
              <a:rPr lang="fr-FR" b="1" dirty="0" smtClean="0">
                <a:solidFill>
                  <a:schemeClr val="accent5">
                    <a:lumMod val="75000"/>
                  </a:schemeClr>
                </a:solidFill>
              </a:rPr>
              <a:t>TRUNCATE </a:t>
            </a:r>
            <a:r>
              <a:rPr lang="fr-FR" b="1" dirty="0">
                <a:solidFill>
                  <a:schemeClr val="accent5">
                    <a:lumMod val="75000"/>
                  </a:schemeClr>
                </a:solidFill>
              </a:rPr>
              <a:t>permet </a:t>
            </a:r>
            <a:r>
              <a:rPr lang="fr-FR" b="1" dirty="0" smtClean="0">
                <a:solidFill>
                  <a:schemeClr val="accent5">
                    <a:lumMod val="75000"/>
                  </a:schemeClr>
                </a:solidFill>
              </a:rPr>
              <a:t>de supprimer toutes les </a:t>
            </a:r>
            <a:r>
              <a:rPr lang="fr-FR" b="1" dirty="0">
                <a:solidFill>
                  <a:schemeClr val="accent5">
                    <a:lumMod val="75000"/>
                  </a:schemeClr>
                </a:solidFill>
              </a:rPr>
              <a:t>lignes </a:t>
            </a:r>
            <a:r>
              <a:rPr lang="fr-FR" b="1" dirty="0" smtClean="0">
                <a:solidFill>
                  <a:schemeClr val="accent5">
                    <a:lumMod val="75000"/>
                  </a:schemeClr>
                </a:solidFill>
              </a:rPr>
              <a:t>dans une </a:t>
            </a:r>
            <a:r>
              <a:rPr lang="fr-FR" b="1" dirty="0">
                <a:solidFill>
                  <a:schemeClr val="accent5">
                    <a:lumMod val="75000"/>
                  </a:schemeClr>
                </a:solidFill>
              </a:rPr>
              <a:t>table. Elle est </a:t>
            </a:r>
            <a:r>
              <a:rPr lang="fr-FR" b="1" dirty="0" smtClean="0">
                <a:solidFill>
                  <a:schemeClr val="accent5">
                    <a:lumMod val="75000"/>
                  </a:schemeClr>
                </a:solidFill>
              </a:rPr>
              <a:t>similaire à la commande DELETE mais avec une fonctionnalité supplémentaire qui est la réinitialisation de l'auto incrémentation s'il y en a une.</a:t>
            </a:r>
            <a:endParaRPr lang="fr-FR" b="1" dirty="0">
              <a:solidFill>
                <a:schemeClr val="accent5">
                  <a:lumMod val="75000"/>
                </a:schemeClr>
              </a:solidFill>
            </a:endParaRPr>
          </a:p>
          <a:p>
            <a:endParaRPr lang="fr-FR" sz="1200" b="1" dirty="0">
              <a:solidFill>
                <a:schemeClr val="accent5">
                  <a:lumMod val="75000"/>
                </a:schemeClr>
              </a:solidFill>
            </a:endParaRPr>
          </a:p>
          <a:p>
            <a:r>
              <a:rPr lang="fr-FR" b="1" dirty="0">
                <a:solidFill>
                  <a:schemeClr val="accent5">
                    <a:lumMod val="75000"/>
                  </a:schemeClr>
                </a:solidFill>
              </a:rPr>
              <a:t>Syntaxe</a:t>
            </a:r>
          </a:p>
          <a:p>
            <a:pPr marL="712788"/>
            <a:r>
              <a:rPr lang="fr-FR" b="1" dirty="0" smtClean="0">
                <a:solidFill>
                  <a:srgbClr val="7030A0"/>
                </a:solidFill>
              </a:rPr>
              <a:t>TRUNCATE TABLE </a:t>
            </a:r>
            <a:r>
              <a:rPr lang="fr-FR" b="1" dirty="0">
                <a:solidFill>
                  <a:srgbClr val="00B050"/>
                </a:solidFill>
              </a:rPr>
              <a:t>'</a:t>
            </a:r>
            <a:r>
              <a:rPr lang="fr-FR" b="1" dirty="0" err="1" smtClean="0">
                <a:solidFill>
                  <a:srgbClr val="00B050"/>
                </a:solidFill>
              </a:rPr>
              <a:t>nom_table</a:t>
            </a:r>
            <a:r>
              <a:rPr lang="fr-FR" b="1" dirty="0" smtClean="0">
                <a:solidFill>
                  <a:srgbClr val="00B050"/>
                </a:solidFill>
              </a:rPr>
              <a:t>'</a:t>
            </a:r>
            <a:r>
              <a:rPr lang="fr-FR" b="1" dirty="0" smtClean="0">
                <a:solidFill>
                  <a:schemeClr val="accent5">
                    <a:lumMod val="75000"/>
                  </a:schemeClr>
                </a:solidFill>
              </a:rPr>
              <a:t> </a:t>
            </a:r>
            <a:r>
              <a:rPr lang="fr-FR" b="1" dirty="0">
                <a:solidFill>
                  <a:schemeClr val="accent5">
                    <a:lumMod val="75000"/>
                  </a:schemeClr>
                </a:solidFill>
              </a:rPr>
              <a:t>;</a:t>
            </a:r>
            <a:endParaRPr lang="fr-FR" b="1" dirty="0" smtClean="0">
              <a:solidFill>
                <a:schemeClr val="accent5">
                  <a:lumMod val="75000"/>
                </a:schemeClr>
              </a:solidFill>
            </a:endParaRPr>
          </a:p>
          <a:p>
            <a:endParaRPr lang="fr-FR" b="1" dirty="0">
              <a:solidFill>
                <a:schemeClr val="accent5">
                  <a:lumMod val="75000"/>
                </a:schemeClr>
              </a:solidFill>
            </a:endParaRPr>
          </a:p>
          <a:p>
            <a:r>
              <a:rPr lang="fr-FR" b="1" dirty="0" smtClean="0">
                <a:solidFill>
                  <a:schemeClr val="accent5">
                    <a:lumMod val="75000"/>
                  </a:schemeClr>
                </a:solidFill>
              </a:rPr>
              <a:t>Exemple</a:t>
            </a:r>
          </a:p>
          <a:p>
            <a:pPr marL="804863"/>
            <a:r>
              <a:rPr lang="fr-FR" b="1" dirty="0" smtClean="0">
                <a:solidFill>
                  <a:schemeClr val="accent5">
                    <a:lumMod val="75000"/>
                  </a:schemeClr>
                </a:solidFill>
              </a:rPr>
              <a:t>Supprimer les lignes de la table clients</a:t>
            </a:r>
          </a:p>
          <a:p>
            <a:pPr marL="1438275"/>
            <a:r>
              <a:rPr lang="fr-FR" b="1" dirty="0" smtClean="0">
                <a:solidFill>
                  <a:schemeClr val="accent5">
                    <a:lumMod val="75000"/>
                  </a:schemeClr>
                </a:solidFill>
              </a:rPr>
              <a:t>TRUNCATE 'clients'</a:t>
            </a:r>
          </a:p>
          <a:p>
            <a:pPr marL="804863"/>
            <a:endParaRPr lang="fr-FR" b="1" dirty="0">
              <a:solidFill>
                <a:srgbClr val="00B0F0"/>
              </a:solidFill>
            </a:endParaRP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22</a:t>
            </a:fld>
            <a:endParaRPr lang="fr-FR"/>
          </a:p>
        </p:txBody>
      </p:sp>
      <p:sp>
        <p:nvSpPr>
          <p:cNvPr id="51" name="ZoneTexte 50"/>
          <p:cNvSpPr txBox="1"/>
          <p:nvPr/>
        </p:nvSpPr>
        <p:spPr>
          <a:xfrm>
            <a:off x="2182585" y="59865"/>
            <a:ext cx="7826829" cy="468000"/>
          </a:xfrm>
          <a:prstGeom prst="rect">
            <a:avLst/>
          </a:prstGeom>
          <a:noFill/>
        </p:spPr>
        <p:txBody>
          <a:bodyPr wrap="square" rtlCol="0">
            <a:spAutoFit/>
          </a:bodyPr>
          <a:lstStyle/>
          <a:p>
            <a:pPr algn="ctr"/>
            <a:r>
              <a:rPr lang="fr-FR" sz="3200" dirty="0" smtClean="0"/>
              <a:t>Les commandes SQL : TRUNCATE</a:t>
            </a:r>
            <a:endParaRPr lang="fr-FR" sz="3200" dirty="0"/>
          </a:p>
        </p:txBody>
      </p:sp>
    </p:spTree>
    <p:extLst>
      <p:ext uri="{BB962C8B-B14F-4D97-AF65-F5344CB8AC3E}">
        <p14:creationId xmlns:p14="http://schemas.microsoft.com/office/powerpoint/2010/main" val="7306543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3285" y="692431"/>
            <a:ext cx="11865428" cy="59092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endParaRPr lang="fr-FR" b="1" dirty="0">
              <a:solidFill>
                <a:schemeClr val="accent5">
                  <a:lumMod val="75000"/>
                </a:schemeClr>
              </a:solidFill>
            </a:endParaRPr>
          </a:p>
          <a:p>
            <a:r>
              <a:rPr lang="fr-FR" b="1" dirty="0">
                <a:solidFill>
                  <a:schemeClr val="accent5">
                    <a:lumMod val="75000"/>
                  </a:schemeClr>
                </a:solidFill>
              </a:rPr>
              <a:t>La commande </a:t>
            </a:r>
            <a:r>
              <a:rPr lang="fr-FR" b="1" dirty="0" smtClean="0">
                <a:solidFill>
                  <a:schemeClr val="accent5">
                    <a:lumMod val="75000"/>
                  </a:schemeClr>
                </a:solidFill>
              </a:rPr>
              <a:t>SELECT </a:t>
            </a:r>
            <a:r>
              <a:rPr lang="fr-FR" b="1" dirty="0">
                <a:solidFill>
                  <a:schemeClr val="accent5">
                    <a:lumMod val="75000"/>
                  </a:schemeClr>
                </a:solidFill>
              </a:rPr>
              <a:t>permet </a:t>
            </a:r>
            <a:r>
              <a:rPr lang="fr-FR" b="1" dirty="0" smtClean="0">
                <a:solidFill>
                  <a:schemeClr val="accent5">
                    <a:lumMod val="75000"/>
                  </a:schemeClr>
                </a:solidFill>
              </a:rPr>
              <a:t>de lire des données provenant d'une ou plusieurs tables d'une base de données.</a:t>
            </a:r>
            <a:endParaRPr lang="fr-FR" b="1" dirty="0">
              <a:solidFill>
                <a:schemeClr val="accent5">
                  <a:lumMod val="75000"/>
                </a:schemeClr>
              </a:solidFill>
            </a:endParaRPr>
          </a:p>
          <a:p>
            <a:endParaRPr lang="fr-FR" sz="1200" b="1" dirty="0">
              <a:solidFill>
                <a:schemeClr val="accent5">
                  <a:lumMod val="75000"/>
                </a:schemeClr>
              </a:solidFill>
            </a:endParaRPr>
          </a:p>
          <a:p>
            <a:r>
              <a:rPr lang="fr-FR" b="1" dirty="0">
                <a:solidFill>
                  <a:schemeClr val="accent5">
                    <a:lumMod val="75000"/>
                  </a:schemeClr>
                </a:solidFill>
              </a:rPr>
              <a:t>Syntaxe</a:t>
            </a:r>
          </a:p>
          <a:p>
            <a:pPr marL="712788"/>
            <a:r>
              <a:rPr lang="fr-FR" b="1" dirty="0" smtClean="0">
                <a:solidFill>
                  <a:srgbClr val="7030A0"/>
                </a:solidFill>
              </a:rPr>
              <a:t>SELECT </a:t>
            </a:r>
            <a:r>
              <a:rPr lang="fr-FR" b="1" dirty="0" err="1" smtClean="0">
                <a:solidFill>
                  <a:schemeClr val="accent5">
                    <a:lumMod val="75000"/>
                  </a:schemeClr>
                </a:solidFill>
              </a:rPr>
              <a:t>nom_de_colonne</a:t>
            </a:r>
            <a:r>
              <a:rPr lang="fr-FR" b="1" dirty="0" smtClean="0">
                <a:solidFill>
                  <a:schemeClr val="accent5">
                    <a:lumMod val="75000"/>
                  </a:schemeClr>
                </a:solidFill>
              </a:rPr>
              <a:t>  [AS </a:t>
            </a:r>
            <a:r>
              <a:rPr lang="fr-FR" b="1" dirty="0" err="1" smtClean="0">
                <a:solidFill>
                  <a:schemeClr val="accent5">
                    <a:lumMod val="75000"/>
                  </a:schemeClr>
                </a:solidFill>
              </a:rPr>
              <a:t>nom_alias</a:t>
            </a:r>
            <a:r>
              <a:rPr lang="fr-FR" b="1" dirty="0" smtClean="0">
                <a:solidFill>
                  <a:schemeClr val="accent5">
                    <a:lumMod val="75000"/>
                  </a:schemeClr>
                </a:solidFill>
              </a:rPr>
              <a:t>]</a:t>
            </a:r>
          </a:p>
          <a:p>
            <a:pPr marL="712788"/>
            <a:r>
              <a:rPr lang="fr-FR" b="1" dirty="0" smtClean="0">
                <a:solidFill>
                  <a:srgbClr val="7030A0"/>
                </a:solidFill>
              </a:rPr>
              <a:t>FROM </a:t>
            </a:r>
            <a:r>
              <a:rPr lang="fr-FR" b="1" dirty="0" err="1" smtClean="0">
                <a:solidFill>
                  <a:srgbClr val="00B050"/>
                </a:solidFill>
              </a:rPr>
              <a:t>nom_table</a:t>
            </a:r>
            <a:r>
              <a:rPr lang="fr-FR" b="1" dirty="0" smtClean="0">
                <a:solidFill>
                  <a:schemeClr val="accent5">
                    <a:lumMod val="75000"/>
                  </a:schemeClr>
                </a:solidFill>
              </a:rPr>
              <a:t> </a:t>
            </a:r>
            <a:r>
              <a:rPr lang="fr-FR" b="1" dirty="0">
                <a:solidFill>
                  <a:schemeClr val="accent5">
                    <a:lumMod val="75000"/>
                  </a:schemeClr>
                </a:solidFill>
              </a:rPr>
              <a:t>;</a:t>
            </a:r>
            <a:endParaRPr lang="fr-FR" b="1" dirty="0" smtClean="0">
              <a:solidFill>
                <a:schemeClr val="accent5">
                  <a:lumMod val="75000"/>
                </a:schemeClr>
              </a:solidFill>
            </a:endParaRPr>
          </a:p>
          <a:p>
            <a:endParaRPr lang="fr-FR" b="1" dirty="0">
              <a:solidFill>
                <a:schemeClr val="accent5">
                  <a:lumMod val="75000"/>
                </a:schemeClr>
              </a:solidFill>
            </a:endParaRPr>
          </a:p>
          <a:p>
            <a:r>
              <a:rPr lang="fr-FR" b="1" dirty="0" smtClean="0">
                <a:solidFill>
                  <a:schemeClr val="accent5">
                    <a:lumMod val="75000"/>
                  </a:schemeClr>
                </a:solidFill>
              </a:rPr>
              <a:t>Exemples</a:t>
            </a:r>
          </a:p>
          <a:p>
            <a:pPr marL="804863">
              <a:tabLst>
                <a:tab pos="7261225" algn="l"/>
              </a:tabLst>
            </a:pPr>
            <a:r>
              <a:rPr lang="fr-FR" b="1" dirty="0" smtClean="0">
                <a:solidFill>
                  <a:schemeClr val="accent5">
                    <a:lumMod val="75000"/>
                  </a:schemeClr>
                </a:solidFill>
              </a:rPr>
              <a:t>Sélection de tous les noms des clients de la table clients	Sélection de toutes les données sur les clients</a:t>
            </a:r>
          </a:p>
          <a:p>
            <a:pPr marL="1438275">
              <a:tabLst>
                <a:tab pos="7891463" algn="l"/>
              </a:tabLst>
            </a:pPr>
            <a:r>
              <a:rPr lang="fr-FR" b="1" dirty="0" smtClean="0">
                <a:solidFill>
                  <a:schemeClr val="accent5">
                    <a:lumMod val="75000"/>
                  </a:schemeClr>
                </a:solidFill>
              </a:rPr>
              <a:t>SELECT </a:t>
            </a:r>
            <a:r>
              <a:rPr lang="fr-FR" b="1" dirty="0" err="1" smtClean="0">
                <a:solidFill>
                  <a:schemeClr val="accent5">
                    <a:lumMod val="75000"/>
                  </a:schemeClr>
                </a:solidFill>
              </a:rPr>
              <a:t>nom_client</a:t>
            </a:r>
            <a:r>
              <a:rPr lang="fr-FR" b="1" dirty="0" smtClean="0">
                <a:solidFill>
                  <a:schemeClr val="accent5">
                    <a:lumMod val="75000"/>
                  </a:schemeClr>
                </a:solidFill>
              </a:rPr>
              <a:t>  AS "nom du client"	SELECT *</a:t>
            </a:r>
          </a:p>
          <a:p>
            <a:pPr marL="1438275">
              <a:tabLst>
                <a:tab pos="7891463" algn="l"/>
              </a:tabLst>
            </a:pPr>
            <a:r>
              <a:rPr lang="fr-FR" b="1" dirty="0" smtClean="0">
                <a:solidFill>
                  <a:schemeClr val="accent5">
                    <a:lumMod val="75000"/>
                  </a:schemeClr>
                </a:solidFill>
              </a:rPr>
              <a:t>FROM </a:t>
            </a:r>
            <a:r>
              <a:rPr lang="fr-FR" b="1" dirty="0" err="1" smtClean="0">
                <a:solidFill>
                  <a:schemeClr val="accent5">
                    <a:lumMod val="75000"/>
                  </a:schemeClr>
                </a:solidFill>
              </a:rPr>
              <a:t>T_client</a:t>
            </a:r>
            <a:r>
              <a:rPr lang="fr-FR" b="1" dirty="0" smtClean="0">
                <a:solidFill>
                  <a:schemeClr val="accent5">
                    <a:lumMod val="75000"/>
                  </a:schemeClr>
                </a:solidFill>
              </a:rPr>
              <a:t>;	FROM clients;</a:t>
            </a:r>
          </a:p>
          <a:p>
            <a:pPr marL="804863"/>
            <a:endParaRPr lang="fr-FR" b="1" dirty="0">
              <a:solidFill>
                <a:schemeClr val="accent5">
                  <a:lumMod val="75000"/>
                </a:schemeClr>
              </a:solidFill>
            </a:endParaRPr>
          </a:p>
          <a:p>
            <a:pPr marL="804863"/>
            <a:r>
              <a:rPr lang="fr-FR" b="1" dirty="0" smtClean="0">
                <a:solidFill>
                  <a:schemeClr val="accent5">
                    <a:lumMod val="75000"/>
                  </a:schemeClr>
                </a:solidFill>
              </a:rPr>
              <a:t>Sélection des noms, des prénoms et des villes de la table clients</a:t>
            </a:r>
          </a:p>
          <a:p>
            <a:pPr marL="1436688"/>
            <a:r>
              <a:rPr lang="fr-FR" b="1" dirty="0" smtClean="0">
                <a:solidFill>
                  <a:schemeClr val="accent5">
                    <a:lumMod val="75000"/>
                  </a:schemeClr>
                </a:solidFill>
              </a:rPr>
              <a:t>SELECT </a:t>
            </a:r>
            <a:r>
              <a:rPr lang="fr-FR" b="1" dirty="0" err="1" smtClean="0">
                <a:solidFill>
                  <a:schemeClr val="accent5">
                    <a:lumMod val="75000"/>
                  </a:schemeClr>
                </a:solidFill>
              </a:rPr>
              <a:t>nom_client</a:t>
            </a:r>
            <a:r>
              <a:rPr lang="fr-FR" b="1" dirty="0" smtClean="0">
                <a:solidFill>
                  <a:schemeClr val="accent5">
                    <a:lumMod val="75000"/>
                  </a:schemeClr>
                </a:solidFill>
              </a:rPr>
              <a:t>, </a:t>
            </a:r>
            <a:r>
              <a:rPr lang="fr-FR" b="1" dirty="0" err="1" smtClean="0">
                <a:solidFill>
                  <a:schemeClr val="accent5">
                    <a:lumMod val="75000"/>
                  </a:schemeClr>
                </a:solidFill>
              </a:rPr>
              <a:t>prenom_client</a:t>
            </a:r>
            <a:r>
              <a:rPr lang="fr-FR" b="1" dirty="0" smtClean="0">
                <a:solidFill>
                  <a:schemeClr val="accent5">
                    <a:lumMod val="75000"/>
                  </a:schemeClr>
                </a:solidFill>
              </a:rPr>
              <a:t>, </a:t>
            </a:r>
            <a:r>
              <a:rPr lang="fr-FR" b="1" dirty="0" err="1" smtClean="0">
                <a:solidFill>
                  <a:schemeClr val="accent5">
                    <a:lumMod val="75000"/>
                  </a:schemeClr>
                </a:solidFill>
              </a:rPr>
              <a:t>ville_client</a:t>
            </a:r>
            <a:endParaRPr lang="fr-FR" b="1" dirty="0" smtClean="0">
              <a:solidFill>
                <a:schemeClr val="accent5">
                  <a:lumMod val="75000"/>
                </a:schemeClr>
              </a:solidFill>
            </a:endParaRPr>
          </a:p>
          <a:p>
            <a:pPr marL="1436688"/>
            <a:r>
              <a:rPr lang="fr-FR" b="1" dirty="0" smtClean="0">
                <a:solidFill>
                  <a:schemeClr val="accent5">
                    <a:lumMod val="75000"/>
                  </a:schemeClr>
                </a:solidFill>
              </a:rPr>
              <a:t>FROM </a:t>
            </a:r>
            <a:r>
              <a:rPr lang="fr-FR" b="1" dirty="0" err="1" smtClean="0">
                <a:solidFill>
                  <a:schemeClr val="accent5">
                    <a:lumMod val="75000"/>
                  </a:schemeClr>
                </a:solidFill>
              </a:rPr>
              <a:t>T_client</a:t>
            </a:r>
            <a:r>
              <a:rPr lang="fr-FR" b="1" dirty="0" smtClean="0">
                <a:solidFill>
                  <a:schemeClr val="accent5">
                    <a:lumMod val="75000"/>
                  </a:schemeClr>
                </a:solidFill>
              </a:rPr>
              <a:t>;</a:t>
            </a:r>
          </a:p>
          <a:p>
            <a:pPr marL="1436688"/>
            <a:endParaRPr lang="fr-FR" b="1" dirty="0">
              <a:solidFill>
                <a:schemeClr val="accent5">
                  <a:lumMod val="75000"/>
                </a:schemeClr>
              </a:solidFill>
            </a:endParaRPr>
          </a:p>
          <a:p>
            <a:pPr marL="804863"/>
            <a:r>
              <a:rPr lang="fr-FR" b="1" dirty="0" smtClean="0">
                <a:solidFill>
                  <a:schemeClr val="accent5">
                    <a:lumMod val="75000"/>
                  </a:schemeClr>
                </a:solidFill>
              </a:rPr>
              <a:t>Sélection du nom des clients et de leur pays respectifs</a:t>
            </a:r>
          </a:p>
          <a:p>
            <a:pPr marL="1436688"/>
            <a:r>
              <a:rPr lang="fr-FR" b="1" dirty="0" smtClean="0">
                <a:solidFill>
                  <a:schemeClr val="accent5">
                    <a:lumMod val="75000"/>
                  </a:schemeClr>
                </a:solidFill>
              </a:rPr>
              <a:t>SELECT </a:t>
            </a:r>
            <a:r>
              <a:rPr lang="fr-FR" b="1" dirty="0" err="1" smtClean="0">
                <a:solidFill>
                  <a:schemeClr val="accent5">
                    <a:lumMod val="75000"/>
                  </a:schemeClr>
                </a:solidFill>
              </a:rPr>
              <a:t>nom_client</a:t>
            </a:r>
            <a:r>
              <a:rPr lang="fr-FR" b="1" dirty="0" smtClean="0">
                <a:solidFill>
                  <a:schemeClr val="accent5">
                    <a:lumMod val="75000"/>
                  </a:schemeClr>
                </a:solidFill>
              </a:rPr>
              <a:t> AS Client, </a:t>
            </a:r>
            <a:r>
              <a:rPr lang="fr-FR" b="1" dirty="0" err="1" smtClean="0">
                <a:solidFill>
                  <a:schemeClr val="accent5">
                    <a:lumMod val="75000"/>
                  </a:schemeClr>
                </a:solidFill>
              </a:rPr>
              <a:t>pays_client</a:t>
            </a:r>
            <a:r>
              <a:rPr lang="fr-FR" b="1" dirty="0" smtClean="0">
                <a:solidFill>
                  <a:schemeClr val="accent5">
                    <a:lumMod val="75000"/>
                  </a:schemeClr>
                </a:solidFill>
              </a:rPr>
              <a:t> AS Pays</a:t>
            </a:r>
          </a:p>
          <a:p>
            <a:pPr marL="1436688"/>
            <a:r>
              <a:rPr lang="fr-FR" b="1" dirty="0" smtClean="0">
                <a:solidFill>
                  <a:schemeClr val="accent5">
                    <a:lumMod val="75000"/>
                  </a:schemeClr>
                </a:solidFill>
              </a:rPr>
              <a:t>FROM </a:t>
            </a:r>
            <a:r>
              <a:rPr lang="fr-FR" b="1" dirty="0" err="1" smtClean="0">
                <a:solidFill>
                  <a:schemeClr val="accent5">
                    <a:lumMod val="75000"/>
                  </a:schemeClr>
                </a:solidFill>
              </a:rPr>
              <a:t>T_client</a:t>
            </a:r>
            <a:r>
              <a:rPr lang="fr-FR" b="1" dirty="0" smtClean="0">
                <a:solidFill>
                  <a:schemeClr val="accent5">
                    <a:lumMod val="75000"/>
                  </a:schemeClr>
                </a:solidFill>
              </a:rPr>
              <a:t>, </a:t>
            </a:r>
            <a:r>
              <a:rPr lang="fr-FR" b="1" dirty="0" err="1" smtClean="0">
                <a:solidFill>
                  <a:schemeClr val="accent5">
                    <a:lumMod val="75000"/>
                  </a:schemeClr>
                </a:solidFill>
              </a:rPr>
              <a:t>T_pays</a:t>
            </a:r>
            <a:endParaRPr lang="fr-FR" b="1" dirty="0" smtClean="0">
              <a:solidFill>
                <a:schemeClr val="accent5">
                  <a:lumMod val="75000"/>
                </a:schemeClr>
              </a:solidFill>
            </a:endParaRPr>
          </a:p>
          <a:p>
            <a:pPr marL="1436688"/>
            <a:r>
              <a:rPr lang="fr-FR" b="1" dirty="0" smtClean="0">
                <a:solidFill>
                  <a:schemeClr val="accent5">
                    <a:lumMod val="75000"/>
                  </a:schemeClr>
                </a:solidFill>
              </a:rPr>
              <a:t>WHERE </a:t>
            </a:r>
            <a:r>
              <a:rPr lang="fr-FR" b="1" dirty="0" err="1" smtClean="0">
                <a:solidFill>
                  <a:schemeClr val="accent5">
                    <a:lumMod val="75000"/>
                  </a:schemeClr>
                </a:solidFill>
              </a:rPr>
              <a:t>T_clients.id_client</a:t>
            </a:r>
            <a:r>
              <a:rPr lang="fr-FR" b="1" dirty="0" smtClean="0">
                <a:solidFill>
                  <a:schemeClr val="accent5">
                    <a:lumMod val="75000"/>
                  </a:schemeClr>
                </a:solidFill>
              </a:rPr>
              <a:t> = </a:t>
            </a:r>
            <a:r>
              <a:rPr lang="fr-FR" b="1" dirty="0" err="1" smtClean="0">
                <a:solidFill>
                  <a:schemeClr val="accent5">
                    <a:lumMod val="75000"/>
                  </a:schemeClr>
                </a:solidFill>
              </a:rPr>
              <a:t>T_pays.id_client</a:t>
            </a:r>
            <a:r>
              <a:rPr lang="fr-FR" b="1" dirty="0" smtClean="0">
                <a:solidFill>
                  <a:schemeClr val="accent5">
                    <a:lumMod val="75000"/>
                  </a:schemeClr>
                </a:solidFill>
              </a:rPr>
              <a:t>;</a:t>
            </a:r>
          </a:p>
          <a:p>
            <a:pPr marL="804863"/>
            <a:endParaRPr lang="fr-FR" b="1" dirty="0">
              <a:solidFill>
                <a:srgbClr val="00B0F0"/>
              </a:solidFill>
            </a:endParaRP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23</a:t>
            </a:fld>
            <a:endParaRPr lang="fr-FR"/>
          </a:p>
        </p:txBody>
      </p:sp>
      <p:sp>
        <p:nvSpPr>
          <p:cNvPr id="7" name="ZoneTexte 6"/>
          <p:cNvSpPr txBox="1"/>
          <p:nvPr/>
        </p:nvSpPr>
        <p:spPr>
          <a:xfrm>
            <a:off x="3238500" y="108854"/>
            <a:ext cx="5715000" cy="468000"/>
          </a:xfrm>
          <a:prstGeom prst="rect">
            <a:avLst/>
          </a:prstGeom>
          <a:noFill/>
        </p:spPr>
        <p:txBody>
          <a:bodyPr wrap="square" rtlCol="0">
            <a:spAutoFit/>
          </a:bodyPr>
          <a:lstStyle/>
          <a:p>
            <a:pPr algn="ctr"/>
            <a:r>
              <a:rPr lang="fr-FR" sz="3200" dirty="0"/>
              <a:t>Les commandes SQL : </a:t>
            </a:r>
            <a:r>
              <a:rPr lang="fr-FR" sz="3200" dirty="0" smtClean="0"/>
              <a:t>SELECT</a:t>
            </a:r>
            <a:endParaRPr lang="fr-FR" sz="3200" dirty="0"/>
          </a:p>
        </p:txBody>
      </p:sp>
      <p:sp>
        <p:nvSpPr>
          <p:cNvPr id="4" name="Organigramme : Connecteur 3"/>
          <p:cNvSpPr/>
          <p:nvPr/>
        </p:nvSpPr>
        <p:spPr>
          <a:xfrm>
            <a:off x="3876600" y="2277107"/>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a:t>
            </a:r>
          </a:p>
        </p:txBody>
      </p:sp>
      <p:sp>
        <p:nvSpPr>
          <p:cNvPr id="6" name="Organigramme : Connecteur 5"/>
          <p:cNvSpPr/>
          <p:nvPr/>
        </p:nvSpPr>
        <p:spPr>
          <a:xfrm>
            <a:off x="7468891" y="4259790"/>
            <a:ext cx="309548"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8" name="ZoneTexte 7"/>
          <p:cNvSpPr txBox="1"/>
          <p:nvPr/>
        </p:nvSpPr>
        <p:spPr>
          <a:xfrm>
            <a:off x="7856916" y="5194333"/>
            <a:ext cx="4084714" cy="523220"/>
          </a:xfrm>
          <a:prstGeom prst="rect">
            <a:avLst/>
          </a:prstGeom>
          <a:noFill/>
        </p:spPr>
        <p:txBody>
          <a:bodyPr wrap="square" rtlCol="0">
            <a:spAutoFit/>
          </a:bodyPr>
          <a:lstStyle/>
          <a:p>
            <a:r>
              <a:rPr lang="fr-FR" sz="1400" b="1" dirty="0" smtClean="0"/>
              <a:t>Il est possible de renommer le nom d'une colonne de table en lui attribuant un alias</a:t>
            </a:r>
            <a:endParaRPr lang="fr-FR" sz="1400" b="1" dirty="0"/>
          </a:p>
        </p:txBody>
      </p:sp>
      <p:sp>
        <p:nvSpPr>
          <p:cNvPr id="9" name="Organigramme : Connecteur 8"/>
          <p:cNvSpPr/>
          <p:nvPr/>
        </p:nvSpPr>
        <p:spPr>
          <a:xfrm>
            <a:off x="4322914" y="3614422"/>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3</a:t>
            </a:r>
            <a:endParaRPr lang="fr-FR" dirty="0">
              <a:solidFill>
                <a:srgbClr val="FF0000"/>
              </a:solidFill>
            </a:endParaRPr>
          </a:p>
        </p:txBody>
      </p:sp>
      <p:sp>
        <p:nvSpPr>
          <p:cNvPr id="10" name="Organigramme : Connecteur 9"/>
          <p:cNvSpPr/>
          <p:nvPr/>
        </p:nvSpPr>
        <p:spPr>
          <a:xfrm>
            <a:off x="7468891" y="5326813"/>
            <a:ext cx="309548"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a:t>
            </a:r>
          </a:p>
        </p:txBody>
      </p:sp>
      <p:sp>
        <p:nvSpPr>
          <p:cNvPr id="11" name="ZoneTexte 10"/>
          <p:cNvSpPr txBox="1"/>
          <p:nvPr/>
        </p:nvSpPr>
        <p:spPr>
          <a:xfrm>
            <a:off x="7856916" y="5833130"/>
            <a:ext cx="4058530" cy="523220"/>
          </a:xfrm>
          <a:prstGeom prst="rect">
            <a:avLst/>
          </a:prstGeom>
          <a:noFill/>
        </p:spPr>
        <p:txBody>
          <a:bodyPr wrap="square" rtlCol="0">
            <a:spAutoFit/>
          </a:bodyPr>
          <a:lstStyle/>
          <a:p>
            <a:r>
              <a:rPr lang="fr-FR" sz="1400" b="1" dirty="0" smtClean="0"/>
              <a:t>Le nom de l'alias est à mettre entre guillemets lorsqu'il contient des espaces</a:t>
            </a:r>
            <a:endParaRPr lang="fr-FR" sz="1400" b="1" dirty="0"/>
          </a:p>
        </p:txBody>
      </p:sp>
      <p:sp>
        <p:nvSpPr>
          <p:cNvPr id="16" name="Organigramme : Connecteur 15"/>
          <p:cNvSpPr/>
          <p:nvPr/>
        </p:nvSpPr>
        <p:spPr>
          <a:xfrm>
            <a:off x="1949829" y="2503843"/>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18" name="Organigramme : Connecteur 17"/>
          <p:cNvSpPr/>
          <p:nvPr/>
        </p:nvSpPr>
        <p:spPr>
          <a:xfrm>
            <a:off x="7468891" y="5932150"/>
            <a:ext cx="309548"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3</a:t>
            </a:r>
            <a:endParaRPr lang="fr-FR" dirty="0">
              <a:solidFill>
                <a:srgbClr val="FF0000"/>
              </a:solidFill>
            </a:endParaRPr>
          </a:p>
        </p:txBody>
      </p:sp>
      <p:sp>
        <p:nvSpPr>
          <p:cNvPr id="19" name="ZoneTexte 18"/>
          <p:cNvSpPr txBox="1"/>
          <p:nvPr/>
        </p:nvSpPr>
        <p:spPr>
          <a:xfrm>
            <a:off x="7979233" y="4180662"/>
            <a:ext cx="3702464" cy="954107"/>
          </a:xfrm>
          <a:prstGeom prst="rect">
            <a:avLst/>
          </a:prstGeom>
          <a:noFill/>
        </p:spPr>
        <p:txBody>
          <a:bodyPr wrap="square" rtlCol="0">
            <a:spAutoFit/>
          </a:bodyPr>
          <a:lstStyle/>
          <a:p>
            <a:r>
              <a:rPr lang="fr-FR" sz="1400" b="1" dirty="0" smtClean="0"/>
              <a:t>En SQL standard, il n'est pas utile de mettre </a:t>
            </a:r>
            <a:r>
              <a:rPr lang="fr-FR" sz="1400" b="1" dirty="0" err="1" smtClean="0"/>
              <a:t>nom_table</a:t>
            </a:r>
            <a:r>
              <a:rPr lang="fr-FR" sz="1400" b="1" dirty="0" smtClean="0"/>
              <a:t> entre guillemets.</a:t>
            </a:r>
          </a:p>
          <a:p>
            <a:r>
              <a:rPr lang="fr-FR" sz="1400" b="1" dirty="0" smtClean="0"/>
              <a:t>Sous MySQL, l'éditeur SQL le fait automatiquement (onglet SQL)</a:t>
            </a:r>
            <a:endParaRPr lang="fr-FR" sz="1400" b="1" dirty="0"/>
          </a:p>
        </p:txBody>
      </p:sp>
    </p:spTree>
    <p:extLst>
      <p:ext uri="{BB962C8B-B14F-4D97-AF65-F5344CB8AC3E}">
        <p14:creationId xmlns:p14="http://schemas.microsoft.com/office/powerpoint/2010/main" val="26550732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24</a:t>
            </a:fld>
            <a:endParaRPr lang="fr-FR"/>
          </a:p>
        </p:txBody>
      </p:sp>
      <p:sp>
        <p:nvSpPr>
          <p:cNvPr id="4" name="ZoneTexte 3"/>
          <p:cNvSpPr txBox="1"/>
          <p:nvPr/>
        </p:nvSpPr>
        <p:spPr>
          <a:xfrm>
            <a:off x="2182585" y="59865"/>
            <a:ext cx="7826829" cy="584775"/>
          </a:xfrm>
          <a:prstGeom prst="rect">
            <a:avLst/>
          </a:prstGeom>
          <a:noFill/>
        </p:spPr>
        <p:txBody>
          <a:bodyPr wrap="square" rtlCol="0">
            <a:spAutoFit/>
          </a:bodyPr>
          <a:lstStyle/>
          <a:p>
            <a:pPr algn="ctr"/>
            <a:r>
              <a:rPr lang="fr-FR" sz="3200" dirty="0" smtClean="0"/>
              <a:t>Les commandes SQL : La clause WHERE</a:t>
            </a:r>
            <a:endParaRPr lang="fr-FR" sz="3200" dirty="0"/>
          </a:p>
        </p:txBody>
      </p:sp>
      <p:sp>
        <p:nvSpPr>
          <p:cNvPr id="5" name="Rectangle 4"/>
          <p:cNvSpPr/>
          <p:nvPr/>
        </p:nvSpPr>
        <p:spPr>
          <a:xfrm>
            <a:off x="174171" y="729343"/>
            <a:ext cx="11789229" cy="555080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solidFill>
                  <a:schemeClr val="accent5">
                    <a:lumMod val="75000"/>
                  </a:schemeClr>
                </a:solidFill>
              </a:rPr>
              <a:t>Objectif</a:t>
            </a:r>
            <a:endParaRPr lang="fr-FR" b="1" dirty="0">
              <a:solidFill>
                <a:schemeClr val="accent5">
                  <a:lumMod val="75000"/>
                </a:schemeClr>
              </a:solidFill>
            </a:endParaRPr>
          </a:p>
          <a:p>
            <a:r>
              <a:rPr lang="fr-FR" b="1" dirty="0">
                <a:solidFill>
                  <a:schemeClr val="accent5">
                    <a:lumMod val="75000"/>
                  </a:schemeClr>
                </a:solidFill>
              </a:rPr>
              <a:t>La commande </a:t>
            </a:r>
            <a:r>
              <a:rPr lang="fr-FR" b="1" dirty="0" smtClean="0">
                <a:solidFill>
                  <a:schemeClr val="accent5">
                    <a:lumMod val="75000"/>
                  </a:schemeClr>
                </a:solidFill>
              </a:rPr>
              <a:t>WHERE permet </a:t>
            </a:r>
            <a:r>
              <a:rPr lang="fr-FR" b="1" dirty="0">
                <a:solidFill>
                  <a:schemeClr val="accent5">
                    <a:lumMod val="75000"/>
                  </a:schemeClr>
                </a:solidFill>
              </a:rPr>
              <a:t>de </a:t>
            </a:r>
            <a:r>
              <a:rPr lang="fr-FR" b="1" dirty="0" smtClean="0">
                <a:solidFill>
                  <a:schemeClr val="accent5">
                    <a:lumMod val="75000"/>
                  </a:schemeClr>
                </a:solidFill>
              </a:rPr>
              <a:t>sélectionner les lignes d'une table qui respectent une condition.</a:t>
            </a:r>
            <a:endParaRPr lang="fr-FR" b="1" dirty="0">
              <a:solidFill>
                <a:schemeClr val="accent5">
                  <a:lumMod val="75000"/>
                </a:schemeClr>
              </a:solidFill>
            </a:endParaRPr>
          </a:p>
          <a:p>
            <a:endParaRPr lang="fr-FR" sz="1200" b="1" dirty="0">
              <a:solidFill>
                <a:schemeClr val="accent5">
                  <a:lumMod val="75000"/>
                </a:schemeClr>
              </a:solidFill>
            </a:endParaRPr>
          </a:p>
          <a:p>
            <a:r>
              <a:rPr lang="fr-FR" b="1" dirty="0">
                <a:solidFill>
                  <a:schemeClr val="accent5">
                    <a:lumMod val="75000"/>
                  </a:schemeClr>
                </a:solidFill>
              </a:rPr>
              <a:t>Syntaxe</a:t>
            </a:r>
          </a:p>
          <a:p>
            <a:pPr marL="712788"/>
            <a:r>
              <a:rPr lang="fr-FR" b="1" dirty="0" smtClean="0">
                <a:solidFill>
                  <a:schemeClr val="accent5">
                    <a:lumMod val="75000"/>
                  </a:schemeClr>
                </a:solidFill>
              </a:rPr>
              <a:t>SELECT </a:t>
            </a:r>
            <a:r>
              <a:rPr lang="fr-FR" b="1" dirty="0" err="1" smtClean="0">
                <a:solidFill>
                  <a:schemeClr val="accent5">
                    <a:lumMod val="75000"/>
                  </a:schemeClr>
                </a:solidFill>
              </a:rPr>
              <a:t>nom_colonne</a:t>
            </a:r>
            <a:endParaRPr lang="fr-FR" b="1" dirty="0" smtClean="0">
              <a:solidFill>
                <a:schemeClr val="accent5">
                  <a:lumMod val="75000"/>
                </a:schemeClr>
              </a:solidFill>
            </a:endParaRPr>
          </a:p>
          <a:p>
            <a:pPr marL="712788"/>
            <a:r>
              <a:rPr lang="fr-FR" b="1" dirty="0" smtClean="0">
                <a:solidFill>
                  <a:schemeClr val="accent5">
                    <a:lumMod val="75000"/>
                  </a:schemeClr>
                </a:solidFill>
              </a:rPr>
              <a:t>FROM</a:t>
            </a:r>
            <a:r>
              <a:rPr lang="fr-FR" b="1" dirty="0" smtClean="0">
                <a:solidFill>
                  <a:srgbClr val="7030A0"/>
                </a:solidFill>
              </a:rPr>
              <a:t> </a:t>
            </a:r>
            <a:r>
              <a:rPr lang="fr-FR" b="1" dirty="0" err="1" smtClean="0">
                <a:solidFill>
                  <a:srgbClr val="00B050"/>
                </a:solidFill>
              </a:rPr>
              <a:t>nom_table</a:t>
            </a:r>
            <a:endParaRPr lang="fr-FR" b="1" dirty="0" smtClean="0">
              <a:solidFill>
                <a:schemeClr val="accent5">
                  <a:lumMod val="75000"/>
                </a:schemeClr>
              </a:solidFill>
            </a:endParaRPr>
          </a:p>
          <a:p>
            <a:pPr marL="712788"/>
            <a:r>
              <a:rPr lang="fr-FR" b="1" dirty="0" smtClean="0">
                <a:solidFill>
                  <a:srgbClr val="7030A0"/>
                </a:solidFill>
              </a:rPr>
              <a:t>WHERE </a:t>
            </a:r>
            <a:r>
              <a:rPr lang="fr-FR" b="1" dirty="0" smtClean="0">
                <a:solidFill>
                  <a:srgbClr val="00B0F0"/>
                </a:solidFill>
              </a:rPr>
              <a:t>condition</a:t>
            </a:r>
            <a:endParaRPr lang="fr-FR" b="1" dirty="0" smtClean="0">
              <a:solidFill>
                <a:srgbClr val="7030A0"/>
              </a:solidFill>
            </a:endParaRPr>
          </a:p>
          <a:p>
            <a:endParaRPr lang="fr-FR" b="1" dirty="0">
              <a:solidFill>
                <a:schemeClr val="accent5">
                  <a:lumMod val="75000"/>
                </a:schemeClr>
              </a:solidFill>
            </a:endParaRPr>
          </a:p>
          <a:p>
            <a:r>
              <a:rPr lang="fr-FR" b="1" dirty="0" smtClean="0">
                <a:solidFill>
                  <a:schemeClr val="accent5">
                    <a:lumMod val="75000"/>
                  </a:schemeClr>
                </a:solidFill>
              </a:rPr>
              <a:t>Exemple</a:t>
            </a:r>
          </a:p>
          <a:p>
            <a:pPr marL="804863"/>
            <a:r>
              <a:rPr lang="fr-FR" b="1" dirty="0" smtClean="0">
                <a:solidFill>
                  <a:schemeClr val="accent5">
                    <a:lumMod val="75000"/>
                  </a:schemeClr>
                </a:solidFill>
              </a:rPr>
              <a:t>Sélectionner les noms et prénoms des clients qui habitent Paris</a:t>
            </a:r>
          </a:p>
          <a:p>
            <a:pPr marL="1438275"/>
            <a:r>
              <a:rPr lang="fr-FR" b="1" dirty="0" smtClean="0">
                <a:solidFill>
                  <a:schemeClr val="accent5">
                    <a:lumMod val="75000"/>
                  </a:schemeClr>
                </a:solidFill>
              </a:rPr>
              <a:t>SELECT </a:t>
            </a:r>
            <a:r>
              <a:rPr lang="fr-FR" b="1" dirty="0" err="1" smtClean="0">
                <a:solidFill>
                  <a:schemeClr val="accent5">
                    <a:lumMod val="75000"/>
                  </a:schemeClr>
                </a:solidFill>
              </a:rPr>
              <a:t>nom_client</a:t>
            </a:r>
            <a:r>
              <a:rPr lang="fr-FR" b="1" dirty="0" smtClean="0">
                <a:solidFill>
                  <a:schemeClr val="accent5">
                    <a:lumMod val="75000"/>
                  </a:schemeClr>
                </a:solidFill>
              </a:rPr>
              <a:t>, </a:t>
            </a:r>
            <a:r>
              <a:rPr lang="fr-FR" b="1" dirty="0" err="1" smtClean="0">
                <a:solidFill>
                  <a:schemeClr val="accent5">
                    <a:lumMod val="75000"/>
                  </a:schemeClr>
                </a:solidFill>
              </a:rPr>
              <a:t>prenom_client</a:t>
            </a:r>
            <a:endParaRPr lang="fr-FR" b="1" dirty="0" smtClean="0">
              <a:solidFill>
                <a:schemeClr val="accent5">
                  <a:lumMod val="75000"/>
                </a:schemeClr>
              </a:solidFill>
            </a:endParaRPr>
          </a:p>
          <a:p>
            <a:pPr marL="1438275"/>
            <a:r>
              <a:rPr lang="fr-FR" b="1" dirty="0" smtClean="0">
                <a:solidFill>
                  <a:schemeClr val="accent5">
                    <a:lumMod val="75000"/>
                  </a:schemeClr>
                </a:solidFill>
              </a:rPr>
              <a:t>FROM </a:t>
            </a:r>
            <a:r>
              <a:rPr lang="fr-FR" b="1" dirty="0" err="1" smtClean="0">
                <a:solidFill>
                  <a:schemeClr val="accent5">
                    <a:lumMod val="75000"/>
                  </a:schemeClr>
                </a:solidFill>
              </a:rPr>
              <a:t>T_client</a:t>
            </a:r>
            <a:endParaRPr lang="fr-FR" b="1" dirty="0" smtClean="0">
              <a:solidFill>
                <a:schemeClr val="accent5">
                  <a:lumMod val="75000"/>
                </a:schemeClr>
              </a:solidFill>
            </a:endParaRPr>
          </a:p>
          <a:p>
            <a:pPr marL="1438275"/>
            <a:r>
              <a:rPr lang="fr-FR" b="1" dirty="0" smtClean="0">
                <a:solidFill>
                  <a:schemeClr val="accent5">
                    <a:lumMod val="75000"/>
                  </a:schemeClr>
                </a:solidFill>
              </a:rPr>
              <a:t>WHERE </a:t>
            </a:r>
            <a:r>
              <a:rPr lang="fr-FR" b="1" dirty="0" err="1" smtClean="0">
                <a:solidFill>
                  <a:schemeClr val="accent5">
                    <a:lumMod val="75000"/>
                  </a:schemeClr>
                </a:solidFill>
              </a:rPr>
              <a:t>ville_client</a:t>
            </a:r>
            <a:r>
              <a:rPr lang="fr-FR" b="1" dirty="0" smtClean="0">
                <a:solidFill>
                  <a:schemeClr val="accent5">
                    <a:lumMod val="75000"/>
                  </a:schemeClr>
                </a:solidFill>
              </a:rPr>
              <a:t> = "PARIS";</a:t>
            </a:r>
          </a:p>
          <a:p>
            <a:pPr marL="804863"/>
            <a:endParaRPr lang="fr-FR" b="1" dirty="0">
              <a:solidFill>
                <a:schemeClr val="accent5">
                  <a:lumMod val="75000"/>
                </a:schemeClr>
              </a:solidFill>
            </a:endParaRPr>
          </a:p>
          <a:p>
            <a:pPr marL="804863"/>
            <a:r>
              <a:rPr lang="fr-FR" b="1" dirty="0" smtClean="0">
                <a:solidFill>
                  <a:schemeClr val="accent5">
                    <a:lumMod val="75000"/>
                  </a:schemeClr>
                </a:solidFill>
              </a:rPr>
              <a:t>Supprimer le client N°2 de la table clients</a:t>
            </a:r>
          </a:p>
          <a:p>
            <a:pPr marL="1436688"/>
            <a:r>
              <a:rPr lang="fr-FR" b="1" dirty="0" smtClean="0">
                <a:solidFill>
                  <a:schemeClr val="accent5">
                    <a:lumMod val="75000"/>
                  </a:schemeClr>
                </a:solidFill>
              </a:rPr>
              <a:t>DELETE</a:t>
            </a:r>
          </a:p>
          <a:p>
            <a:pPr marL="1436688"/>
            <a:r>
              <a:rPr lang="fr-FR" b="1" dirty="0" smtClean="0">
                <a:solidFill>
                  <a:schemeClr val="accent5">
                    <a:lumMod val="75000"/>
                  </a:schemeClr>
                </a:solidFill>
              </a:rPr>
              <a:t>FROM </a:t>
            </a:r>
            <a:r>
              <a:rPr lang="fr-FR" b="1" dirty="0" err="1" smtClean="0">
                <a:solidFill>
                  <a:schemeClr val="accent5">
                    <a:lumMod val="75000"/>
                  </a:schemeClr>
                </a:solidFill>
              </a:rPr>
              <a:t>T_client</a:t>
            </a:r>
            <a:endParaRPr lang="fr-FR" b="1" dirty="0" smtClean="0">
              <a:solidFill>
                <a:schemeClr val="accent5">
                  <a:lumMod val="75000"/>
                </a:schemeClr>
              </a:solidFill>
            </a:endParaRPr>
          </a:p>
          <a:p>
            <a:pPr marL="1436688"/>
            <a:r>
              <a:rPr lang="fr-FR" b="1" dirty="0" smtClean="0">
                <a:solidFill>
                  <a:schemeClr val="accent5">
                    <a:lumMod val="75000"/>
                  </a:schemeClr>
                </a:solidFill>
              </a:rPr>
              <a:t>WHERE </a:t>
            </a:r>
            <a:r>
              <a:rPr lang="fr-FR" b="1" dirty="0" err="1" smtClean="0">
                <a:solidFill>
                  <a:schemeClr val="accent5">
                    <a:lumMod val="75000"/>
                  </a:schemeClr>
                </a:solidFill>
              </a:rPr>
              <a:t>id_client</a:t>
            </a:r>
            <a:r>
              <a:rPr lang="fr-FR" b="1" dirty="0" smtClean="0">
                <a:solidFill>
                  <a:schemeClr val="accent5">
                    <a:lumMod val="75000"/>
                  </a:schemeClr>
                </a:solidFill>
              </a:rPr>
              <a:t>='2';</a:t>
            </a:r>
            <a:endParaRPr lang="fr-FR" b="1" dirty="0">
              <a:solidFill>
                <a:schemeClr val="accent5">
                  <a:lumMod val="75000"/>
                </a:schemeClr>
              </a:solidFill>
            </a:endParaRPr>
          </a:p>
        </p:txBody>
      </p:sp>
    </p:spTree>
    <p:extLst>
      <p:ext uri="{BB962C8B-B14F-4D97-AF65-F5344CB8AC3E}">
        <p14:creationId xmlns:p14="http://schemas.microsoft.com/office/powerpoint/2010/main" val="37807706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25</a:t>
            </a:fld>
            <a:endParaRPr lang="fr-FR"/>
          </a:p>
        </p:txBody>
      </p:sp>
      <p:sp>
        <p:nvSpPr>
          <p:cNvPr id="4" name="Rectangle 3"/>
          <p:cNvSpPr/>
          <p:nvPr/>
        </p:nvSpPr>
        <p:spPr>
          <a:xfrm>
            <a:off x="163285" y="812177"/>
            <a:ext cx="11865428" cy="59092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endParaRPr lang="fr-FR" b="1" dirty="0">
              <a:solidFill>
                <a:schemeClr val="accent5">
                  <a:lumMod val="75000"/>
                </a:schemeClr>
              </a:solidFill>
            </a:endParaRPr>
          </a:p>
          <a:p>
            <a:r>
              <a:rPr lang="fr-FR" b="1" dirty="0">
                <a:solidFill>
                  <a:schemeClr val="accent5">
                    <a:lumMod val="75000"/>
                  </a:schemeClr>
                </a:solidFill>
              </a:rPr>
              <a:t>La commande </a:t>
            </a:r>
            <a:r>
              <a:rPr lang="fr-FR" b="1" dirty="0" smtClean="0">
                <a:solidFill>
                  <a:schemeClr val="accent5">
                    <a:lumMod val="75000"/>
                  </a:schemeClr>
                </a:solidFill>
              </a:rPr>
              <a:t>GROUP BY renvoie un groupe de résultats qui est fonction d'une donnée choisie (une colonne de table).</a:t>
            </a:r>
          </a:p>
          <a:p>
            <a:r>
              <a:rPr lang="fr-FR" b="1" dirty="0" smtClean="0">
                <a:solidFill>
                  <a:schemeClr val="accent5">
                    <a:lumMod val="75000"/>
                  </a:schemeClr>
                </a:solidFill>
              </a:rPr>
              <a:t>Il est ensuite possible d'effectuer des opérations statistiques sur ce groupe de résultats.</a:t>
            </a:r>
            <a:endParaRPr lang="fr-FR" b="1" dirty="0">
              <a:solidFill>
                <a:schemeClr val="accent5">
                  <a:lumMod val="75000"/>
                </a:schemeClr>
              </a:solidFill>
            </a:endParaRPr>
          </a:p>
          <a:p>
            <a:endParaRPr lang="fr-FR" sz="1200" b="1" dirty="0">
              <a:solidFill>
                <a:schemeClr val="accent5">
                  <a:lumMod val="75000"/>
                </a:schemeClr>
              </a:solidFill>
            </a:endParaRPr>
          </a:p>
          <a:p>
            <a:r>
              <a:rPr lang="fr-FR" b="1" dirty="0">
                <a:solidFill>
                  <a:schemeClr val="accent5">
                    <a:lumMod val="75000"/>
                  </a:schemeClr>
                </a:solidFill>
              </a:rPr>
              <a:t>Syntaxe</a:t>
            </a:r>
          </a:p>
          <a:p>
            <a:pPr marL="542925"/>
            <a:r>
              <a:rPr lang="fr-FR" b="1" dirty="0" smtClean="0">
                <a:solidFill>
                  <a:schemeClr val="accent5">
                    <a:lumMod val="75000"/>
                  </a:schemeClr>
                </a:solidFill>
              </a:rPr>
              <a:t>SELECT nom_colonne1, fonction(colonne2)</a:t>
            </a:r>
          </a:p>
          <a:p>
            <a:pPr marL="542925"/>
            <a:r>
              <a:rPr lang="fr-FR" b="1" dirty="0" smtClean="0">
                <a:solidFill>
                  <a:schemeClr val="accent5">
                    <a:lumMod val="75000"/>
                  </a:schemeClr>
                </a:solidFill>
              </a:rPr>
              <a:t>FROM</a:t>
            </a:r>
            <a:r>
              <a:rPr lang="fr-FR" b="1" dirty="0" smtClean="0">
                <a:solidFill>
                  <a:srgbClr val="7030A0"/>
                </a:solidFill>
              </a:rPr>
              <a:t> </a:t>
            </a:r>
            <a:r>
              <a:rPr lang="fr-FR" b="1" dirty="0" err="1" smtClean="0">
                <a:solidFill>
                  <a:srgbClr val="00B050"/>
                </a:solidFill>
              </a:rPr>
              <a:t>nom_table</a:t>
            </a:r>
            <a:r>
              <a:rPr lang="fr-FR" b="1" dirty="0" smtClean="0">
                <a:solidFill>
                  <a:schemeClr val="accent5">
                    <a:lumMod val="75000"/>
                  </a:schemeClr>
                </a:solidFill>
              </a:rPr>
              <a:t> </a:t>
            </a:r>
          </a:p>
          <a:p>
            <a:pPr marL="542925"/>
            <a:r>
              <a:rPr lang="fr-FR" b="1" dirty="0" smtClean="0">
                <a:solidFill>
                  <a:srgbClr val="7030A0"/>
                </a:solidFill>
              </a:rPr>
              <a:t>GROUP BY</a:t>
            </a:r>
            <a:r>
              <a:rPr lang="fr-FR" b="1" dirty="0" smtClean="0">
                <a:solidFill>
                  <a:schemeClr val="accent5">
                    <a:lumMod val="75000"/>
                  </a:schemeClr>
                </a:solidFill>
              </a:rPr>
              <a:t> </a:t>
            </a:r>
            <a:r>
              <a:rPr lang="fr-FR" b="1" dirty="0" err="1" smtClean="0">
                <a:solidFill>
                  <a:schemeClr val="accent5">
                    <a:lumMod val="75000"/>
                  </a:schemeClr>
                </a:solidFill>
              </a:rPr>
              <a:t>nom_colonne</a:t>
            </a:r>
            <a:r>
              <a:rPr lang="fr-FR" b="1" dirty="0" smtClean="0">
                <a:solidFill>
                  <a:schemeClr val="accent5">
                    <a:lumMod val="75000"/>
                  </a:schemeClr>
                </a:solidFill>
              </a:rPr>
              <a:t> 1;</a:t>
            </a:r>
            <a:endParaRPr lang="fr-FR" b="1" dirty="0" smtClean="0">
              <a:solidFill>
                <a:srgbClr val="7030A0"/>
              </a:solidFill>
            </a:endParaRPr>
          </a:p>
          <a:p>
            <a:endParaRPr lang="fr-FR" b="1" dirty="0">
              <a:solidFill>
                <a:schemeClr val="accent5">
                  <a:lumMod val="75000"/>
                </a:schemeClr>
              </a:solidFill>
            </a:endParaRPr>
          </a:p>
          <a:p>
            <a:r>
              <a:rPr lang="fr-FR" b="1" dirty="0" smtClean="0">
                <a:solidFill>
                  <a:schemeClr val="accent5">
                    <a:lumMod val="75000"/>
                  </a:schemeClr>
                </a:solidFill>
              </a:rPr>
              <a:t>Exemple</a:t>
            </a:r>
          </a:p>
          <a:p>
            <a:pPr marL="542925"/>
            <a:r>
              <a:rPr lang="fr-FR" b="1" dirty="0" smtClean="0">
                <a:solidFill>
                  <a:schemeClr val="accent5">
                    <a:lumMod val="75000"/>
                  </a:schemeClr>
                </a:solidFill>
              </a:rPr>
              <a:t>Connaitre le montant des ventes d'un magasin</a:t>
            </a:r>
          </a:p>
          <a:p>
            <a:pPr marL="1438275"/>
            <a:r>
              <a:rPr lang="fr-FR" b="1" dirty="0" smtClean="0">
                <a:solidFill>
                  <a:schemeClr val="accent5">
                    <a:lumMod val="75000"/>
                  </a:schemeClr>
                </a:solidFill>
              </a:rPr>
              <a:t>SELECT </a:t>
            </a:r>
            <a:r>
              <a:rPr lang="fr-FR" b="1" dirty="0" err="1" smtClean="0">
                <a:solidFill>
                  <a:schemeClr val="accent5">
                    <a:lumMod val="75000"/>
                  </a:schemeClr>
                </a:solidFill>
              </a:rPr>
              <a:t>nom_article</a:t>
            </a:r>
            <a:r>
              <a:rPr lang="fr-FR" b="1" dirty="0" smtClean="0">
                <a:solidFill>
                  <a:schemeClr val="accent5">
                    <a:lumMod val="75000"/>
                  </a:schemeClr>
                </a:solidFill>
              </a:rPr>
              <a:t>, SUM(</a:t>
            </a:r>
            <a:r>
              <a:rPr lang="fr-FR" b="1" dirty="0" err="1" smtClean="0">
                <a:solidFill>
                  <a:schemeClr val="accent5">
                    <a:lumMod val="75000"/>
                  </a:schemeClr>
                </a:solidFill>
              </a:rPr>
              <a:t>montant_article</a:t>
            </a:r>
            <a:r>
              <a:rPr lang="fr-FR" b="1" dirty="0" smtClean="0">
                <a:solidFill>
                  <a:schemeClr val="accent5">
                    <a:lumMod val="75000"/>
                  </a:schemeClr>
                </a:solidFill>
              </a:rPr>
              <a:t>)</a:t>
            </a:r>
          </a:p>
          <a:p>
            <a:pPr marL="1438275"/>
            <a:r>
              <a:rPr lang="fr-FR" b="1" dirty="0" smtClean="0">
                <a:solidFill>
                  <a:schemeClr val="accent5">
                    <a:lumMod val="75000"/>
                  </a:schemeClr>
                </a:solidFill>
              </a:rPr>
              <a:t>FROM </a:t>
            </a:r>
            <a:r>
              <a:rPr lang="fr-FR" b="1" dirty="0" err="1" smtClean="0">
                <a:solidFill>
                  <a:schemeClr val="accent5">
                    <a:lumMod val="75000"/>
                  </a:schemeClr>
                </a:solidFill>
              </a:rPr>
              <a:t>T_article</a:t>
            </a:r>
            <a:endParaRPr lang="fr-FR" b="1" dirty="0" smtClean="0">
              <a:solidFill>
                <a:schemeClr val="accent5">
                  <a:lumMod val="75000"/>
                </a:schemeClr>
              </a:solidFill>
            </a:endParaRPr>
          </a:p>
          <a:p>
            <a:pPr marL="1438275"/>
            <a:r>
              <a:rPr lang="fr-FR" b="1" dirty="0" smtClean="0">
                <a:solidFill>
                  <a:schemeClr val="accent5">
                    <a:lumMod val="75000"/>
                  </a:schemeClr>
                </a:solidFill>
              </a:rPr>
              <a:t>GROUP BY (</a:t>
            </a:r>
            <a:r>
              <a:rPr lang="fr-FR" b="1" dirty="0" err="1" smtClean="0">
                <a:solidFill>
                  <a:schemeClr val="accent5">
                    <a:lumMod val="75000"/>
                  </a:schemeClr>
                </a:solidFill>
              </a:rPr>
              <a:t>nom_article</a:t>
            </a:r>
            <a:r>
              <a:rPr lang="fr-FR" b="1" dirty="0" smtClean="0">
                <a:solidFill>
                  <a:schemeClr val="accent5">
                    <a:lumMod val="75000"/>
                  </a:schemeClr>
                </a:solidFill>
              </a:rPr>
              <a:t>);</a:t>
            </a:r>
          </a:p>
          <a:p>
            <a:pPr marL="542925"/>
            <a:endParaRPr lang="fr-FR" b="1" dirty="0">
              <a:solidFill>
                <a:schemeClr val="accent5">
                  <a:lumMod val="75000"/>
                </a:schemeClr>
              </a:solidFill>
            </a:endParaRPr>
          </a:p>
          <a:p>
            <a:pPr marL="542925"/>
            <a:r>
              <a:rPr lang="fr-FR" b="1" dirty="0" smtClean="0">
                <a:solidFill>
                  <a:schemeClr val="accent5">
                    <a:lumMod val="75000"/>
                  </a:schemeClr>
                </a:solidFill>
              </a:rPr>
              <a:t>Connaitre le nombre d'habitants par ville</a:t>
            </a:r>
          </a:p>
          <a:p>
            <a:pPr marL="1435100"/>
            <a:r>
              <a:rPr lang="fr-FR" b="1" dirty="0" smtClean="0">
                <a:solidFill>
                  <a:schemeClr val="accent5">
                    <a:lumMod val="75000"/>
                  </a:schemeClr>
                </a:solidFill>
              </a:rPr>
              <a:t>SELECT </a:t>
            </a:r>
            <a:r>
              <a:rPr lang="fr-FR" b="1" dirty="0" err="1" smtClean="0">
                <a:solidFill>
                  <a:schemeClr val="accent5">
                    <a:lumMod val="75000"/>
                  </a:schemeClr>
                </a:solidFill>
              </a:rPr>
              <a:t>nom_ville</a:t>
            </a:r>
            <a:r>
              <a:rPr lang="fr-FR" b="1" dirty="0" smtClean="0">
                <a:solidFill>
                  <a:schemeClr val="accent5">
                    <a:lumMod val="75000"/>
                  </a:schemeClr>
                </a:solidFill>
              </a:rPr>
              <a:t>, SUM(</a:t>
            </a:r>
            <a:r>
              <a:rPr lang="fr-FR" b="1" dirty="0" err="1" smtClean="0">
                <a:solidFill>
                  <a:schemeClr val="accent5">
                    <a:lumMod val="75000"/>
                  </a:schemeClr>
                </a:solidFill>
              </a:rPr>
              <a:t>nombre_habitants</a:t>
            </a:r>
            <a:r>
              <a:rPr lang="fr-FR" b="1" dirty="0" smtClean="0">
                <a:solidFill>
                  <a:schemeClr val="accent5">
                    <a:lumMod val="75000"/>
                  </a:schemeClr>
                </a:solidFill>
              </a:rPr>
              <a:t>)</a:t>
            </a:r>
          </a:p>
          <a:p>
            <a:pPr marL="1435100"/>
            <a:r>
              <a:rPr lang="fr-FR" b="1" dirty="0" smtClean="0">
                <a:solidFill>
                  <a:schemeClr val="accent5">
                    <a:lumMod val="75000"/>
                  </a:schemeClr>
                </a:solidFill>
              </a:rPr>
              <a:t>FROM </a:t>
            </a:r>
            <a:r>
              <a:rPr lang="fr-FR" b="1" dirty="0" err="1" smtClean="0">
                <a:solidFill>
                  <a:schemeClr val="accent5">
                    <a:lumMod val="75000"/>
                  </a:schemeClr>
                </a:solidFill>
              </a:rPr>
              <a:t>T_ville</a:t>
            </a:r>
            <a:endParaRPr lang="fr-FR" b="1" dirty="0" smtClean="0">
              <a:solidFill>
                <a:schemeClr val="accent5">
                  <a:lumMod val="75000"/>
                </a:schemeClr>
              </a:solidFill>
            </a:endParaRPr>
          </a:p>
          <a:p>
            <a:pPr marL="1435100"/>
            <a:r>
              <a:rPr lang="fr-FR" b="1" dirty="0" smtClean="0">
                <a:solidFill>
                  <a:schemeClr val="accent5">
                    <a:lumMod val="75000"/>
                  </a:schemeClr>
                </a:solidFill>
              </a:rPr>
              <a:t>GROUP BY (</a:t>
            </a:r>
            <a:r>
              <a:rPr lang="fr-FR" b="1" dirty="0" err="1" smtClean="0">
                <a:solidFill>
                  <a:schemeClr val="accent5">
                    <a:lumMod val="75000"/>
                  </a:schemeClr>
                </a:solidFill>
              </a:rPr>
              <a:t>nom_ville</a:t>
            </a:r>
            <a:r>
              <a:rPr lang="fr-FR" b="1" dirty="0" smtClean="0">
                <a:solidFill>
                  <a:schemeClr val="accent5">
                    <a:lumMod val="75000"/>
                  </a:schemeClr>
                </a:solidFill>
              </a:rPr>
              <a:t>);</a:t>
            </a:r>
          </a:p>
          <a:p>
            <a:pPr marL="804863"/>
            <a:endParaRPr lang="fr-FR" b="1" dirty="0">
              <a:solidFill>
                <a:srgbClr val="00B0F0"/>
              </a:solidFill>
            </a:endParaRPr>
          </a:p>
        </p:txBody>
      </p:sp>
      <p:sp>
        <p:nvSpPr>
          <p:cNvPr id="5" name="ZoneTexte 4"/>
          <p:cNvSpPr txBox="1"/>
          <p:nvPr/>
        </p:nvSpPr>
        <p:spPr>
          <a:xfrm>
            <a:off x="2182585" y="59865"/>
            <a:ext cx="7826829" cy="584775"/>
          </a:xfrm>
          <a:prstGeom prst="rect">
            <a:avLst/>
          </a:prstGeom>
          <a:noFill/>
        </p:spPr>
        <p:txBody>
          <a:bodyPr wrap="square" rtlCol="0">
            <a:spAutoFit/>
          </a:bodyPr>
          <a:lstStyle/>
          <a:p>
            <a:pPr algn="ctr"/>
            <a:r>
              <a:rPr lang="fr-FR" sz="3200" dirty="0" smtClean="0"/>
              <a:t>Les commandes SQL : La clause GROUP BY</a:t>
            </a:r>
            <a:endParaRPr lang="fr-FR" sz="3200" dirty="0"/>
          </a:p>
        </p:txBody>
      </p:sp>
    </p:spTree>
    <p:extLst>
      <p:ext uri="{BB962C8B-B14F-4D97-AF65-F5344CB8AC3E}">
        <p14:creationId xmlns:p14="http://schemas.microsoft.com/office/powerpoint/2010/main" val="4263399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26</a:t>
            </a:fld>
            <a:endParaRPr lang="fr-FR"/>
          </a:p>
        </p:txBody>
      </p:sp>
      <p:sp>
        <p:nvSpPr>
          <p:cNvPr id="13" name="ZoneTexte 12"/>
          <p:cNvSpPr txBox="1"/>
          <p:nvPr/>
        </p:nvSpPr>
        <p:spPr>
          <a:xfrm>
            <a:off x="2393216" y="75865"/>
            <a:ext cx="7416842" cy="584775"/>
          </a:xfrm>
          <a:prstGeom prst="rect">
            <a:avLst/>
          </a:prstGeom>
          <a:noFill/>
        </p:spPr>
        <p:txBody>
          <a:bodyPr wrap="square" rtlCol="0">
            <a:spAutoFit/>
          </a:bodyPr>
          <a:lstStyle/>
          <a:p>
            <a:pPr algn="ctr"/>
            <a:r>
              <a:rPr lang="fr-FR" sz="3200" dirty="0" smtClean="0"/>
              <a:t>Les commandes SQL : La clause ORDER BY</a:t>
            </a:r>
            <a:endParaRPr lang="fr-FR" sz="3200" dirty="0"/>
          </a:p>
        </p:txBody>
      </p:sp>
      <p:sp>
        <p:nvSpPr>
          <p:cNvPr id="5" name="Rectangle 4"/>
          <p:cNvSpPr/>
          <p:nvPr/>
        </p:nvSpPr>
        <p:spPr>
          <a:xfrm>
            <a:off x="201385" y="791603"/>
            <a:ext cx="11789229" cy="555080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solidFill>
                  <a:schemeClr val="accent5">
                    <a:lumMod val="75000"/>
                  </a:schemeClr>
                </a:solidFill>
              </a:rPr>
              <a:t>Objectif</a:t>
            </a:r>
            <a:endParaRPr lang="fr-FR" b="1" dirty="0">
              <a:solidFill>
                <a:schemeClr val="accent5">
                  <a:lumMod val="75000"/>
                </a:schemeClr>
              </a:solidFill>
            </a:endParaRPr>
          </a:p>
          <a:p>
            <a:r>
              <a:rPr lang="fr-FR" b="1" dirty="0">
                <a:solidFill>
                  <a:schemeClr val="accent5">
                    <a:lumMod val="75000"/>
                  </a:schemeClr>
                </a:solidFill>
              </a:rPr>
              <a:t>La commande </a:t>
            </a:r>
            <a:r>
              <a:rPr lang="fr-FR" b="1" dirty="0" smtClean="0">
                <a:solidFill>
                  <a:schemeClr val="accent5">
                    <a:lumMod val="75000"/>
                  </a:schemeClr>
                </a:solidFill>
              </a:rPr>
              <a:t>ORDER BY permet </a:t>
            </a:r>
            <a:r>
              <a:rPr lang="fr-FR" b="1" dirty="0">
                <a:solidFill>
                  <a:schemeClr val="accent5">
                    <a:lumMod val="75000"/>
                  </a:schemeClr>
                </a:solidFill>
              </a:rPr>
              <a:t>de </a:t>
            </a:r>
            <a:r>
              <a:rPr lang="fr-FR" b="1" dirty="0" smtClean="0">
                <a:solidFill>
                  <a:schemeClr val="accent5">
                    <a:lumMod val="75000"/>
                  </a:schemeClr>
                </a:solidFill>
              </a:rPr>
              <a:t>trier les lignes d'une tables en fonction d'un ou plusieurs champs.</a:t>
            </a:r>
          </a:p>
          <a:p>
            <a:r>
              <a:rPr lang="fr-FR" b="1" dirty="0" smtClean="0">
                <a:solidFill>
                  <a:schemeClr val="accent5">
                    <a:lumMod val="75000"/>
                  </a:schemeClr>
                </a:solidFill>
              </a:rPr>
              <a:t>Par défaut, le tri se fait de façon ascendante mais il est possible d'inverser l'ordre avec le suffixe DESC.</a:t>
            </a:r>
          </a:p>
          <a:p>
            <a:r>
              <a:rPr lang="fr-FR" b="1" dirty="0" smtClean="0">
                <a:solidFill>
                  <a:schemeClr val="accent5">
                    <a:lumMod val="75000"/>
                  </a:schemeClr>
                </a:solidFill>
              </a:rPr>
              <a:t>Pour effectuer un tri sur plusieurs champs, il est nécessaire de les séparer par une virgule.</a:t>
            </a:r>
            <a:endParaRPr lang="fr-FR" b="1" dirty="0">
              <a:solidFill>
                <a:schemeClr val="accent5">
                  <a:lumMod val="75000"/>
                </a:schemeClr>
              </a:solidFill>
            </a:endParaRPr>
          </a:p>
          <a:p>
            <a:endParaRPr lang="fr-FR" sz="1200" b="1" dirty="0">
              <a:solidFill>
                <a:schemeClr val="accent5">
                  <a:lumMod val="75000"/>
                </a:schemeClr>
              </a:solidFill>
            </a:endParaRPr>
          </a:p>
          <a:p>
            <a:r>
              <a:rPr lang="fr-FR" b="1" dirty="0">
                <a:solidFill>
                  <a:schemeClr val="accent5">
                    <a:lumMod val="75000"/>
                  </a:schemeClr>
                </a:solidFill>
              </a:rPr>
              <a:t>Syntaxe</a:t>
            </a:r>
          </a:p>
          <a:p>
            <a:pPr marL="712788"/>
            <a:r>
              <a:rPr lang="fr-FR" b="1" dirty="0" smtClean="0">
                <a:solidFill>
                  <a:schemeClr val="accent5">
                    <a:lumMod val="75000"/>
                  </a:schemeClr>
                </a:solidFill>
              </a:rPr>
              <a:t>SELECT nom_colonne1, nom_colonne2</a:t>
            </a:r>
          </a:p>
          <a:p>
            <a:pPr marL="712788"/>
            <a:r>
              <a:rPr lang="fr-FR" b="1" dirty="0" smtClean="0">
                <a:solidFill>
                  <a:schemeClr val="accent5">
                    <a:lumMod val="75000"/>
                  </a:schemeClr>
                </a:solidFill>
              </a:rPr>
              <a:t>FROM</a:t>
            </a:r>
            <a:r>
              <a:rPr lang="fr-FR" b="1" dirty="0" smtClean="0">
                <a:solidFill>
                  <a:srgbClr val="7030A0"/>
                </a:solidFill>
              </a:rPr>
              <a:t> </a:t>
            </a:r>
            <a:r>
              <a:rPr lang="fr-FR" b="1" dirty="0" err="1" smtClean="0">
                <a:solidFill>
                  <a:srgbClr val="00B050"/>
                </a:solidFill>
              </a:rPr>
              <a:t>nom_table</a:t>
            </a:r>
            <a:r>
              <a:rPr lang="fr-FR" b="1" dirty="0" smtClean="0">
                <a:solidFill>
                  <a:schemeClr val="accent5">
                    <a:lumMod val="75000"/>
                  </a:schemeClr>
                </a:solidFill>
              </a:rPr>
              <a:t> </a:t>
            </a:r>
          </a:p>
          <a:p>
            <a:pPr marL="712788"/>
            <a:r>
              <a:rPr lang="fr-FR" b="1" dirty="0" smtClean="0">
                <a:solidFill>
                  <a:srgbClr val="7030A0"/>
                </a:solidFill>
              </a:rPr>
              <a:t>ORDER BY </a:t>
            </a:r>
            <a:r>
              <a:rPr lang="fr-FR" b="1" dirty="0" smtClean="0">
                <a:solidFill>
                  <a:schemeClr val="accent5">
                    <a:lumMod val="75000"/>
                  </a:schemeClr>
                </a:solidFill>
              </a:rPr>
              <a:t>nom_colonne1 </a:t>
            </a:r>
            <a:r>
              <a:rPr lang="fr-FR" b="1" dirty="0">
                <a:solidFill>
                  <a:schemeClr val="accent5">
                    <a:lumMod val="75000"/>
                  </a:schemeClr>
                </a:solidFill>
              </a:rPr>
              <a:t>[</a:t>
            </a:r>
            <a:r>
              <a:rPr lang="fr-FR" b="1" dirty="0" smtClean="0">
                <a:solidFill>
                  <a:srgbClr val="00B0F0"/>
                </a:solidFill>
              </a:rPr>
              <a:t>DESC</a:t>
            </a:r>
            <a:r>
              <a:rPr lang="fr-FR" b="1" dirty="0" smtClean="0">
                <a:solidFill>
                  <a:schemeClr val="accent5">
                    <a:lumMod val="75000"/>
                  </a:schemeClr>
                </a:solidFill>
              </a:rPr>
              <a:t>];</a:t>
            </a:r>
            <a:endParaRPr lang="fr-FR" b="1" dirty="0">
              <a:solidFill>
                <a:srgbClr val="00B0F0"/>
              </a:solidFill>
            </a:endParaRPr>
          </a:p>
          <a:p>
            <a:endParaRPr lang="fr-FR" b="1" dirty="0">
              <a:solidFill>
                <a:schemeClr val="accent5">
                  <a:lumMod val="75000"/>
                </a:schemeClr>
              </a:solidFill>
            </a:endParaRPr>
          </a:p>
          <a:p>
            <a:r>
              <a:rPr lang="fr-FR" b="1" dirty="0" smtClean="0">
                <a:solidFill>
                  <a:schemeClr val="accent5">
                    <a:lumMod val="75000"/>
                  </a:schemeClr>
                </a:solidFill>
              </a:rPr>
              <a:t>Exemple</a:t>
            </a:r>
          </a:p>
          <a:p>
            <a:pPr marL="804863"/>
            <a:r>
              <a:rPr lang="fr-FR" b="1" dirty="0" smtClean="0">
                <a:solidFill>
                  <a:schemeClr val="accent5">
                    <a:lumMod val="75000"/>
                  </a:schemeClr>
                </a:solidFill>
              </a:rPr>
              <a:t>Sélectionner les clients de la table clients triés par noms.</a:t>
            </a:r>
          </a:p>
          <a:p>
            <a:pPr marL="1438275"/>
            <a:r>
              <a:rPr lang="fr-FR" b="1" dirty="0" smtClean="0">
                <a:solidFill>
                  <a:schemeClr val="accent5">
                    <a:lumMod val="75000"/>
                  </a:schemeClr>
                </a:solidFill>
              </a:rPr>
              <a:t>SELECT </a:t>
            </a:r>
            <a:r>
              <a:rPr lang="fr-FR" b="1" dirty="0" err="1" smtClean="0">
                <a:solidFill>
                  <a:schemeClr val="accent5">
                    <a:lumMod val="75000"/>
                  </a:schemeClr>
                </a:solidFill>
              </a:rPr>
              <a:t>nom_client</a:t>
            </a:r>
            <a:r>
              <a:rPr lang="fr-FR" b="1" dirty="0" smtClean="0">
                <a:solidFill>
                  <a:schemeClr val="accent5">
                    <a:lumMod val="75000"/>
                  </a:schemeClr>
                </a:solidFill>
              </a:rPr>
              <a:t>, </a:t>
            </a:r>
            <a:r>
              <a:rPr lang="fr-FR" b="1" dirty="0" err="1" smtClean="0">
                <a:solidFill>
                  <a:schemeClr val="accent5">
                    <a:lumMod val="75000"/>
                  </a:schemeClr>
                </a:solidFill>
              </a:rPr>
              <a:t>prenom_client</a:t>
            </a:r>
            <a:endParaRPr lang="fr-FR" b="1" dirty="0" smtClean="0">
              <a:solidFill>
                <a:schemeClr val="accent5">
                  <a:lumMod val="75000"/>
                </a:schemeClr>
              </a:solidFill>
            </a:endParaRPr>
          </a:p>
          <a:p>
            <a:pPr marL="1438275"/>
            <a:r>
              <a:rPr lang="fr-FR" b="1" dirty="0" smtClean="0">
                <a:solidFill>
                  <a:schemeClr val="accent5">
                    <a:lumMod val="75000"/>
                  </a:schemeClr>
                </a:solidFill>
              </a:rPr>
              <a:t>FROM </a:t>
            </a:r>
            <a:r>
              <a:rPr lang="fr-FR" b="1" dirty="0" err="1" smtClean="0">
                <a:solidFill>
                  <a:schemeClr val="accent5">
                    <a:lumMod val="75000"/>
                  </a:schemeClr>
                </a:solidFill>
              </a:rPr>
              <a:t>T_client</a:t>
            </a:r>
            <a:endParaRPr lang="fr-FR" b="1" dirty="0" smtClean="0">
              <a:solidFill>
                <a:schemeClr val="accent5">
                  <a:lumMod val="75000"/>
                </a:schemeClr>
              </a:solidFill>
            </a:endParaRPr>
          </a:p>
          <a:p>
            <a:pPr marL="1438275"/>
            <a:r>
              <a:rPr lang="fr-FR" b="1" dirty="0" smtClean="0">
                <a:solidFill>
                  <a:schemeClr val="accent5">
                    <a:lumMod val="75000"/>
                  </a:schemeClr>
                </a:solidFill>
              </a:rPr>
              <a:t>ORDER BY </a:t>
            </a:r>
            <a:r>
              <a:rPr lang="fr-FR" b="1" dirty="0" err="1" smtClean="0">
                <a:solidFill>
                  <a:schemeClr val="accent5">
                    <a:lumMod val="75000"/>
                  </a:schemeClr>
                </a:solidFill>
              </a:rPr>
              <a:t>nom_client</a:t>
            </a:r>
            <a:r>
              <a:rPr lang="fr-FR" b="1" dirty="0" smtClean="0">
                <a:solidFill>
                  <a:schemeClr val="accent5">
                    <a:lumMod val="75000"/>
                  </a:schemeClr>
                </a:solidFill>
              </a:rPr>
              <a:t>;</a:t>
            </a:r>
          </a:p>
          <a:p>
            <a:pPr marL="1438275"/>
            <a:endParaRPr lang="fr-FR" b="1" dirty="0">
              <a:solidFill>
                <a:schemeClr val="accent5">
                  <a:lumMod val="75000"/>
                </a:schemeClr>
              </a:solidFill>
            </a:endParaRPr>
          </a:p>
          <a:p>
            <a:pPr marL="804863"/>
            <a:r>
              <a:rPr lang="fr-FR" b="1" dirty="0" smtClean="0">
                <a:solidFill>
                  <a:schemeClr val="accent5">
                    <a:lumMod val="75000"/>
                  </a:schemeClr>
                </a:solidFill>
              </a:rPr>
              <a:t>Sélectionner les clients de la table clients triés par noms et par prénoms en ordre descendant</a:t>
            </a:r>
          </a:p>
          <a:p>
            <a:pPr marL="1436688"/>
            <a:r>
              <a:rPr lang="fr-FR" b="1" dirty="0" smtClean="0">
                <a:solidFill>
                  <a:schemeClr val="accent5">
                    <a:lumMod val="75000"/>
                  </a:schemeClr>
                </a:solidFill>
              </a:rPr>
              <a:t>SELECT </a:t>
            </a:r>
            <a:r>
              <a:rPr lang="fr-FR" b="1" dirty="0" err="1" smtClean="0">
                <a:solidFill>
                  <a:schemeClr val="accent5">
                    <a:lumMod val="75000"/>
                  </a:schemeClr>
                </a:solidFill>
              </a:rPr>
              <a:t>nom_client</a:t>
            </a:r>
            <a:r>
              <a:rPr lang="fr-FR" b="1" dirty="0" smtClean="0">
                <a:solidFill>
                  <a:schemeClr val="accent5">
                    <a:lumMod val="75000"/>
                  </a:schemeClr>
                </a:solidFill>
              </a:rPr>
              <a:t>, </a:t>
            </a:r>
            <a:r>
              <a:rPr lang="fr-FR" b="1" dirty="0" err="1" smtClean="0">
                <a:solidFill>
                  <a:schemeClr val="accent5">
                    <a:lumMod val="75000"/>
                  </a:schemeClr>
                </a:solidFill>
              </a:rPr>
              <a:t>prenom_client</a:t>
            </a:r>
            <a:endParaRPr lang="fr-FR" b="1" dirty="0" smtClean="0">
              <a:solidFill>
                <a:schemeClr val="accent5">
                  <a:lumMod val="75000"/>
                </a:schemeClr>
              </a:solidFill>
            </a:endParaRPr>
          </a:p>
          <a:p>
            <a:pPr marL="1436688"/>
            <a:r>
              <a:rPr lang="fr-FR" b="1" dirty="0" smtClean="0">
                <a:solidFill>
                  <a:schemeClr val="accent5">
                    <a:lumMod val="75000"/>
                  </a:schemeClr>
                </a:solidFill>
              </a:rPr>
              <a:t>FROM </a:t>
            </a:r>
            <a:r>
              <a:rPr lang="fr-FR" b="1" dirty="0" err="1" smtClean="0">
                <a:solidFill>
                  <a:schemeClr val="accent5">
                    <a:lumMod val="75000"/>
                  </a:schemeClr>
                </a:solidFill>
              </a:rPr>
              <a:t>T_client</a:t>
            </a:r>
            <a:endParaRPr lang="fr-FR" b="1" dirty="0" smtClean="0">
              <a:solidFill>
                <a:schemeClr val="accent5">
                  <a:lumMod val="75000"/>
                </a:schemeClr>
              </a:solidFill>
            </a:endParaRPr>
          </a:p>
          <a:p>
            <a:pPr marL="1436688"/>
            <a:r>
              <a:rPr lang="fr-FR" b="1" dirty="0" smtClean="0">
                <a:solidFill>
                  <a:schemeClr val="accent5">
                    <a:lumMod val="75000"/>
                  </a:schemeClr>
                </a:solidFill>
              </a:rPr>
              <a:t>ORDER BY </a:t>
            </a:r>
            <a:r>
              <a:rPr lang="fr-FR" b="1" dirty="0" err="1" smtClean="0">
                <a:solidFill>
                  <a:schemeClr val="accent5">
                    <a:lumMod val="75000"/>
                  </a:schemeClr>
                </a:solidFill>
              </a:rPr>
              <a:t>nom_client</a:t>
            </a:r>
            <a:r>
              <a:rPr lang="fr-FR" b="1" dirty="0" smtClean="0">
                <a:solidFill>
                  <a:schemeClr val="accent5">
                    <a:lumMod val="75000"/>
                  </a:schemeClr>
                </a:solidFill>
              </a:rPr>
              <a:t>, </a:t>
            </a:r>
            <a:r>
              <a:rPr lang="fr-FR" b="1" dirty="0" err="1" smtClean="0">
                <a:solidFill>
                  <a:schemeClr val="accent5">
                    <a:lumMod val="75000"/>
                  </a:schemeClr>
                </a:solidFill>
              </a:rPr>
              <a:t>prenom_client</a:t>
            </a:r>
            <a:r>
              <a:rPr lang="fr-FR" b="1" dirty="0" smtClean="0">
                <a:solidFill>
                  <a:schemeClr val="accent5">
                    <a:lumMod val="75000"/>
                  </a:schemeClr>
                </a:solidFill>
              </a:rPr>
              <a:t> DESC; </a:t>
            </a:r>
            <a:endParaRPr lang="fr-FR" b="1" dirty="0">
              <a:solidFill>
                <a:schemeClr val="accent5">
                  <a:lumMod val="75000"/>
                </a:schemeClr>
              </a:solidFill>
            </a:endParaRPr>
          </a:p>
        </p:txBody>
      </p:sp>
      <p:sp>
        <p:nvSpPr>
          <p:cNvPr id="11" name="Organigramme : Connecteur 10"/>
          <p:cNvSpPr/>
          <p:nvPr/>
        </p:nvSpPr>
        <p:spPr>
          <a:xfrm>
            <a:off x="5933999" y="5908712"/>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21" name="Organigramme : Connecteur 20"/>
          <p:cNvSpPr/>
          <p:nvPr/>
        </p:nvSpPr>
        <p:spPr>
          <a:xfrm>
            <a:off x="7305503" y="3081006"/>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10" name="ZoneTexte 9"/>
          <p:cNvSpPr txBox="1"/>
          <p:nvPr/>
        </p:nvSpPr>
        <p:spPr>
          <a:xfrm>
            <a:off x="7689370" y="2330563"/>
            <a:ext cx="4241377" cy="1815882"/>
          </a:xfrm>
          <a:prstGeom prst="rect">
            <a:avLst/>
          </a:prstGeom>
          <a:noFill/>
        </p:spPr>
        <p:txBody>
          <a:bodyPr wrap="square" rtlCol="0">
            <a:spAutoFit/>
          </a:bodyPr>
          <a:lstStyle/>
          <a:p>
            <a:r>
              <a:rPr lang="fr-FR" sz="1400" b="1" dirty="0" smtClean="0"/>
              <a:t>Si 2 clients portent le nom Dupont, l'affichage se fera ainsi :</a:t>
            </a:r>
          </a:p>
          <a:p>
            <a:pPr marL="804863"/>
            <a:r>
              <a:rPr lang="fr-FR" sz="1400" b="1" dirty="0" smtClean="0"/>
              <a:t>-Dupont René</a:t>
            </a:r>
          </a:p>
          <a:p>
            <a:pPr marL="804863"/>
            <a:r>
              <a:rPr lang="fr-FR" sz="1400" b="1" dirty="0" smtClean="0"/>
              <a:t>-Dupont Paul</a:t>
            </a:r>
          </a:p>
          <a:p>
            <a:pPr marL="804863"/>
            <a:endParaRPr lang="fr-FR" sz="1400" b="1" dirty="0" smtClean="0"/>
          </a:p>
          <a:p>
            <a:r>
              <a:rPr lang="fr-FR" sz="1400" b="1" dirty="0" smtClean="0"/>
              <a:t>Et non pas par ordre alphabétique:</a:t>
            </a:r>
          </a:p>
          <a:p>
            <a:pPr marL="804863"/>
            <a:r>
              <a:rPr lang="fr-FR" sz="1400" b="1" dirty="0" smtClean="0"/>
              <a:t>-Dupont Paul</a:t>
            </a:r>
          </a:p>
          <a:p>
            <a:pPr marL="804863"/>
            <a:r>
              <a:rPr lang="fr-FR" sz="1400" b="1" dirty="0" smtClean="0"/>
              <a:t>-Dupont René</a:t>
            </a:r>
            <a:endParaRPr lang="fr-FR" sz="1400" b="1" dirty="0"/>
          </a:p>
        </p:txBody>
      </p:sp>
    </p:spTree>
    <p:extLst>
      <p:ext uri="{BB962C8B-B14F-4D97-AF65-F5344CB8AC3E}">
        <p14:creationId xmlns:p14="http://schemas.microsoft.com/office/powerpoint/2010/main" val="3206416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285" y="684581"/>
            <a:ext cx="11865428" cy="60368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endParaRPr lang="fr-FR" b="1" dirty="0">
              <a:solidFill>
                <a:schemeClr val="accent5">
                  <a:lumMod val="75000"/>
                </a:schemeClr>
              </a:solidFill>
            </a:endParaRPr>
          </a:p>
          <a:p>
            <a:r>
              <a:rPr lang="fr-FR" b="1" dirty="0">
                <a:solidFill>
                  <a:schemeClr val="accent5">
                    <a:lumMod val="75000"/>
                  </a:schemeClr>
                </a:solidFill>
              </a:rPr>
              <a:t>La </a:t>
            </a:r>
            <a:r>
              <a:rPr lang="fr-FR" b="1" dirty="0" smtClean="0">
                <a:solidFill>
                  <a:schemeClr val="accent5">
                    <a:lumMod val="75000"/>
                  </a:schemeClr>
                </a:solidFill>
              </a:rPr>
              <a:t>clause LIMIT permet de spécifier le nombre maximum de résultats que l'on souhaite obtenir.</a:t>
            </a:r>
            <a:endParaRPr lang="fr-FR" b="1" dirty="0">
              <a:solidFill>
                <a:schemeClr val="accent5">
                  <a:lumMod val="75000"/>
                </a:schemeClr>
              </a:solidFill>
            </a:endParaRPr>
          </a:p>
          <a:p>
            <a:endParaRPr lang="fr-FR" sz="1200" b="1" dirty="0">
              <a:solidFill>
                <a:schemeClr val="accent5">
                  <a:lumMod val="75000"/>
                </a:schemeClr>
              </a:solidFill>
            </a:endParaRPr>
          </a:p>
          <a:p>
            <a:r>
              <a:rPr lang="fr-FR" b="1" dirty="0" smtClean="0">
                <a:solidFill>
                  <a:schemeClr val="accent5">
                    <a:lumMod val="75000"/>
                  </a:schemeClr>
                </a:solidFill>
              </a:rPr>
              <a:t>Syntaxe</a:t>
            </a:r>
          </a:p>
          <a:p>
            <a:pPr marL="712788"/>
            <a:r>
              <a:rPr lang="fr-FR" b="1" dirty="0" smtClean="0">
                <a:solidFill>
                  <a:schemeClr val="accent5">
                    <a:lumMod val="75000"/>
                  </a:schemeClr>
                </a:solidFill>
              </a:rPr>
              <a:t>1) Syntaxe générale</a:t>
            </a:r>
          </a:p>
          <a:p>
            <a:pPr marL="1073150"/>
            <a:r>
              <a:rPr lang="fr-FR" b="1" dirty="0" smtClean="0">
                <a:solidFill>
                  <a:schemeClr val="accent5">
                    <a:lumMod val="75000"/>
                  </a:schemeClr>
                </a:solidFill>
              </a:rPr>
              <a:t>SELECT données</a:t>
            </a:r>
          </a:p>
          <a:p>
            <a:pPr marL="1073150"/>
            <a:r>
              <a:rPr lang="fr-FR" b="1" dirty="0" smtClean="0">
                <a:solidFill>
                  <a:schemeClr val="accent5">
                    <a:lumMod val="75000"/>
                  </a:schemeClr>
                </a:solidFill>
              </a:rPr>
              <a:t>FROM </a:t>
            </a:r>
            <a:r>
              <a:rPr lang="fr-FR" b="1" dirty="0" err="1" smtClean="0">
                <a:solidFill>
                  <a:srgbClr val="00B050"/>
                </a:solidFill>
              </a:rPr>
              <a:t>nom_table</a:t>
            </a:r>
            <a:r>
              <a:rPr lang="fr-FR" b="1" dirty="0" smtClean="0">
                <a:solidFill>
                  <a:schemeClr val="accent5">
                    <a:lumMod val="75000"/>
                  </a:schemeClr>
                </a:solidFill>
              </a:rPr>
              <a:t> </a:t>
            </a:r>
          </a:p>
          <a:p>
            <a:pPr marL="1073150"/>
            <a:r>
              <a:rPr lang="fr-FR" b="1" dirty="0" smtClean="0">
                <a:solidFill>
                  <a:srgbClr val="7030A0"/>
                </a:solidFill>
              </a:rPr>
              <a:t>LIMIT nombre</a:t>
            </a:r>
            <a:r>
              <a:rPr lang="fr-FR" b="1" dirty="0" smtClean="0">
                <a:solidFill>
                  <a:schemeClr val="accent5">
                    <a:lumMod val="75000"/>
                  </a:schemeClr>
                </a:solidFill>
              </a:rPr>
              <a:t>;</a:t>
            </a:r>
          </a:p>
          <a:p>
            <a:pPr marL="712788"/>
            <a:endParaRPr lang="fr-FR" b="1" dirty="0">
              <a:solidFill>
                <a:schemeClr val="accent5">
                  <a:lumMod val="75000"/>
                </a:schemeClr>
              </a:solidFill>
            </a:endParaRPr>
          </a:p>
          <a:p>
            <a:pPr marL="712788"/>
            <a:r>
              <a:rPr lang="fr-FR" b="1" dirty="0" smtClean="0">
                <a:solidFill>
                  <a:schemeClr val="accent5">
                    <a:lumMod val="75000"/>
                  </a:schemeClr>
                </a:solidFill>
              </a:rPr>
              <a:t>2) La clause LIMIT peux être utilisée avec la clause OFFSET qui permet d'effectuer un décalage sur le jeu de résultats.</a:t>
            </a:r>
          </a:p>
          <a:p>
            <a:pPr marL="989013"/>
            <a:r>
              <a:rPr lang="fr-FR" b="1" dirty="0" smtClean="0">
                <a:solidFill>
                  <a:schemeClr val="accent5">
                    <a:lumMod val="75000"/>
                  </a:schemeClr>
                </a:solidFill>
              </a:rPr>
              <a:t>Il est à noter que l'OFFSET commence à 0.</a:t>
            </a:r>
          </a:p>
          <a:p>
            <a:pPr marL="1073150">
              <a:tabLst>
                <a:tab pos="4486275" algn="l"/>
              </a:tabLst>
            </a:pPr>
            <a:r>
              <a:rPr lang="fr-FR" b="1" dirty="0" smtClean="0">
                <a:solidFill>
                  <a:schemeClr val="accent5">
                    <a:lumMod val="75000"/>
                  </a:schemeClr>
                </a:solidFill>
              </a:rPr>
              <a:t>SELECT données	SELECT données</a:t>
            </a:r>
          </a:p>
          <a:p>
            <a:pPr marL="1073150">
              <a:tabLst>
                <a:tab pos="3763963" algn="l"/>
                <a:tab pos="4486275" algn="l"/>
              </a:tabLst>
            </a:pPr>
            <a:r>
              <a:rPr lang="fr-FR" b="1" dirty="0" smtClean="0">
                <a:solidFill>
                  <a:schemeClr val="accent5">
                    <a:lumMod val="75000"/>
                  </a:schemeClr>
                </a:solidFill>
              </a:rPr>
              <a:t>FROM </a:t>
            </a:r>
            <a:r>
              <a:rPr lang="fr-FR" b="1" dirty="0" err="1" smtClean="0">
                <a:solidFill>
                  <a:srgbClr val="00B050"/>
                </a:solidFill>
              </a:rPr>
              <a:t>nom_table</a:t>
            </a:r>
            <a:r>
              <a:rPr lang="fr-FR" b="1" dirty="0" smtClean="0">
                <a:solidFill>
                  <a:schemeClr val="accent5">
                    <a:lumMod val="75000"/>
                  </a:schemeClr>
                </a:solidFill>
              </a:rPr>
              <a:t> 	OU	FROM </a:t>
            </a:r>
            <a:r>
              <a:rPr lang="fr-FR" b="1" dirty="0" err="1" smtClean="0">
                <a:solidFill>
                  <a:srgbClr val="00B050"/>
                </a:solidFill>
              </a:rPr>
              <a:t>nom_table</a:t>
            </a:r>
            <a:endParaRPr lang="fr-FR" b="1" dirty="0" smtClean="0">
              <a:solidFill>
                <a:schemeClr val="accent5">
                  <a:lumMod val="75000"/>
                </a:schemeClr>
              </a:solidFill>
            </a:endParaRPr>
          </a:p>
          <a:p>
            <a:pPr marL="1073150">
              <a:tabLst>
                <a:tab pos="4486275" algn="l"/>
              </a:tabLst>
            </a:pPr>
            <a:r>
              <a:rPr lang="fr-FR" b="1" dirty="0">
                <a:solidFill>
                  <a:srgbClr val="7030A0"/>
                </a:solidFill>
              </a:rPr>
              <a:t>LIMIT </a:t>
            </a:r>
            <a:r>
              <a:rPr lang="fr-FR" b="1" dirty="0" smtClean="0">
                <a:solidFill>
                  <a:srgbClr val="7030A0"/>
                </a:solidFill>
              </a:rPr>
              <a:t>nombre, nombre</a:t>
            </a:r>
            <a:r>
              <a:rPr lang="fr-FR" b="1" dirty="0" smtClean="0">
                <a:solidFill>
                  <a:schemeClr val="accent5">
                    <a:lumMod val="75000"/>
                  </a:schemeClr>
                </a:solidFill>
              </a:rPr>
              <a:t>;	</a:t>
            </a:r>
            <a:r>
              <a:rPr lang="fr-FR" b="1" dirty="0" smtClean="0">
                <a:solidFill>
                  <a:srgbClr val="7030A0"/>
                </a:solidFill>
              </a:rPr>
              <a:t>LIMIT nombre OFFSET nombre</a:t>
            </a:r>
            <a:r>
              <a:rPr lang="fr-FR" b="1" dirty="0" smtClean="0">
                <a:solidFill>
                  <a:schemeClr val="accent5">
                    <a:lumMod val="75000"/>
                  </a:schemeClr>
                </a:solidFill>
              </a:rPr>
              <a:t>;</a:t>
            </a:r>
            <a:endParaRPr lang="fr-FR" b="1" dirty="0" smtClean="0">
              <a:solidFill>
                <a:srgbClr val="7030A0"/>
              </a:solidFill>
            </a:endParaRPr>
          </a:p>
          <a:p>
            <a:endParaRPr lang="fr-FR" b="1" dirty="0">
              <a:solidFill>
                <a:schemeClr val="accent5">
                  <a:lumMod val="75000"/>
                </a:schemeClr>
              </a:solidFill>
            </a:endParaRPr>
          </a:p>
          <a:p>
            <a:r>
              <a:rPr lang="fr-FR" b="1" dirty="0" smtClean="0">
                <a:solidFill>
                  <a:schemeClr val="accent5">
                    <a:lumMod val="75000"/>
                  </a:schemeClr>
                </a:solidFill>
              </a:rPr>
              <a:t>Exemples</a:t>
            </a:r>
          </a:p>
          <a:p>
            <a:pPr marL="804863">
              <a:tabLst>
                <a:tab pos="5922963" algn="l"/>
              </a:tabLst>
            </a:pPr>
            <a:r>
              <a:rPr lang="fr-FR" b="1" dirty="0" smtClean="0">
                <a:solidFill>
                  <a:schemeClr val="accent5">
                    <a:lumMod val="75000"/>
                  </a:schemeClr>
                </a:solidFill>
              </a:rPr>
              <a:t>Sélection des 10 premières lignes de la table clients	Sélection de 5 lignes de la table clients à partir de la 5</a:t>
            </a:r>
            <a:r>
              <a:rPr lang="fr-FR" b="1" baseline="30000" dirty="0" smtClean="0">
                <a:solidFill>
                  <a:schemeClr val="accent5">
                    <a:lumMod val="75000"/>
                  </a:schemeClr>
                </a:solidFill>
              </a:rPr>
              <a:t>e</a:t>
            </a:r>
            <a:r>
              <a:rPr lang="fr-FR" b="1" dirty="0" smtClean="0">
                <a:solidFill>
                  <a:schemeClr val="accent5">
                    <a:lumMod val="75000"/>
                  </a:schemeClr>
                </a:solidFill>
              </a:rPr>
              <a:t> ligne</a:t>
            </a:r>
          </a:p>
          <a:p>
            <a:pPr marL="1073150">
              <a:tabLst>
                <a:tab pos="6453188" algn="l"/>
              </a:tabLst>
            </a:pPr>
            <a:r>
              <a:rPr lang="fr-FR" b="1" dirty="0" smtClean="0">
                <a:solidFill>
                  <a:schemeClr val="accent5">
                    <a:lumMod val="75000"/>
                  </a:schemeClr>
                </a:solidFill>
              </a:rPr>
              <a:t>SELECT *	SELECT *</a:t>
            </a:r>
          </a:p>
          <a:p>
            <a:pPr marL="1073150">
              <a:tabLst>
                <a:tab pos="6453188" algn="l"/>
              </a:tabLst>
            </a:pPr>
            <a:r>
              <a:rPr lang="fr-FR" b="1" dirty="0" smtClean="0">
                <a:solidFill>
                  <a:schemeClr val="accent5">
                    <a:lumMod val="75000"/>
                  </a:schemeClr>
                </a:solidFill>
              </a:rPr>
              <a:t>FROM </a:t>
            </a:r>
            <a:r>
              <a:rPr lang="fr-FR" b="1" dirty="0" err="1" smtClean="0">
                <a:solidFill>
                  <a:schemeClr val="accent5">
                    <a:lumMod val="75000"/>
                  </a:schemeClr>
                </a:solidFill>
              </a:rPr>
              <a:t>T_client</a:t>
            </a:r>
            <a:r>
              <a:rPr lang="fr-FR" b="1" dirty="0" smtClean="0">
                <a:solidFill>
                  <a:schemeClr val="accent5">
                    <a:lumMod val="75000"/>
                  </a:schemeClr>
                </a:solidFill>
              </a:rPr>
              <a:t>	FROM </a:t>
            </a:r>
            <a:r>
              <a:rPr lang="fr-FR" b="1" dirty="0" err="1" smtClean="0">
                <a:solidFill>
                  <a:schemeClr val="accent5">
                    <a:lumMod val="75000"/>
                  </a:schemeClr>
                </a:solidFill>
              </a:rPr>
              <a:t>T_client</a:t>
            </a:r>
            <a:endParaRPr lang="fr-FR" b="1" dirty="0" smtClean="0">
              <a:solidFill>
                <a:schemeClr val="accent5">
                  <a:lumMod val="75000"/>
                </a:schemeClr>
              </a:solidFill>
            </a:endParaRPr>
          </a:p>
          <a:p>
            <a:pPr marL="1073150">
              <a:tabLst>
                <a:tab pos="6453188" algn="l"/>
              </a:tabLst>
            </a:pPr>
            <a:r>
              <a:rPr lang="fr-FR" b="1" dirty="0" smtClean="0">
                <a:solidFill>
                  <a:schemeClr val="accent5">
                    <a:lumMod val="75000"/>
                  </a:schemeClr>
                </a:solidFill>
              </a:rPr>
              <a:t>LIMIT 10;	LIMIT 5, OFFSET 4;</a:t>
            </a:r>
            <a:endParaRPr lang="fr-FR" b="1" dirty="0">
              <a:solidFill>
                <a:schemeClr val="accent5">
                  <a:lumMod val="75000"/>
                </a:schemeClr>
              </a:solidFill>
            </a:endParaRP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27</a:t>
            </a:fld>
            <a:endParaRPr lang="fr-FR"/>
          </a:p>
        </p:txBody>
      </p:sp>
      <p:sp>
        <p:nvSpPr>
          <p:cNvPr id="5" name="ZoneTexte 4"/>
          <p:cNvSpPr txBox="1"/>
          <p:nvPr/>
        </p:nvSpPr>
        <p:spPr>
          <a:xfrm>
            <a:off x="2182585" y="59865"/>
            <a:ext cx="7812000" cy="584775"/>
          </a:xfrm>
          <a:prstGeom prst="rect">
            <a:avLst/>
          </a:prstGeom>
          <a:noFill/>
        </p:spPr>
        <p:txBody>
          <a:bodyPr wrap="square" rtlCol="0">
            <a:spAutoFit/>
          </a:bodyPr>
          <a:lstStyle/>
          <a:p>
            <a:pPr algn="ctr"/>
            <a:r>
              <a:rPr lang="fr-FR" sz="3200" dirty="0" smtClean="0"/>
              <a:t>Les commandes SQL : La clause LIMIT</a:t>
            </a:r>
            <a:endParaRPr lang="fr-FR" sz="3200" dirty="0"/>
          </a:p>
        </p:txBody>
      </p:sp>
      <p:sp>
        <p:nvSpPr>
          <p:cNvPr id="15" name="Organigramme : Connecteur 14"/>
          <p:cNvSpPr/>
          <p:nvPr/>
        </p:nvSpPr>
        <p:spPr>
          <a:xfrm>
            <a:off x="7896000" y="6307221"/>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a:t>
            </a:r>
          </a:p>
        </p:txBody>
      </p:sp>
      <p:sp>
        <p:nvSpPr>
          <p:cNvPr id="16" name="Organigramme : Connecteur 15"/>
          <p:cNvSpPr/>
          <p:nvPr/>
        </p:nvSpPr>
        <p:spPr>
          <a:xfrm>
            <a:off x="8899524" y="5870350"/>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a:t>
            </a:r>
          </a:p>
        </p:txBody>
      </p:sp>
      <p:sp>
        <p:nvSpPr>
          <p:cNvPr id="17" name="ZoneTexte 16"/>
          <p:cNvSpPr txBox="1"/>
          <p:nvPr/>
        </p:nvSpPr>
        <p:spPr>
          <a:xfrm>
            <a:off x="9223524" y="5663018"/>
            <a:ext cx="2674309" cy="738664"/>
          </a:xfrm>
          <a:prstGeom prst="rect">
            <a:avLst/>
          </a:prstGeom>
          <a:noFill/>
        </p:spPr>
        <p:txBody>
          <a:bodyPr wrap="square" rtlCol="0">
            <a:spAutoFit/>
          </a:bodyPr>
          <a:lstStyle/>
          <a:p>
            <a:r>
              <a:rPr lang="fr-FR" sz="1400" b="1" dirty="0" smtClean="0"/>
              <a:t>Cette requête affichera les données de la table clients de la ligne 5 à  la ligne 9 </a:t>
            </a:r>
            <a:endParaRPr lang="fr-FR" sz="1400" b="1" dirty="0"/>
          </a:p>
        </p:txBody>
      </p:sp>
      <p:sp>
        <p:nvSpPr>
          <p:cNvPr id="19" name="Organigramme : Connecteur 18"/>
          <p:cNvSpPr/>
          <p:nvPr/>
        </p:nvSpPr>
        <p:spPr>
          <a:xfrm>
            <a:off x="2454622" y="4672415"/>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21" name="Organigramme : Connecteur 20"/>
          <p:cNvSpPr/>
          <p:nvPr/>
        </p:nvSpPr>
        <p:spPr>
          <a:xfrm>
            <a:off x="8448600" y="3824222"/>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22" name="ZoneTexte 21"/>
          <p:cNvSpPr txBox="1"/>
          <p:nvPr/>
        </p:nvSpPr>
        <p:spPr>
          <a:xfrm>
            <a:off x="8741597" y="3615752"/>
            <a:ext cx="2612203" cy="738664"/>
          </a:xfrm>
          <a:prstGeom prst="rect">
            <a:avLst/>
          </a:prstGeom>
          <a:noFill/>
        </p:spPr>
        <p:txBody>
          <a:bodyPr wrap="square" rtlCol="0">
            <a:spAutoFit/>
          </a:bodyPr>
          <a:lstStyle/>
          <a:p>
            <a:r>
              <a:rPr lang="fr-FR" sz="1400" b="1" dirty="0" smtClean="0"/>
              <a:t>Avec cette  1</a:t>
            </a:r>
            <a:r>
              <a:rPr lang="fr-FR" sz="1400" b="1" baseline="30000" dirty="0" smtClean="0"/>
              <a:t>ère</a:t>
            </a:r>
            <a:r>
              <a:rPr lang="fr-FR" sz="1400" b="1" dirty="0" smtClean="0"/>
              <a:t> syntaxe : </a:t>
            </a:r>
          </a:p>
          <a:p>
            <a:r>
              <a:rPr lang="fr-FR" sz="1400" b="1" dirty="0" smtClean="0"/>
              <a:t>1</a:t>
            </a:r>
            <a:r>
              <a:rPr lang="fr-FR" sz="1400" b="1" baseline="30000" dirty="0" smtClean="0"/>
              <a:t>er</a:t>
            </a:r>
            <a:r>
              <a:rPr lang="fr-FR" sz="1400" b="1" dirty="0" smtClean="0"/>
              <a:t> nombre représente l'OFFSET  </a:t>
            </a:r>
          </a:p>
          <a:p>
            <a:r>
              <a:rPr lang="fr-FR" sz="1400" b="1" dirty="0" smtClean="0"/>
              <a:t>2</a:t>
            </a:r>
            <a:r>
              <a:rPr lang="fr-FR" sz="1400" b="1" baseline="30000" dirty="0" smtClean="0"/>
              <a:t>e</a:t>
            </a:r>
            <a:r>
              <a:rPr lang="fr-FR" sz="1400" b="1" dirty="0" smtClean="0"/>
              <a:t> nombre représente la limite</a:t>
            </a:r>
            <a:endParaRPr lang="fr-FR" sz="1400" b="1" dirty="0"/>
          </a:p>
        </p:txBody>
      </p:sp>
      <p:sp>
        <p:nvSpPr>
          <p:cNvPr id="12" name="Organigramme : Connecteur 11"/>
          <p:cNvSpPr/>
          <p:nvPr/>
        </p:nvSpPr>
        <p:spPr>
          <a:xfrm>
            <a:off x="5933999" y="4672415"/>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a:t>
            </a:r>
          </a:p>
        </p:txBody>
      </p:sp>
      <p:sp>
        <p:nvSpPr>
          <p:cNvPr id="13" name="Organigramme : Connecteur 12"/>
          <p:cNvSpPr/>
          <p:nvPr/>
        </p:nvSpPr>
        <p:spPr>
          <a:xfrm>
            <a:off x="8448600" y="4590312"/>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a:t>
            </a:r>
          </a:p>
        </p:txBody>
      </p:sp>
      <p:sp>
        <p:nvSpPr>
          <p:cNvPr id="18" name="ZoneTexte 17"/>
          <p:cNvSpPr txBox="1"/>
          <p:nvPr/>
        </p:nvSpPr>
        <p:spPr>
          <a:xfrm>
            <a:off x="8772600" y="4367261"/>
            <a:ext cx="2612203" cy="738664"/>
          </a:xfrm>
          <a:prstGeom prst="rect">
            <a:avLst/>
          </a:prstGeom>
          <a:noFill/>
        </p:spPr>
        <p:txBody>
          <a:bodyPr wrap="square" rtlCol="0">
            <a:spAutoFit/>
          </a:bodyPr>
          <a:lstStyle/>
          <a:p>
            <a:r>
              <a:rPr lang="fr-FR" sz="1400" b="1" dirty="0" smtClean="0"/>
              <a:t>Avec cette 2</a:t>
            </a:r>
            <a:r>
              <a:rPr lang="fr-FR" sz="1400" b="1" baseline="30000" dirty="0" smtClean="0"/>
              <a:t>nd</a:t>
            </a:r>
            <a:r>
              <a:rPr lang="fr-FR" sz="1400" b="1" dirty="0" smtClean="0"/>
              <a:t> syntaxe : </a:t>
            </a:r>
          </a:p>
          <a:p>
            <a:r>
              <a:rPr lang="fr-FR" sz="1400" b="1" dirty="0" smtClean="0"/>
              <a:t>1</a:t>
            </a:r>
            <a:r>
              <a:rPr lang="fr-FR" sz="1400" b="1" baseline="30000" dirty="0" smtClean="0"/>
              <a:t>er</a:t>
            </a:r>
            <a:r>
              <a:rPr lang="fr-FR" sz="1400" b="1" dirty="0" smtClean="0"/>
              <a:t> nombre représente la limite  </a:t>
            </a:r>
          </a:p>
          <a:p>
            <a:r>
              <a:rPr lang="fr-FR" sz="1400" b="1" dirty="0" smtClean="0"/>
              <a:t>2</a:t>
            </a:r>
            <a:r>
              <a:rPr lang="fr-FR" sz="1400" b="1" baseline="30000" dirty="0" smtClean="0"/>
              <a:t>e</a:t>
            </a:r>
            <a:r>
              <a:rPr lang="fr-FR" sz="1400" b="1" dirty="0" smtClean="0"/>
              <a:t> nombre représente l' OFFSET</a:t>
            </a:r>
            <a:endParaRPr lang="fr-FR" sz="1400" b="1" dirty="0"/>
          </a:p>
        </p:txBody>
      </p:sp>
    </p:spTree>
    <p:extLst>
      <p:ext uri="{BB962C8B-B14F-4D97-AF65-F5344CB8AC3E}">
        <p14:creationId xmlns:p14="http://schemas.microsoft.com/office/powerpoint/2010/main" val="7621095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20AA8767-BC59-4CC9-946E-2BE5743AD7A4}" type="slidenum">
              <a:rPr lang="fr-FR" smtClean="0"/>
              <a:t>28</a:t>
            </a:fld>
            <a:endParaRPr lang="fr-FR"/>
          </a:p>
        </p:txBody>
      </p:sp>
      <p:graphicFrame>
        <p:nvGraphicFramePr>
          <p:cNvPr id="6" name="Tableau 5"/>
          <p:cNvGraphicFramePr>
            <a:graphicFrameLocks noGrp="1"/>
          </p:cNvGraphicFramePr>
          <p:nvPr>
            <p:extLst>
              <p:ext uri="{D42A27DB-BD31-4B8C-83A1-F6EECF244321}">
                <p14:modId xmlns:p14="http://schemas.microsoft.com/office/powerpoint/2010/main" val="1391851997"/>
              </p:ext>
            </p:extLst>
          </p:nvPr>
        </p:nvGraphicFramePr>
        <p:xfrm>
          <a:off x="94339" y="98398"/>
          <a:ext cx="11988000" cy="6630805"/>
        </p:xfrm>
        <a:graphic>
          <a:graphicData uri="http://schemas.openxmlformats.org/drawingml/2006/table">
            <a:tbl>
              <a:tblPr firstRow="1" bandRow="1">
                <a:tableStyleId>{5C22544A-7EE6-4342-B048-85BDC9FD1C3A}</a:tableStyleId>
              </a:tblPr>
              <a:tblGrid>
                <a:gridCol w="1418776"/>
                <a:gridCol w="5769429"/>
                <a:gridCol w="4799795"/>
              </a:tblGrid>
              <a:tr h="354741">
                <a:tc gridSpan="3">
                  <a:txBody>
                    <a:bodyPr/>
                    <a:lstStyle/>
                    <a:p>
                      <a:pPr algn="ctr"/>
                      <a:r>
                        <a:rPr lang="fr-FR" dirty="0" smtClean="0"/>
                        <a:t>FONCTIONS</a:t>
                      </a:r>
                      <a:r>
                        <a:rPr lang="fr-FR" baseline="0" dirty="0" smtClean="0"/>
                        <a:t> SQL UTILES POUR LES DATES ET LES HEURES</a:t>
                      </a:r>
                      <a:endParaRPr lang="fr-FR" dirty="0"/>
                    </a:p>
                  </a:txBody>
                  <a:tcPr/>
                </a:tc>
                <a:tc hMerge="1">
                  <a:txBody>
                    <a:bodyPr/>
                    <a:lstStyle/>
                    <a:p>
                      <a:pPr algn="ctr"/>
                      <a:endParaRPr lang="fr-FR" dirty="0"/>
                    </a:p>
                  </a:txBody>
                  <a:tcPr/>
                </a:tc>
                <a:tc hMerge="1">
                  <a:txBody>
                    <a:bodyPr/>
                    <a:lstStyle/>
                    <a:p>
                      <a:pPr algn="ctr"/>
                      <a:endParaRPr lang="fr-FR" dirty="0"/>
                    </a:p>
                  </a:txBody>
                  <a:tcPr/>
                </a:tc>
              </a:tr>
              <a:tr h="354741">
                <a:tc>
                  <a:txBody>
                    <a:bodyPr/>
                    <a:lstStyle/>
                    <a:p>
                      <a:pPr algn="ctr"/>
                      <a:r>
                        <a:rPr lang="fr-FR" dirty="0" smtClean="0"/>
                        <a:t>FONCTIONS</a:t>
                      </a:r>
                      <a:endParaRPr lang="fr-FR" dirty="0"/>
                    </a:p>
                  </a:txBody>
                  <a:tcPr/>
                </a:tc>
                <a:tc>
                  <a:txBody>
                    <a:bodyPr/>
                    <a:lstStyle/>
                    <a:p>
                      <a:pPr algn="ctr"/>
                      <a:r>
                        <a:rPr lang="fr-FR" dirty="0" smtClean="0"/>
                        <a:t>DESCRIPTION</a:t>
                      </a:r>
                      <a:endParaRPr lang="fr-FR" dirty="0"/>
                    </a:p>
                  </a:txBody>
                  <a:tcPr/>
                </a:tc>
                <a:tc>
                  <a:txBody>
                    <a:bodyPr/>
                    <a:lstStyle/>
                    <a:p>
                      <a:pPr algn="ctr"/>
                      <a:r>
                        <a:rPr lang="fr-FR" dirty="0" smtClean="0"/>
                        <a:t>EXEMPLES</a:t>
                      </a:r>
                      <a:endParaRPr lang="fr-FR" dirty="0"/>
                    </a:p>
                  </a:txBody>
                  <a:tcPr/>
                </a:tc>
              </a:tr>
              <a:tr h="316731">
                <a:tc>
                  <a:txBody>
                    <a:bodyPr/>
                    <a:lstStyle/>
                    <a:p>
                      <a:r>
                        <a:rPr lang="fr-FR" sz="1400" dirty="0" smtClean="0"/>
                        <a:t>CURDATE()</a:t>
                      </a:r>
                      <a:endParaRPr lang="fr-FR" sz="1400" dirty="0"/>
                    </a:p>
                  </a:txBody>
                  <a:tcPr/>
                </a:tc>
                <a:tc>
                  <a:txBody>
                    <a:bodyPr/>
                    <a:lstStyle/>
                    <a:p>
                      <a:r>
                        <a:rPr lang="fr-FR" sz="1400" dirty="0" smtClean="0"/>
                        <a:t>Récupère la date courante</a:t>
                      </a:r>
                      <a:endParaRPr lang="fr-FR" sz="1400" dirty="0"/>
                    </a:p>
                  </a:txBody>
                  <a:tcPr/>
                </a:tc>
                <a:tc>
                  <a:txBody>
                    <a:bodyPr/>
                    <a:lstStyle/>
                    <a:p>
                      <a:r>
                        <a:rPr lang="fr-FR" sz="1400" dirty="0" smtClean="0"/>
                        <a:t>SELECT CURDATE();</a:t>
                      </a:r>
                      <a:endParaRPr lang="fr-FR" sz="1400" dirty="0"/>
                    </a:p>
                  </a:txBody>
                  <a:tcPr/>
                </a:tc>
              </a:tr>
              <a:tr h="316731">
                <a:tc>
                  <a:txBody>
                    <a:bodyPr/>
                    <a:lstStyle/>
                    <a:p>
                      <a:r>
                        <a:rPr lang="fr-FR" sz="1400" dirty="0" smtClean="0"/>
                        <a:t>DATE()</a:t>
                      </a:r>
                      <a:endParaRPr lang="fr-FR" sz="1400" dirty="0"/>
                    </a:p>
                  </a:txBody>
                  <a:tcPr/>
                </a:tc>
                <a:tc>
                  <a:txBody>
                    <a:bodyPr/>
                    <a:lstStyle/>
                    <a:p>
                      <a:r>
                        <a:rPr lang="fr-FR" sz="1400" dirty="0" smtClean="0"/>
                        <a:t>Stocke une date au format AAAA-MM-JJ</a:t>
                      </a:r>
                      <a:endParaRPr lang="fr-FR" sz="1400" dirty="0"/>
                    </a:p>
                  </a:txBody>
                  <a:tcPr/>
                </a:tc>
                <a:tc>
                  <a:txBody>
                    <a:bodyPr/>
                    <a:lstStyle/>
                    <a:p>
                      <a:r>
                        <a:rPr lang="fr-FR" sz="1400" dirty="0" smtClean="0"/>
                        <a:t>INSERT</a:t>
                      </a:r>
                      <a:r>
                        <a:rPr lang="fr-FR" sz="1400" baseline="0" dirty="0" smtClean="0"/>
                        <a:t> INTO</a:t>
                      </a:r>
                      <a:r>
                        <a:rPr lang="fr-FR" sz="1400" dirty="0" smtClean="0"/>
                        <a:t> </a:t>
                      </a:r>
                      <a:r>
                        <a:rPr lang="fr-FR" sz="1400" dirty="0" err="1" smtClean="0"/>
                        <a:t>empl</a:t>
                      </a:r>
                      <a:r>
                        <a:rPr lang="fr-FR" sz="1400" dirty="0" smtClean="0"/>
                        <a:t>( 10,</a:t>
                      </a:r>
                      <a:r>
                        <a:rPr lang="fr-FR" sz="1400" baseline="0" dirty="0" smtClean="0"/>
                        <a:t> 'Dupont', 'Paul', DATE('2014-01-01'));</a:t>
                      </a:r>
                      <a:endParaRPr lang="fr-FR" sz="1400" dirty="0"/>
                    </a:p>
                  </a:txBody>
                  <a:tcPr/>
                </a:tc>
              </a:tr>
              <a:tr h="316731">
                <a:tc>
                  <a:txBody>
                    <a:bodyPr/>
                    <a:lstStyle/>
                    <a:p>
                      <a:r>
                        <a:rPr lang="fr-FR" sz="1400" dirty="0" smtClean="0"/>
                        <a:t>DATETIME()</a:t>
                      </a:r>
                      <a:endParaRPr lang="fr-FR" sz="1400" dirty="0"/>
                    </a:p>
                  </a:txBody>
                  <a:tcPr/>
                </a:tc>
                <a:tc>
                  <a:txBody>
                    <a:bodyPr/>
                    <a:lstStyle/>
                    <a:p>
                      <a:r>
                        <a:rPr lang="fr-FR" sz="1400" dirty="0" smtClean="0"/>
                        <a:t>Stocke une date</a:t>
                      </a:r>
                      <a:r>
                        <a:rPr lang="fr-FR" sz="1400" baseline="0" dirty="0" smtClean="0"/>
                        <a:t> </a:t>
                      </a:r>
                      <a:r>
                        <a:rPr lang="fr-FR" sz="1400" dirty="0" smtClean="0"/>
                        <a:t>et une</a:t>
                      </a:r>
                      <a:r>
                        <a:rPr lang="fr-FR" sz="1400" baseline="0" dirty="0" smtClean="0"/>
                        <a:t> heure au format AAAA-MM-JJ HH:MM:SS</a:t>
                      </a:r>
                      <a:endParaRPr lang="fr-FR" sz="1400" dirty="0"/>
                    </a:p>
                  </a:txBody>
                  <a:tcPr/>
                </a:tc>
                <a:tc>
                  <a:txBody>
                    <a:bodyPr/>
                    <a:lstStyle/>
                    <a:p>
                      <a:r>
                        <a:rPr lang="fr-FR" sz="1400" dirty="0" smtClean="0"/>
                        <a:t>INSERT INTO plan (5,'EPS',DATETIME('2014-05-05 09:00:00'));</a:t>
                      </a:r>
                      <a:endParaRPr lang="fr-FR" sz="1400" dirty="0"/>
                    </a:p>
                  </a:txBody>
                  <a:tcPr/>
                </a:tc>
              </a:tr>
              <a:tr h="316731">
                <a:tc>
                  <a:txBody>
                    <a:bodyPr/>
                    <a:lstStyle/>
                    <a:p>
                      <a:r>
                        <a:rPr lang="fr-FR" sz="1400" dirty="0" smtClean="0"/>
                        <a:t>DATEDIFF()</a:t>
                      </a:r>
                      <a:endParaRPr lang="fr-FR" sz="1400" dirty="0"/>
                    </a:p>
                  </a:txBody>
                  <a:tcPr/>
                </a:tc>
                <a:tc>
                  <a:txBody>
                    <a:bodyPr/>
                    <a:lstStyle/>
                    <a:p>
                      <a:r>
                        <a:rPr lang="fr-FR" sz="1400" dirty="0" smtClean="0"/>
                        <a:t>Spécifie</a:t>
                      </a:r>
                      <a:r>
                        <a:rPr lang="fr-FR" sz="1400" baseline="0" dirty="0" smtClean="0"/>
                        <a:t> le nombre de jours entre deux dates</a:t>
                      </a:r>
                      <a:endParaRPr lang="fr-FR" sz="1400" dirty="0"/>
                    </a:p>
                  </a:txBody>
                  <a:tcPr/>
                </a:tc>
                <a:tc>
                  <a:txBody>
                    <a:bodyPr/>
                    <a:lstStyle/>
                    <a:p>
                      <a:r>
                        <a:rPr lang="fr-FR" sz="1400" dirty="0" smtClean="0"/>
                        <a:t>SELECT </a:t>
                      </a:r>
                      <a:r>
                        <a:rPr lang="fr-FR" sz="1400" baseline="0" dirty="0" smtClean="0"/>
                        <a:t>DATEDIFF(NOW(), '2014-01-01');</a:t>
                      </a:r>
                      <a:endParaRPr lang="fr-FR" sz="1400" dirty="0"/>
                    </a:p>
                  </a:txBody>
                  <a:tcPr/>
                </a:tc>
              </a:tr>
              <a:tr h="624582">
                <a:tc>
                  <a:txBody>
                    <a:bodyPr/>
                    <a:lstStyle/>
                    <a:p>
                      <a:r>
                        <a:rPr lang="fr-FR" sz="1400" dirty="0" smtClean="0"/>
                        <a:t>DATE_FORMAT()</a:t>
                      </a:r>
                      <a:endParaRPr lang="fr-FR" sz="1400" dirty="0"/>
                    </a:p>
                  </a:txBody>
                  <a:tcPr/>
                </a:tc>
                <a:tc>
                  <a:txBody>
                    <a:bodyPr/>
                    <a:lstStyle/>
                    <a:p>
                      <a:r>
                        <a:rPr lang="fr-FR" sz="1400" dirty="0" smtClean="0"/>
                        <a:t>Spécifie l'affichage d'une date</a:t>
                      </a:r>
                      <a:r>
                        <a:rPr lang="fr-FR" sz="1400" baseline="0" dirty="0" smtClean="0"/>
                        <a:t> selon le format choisi</a:t>
                      </a:r>
                      <a:endParaRPr lang="fr-FR" sz="1400" dirty="0"/>
                    </a:p>
                  </a:txBody>
                  <a:tcPr/>
                </a:tc>
                <a:tc>
                  <a:txBody>
                    <a:bodyPr/>
                    <a:lstStyle/>
                    <a:p>
                      <a:r>
                        <a:rPr lang="fr-FR" sz="1400" dirty="0" smtClean="0"/>
                        <a:t>SELECT </a:t>
                      </a:r>
                      <a:r>
                        <a:rPr lang="fr-FR" sz="1400" baseline="0" dirty="0" smtClean="0"/>
                        <a:t>DATE_FORMAT('2014-02-25', '%W %M %v');</a:t>
                      </a:r>
                    </a:p>
                    <a:p>
                      <a:r>
                        <a:rPr lang="fr-FR" sz="1400" dirty="0" smtClean="0">
                          <a:sym typeface="Wingdings" panose="05000000000000000000" pitchFamily="2" charset="2"/>
                        </a:rPr>
                        <a:t> </a:t>
                      </a:r>
                      <a:r>
                        <a:rPr lang="fr-FR" sz="1400" b="1" dirty="0" smtClean="0">
                          <a:solidFill>
                            <a:srgbClr val="00B050"/>
                          </a:solidFill>
                          <a:sym typeface="Wingdings" panose="05000000000000000000" pitchFamily="2" charset="2"/>
                        </a:rPr>
                        <a:t>Tuesday</a:t>
                      </a:r>
                      <a:r>
                        <a:rPr lang="fr-FR" sz="1400" b="1" baseline="0" dirty="0" smtClean="0">
                          <a:solidFill>
                            <a:srgbClr val="00B050"/>
                          </a:solidFill>
                          <a:sym typeface="Wingdings" panose="05000000000000000000" pitchFamily="2" charset="2"/>
                        </a:rPr>
                        <a:t>  </a:t>
                      </a:r>
                      <a:r>
                        <a:rPr lang="fr-FR" sz="1400" b="1" baseline="0" dirty="0" err="1" smtClean="0">
                          <a:solidFill>
                            <a:srgbClr val="00B050"/>
                          </a:solidFill>
                          <a:sym typeface="Wingdings" panose="05000000000000000000" pitchFamily="2" charset="2"/>
                        </a:rPr>
                        <a:t>February</a:t>
                      </a:r>
                      <a:r>
                        <a:rPr lang="fr-FR" sz="1400" b="1" baseline="0" dirty="0" smtClean="0">
                          <a:solidFill>
                            <a:srgbClr val="00B050"/>
                          </a:solidFill>
                          <a:sym typeface="Wingdings" panose="05000000000000000000" pitchFamily="2" charset="2"/>
                        </a:rPr>
                        <a:t> 09 (9</a:t>
                      </a:r>
                      <a:r>
                        <a:rPr lang="fr-FR" sz="1400" b="1" baseline="30000" dirty="0" smtClean="0">
                          <a:solidFill>
                            <a:srgbClr val="00B050"/>
                          </a:solidFill>
                          <a:sym typeface="Wingdings" panose="05000000000000000000" pitchFamily="2" charset="2"/>
                        </a:rPr>
                        <a:t>e</a:t>
                      </a:r>
                      <a:r>
                        <a:rPr lang="fr-FR" sz="1400" b="1" baseline="0" dirty="0" smtClean="0">
                          <a:solidFill>
                            <a:srgbClr val="00B050"/>
                          </a:solidFill>
                          <a:sym typeface="Wingdings" panose="05000000000000000000" pitchFamily="2" charset="2"/>
                        </a:rPr>
                        <a:t> semaine de l'année)</a:t>
                      </a:r>
                      <a:endParaRPr lang="fr-FR" sz="1400" dirty="0" smtClean="0"/>
                    </a:p>
                  </a:txBody>
                  <a:tcPr/>
                </a:tc>
              </a:tr>
              <a:tr h="316731">
                <a:tc>
                  <a:txBody>
                    <a:bodyPr/>
                    <a:lstStyle/>
                    <a:p>
                      <a:r>
                        <a:rPr lang="fr-FR" sz="1400" dirty="0" smtClean="0"/>
                        <a:t>DAYOFMONTH()</a:t>
                      </a:r>
                      <a:endParaRPr lang="fr-FR" sz="1400" dirty="0"/>
                    </a:p>
                  </a:txBody>
                  <a:tcPr/>
                </a:tc>
                <a:tc>
                  <a:txBody>
                    <a:bodyPr/>
                    <a:lstStyle/>
                    <a:p>
                      <a:r>
                        <a:rPr lang="fr-FR" sz="1400" dirty="0" smtClean="0"/>
                        <a:t>Retourne le jour dans le mois (de</a:t>
                      </a:r>
                      <a:r>
                        <a:rPr lang="fr-FR" sz="1400" baseline="0" dirty="0" smtClean="0"/>
                        <a:t> 1 à 31)</a:t>
                      </a:r>
                      <a:endParaRPr lang="fr-FR" sz="1400" dirty="0"/>
                    </a:p>
                  </a:txBody>
                  <a:tcPr/>
                </a:tc>
                <a:tc>
                  <a:txBody>
                    <a:bodyPr/>
                    <a:lstStyle/>
                    <a:p>
                      <a:r>
                        <a:rPr lang="fr-FR" sz="1400" dirty="0" smtClean="0"/>
                        <a:t>SELECT DAYOFMONTH('2014-02-25');</a:t>
                      </a:r>
                      <a:endParaRPr lang="fr-FR" sz="1400" dirty="0"/>
                    </a:p>
                  </a:txBody>
                  <a:tcPr/>
                </a:tc>
              </a:tr>
              <a:tr h="316731">
                <a:tc>
                  <a:txBody>
                    <a:bodyPr/>
                    <a:lstStyle/>
                    <a:p>
                      <a:r>
                        <a:rPr lang="fr-FR" sz="1400" dirty="0" smtClean="0"/>
                        <a:t>DAYOFWEEK()</a:t>
                      </a:r>
                      <a:endParaRPr lang="fr-FR" sz="1400" dirty="0"/>
                    </a:p>
                  </a:txBody>
                  <a:tcPr/>
                </a:tc>
                <a:tc>
                  <a:txBody>
                    <a:bodyPr/>
                    <a:lstStyle/>
                    <a:p>
                      <a:r>
                        <a:rPr lang="fr-FR" sz="1400" dirty="0" smtClean="0"/>
                        <a:t>Retourne le jour de la semaine (1= dimanche,</a:t>
                      </a:r>
                      <a:r>
                        <a:rPr lang="fr-FR" sz="1400" baseline="0" dirty="0" smtClean="0"/>
                        <a:t> 2=lundi,….)</a:t>
                      </a:r>
                      <a:endParaRPr lang="fr-FR" sz="1400" dirty="0"/>
                    </a:p>
                  </a:txBody>
                  <a:tcPr/>
                </a:tc>
                <a:tc>
                  <a:txBody>
                    <a:bodyPr/>
                    <a:lstStyle/>
                    <a:p>
                      <a:r>
                        <a:rPr lang="fr-FR" sz="1400" dirty="0" smtClean="0"/>
                        <a:t>SELECT</a:t>
                      </a:r>
                      <a:r>
                        <a:rPr lang="fr-FR" sz="1400" baseline="0" dirty="0" smtClean="0"/>
                        <a:t> </a:t>
                      </a:r>
                      <a:r>
                        <a:rPr lang="fr-FR" sz="1400" dirty="0" smtClean="0"/>
                        <a:t>DAYOFWEEK('2014-02-25');</a:t>
                      </a:r>
                      <a:r>
                        <a:rPr lang="fr-FR" sz="1400" b="1" dirty="0" smtClean="0">
                          <a:solidFill>
                            <a:srgbClr val="00B050"/>
                          </a:solidFill>
                        </a:rPr>
                        <a:t> (DAYNAME() retourne le nom du jour de la semaine)</a:t>
                      </a:r>
                      <a:endParaRPr lang="fr-FR" sz="1400" dirty="0"/>
                    </a:p>
                  </a:txBody>
                  <a:tcPr/>
                </a:tc>
              </a:tr>
              <a:tr h="316731">
                <a:tc>
                  <a:txBody>
                    <a:bodyPr/>
                    <a:lstStyle/>
                    <a:p>
                      <a:r>
                        <a:rPr lang="fr-FR" sz="1400" dirty="0" smtClean="0"/>
                        <a:t>DAYOFYEAR()</a:t>
                      </a:r>
                      <a:endParaRPr lang="fr-FR" sz="1400" dirty="0"/>
                    </a:p>
                  </a:txBody>
                  <a:tcPr/>
                </a:tc>
                <a:tc>
                  <a:txBody>
                    <a:bodyPr/>
                    <a:lstStyle/>
                    <a:p>
                      <a:r>
                        <a:rPr lang="fr-FR" sz="1400" dirty="0" smtClean="0"/>
                        <a:t>Retourne le jour de l'année ( de 1 à 366)</a:t>
                      </a:r>
                      <a:endParaRPr lang="fr-FR" sz="1400" dirty="0"/>
                    </a:p>
                  </a:txBody>
                  <a:tcPr/>
                </a:tc>
                <a:tc>
                  <a:txBody>
                    <a:bodyPr/>
                    <a:lstStyle/>
                    <a:p>
                      <a:r>
                        <a:rPr lang="fr-FR" sz="1400" dirty="0" smtClean="0"/>
                        <a:t>SELECT DAYOFYEAR('2014-02-25');</a:t>
                      </a:r>
                      <a:endParaRPr lang="fr-FR" sz="1400" dirty="0"/>
                    </a:p>
                  </a:txBody>
                  <a:tcPr/>
                </a:tc>
              </a:tr>
              <a:tr h="316731">
                <a:tc>
                  <a:txBody>
                    <a:bodyPr/>
                    <a:lstStyle/>
                    <a:p>
                      <a:r>
                        <a:rPr lang="fr-FR" sz="1400" dirty="0" smtClean="0"/>
                        <a:t>HOUR()</a:t>
                      </a:r>
                      <a:endParaRPr lang="fr-FR" sz="1400" dirty="0"/>
                    </a:p>
                  </a:txBody>
                  <a:tcPr/>
                </a:tc>
                <a:tc>
                  <a:txBody>
                    <a:bodyPr/>
                    <a:lstStyle/>
                    <a:p>
                      <a:r>
                        <a:rPr lang="fr-FR" sz="1400" dirty="0" smtClean="0"/>
                        <a:t>Extrait</a:t>
                      </a:r>
                      <a:r>
                        <a:rPr lang="fr-FR" sz="1400" baseline="0" dirty="0" smtClean="0"/>
                        <a:t> le nombre d'heures pour une heure saisie au format HH:MM:SS</a:t>
                      </a:r>
                      <a:endParaRPr lang="fr-FR" sz="1400" dirty="0"/>
                    </a:p>
                  </a:txBody>
                  <a:tcPr/>
                </a:tc>
                <a:tc>
                  <a:txBody>
                    <a:bodyPr/>
                    <a:lstStyle/>
                    <a:p>
                      <a:r>
                        <a:rPr lang="fr-FR" sz="1400" dirty="0" smtClean="0"/>
                        <a:t>SELECT </a:t>
                      </a:r>
                      <a:r>
                        <a:rPr lang="fr-FR" sz="1400" baseline="0" dirty="0" smtClean="0"/>
                        <a:t>HOUR('15:15:25');</a:t>
                      </a:r>
                      <a:endParaRPr lang="fr-FR" sz="1400" dirty="0"/>
                    </a:p>
                  </a:txBody>
                  <a:tcPr/>
                </a:tc>
              </a:tr>
              <a:tr h="316731">
                <a:tc>
                  <a:txBody>
                    <a:bodyPr/>
                    <a:lstStyle/>
                    <a:p>
                      <a:r>
                        <a:rPr lang="fr-FR" sz="1400" dirty="0" smtClean="0"/>
                        <a:t>MINUTE()</a:t>
                      </a:r>
                      <a:endParaRPr lang="fr-FR" sz="1400" dirty="0"/>
                    </a:p>
                  </a:txBody>
                  <a:tcPr/>
                </a:tc>
                <a:tc>
                  <a:txBody>
                    <a:bodyPr/>
                    <a:lstStyle/>
                    <a:p>
                      <a:r>
                        <a:rPr lang="fr-FR" sz="1400" dirty="0" smtClean="0"/>
                        <a:t>Extrait le nombre de minutes pour une heure saisie au format HH:MM:SS</a:t>
                      </a:r>
                      <a:endParaRPr lang="fr-FR" sz="1400" dirty="0"/>
                    </a:p>
                  </a:txBody>
                  <a:tcPr/>
                </a:tc>
                <a:tc>
                  <a:txBody>
                    <a:bodyPr/>
                    <a:lstStyle/>
                    <a:p>
                      <a:r>
                        <a:rPr lang="fr-FR" sz="1400" dirty="0" smtClean="0"/>
                        <a:t>SELECT MINUTE('10:05:10');</a:t>
                      </a:r>
                      <a:endParaRPr lang="fr-FR" sz="1400" dirty="0"/>
                    </a:p>
                  </a:txBody>
                  <a:tcPr/>
                </a:tc>
              </a:tr>
              <a:tr h="316731">
                <a:tc>
                  <a:txBody>
                    <a:bodyPr/>
                    <a:lstStyle/>
                    <a:p>
                      <a:r>
                        <a:rPr lang="fr-FR" sz="1400" dirty="0" smtClean="0"/>
                        <a:t>SECOND()</a:t>
                      </a:r>
                      <a:endParaRPr lang="fr-FR" sz="1400" dirty="0"/>
                    </a:p>
                  </a:txBody>
                  <a:tcPr/>
                </a:tc>
                <a:tc>
                  <a:txBody>
                    <a:bodyPr/>
                    <a:lstStyle/>
                    <a:p>
                      <a:r>
                        <a:rPr lang="fr-FR" sz="1400" dirty="0" smtClean="0"/>
                        <a:t>Extrait le nombre de secondes pour une heure</a:t>
                      </a:r>
                      <a:r>
                        <a:rPr lang="fr-FR" sz="1400" baseline="0" dirty="0" smtClean="0"/>
                        <a:t> saisie au format HH:MM:SS</a:t>
                      </a:r>
                      <a:endParaRPr lang="fr-FR" sz="1400" dirty="0"/>
                    </a:p>
                  </a:txBody>
                  <a:tcPr/>
                </a:tc>
                <a:tc>
                  <a:txBody>
                    <a:bodyPr/>
                    <a:lstStyle/>
                    <a:p>
                      <a:r>
                        <a:rPr lang="fr-FR" sz="1400" dirty="0" smtClean="0"/>
                        <a:t>SELECT SECOND('09:10:01');</a:t>
                      </a:r>
                      <a:endParaRPr lang="fr-FR" sz="1400" dirty="0"/>
                    </a:p>
                  </a:txBody>
                  <a:tcPr/>
                </a:tc>
              </a:tr>
              <a:tr h="316731">
                <a:tc>
                  <a:txBody>
                    <a:bodyPr/>
                    <a:lstStyle/>
                    <a:p>
                      <a:r>
                        <a:rPr lang="fr-FR" sz="1400" dirty="0" smtClean="0"/>
                        <a:t>NOW()</a:t>
                      </a:r>
                      <a:endParaRPr lang="fr-FR" sz="1400" dirty="0"/>
                    </a:p>
                  </a:txBody>
                  <a:tcPr/>
                </a:tc>
                <a:tc>
                  <a:txBody>
                    <a:bodyPr/>
                    <a:lstStyle/>
                    <a:p>
                      <a:r>
                        <a:rPr lang="fr-FR" sz="1400" dirty="0" smtClean="0"/>
                        <a:t>Récupère la date et l'heure courante</a:t>
                      </a:r>
                      <a:endParaRPr lang="fr-FR" sz="1400" dirty="0"/>
                    </a:p>
                  </a:txBody>
                  <a:tcPr/>
                </a:tc>
                <a:tc>
                  <a:txBody>
                    <a:bodyPr/>
                    <a:lstStyle/>
                    <a:p>
                      <a:r>
                        <a:rPr lang="fr-FR" sz="1400" dirty="0" smtClean="0"/>
                        <a:t>SELECT NOW();</a:t>
                      </a:r>
                      <a:endParaRPr lang="fr-FR" sz="1400" dirty="0"/>
                    </a:p>
                  </a:txBody>
                  <a:tcPr/>
                </a:tc>
              </a:tr>
              <a:tr h="322309">
                <a:tc>
                  <a:txBody>
                    <a:bodyPr/>
                    <a:lstStyle/>
                    <a:p>
                      <a:r>
                        <a:rPr lang="fr-FR" sz="1400" dirty="0" smtClean="0"/>
                        <a:t>TIME()</a:t>
                      </a:r>
                      <a:endParaRPr lang="fr-FR" sz="1400" dirty="0"/>
                    </a:p>
                  </a:txBody>
                  <a:tcPr/>
                </a:tc>
                <a:tc>
                  <a:txBody>
                    <a:bodyPr/>
                    <a:lstStyle/>
                    <a:p>
                      <a:r>
                        <a:rPr lang="fr-FR" sz="1400" dirty="0" smtClean="0"/>
                        <a:t>Extrait</a:t>
                      </a:r>
                      <a:r>
                        <a:rPr lang="fr-FR" sz="1400" baseline="0" dirty="0" smtClean="0"/>
                        <a:t> l'heure, les minutes et les secondes d'une heure au format HH:MM:SS</a:t>
                      </a:r>
                      <a:endParaRPr lang="fr-FR" sz="1400" dirty="0"/>
                    </a:p>
                  </a:txBody>
                  <a:tcPr/>
                </a:tc>
                <a:tc>
                  <a:txBody>
                    <a:bodyPr/>
                    <a:lstStyle/>
                    <a:p>
                      <a:r>
                        <a:rPr lang="fr-FR" sz="1400" dirty="0" smtClean="0"/>
                        <a:t>SELECT TIME('2014-02-25 14:45:45');</a:t>
                      </a:r>
                      <a:endParaRPr lang="fr-FR" sz="1400" dirty="0"/>
                    </a:p>
                  </a:txBody>
                  <a:tcPr/>
                </a:tc>
              </a:tr>
              <a:tr h="316731">
                <a:tc>
                  <a:txBody>
                    <a:bodyPr/>
                    <a:lstStyle/>
                    <a:p>
                      <a:r>
                        <a:rPr lang="fr-FR" sz="1400" dirty="0" smtClean="0"/>
                        <a:t>TIMEDIFF()</a:t>
                      </a:r>
                      <a:endParaRPr lang="fr-FR" sz="1400" dirty="0"/>
                    </a:p>
                  </a:txBody>
                  <a:tcPr/>
                </a:tc>
                <a:tc>
                  <a:txBody>
                    <a:bodyPr/>
                    <a:lstStyle/>
                    <a:p>
                      <a:r>
                        <a:rPr lang="fr-FR" sz="1400" dirty="0" smtClean="0"/>
                        <a:t>Retourne</a:t>
                      </a:r>
                      <a:r>
                        <a:rPr lang="fr-FR" sz="1400" baseline="0" dirty="0" smtClean="0"/>
                        <a:t> la durée entre deux heures</a:t>
                      </a:r>
                      <a:endParaRPr lang="fr-FR" sz="1400" dirty="0"/>
                    </a:p>
                  </a:txBody>
                  <a:tcPr/>
                </a:tc>
                <a:tc>
                  <a:txBody>
                    <a:bodyPr/>
                    <a:lstStyle/>
                    <a:p>
                      <a:r>
                        <a:rPr lang="fr-FR" sz="1400" dirty="0" smtClean="0"/>
                        <a:t>SELECT TIMEDIFF(NOW(), '2014-10-05</a:t>
                      </a:r>
                      <a:r>
                        <a:rPr lang="fr-FR" sz="1400" baseline="0" dirty="0" smtClean="0"/>
                        <a:t> 14:00:00');</a:t>
                      </a:r>
                      <a:endParaRPr lang="fr-FR" sz="1400" dirty="0"/>
                    </a:p>
                  </a:txBody>
                  <a:tcPr/>
                </a:tc>
              </a:tr>
              <a:tr h="316731">
                <a:tc>
                  <a:txBody>
                    <a:bodyPr/>
                    <a:lstStyle/>
                    <a:p>
                      <a:r>
                        <a:rPr lang="fr-FR" sz="1400" dirty="0" smtClean="0"/>
                        <a:t>TIMESTAMP()</a:t>
                      </a:r>
                      <a:endParaRPr lang="fr-FR" sz="1400" dirty="0"/>
                    </a:p>
                  </a:txBody>
                  <a:tcPr/>
                </a:tc>
                <a:tc>
                  <a:txBody>
                    <a:bodyPr/>
                    <a:lstStyle/>
                    <a:p>
                      <a:r>
                        <a:rPr lang="fr-FR" sz="1400" dirty="0" smtClean="0"/>
                        <a:t>Permet de convertir une DATE au format DATETIME </a:t>
                      </a:r>
                      <a:endParaRPr lang="fr-FR" sz="1400" dirty="0"/>
                    </a:p>
                  </a:txBody>
                  <a:tcPr/>
                </a:tc>
                <a:tc>
                  <a:txBody>
                    <a:bodyPr/>
                    <a:lstStyle/>
                    <a:p>
                      <a:r>
                        <a:rPr lang="fr-FR" sz="1400" dirty="0" smtClean="0"/>
                        <a:t>SELECT TIMESTAMP('2014-10-10');</a:t>
                      </a:r>
                      <a:r>
                        <a:rPr lang="fr-FR" sz="1400" baseline="0" dirty="0" smtClean="0"/>
                        <a:t> </a:t>
                      </a:r>
                      <a:r>
                        <a:rPr lang="fr-FR" sz="1400" baseline="0" dirty="0" smtClean="0">
                          <a:sym typeface="Wingdings" panose="05000000000000000000" pitchFamily="2" charset="2"/>
                        </a:rPr>
                        <a:t> '</a:t>
                      </a:r>
                      <a:r>
                        <a:rPr lang="fr-FR" sz="1400" baseline="0" dirty="0" smtClean="0">
                          <a:solidFill>
                            <a:srgbClr val="00B050"/>
                          </a:solidFill>
                          <a:sym typeface="Wingdings" panose="05000000000000000000" pitchFamily="2" charset="2"/>
                        </a:rPr>
                        <a:t>2014-10-10 00:00:00'</a:t>
                      </a:r>
                      <a:endParaRPr lang="fr-FR" sz="1400" dirty="0"/>
                    </a:p>
                  </a:txBody>
                  <a:tcPr/>
                </a:tc>
              </a:tr>
              <a:tr h="316731">
                <a:tc>
                  <a:txBody>
                    <a:bodyPr/>
                    <a:lstStyle/>
                    <a:p>
                      <a:r>
                        <a:rPr lang="fr-FR" sz="1400" dirty="0" smtClean="0"/>
                        <a:t>WEEK()</a:t>
                      </a:r>
                      <a:endParaRPr lang="fr-FR" sz="1400" dirty="0"/>
                    </a:p>
                  </a:txBody>
                  <a:tcPr/>
                </a:tc>
                <a:tc>
                  <a:txBody>
                    <a:bodyPr/>
                    <a:lstStyle/>
                    <a:p>
                      <a:r>
                        <a:rPr lang="fr-FR" sz="1400" dirty="0" smtClean="0"/>
                        <a:t>Spécifie</a:t>
                      </a:r>
                      <a:r>
                        <a:rPr lang="fr-FR" sz="1400" baseline="0" dirty="0" smtClean="0"/>
                        <a:t> le numéro de la semaine dans une année à partir d'une date</a:t>
                      </a:r>
                      <a:endParaRPr lang="fr-FR" sz="1400" dirty="0"/>
                    </a:p>
                  </a:txBody>
                  <a:tcPr/>
                </a:tc>
                <a:tc>
                  <a:txBody>
                    <a:bodyPr/>
                    <a:lstStyle/>
                    <a:p>
                      <a:r>
                        <a:rPr lang="fr-FR" sz="1400" dirty="0" smtClean="0"/>
                        <a:t>SELECT WEEK ('2014-02-15')</a:t>
                      </a:r>
                      <a:endParaRPr lang="fr-FR" sz="1400" dirty="0"/>
                    </a:p>
                  </a:txBody>
                  <a:tcPr/>
                </a:tc>
              </a:tr>
              <a:tr h="316731">
                <a:tc>
                  <a:txBody>
                    <a:bodyPr/>
                    <a:lstStyle/>
                    <a:p>
                      <a:r>
                        <a:rPr lang="fr-FR" sz="1400" dirty="0" smtClean="0"/>
                        <a:t>YEAR()</a:t>
                      </a:r>
                      <a:endParaRPr lang="fr-FR" sz="1400" dirty="0"/>
                    </a:p>
                  </a:txBody>
                  <a:tcPr/>
                </a:tc>
                <a:tc>
                  <a:txBody>
                    <a:bodyPr/>
                    <a:lstStyle/>
                    <a:p>
                      <a:r>
                        <a:rPr lang="fr-FR" sz="1400" dirty="0" smtClean="0"/>
                        <a:t>Extrait l'année d'une date</a:t>
                      </a:r>
                      <a:endParaRPr lang="fr-FR" sz="1400" dirty="0"/>
                    </a:p>
                  </a:txBody>
                  <a:tcPr/>
                </a:tc>
                <a:tc>
                  <a:txBody>
                    <a:bodyPr/>
                    <a:lstStyle/>
                    <a:p>
                      <a:r>
                        <a:rPr lang="fr-FR" sz="1400" dirty="0" smtClean="0"/>
                        <a:t>SELECT YEAR('2010-05-05);</a:t>
                      </a:r>
                      <a:endParaRPr lang="fr-FR" sz="1400" dirty="0"/>
                    </a:p>
                  </a:txBody>
                  <a:tcPr/>
                </a:tc>
              </a:tr>
            </a:tbl>
          </a:graphicData>
        </a:graphic>
      </p:graphicFrame>
      <p:sp>
        <p:nvSpPr>
          <p:cNvPr id="2" name="Espace réservé du pied de page 1"/>
          <p:cNvSpPr>
            <a:spLocks noGrp="1"/>
          </p:cNvSpPr>
          <p:nvPr>
            <p:ph type="ftr" sz="quarter" idx="11"/>
          </p:nvPr>
        </p:nvSpPr>
        <p:spPr/>
        <p:txBody>
          <a:bodyPr/>
          <a:lstStyle/>
          <a:p>
            <a:r>
              <a:rPr lang="fr-FR" dirty="0" smtClean="0"/>
              <a:t>(c) Philippe </a:t>
            </a:r>
            <a:r>
              <a:rPr lang="fr-FR" dirty="0" err="1" smtClean="0"/>
              <a:t>Maroudy</a:t>
            </a:r>
            <a:r>
              <a:rPr lang="fr-FR" dirty="0" smtClean="0"/>
              <a:t> - 2014</a:t>
            </a:r>
            <a:endParaRPr lang="fr-FR" dirty="0"/>
          </a:p>
        </p:txBody>
      </p:sp>
    </p:spTree>
    <p:extLst>
      <p:ext uri="{BB962C8B-B14F-4D97-AF65-F5344CB8AC3E}">
        <p14:creationId xmlns:p14="http://schemas.microsoft.com/office/powerpoint/2010/main" val="742096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20AA8767-BC59-4CC9-946E-2BE5743AD7A4}" type="slidenum">
              <a:rPr lang="fr-FR" smtClean="0"/>
              <a:t>29</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317048859"/>
              </p:ext>
            </p:extLst>
          </p:nvPr>
        </p:nvGraphicFramePr>
        <p:xfrm>
          <a:off x="106027" y="185051"/>
          <a:ext cx="11988000" cy="6480003"/>
        </p:xfrm>
        <a:graphic>
          <a:graphicData uri="http://schemas.openxmlformats.org/drawingml/2006/table">
            <a:tbl>
              <a:tblPr firstRow="1" bandRow="1">
                <a:tableStyleId>{5C22544A-7EE6-4342-B048-85BDC9FD1C3A}</a:tableStyleId>
              </a:tblPr>
              <a:tblGrid>
                <a:gridCol w="2321487"/>
                <a:gridCol w="5856515"/>
                <a:gridCol w="3809998"/>
              </a:tblGrid>
              <a:tr h="390449">
                <a:tc gridSpan="3">
                  <a:txBody>
                    <a:bodyPr/>
                    <a:lstStyle/>
                    <a:p>
                      <a:pPr algn="ctr"/>
                      <a:r>
                        <a:rPr lang="fr-FR" dirty="0" smtClean="0"/>
                        <a:t>FONCTIONS</a:t>
                      </a:r>
                      <a:r>
                        <a:rPr lang="fr-FR" baseline="0" dirty="0" smtClean="0"/>
                        <a:t> SQL UTILES POUR LES CHAINES DE CARACTERES</a:t>
                      </a:r>
                      <a:endParaRPr lang="fr-FR" dirty="0"/>
                    </a:p>
                  </a:txBody>
                  <a:tcPr/>
                </a:tc>
                <a:tc hMerge="1">
                  <a:txBody>
                    <a:bodyPr/>
                    <a:lstStyle/>
                    <a:p>
                      <a:pPr algn="ctr"/>
                      <a:endParaRPr lang="fr-FR" dirty="0"/>
                    </a:p>
                  </a:txBody>
                  <a:tcPr/>
                </a:tc>
                <a:tc hMerge="1">
                  <a:txBody>
                    <a:bodyPr/>
                    <a:lstStyle/>
                    <a:p>
                      <a:pPr algn="ctr"/>
                      <a:endParaRPr lang="fr-FR" dirty="0"/>
                    </a:p>
                  </a:txBody>
                  <a:tcPr/>
                </a:tc>
              </a:tr>
              <a:tr h="390449">
                <a:tc>
                  <a:txBody>
                    <a:bodyPr/>
                    <a:lstStyle/>
                    <a:p>
                      <a:pPr algn="ctr"/>
                      <a:r>
                        <a:rPr lang="fr-FR" dirty="0" smtClean="0"/>
                        <a:t>FONCTIONS</a:t>
                      </a:r>
                      <a:endParaRPr lang="fr-FR" dirty="0"/>
                    </a:p>
                  </a:txBody>
                  <a:tcPr/>
                </a:tc>
                <a:tc>
                  <a:txBody>
                    <a:bodyPr/>
                    <a:lstStyle/>
                    <a:p>
                      <a:pPr algn="ctr"/>
                      <a:r>
                        <a:rPr lang="fr-FR" dirty="0" smtClean="0"/>
                        <a:t>DESCRIPTION</a:t>
                      </a:r>
                      <a:endParaRPr lang="fr-FR" dirty="0"/>
                    </a:p>
                  </a:txBody>
                  <a:tcPr/>
                </a:tc>
                <a:tc>
                  <a:txBody>
                    <a:bodyPr/>
                    <a:lstStyle/>
                    <a:p>
                      <a:pPr algn="ctr"/>
                      <a:r>
                        <a:rPr lang="fr-FR" dirty="0" smtClean="0"/>
                        <a:t>EXEMPLES</a:t>
                      </a:r>
                      <a:endParaRPr lang="fr-FR" dirty="0"/>
                    </a:p>
                  </a:txBody>
                  <a:tcPr/>
                </a:tc>
              </a:tr>
              <a:tr h="325375">
                <a:tc>
                  <a:txBody>
                    <a:bodyPr/>
                    <a:lstStyle/>
                    <a:p>
                      <a:r>
                        <a:rPr lang="fr-FR" sz="1400" dirty="0" smtClean="0"/>
                        <a:t>CHAR_</a:t>
                      </a:r>
                      <a:r>
                        <a:rPr lang="fr-FR" sz="1400" baseline="0" dirty="0" smtClean="0"/>
                        <a:t>LENGTH</a:t>
                      </a:r>
                      <a:r>
                        <a:rPr lang="fr-FR" sz="1400" dirty="0" smtClean="0"/>
                        <a:t>(</a:t>
                      </a:r>
                      <a:r>
                        <a:rPr lang="fr-FR" sz="1400" dirty="0" err="1" smtClean="0"/>
                        <a:t>str</a:t>
                      </a:r>
                      <a:r>
                        <a:rPr lang="fr-FR" sz="1400" dirty="0" smtClean="0"/>
                        <a:t>)</a:t>
                      </a:r>
                      <a:endParaRPr lang="fr-FR" sz="1400" dirty="0"/>
                    </a:p>
                  </a:txBody>
                  <a:tcPr/>
                </a:tc>
                <a:tc>
                  <a:txBody>
                    <a:bodyPr/>
                    <a:lstStyle/>
                    <a:p>
                      <a:r>
                        <a:rPr lang="fr-FR" sz="1400" dirty="0" smtClean="0"/>
                        <a:t>Renvois</a:t>
                      </a:r>
                      <a:r>
                        <a:rPr lang="fr-FR" sz="1400" baseline="0" dirty="0" smtClean="0"/>
                        <a:t> le nombre de caractères de la chaine </a:t>
                      </a:r>
                      <a:r>
                        <a:rPr lang="fr-FR" sz="1400" baseline="0" dirty="0" err="1" smtClean="0"/>
                        <a:t>str</a:t>
                      </a:r>
                      <a:endParaRPr lang="fr-FR" sz="1400" dirty="0"/>
                    </a:p>
                  </a:txBody>
                  <a:tcPr/>
                </a:tc>
                <a:tc>
                  <a:txBody>
                    <a:bodyPr/>
                    <a:lstStyle/>
                    <a:p>
                      <a:r>
                        <a:rPr lang="fr-FR" sz="1400" dirty="0" smtClean="0"/>
                        <a:t>SELECT CHAR_LENGTH('Bonjour'); </a:t>
                      </a:r>
                      <a:r>
                        <a:rPr lang="fr-FR" sz="1400" dirty="0" smtClean="0">
                          <a:sym typeface="Wingdings" panose="05000000000000000000" pitchFamily="2" charset="2"/>
                        </a:rPr>
                        <a:t></a:t>
                      </a:r>
                      <a:r>
                        <a:rPr lang="fr-FR" sz="1400" b="1" dirty="0" smtClean="0">
                          <a:solidFill>
                            <a:srgbClr val="00B050"/>
                          </a:solidFill>
                          <a:sym typeface="Wingdings" panose="05000000000000000000" pitchFamily="2" charset="2"/>
                        </a:rPr>
                        <a:t>7</a:t>
                      </a:r>
                      <a:endParaRPr lang="fr-FR" sz="1400" dirty="0"/>
                    </a:p>
                  </a:txBody>
                  <a:tcPr/>
                </a:tc>
              </a:tr>
              <a:tr h="529995">
                <a:tc>
                  <a:txBody>
                    <a:bodyPr/>
                    <a:lstStyle/>
                    <a:p>
                      <a:r>
                        <a:rPr lang="fr-FR" sz="1400" dirty="0" smtClean="0"/>
                        <a:t>CONCAT(str1,str2,….)</a:t>
                      </a:r>
                      <a:endParaRPr lang="fr-FR" sz="1400" dirty="0"/>
                    </a:p>
                  </a:txBody>
                  <a:tcPr/>
                </a:tc>
                <a:tc>
                  <a:txBody>
                    <a:bodyPr/>
                    <a:lstStyle/>
                    <a:p>
                      <a:r>
                        <a:rPr lang="fr-FR" sz="1400" dirty="0" smtClean="0"/>
                        <a:t>Renvois une chaine représentant</a:t>
                      </a:r>
                      <a:r>
                        <a:rPr lang="fr-FR" sz="1400" baseline="0" dirty="0" smtClean="0"/>
                        <a:t> la concaténation des arguments</a:t>
                      </a:r>
                      <a:endParaRPr lang="fr-FR" sz="1400" dirty="0"/>
                    </a:p>
                  </a:txBody>
                  <a:tcPr/>
                </a:tc>
                <a:tc>
                  <a:txBody>
                    <a:bodyPr/>
                    <a:lstStyle/>
                    <a:p>
                      <a:r>
                        <a:rPr lang="fr-FR" sz="1400" dirty="0" smtClean="0"/>
                        <a:t>SELECT CONCAT('Bonjour', </a:t>
                      </a:r>
                      <a:r>
                        <a:rPr lang="fr-FR" sz="1400" baseline="0" dirty="0" err="1" smtClean="0"/>
                        <a:t>prenomClt</a:t>
                      </a:r>
                      <a:r>
                        <a:rPr lang="fr-FR" sz="1400" baseline="0" dirty="0" smtClean="0"/>
                        <a:t>);</a:t>
                      </a:r>
                    </a:p>
                    <a:p>
                      <a:r>
                        <a:rPr lang="fr-FR" sz="1400" baseline="0" dirty="0" smtClean="0">
                          <a:sym typeface="Wingdings" panose="05000000000000000000" pitchFamily="2" charset="2"/>
                        </a:rPr>
                        <a:t></a:t>
                      </a:r>
                      <a:r>
                        <a:rPr lang="fr-FR" sz="1400" b="1" baseline="0" dirty="0" smtClean="0">
                          <a:solidFill>
                            <a:srgbClr val="00B050"/>
                          </a:solidFill>
                          <a:sym typeface="Wingdings" panose="05000000000000000000" pitchFamily="2" charset="2"/>
                        </a:rPr>
                        <a:t>'Bonjour Paul' si </a:t>
                      </a:r>
                      <a:r>
                        <a:rPr lang="fr-FR" sz="1400" b="1" baseline="0" dirty="0" err="1" smtClean="0">
                          <a:solidFill>
                            <a:srgbClr val="00B050"/>
                          </a:solidFill>
                          <a:sym typeface="Wingdings" panose="05000000000000000000" pitchFamily="2" charset="2"/>
                        </a:rPr>
                        <a:t>prenomClt</a:t>
                      </a:r>
                      <a:r>
                        <a:rPr lang="fr-FR" sz="1400" b="1" baseline="0" dirty="0" smtClean="0">
                          <a:solidFill>
                            <a:srgbClr val="00B050"/>
                          </a:solidFill>
                          <a:sym typeface="Wingdings" panose="05000000000000000000" pitchFamily="2" charset="2"/>
                        </a:rPr>
                        <a:t>='Paul'</a:t>
                      </a:r>
                      <a:endParaRPr lang="fr-FR" sz="1400" dirty="0"/>
                    </a:p>
                  </a:txBody>
                  <a:tcPr/>
                </a:tc>
              </a:tr>
              <a:tr h="529995">
                <a:tc>
                  <a:txBody>
                    <a:bodyPr/>
                    <a:lstStyle/>
                    <a:p>
                      <a:r>
                        <a:rPr lang="fr-FR" sz="1400" dirty="0" smtClean="0"/>
                        <a:t>ELT(N,str1, str2, ….)</a:t>
                      </a:r>
                      <a:endParaRPr lang="fr-FR" sz="1400" dirty="0"/>
                    </a:p>
                  </a:txBody>
                  <a:tcPr/>
                </a:tc>
                <a:tc>
                  <a:txBody>
                    <a:bodyPr/>
                    <a:lstStyle/>
                    <a:p>
                      <a:r>
                        <a:rPr lang="fr-FR" sz="1400" dirty="0" smtClean="0"/>
                        <a:t>Renvois</a:t>
                      </a:r>
                      <a:r>
                        <a:rPr lang="fr-FR" sz="1400" baseline="0" dirty="0" smtClean="0"/>
                        <a:t> str1 si N=1, str2 si N=2, etc….  </a:t>
                      </a:r>
                      <a:r>
                        <a:rPr lang="fr-FR" sz="1400" baseline="0" dirty="0" err="1" smtClean="0"/>
                        <a:t>Renvoit</a:t>
                      </a:r>
                      <a:r>
                        <a:rPr lang="fr-FR" sz="1400" baseline="0" dirty="0" smtClean="0"/>
                        <a:t> NULL si N&lt;1 ou &gt; que le nombre d'arguments</a:t>
                      </a:r>
                      <a:endParaRPr lang="fr-FR" sz="1400" dirty="0"/>
                    </a:p>
                  </a:txBody>
                  <a:tcPr/>
                </a:tc>
                <a:tc>
                  <a:txBody>
                    <a:bodyPr/>
                    <a:lstStyle/>
                    <a:p>
                      <a:r>
                        <a:rPr lang="fr-FR" sz="1400" dirty="0" smtClean="0"/>
                        <a:t>SELECT ELT(4, 'Bonjour',</a:t>
                      </a:r>
                      <a:r>
                        <a:rPr lang="fr-FR" sz="1400" baseline="0" dirty="0" smtClean="0"/>
                        <a:t> 'tout', 'le', 'monde!');</a:t>
                      </a:r>
                    </a:p>
                    <a:p>
                      <a:r>
                        <a:rPr lang="fr-FR" sz="1400" baseline="0" dirty="0" smtClean="0">
                          <a:sym typeface="Wingdings" panose="05000000000000000000" pitchFamily="2" charset="2"/>
                        </a:rPr>
                        <a:t></a:t>
                      </a:r>
                      <a:r>
                        <a:rPr lang="fr-FR" sz="1400" b="1" baseline="0" dirty="0" smtClean="0">
                          <a:solidFill>
                            <a:srgbClr val="00B050"/>
                          </a:solidFill>
                          <a:sym typeface="Wingdings" panose="05000000000000000000" pitchFamily="2" charset="2"/>
                        </a:rPr>
                        <a:t>'monde'</a:t>
                      </a:r>
                      <a:endParaRPr lang="fr-FR" sz="1400" b="0" dirty="0"/>
                    </a:p>
                  </a:txBody>
                  <a:tcPr/>
                </a:tc>
              </a:tr>
              <a:tr h="325375">
                <a:tc>
                  <a:txBody>
                    <a:bodyPr/>
                    <a:lstStyle/>
                    <a:p>
                      <a:r>
                        <a:rPr lang="fr-FR" sz="1400" dirty="0" smtClean="0"/>
                        <a:t>FIELD(</a:t>
                      </a:r>
                      <a:r>
                        <a:rPr lang="fr-FR" sz="1400" dirty="0" err="1" smtClean="0"/>
                        <a:t>str</a:t>
                      </a:r>
                      <a:r>
                        <a:rPr lang="fr-FR" sz="1400" dirty="0" smtClean="0"/>
                        <a:t>,</a:t>
                      </a:r>
                      <a:r>
                        <a:rPr lang="fr-FR" sz="1400" baseline="0" dirty="0" smtClean="0"/>
                        <a:t> str1, str2,….)</a:t>
                      </a:r>
                      <a:endParaRPr lang="fr-FR" sz="1400" dirty="0"/>
                    </a:p>
                  </a:txBody>
                  <a:tcPr/>
                </a:tc>
                <a:tc>
                  <a:txBody>
                    <a:bodyPr/>
                    <a:lstStyle/>
                    <a:p>
                      <a:r>
                        <a:rPr lang="fr-FR" sz="1400" dirty="0" smtClean="0"/>
                        <a:t>Retourne l'index de la chaine </a:t>
                      </a:r>
                      <a:r>
                        <a:rPr lang="fr-FR" sz="1400" dirty="0" err="1" smtClean="0"/>
                        <a:t>str</a:t>
                      </a:r>
                      <a:r>
                        <a:rPr lang="fr-FR" sz="1400" dirty="0" smtClean="0"/>
                        <a:t> dans la liste str1, str2,</a:t>
                      </a:r>
                      <a:r>
                        <a:rPr lang="fr-FR" sz="1400" baseline="0" dirty="0" smtClean="0"/>
                        <a:t> ….</a:t>
                      </a:r>
                      <a:endParaRPr lang="fr-FR" sz="1400" dirty="0"/>
                    </a:p>
                  </a:txBody>
                  <a:tcPr/>
                </a:tc>
                <a:tc>
                  <a:txBody>
                    <a:bodyPr/>
                    <a:lstStyle/>
                    <a:p>
                      <a:r>
                        <a:rPr lang="fr-FR" sz="1400" dirty="0" smtClean="0"/>
                        <a:t>SELECT ('tout', 'Bonjour', 'tout', 'le', 'monde');</a:t>
                      </a:r>
                      <a:r>
                        <a:rPr lang="fr-FR" sz="1400" dirty="0" smtClean="0">
                          <a:sym typeface="Wingdings" panose="05000000000000000000" pitchFamily="2" charset="2"/>
                        </a:rPr>
                        <a:t></a:t>
                      </a:r>
                      <a:r>
                        <a:rPr lang="fr-FR" sz="1400" b="1" dirty="0" smtClean="0">
                          <a:solidFill>
                            <a:srgbClr val="00B050"/>
                          </a:solidFill>
                          <a:sym typeface="Wingdings" panose="05000000000000000000" pitchFamily="2" charset="2"/>
                        </a:rPr>
                        <a:t>4</a:t>
                      </a:r>
                      <a:endParaRPr lang="fr-FR" sz="1400" dirty="0"/>
                    </a:p>
                  </a:txBody>
                  <a:tcPr/>
                </a:tc>
              </a:tr>
              <a:tr h="325375">
                <a:tc>
                  <a:txBody>
                    <a:bodyPr/>
                    <a:lstStyle/>
                    <a:p>
                      <a:r>
                        <a:rPr lang="fr-FR" sz="1400" dirty="0" smtClean="0"/>
                        <a:t>INSTR(</a:t>
                      </a:r>
                      <a:r>
                        <a:rPr lang="fr-FR" sz="1400" dirty="0" err="1" smtClean="0"/>
                        <a:t>str</a:t>
                      </a:r>
                      <a:r>
                        <a:rPr lang="fr-FR" sz="1400" dirty="0" smtClean="0"/>
                        <a:t>, </a:t>
                      </a:r>
                      <a:r>
                        <a:rPr lang="fr-FR" sz="1400" dirty="0" err="1" smtClean="0"/>
                        <a:t>substr</a:t>
                      </a:r>
                      <a:r>
                        <a:rPr lang="fr-FR" sz="1400" dirty="0" smtClean="0"/>
                        <a:t>)</a:t>
                      </a:r>
                      <a:endParaRPr lang="fr-FR" sz="1400" dirty="0"/>
                    </a:p>
                  </a:txBody>
                  <a:tcPr/>
                </a:tc>
                <a:tc>
                  <a:txBody>
                    <a:bodyPr/>
                    <a:lstStyle/>
                    <a:p>
                      <a:r>
                        <a:rPr lang="fr-FR" sz="1400" dirty="0" smtClean="0"/>
                        <a:t>Renvois</a:t>
                      </a:r>
                      <a:r>
                        <a:rPr lang="fr-FR" sz="1400" baseline="0" dirty="0" smtClean="0"/>
                        <a:t> la position de la 1</a:t>
                      </a:r>
                      <a:r>
                        <a:rPr lang="fr-FR" sz="1400" baseline="30000" dirty="0" smtClean="0"/>
                        <a:t>ère</a:t>
                      </a:r>
                      <a:r>
                        <a:rPr lang="fr-FR" sz="1400" baseline="0" dirty="0" smtClean="0"/>
                        <a:t>  occurrence de la chaine </a:t>
                      </a:r>
                      <a:r>
                        <a:rPr lang="fr-FR" sz="1400" baseline="0" dirty="0" err="1" smtClean="0"/>
                        <a:t>substr</a:t>
                      </a:r>
                      <a:r>
                        <a:rPr lang="fr-FR" sz="1400" baseline="0" dirty="0" smtClean="0"/>
                        <a:t> dans la chaine </a:t>
                      </a:r>
                      <a:r>
                        <a:rPr lang="fr-FR" sz="1400" baseline="0" dirty="0" err="1" smtClean="0"/>
                        <a:t>str</a:t>
                      </a:r>
                      <a:endParaRPr lang="fr-FR" sz="1400" dirty="0"/>
                    </a:p>
                  </a:txBody>
                  <a:tcPr/>
                </a:tc>
                <a:tc>
                  <a:txBody>
                    <a:bodyPr/>
                    <a:lstStyle/>
                    <a:p>
                      <a:r>
                        <a:rPr lang="fr-FR" sz="1400" dirty="0" smtClean="0"/>
                        <a:t>SELECT</a:t>
                      </a:r>
                      <a:r>
                        <a:rPr lang="fr-FR" sz="1400" baseline="0" dirty="0" smtClean="0"/>
                        <a:t> INSTR('Football', '</a:t>
                      </a:r>
                      <a:r>
                        <a:rPr lang="fr-FR" sz="1400" baseline="0" dirty="0" err="1" smtClean="0"/>
                        <a:t>ball</a:t>
                      </a:r>
                      <a:r>
                        <a:rPr lang="fr-FR" sz="1400" baseline="0" dirty="0" smtClean="0"/>
                        <a:t>')</a:t>
                      </a:r>
                      <a:r>
                        <a:rPr lang="fr-FR" sz="1400" dirty="0" smtClean="0"/>
                        <a:t>; </a:t>
                      </a:r>
                      <a:r>
                        <a:rPr lang="fr-FR" sz="1400" dirty="0" smtClean="0">
                          <a:sym typeface="Wingdings" panose="05000000000000000000" pitchFamily="2" charset="2"/>
                        </a:rPr>
                        <a:t></a:t>
                      </a:r>
                      <a:r>
                        <a:rPr lang="fr-FR" sz="1400" b="1" dirty="0" smtClean="0">
                          <a:solidFill>
                            <a:srgbClr val="00B050"/>
                          </a:solidFill>
                          <a:sym typeface="Wingdings" panose="05000000000000000000" pitchFamily="2" charset="2"/>
                        </a:rPr>
                        <a:t>5</a:t>
                      </a:r>
                      <a:endParaRPr lang="fr-FR" sz="1400" dirty="0"/>
                    </a:p>
                  </a:txBody>
                  <a:tcPr/>
                </a:tc>
              </a:tr>
              <a:tr h="325375">
                <a:tc>
                  <a:txBody>
                    <a:bodyPr/>
                    <a:lstStyle/>
                    <a:p>
                      <a:r>
                        <a:rPr lang="fr-FR" sz="1400" dirty="0" smtClean="0"/>
                        <a:t>LEFT(</a:t>
                      </a:r>
                      <a:r>
                        <a:rPr lang="fr-FR" sz="1400" dirty="0" err="1" smtClean="0"/>
                        <a:t>str,len</a:t>
                      </a:r>
                      <a:r>
                        <a:rPr lang="fr-FR" sz="1400" dirty="0" smtClean="0"/>
                        <a:t>)</a:t>
                      </a:r>
                      <a:endParaRPr lang="fr-FR" sz="1400" dirty="0"/>
                    </a:p>
                  </a:txBody>
                  <a:tcPr/>
                </a:tc>
                <a:tc>
                  <a:txBody>
                    <a:bodyPr/>
                    <a:lstStyle/>
                    <a:p>
                      <a:r>
                        <a:rPr lang="fr-FR" sz="1400" dirty="0" smtClean="0"/>
                        <a:t>Renvois les </a:t>
                      </a:r>
                      <a:r>
                        <a:rPr lang="fr-FR" sz="1400" dirty="0" err="1" smtClean="0"/>
                        <a:t>len</a:t>
                      </a:r>
                      <a:r>
                        <a:rPr lang="fr-FR" sz="1400" dirty="0" smtClean="0"/>
                        <a:t> caractères les plus à</a:t>
                      </a:r>
                      <a:r>
                        <a:rPr lang="fr-FR" sz="1400" baseline="0" dirty="0" smtClean="0"/>
                        <a:t> gauche de la chaine </a:t>
                      </a:r>
                      <a:r>
                        <a:rPr lang="fr-FR" sz="1400" baseline="0" dirty="0" err="1" smtClean="0"/>
                        <a:t>str</a:t>
                      </a:r>
                      <a:endParaRPr lang="fr-FR" sz="1400" dirty="0"/>
                    </a:p>
                  </a:txBody>
                  <a:tcPr/>
                </a:tc>
                <a:tc>
                  <a:txBody>
                    <a:bodyPr/>
                    <a:lstStyle/>
                    <a:p>
                      <a:r>
                        <a:rPr lang="fr-FR" sz="1400" dirty="0" smtClean="0"/>
                        <a:t>SELECT LEFT('Kite-Surf',4);</a:t>
                      </a:r>
                      <a:r>
                        <a:rPr lang="fr-FR" sz="1400" baseline="0" dirty="0" smtClean="0"/>
                        <a:t> </a:t>
                      </a:r>
                      <a:r>
                        <a:rPr lang="fr-FR" sz="1400" baseline="0" dirty="0" smtClean="0">
                          <a:sym typeface="Wingdings" panose="05000000000000000000" pitchFamily="2" charset="2"/>
                        </a:rPr>
                        <a:t></a:t>
                      </a:r>
                      <a:r>
                        <a:rPr lang="fr-FR" sz="1400" b="1" baseline="0" dirty="0" smtClean="0">
                          <a:solidFill>
                            <a:srgbClr val="00B050"/>
                          </a:solidFill>
                          <a:sym typeface="Wingdings" panose="05000000000000000000" pitchFamily="2" charset="2"/>
                        </a:rPr>
                        <a:t>Kite</a:t>
                      </a:r>
                      <a:endParaRPr lang="fr-FR" sz="1400" dirty="0"/>
                    </a:p>
                  </a:txBody>
                  <a:tcPr/>
                </a:tc>
              </a:tr>
              <a:tr h="325375">
                <a:tc>
                  <a:txBody>
                    <a:bodyPr/>
                    <a:lstStyle/>
                    <a:p>
                      <a:r>
                        <a:rPr lang="fr-FR" sz="1400" dirty="0" smtClean="0"/>
                        <a:t>LENGTH(</a:t>
                      </a:r>
                      <a:r>
                        <a:rPr lang="fr-FR" sz="1400" dirty="0" err="1" smtClean="0"/>
                        <a:t>str</a:t>
                      </a:r>
                      <a:r>
                        <a:rPr lang="fr-FR" sz="1400" dirty="0" smtClean="0"/>
                        <a:t>)</a:t>
                      </a:r>
                      <a:endParaRPr lang="fr-FR" sz="1400" dirty="0"/>
                    </a:p>
                  </a:txBody>
                  <a:tcPr/>
                </a:tc>
                <a:tc>
                  <a:txBody>
                    <a:bodyPr/>
                    <a:lstStyle/>
                    <a:p>
                      <a:r>
                        <a:rPr lang="fr-FR" sz="1400" dirty="0" smtClean="0"/>
                        <a:t>Renvois la taille de la chaine de caractères </a:t>
                      </a:r>
                      <a:r>
                        <a:rPr lang="fr-FR" sz="1400" dirty="0" err="1" smtClean="0"/>
                        <a:t>str</a:t>
                      </a:r>
                      <a:endParaRPr lang="fr-FR" sz="1400" dirty="0"/>
                    </a:p>
                  </a:txBody>
                  <a:tcPr/>
                </a:tc>
                <a:tc>
                  <a:txBody>
                    <a:bodyPr/>
                    <a:lstStyle/>
                    <a:p>
                      <a:r>
                        <a:rPr lang="fr-FR" sz="1400" dirty="0" smtClean="0"/>
                        <a:t>SELECT</a:t>
                      </a:r>
                      <a:r>
                        <a:rPr lang="fr-FR" sz="1400" baseline="0" dirty="0" smtClean="0"/>
                        <a:t> LENGTH(</a:t>
                      </a:r>
                      <a:r>
                        <a:rPr lang="fr-FR" sz="1400" baseline="0" dirty="0" err="1" smtClean="0"/>
                        <a:t>nomClt</a:t>
                      </a:r>
                      <a:r>
                        <a:rPr lang="fr-FR" sz="1400" baseline="0" dirty="0" smtClean="0"/>
                        <a:t>); </a:t>
                      </a:r>
                      <a:r>
                        <a:rPr lang="fr-FR" sz="1400" baseline="0" dirty="0" smtClean="0">
                          <a:sym typeface="Wingdings" panose="05000000000000000000" pitchFamily="2" charset="2"/>
                        </a:rPr>
                        <a:t></a:t>
                      </a:r>
                      <a:r>
                        <a:rPr lang="fr-FR" sz="1400" b="1" baseline="0" dirty="0" smtClean="0">
                          <a:solidFill>
                            <a:srgbClr val="00B050"/>
                          </a:solidFill>
                          <a:sym typeface="Wingdings" panose="05000000000000000000" pitchFamily="2" charset="2"/>
                        </a:rPr>
                        <a:t>7 si </a:t>
                      </a:r>
                      <a:r>
                        <a:rPr lang="fr-FR" sz="1400" b="1" baseline="0" dirty="0" err="1" smtClean="0">
                          <a:solidFill>
                            <a:srgbClr val="00B050"/>
                          </a:solidFill>
                          <a:sym typeface="Wingdings" panose="05000000000000000000" pitchFamily="2" charset="2"/>
                        </a:rPr>
                        <a:t>nomClt</a:t>
                      </a:r>
                      <a:r>
                        <a:rPr lang="fr-FR" sz="1400" b="1" baseline="0" dirty="0" smtClean="0">
                          <a:solidFill>
                            <a:srgbClr val="00B050"/>
                          </a:solidFill>
                          <a:sym typeface="Wingdings" panose="05000000000000000000" pitchFamily="2" charset="2"/>
                        </a:rPr>
                        <a:t>='Nicolas'</a:t>
                      </a:r>
                      <a:endParaRPr lang="fr-FR" sz="1400" dirty="0"/>
                    </a:p>
                  </a:txBody>
                  <a:tcPr/>
                </a:tc>
              </a:tr>
              <a:tr h="325375">
                <a:tc>
                  <a:txBody>
                    <a:bodyPr/>
                    <a:lstStyle/>
                    <a:p>
                      <a:r>
                        <a:rPr lang="fr-FR" sz="1400" dirty="0" smtClean="0"/>
                        <a:t>LOWER(</a:t>
                      </a:r>
                      <a:r>
                        <a:rPr lang="fr-FR" sz="1400" dirty="0" err="1" smtClean="0"/>
                        <a:t>str</a:t>
                      </a:r>
                      <a:r>
                        <a:rPr lang="fr-FR" sz="1400" dirty="0" smtClean="0"/>
                        <a:t>)</a:t>
                      </a:r>
                      <a:endParaRPr lang="fr-FR" sz="1400" dirty="0"/>
                    </a:p>
                  </a:txBody>
                  <a:tcPr/>
                </a:tc>
                <a:tc>
                  <a:txBody>
                    <a:bodyPr/>
                    <a:lstStyle/>
                    <a:p>
                      <a:r>
                        <a:rPr lang="fr-FR" sz="1400" dirty="0" smtClean="0"/>
                        <a:t>Renvois</a:t>
                      </a:r>
                      <a:r>
                        <a:rPr lang="fr-FR" sz="1400" baseline="0" dirty="0" smtClean="0"/>
                        <a:t> la chaine </a:t>
                      </a:r>
                      <a:r>
                        <a:rPr lang="fr-FR" sz="1400" baseline="0" dirty="0" err="1" smtClean="0"/>
                        <a:t>str</a:t>
                      </a:r>
                      <a:r>
                        <a:rPr lang="fr-FR" sz="1400" baseline="0" dirty="0" smtClean="0"/>
                        <a:t> avec tous les caractères en minuscules</a:t>
                      </a:r>
                      <a:endParaRPr lang="fr-FR" sz="1400" dirty="0"/>
                    </a:p>
                  </a:txBody>
                  <a:tcPr/>
                </a:tc>
                <a:tc>
                  <a:txBody>
                    <a:bodyPr/>
                    <a:lstStyle/>
                    <a:p>
                      <a:r>
                        <a:rPr lang="fr-FR" sz="1400" dirty="0" smtClean="0"/>
                        <a:t>SELECT LOWER('SALUT'); </a:t>
                      </a:r>
                      <a:r>
                        <a:rPr lang="fr-FR" sz="1400" dirty="0" smtClean="0">
                          <a:sym typeface="Wingdings" panose="05000000000000000000" pitchFamily="2" charset="2"/>
                        </a:rPr>
                        <a:t></a:t>
                      </a:r>
                      <a:r>
                        <a:rPr lang="fr-FR" sz="1400" b="1" dirty="0" smtClean="0">
                          <a:solidFill>
                            <a:srgbClr val="00B050"/>
                          </a:solidFill>
                          <a:sym typeface="Wingdings" panose="05000000000000000000" pitchFamily="2" charset="2"/>
                        </a:rPr>
                        <a:t>'salut'</a:t>
                      </a:r>
                      <a:endParaRPr lang="fr-FR" sz="1400" dirty="0"/>
                    </a:p>
                  </a:txBody>
                  <a:tcPr/>
                </a:tc>
              </a:tr>
              <a:tr h="325375">
                <a:tc>
                  <a:txBody>
                    <a:bodyPr/>
                    <a:lstStyle/>
                    <a:p>
                      <a:r>
                        <a:rPr lang="fr-FR" sz="1400" dirty="0" smtClean="0"/>
                        <a:t>LTRIM(</a:t>
                      </a:r>
                      <a:r>
                        <a:rPr lang="fr-FR" sz="1400" dirty="0" err="1" smtClean="0"/>
                        <a:t>str</a:t>
                      </a:r>
                      <a:r>
                        <a:rPr lang="fr-FR" sz="1400" dirty="0" smtClean="0"/>
                        <a:t>)</a:t>
                      </a:r>
                      <a:endParaRPr lang="fr-FR" sz="1400" dirty="0"/>
                    </a:p>
                  </a:txBody>
                  <a:tcPr/>
                </a:tc>
                <a:tc>
                  <a:txBody>
                    <a:bodyPr/>
                    <a:lstStyle/>
                    <a:p>
                      <a:r>
                        <a:rPr lang="fr-FR" sz="1400" dirty="0" smtClean="0"/>
                        <a:t>Renvois la chaine de caractères </a:t>
                      </a:r>
                      <a:r>
                        <a:rPr lang="fr-FR" sz="1400" dirty="0" err="1" smtClean="0"/>
                        <a:t>str</a:t>
                      </a:r>
                      <a:r>
                        <a:rPr lang="fr-FR" sz="1400" dirty="0" smtClean="0"/>
                        <a:t> sans les espaces initiaux à gauche</a:t>
                      </a:r>
                      <a:endParaRPr lang="fr-FR" sz="1400" dirty="0"/>
                    </a:p>
                  </a:txBody>
                  <a:tcPr/>
                </a:tc>
                <a:tc>
                  <a:txBody>
                    <a:bodyPr/>
                    <a:lstStyle/>
                    <a:p>
                      <a:r>
                        <a:rPr lang="fr-FR" sz="1400" dirty="0" smtClean="0"/>
                        <a:t>SELECT LTRIM(</a:t>
                      </a:r>
                      <a:r>
                        <a:rPr lang="fr-FR" sz="1400" baseline="0" dirty="0" smtClean="0"/>
                        <a:t> '    Bonjour');</a:t>
                      </a:r>
                      <a:r>
                        <a:rPr lang="fr-FR" sz="1400" baseline="0" dirty="0" smtClean="0">
                          <a:sym typeface="Wingdings" panose="05000000000000000000" pitchFamily="2" charset="2"/>
                        </a:rPr>
                        <a:t></a:t>
                      </a:r>
                      <a:r>
                        <a:rPr lang="fr-FR" sz="1400" b="1" baseline="0" dirty="0" smtClean="0">
                          <a:solidFill>
                            <a:srgbClr val="00B050"/>
                          </a:solidFill>
                          <a:sym typeface="Wingdings" panose="05000000000000000000" pitchFamily="2" charset="2"/>
                        </a:rPr>
                        <a:t>'Bonjour'</a:t>
                      </a:r>
                      <a:endParaRPr lang="fr-FR" sz="1400" dirty="0"/>
                    </a:p>
                  </a:txBody>
                  <a:tcPr/>
                </a:tc>
              </a:tr>
              <a:tr h="325375">
                <a:tc>
                  <a:txBody>
                    <a:bodyPr/>
                    <a:lstStyle/>
                    <a:p>
                      <a:r>
                        <a:rPr lang="fr-FR" sz="1400" dirty="0" smtClean="0"/>
                        <a:t>MID(</a:t>
                      </a:r>
                      <a:r>
                        <a:rPr lang="fr-FR" sz="1400" dirty="0" err="1" smtClean="0"/>
                        <a:t>str</a:t>
                      </a:r>
                      <a:r>
                        <a:rPr lang="fr-FR" sz="1400" dirty="0" smtClean="0"/>
                        <a:t>, pos, </a:t>
                      </a:r>
                      <a:r>
                        <a:rPr lang="fr-FR" sz="1400" dirty="0" err="1" smtClean="0"/>
                        <a:t>len</a:t>
                      </a:r>
                      <a:r>
                        <a:rPr lang="fr-FR" sz="1400" dirty="0" smtClean="0"/>
                        <a:t>)</a:t>
                      </a:r>
                      <a:endParaRPr lang="fr-FR" sz="1400" dirty="0"/>
                    </a:p>
                  </a:txBody>
                  <a:tcPr/>
                </a:tc>
                <a:tc>
                  <a:txBody>
                    <a:bodyPr/>
                    <a:lstStyle/>
                    <a:p>
                      <a:r>
                        <a:rPr lang="fr-FR" sz="1400" dirty="0" smtClean="0"/>
                        <a:t>Renvois</a:t>
                      </a:r>
                      <a:r>
                        <a:rPr lang="fr-FR" sz="1400" baseline="0" dirty="0" smtClean="0"/>
                        <a:t> une chaine de </a:t>
                      </a:r>
                      <a:r>
                        <a:rPr lang="fr-FR" sz="1400" baseline="0" dirty="0" err="1" smtClean="0"/>
                        <a:t>len</a:t>
                      </a:r>
                      <a:r>
                        <a:rPr lang="fr-FR" sz="1400" baseline="0" dirty="0" smtClean="0"/>
                        <a:t> caractères de long de la chaine </a:t>
                      </a:r>
                      <a:r>
                        <a:rPr lang="fr-FR" sz="1400" baseline="0" dirty="0" err="1" smtClean="0"/>
                        <a:t>str</a:t>
                      </a:r>
                      <a:r>
                        <a:rPr lang="fr-FR" sz="1400" baseline="0" dirty="0" smtClean="0"/>
                        <a:t>, à partir de pos</a:t>
                      </a:r>
                      <a:endParaRPr lang="fr-FR" sz="1400" dirty="0"/>
                    </a:p>
                  </a:txBody>
                  <a:tcPr/>
                </a:tc>
                <a:tc>
                  <a:txBody>
                    <a:bodyPr/>
                    <a:lstStyle/>
                    <a:p>
                      <a:r>
                        <a:rPr lang="fr-FR" sz="1400" dirty="0" smtClean="0"/>
                        <a:t>SELECT MID('Bonjour',4,4);</a:t>
                      </a:r>
                      <a:r>
                        <a:rPr lang="fr-FR" sz="1400" baseline="0" dirty="0" smtClean="0">
                          <a:sym typeface="Wingdings" panose="05000000000000000000" pitchFamily="2" charset="2"/>
                        </a:rPr>
                        <a:t></a:t>
                      </a:r>
                      <a:r>
                        <a:rPr lang="fr-FR" sz="1400" b="1" baseline="0" dirty="0" smtClean="0">
                          <a:solidFill>
                            <a:srgbClr val="00B050"/>
                          </a:solidFill>
                          <a:sym typeface="Wingdings" panose="05000000000000000000" pitchFamily="2" charset="2"/>
                        </a:rPr>
                        <a:t>'jour'</a:t>
                      </a:r>
                      <a:endParaRPr lang="fr-FR" sz="1400" dirty="0"/>
                    </a:p>
                  </a:txBody>
                  <a:tcPr/>
                </a:tc>
              </a:tr>
              <a:tr h="529995">
                <a:tc>
                  <a:txBody>
                    <a:bodyPr/>
                    <a:lstStyle/>
                    <a:p>
                      <a:r>
                        <a:rPr lang="fr-FR" sz="1400" dirty="0" smtClean="0"/>
                        <a:t>REPLACE(</a:t>
                      </a:r>
                      <a:r>
                        <a:rPr lang="fr-FR" sz="1400" dirty="0" err="1" smtClean="0"/>
                        <a:t>str</a:t>
                      </a:r>
                      <a:r>
                        <a:rPr lang="fr-FR" sz="1400" dirty="0" smtClean="0"/>
                        <a:t>, </a:t>
                      </a:r>
                      <a:r>
                        <a:rPr lang="fr-FR" sz="1400" dirty="0" err="1" smtClean="0"/>
                        <a:t>from_str</a:t>
                      </a:r>
                      <a:r>
                        <a:rPr lang="fr-FR" sz="1400" dirty="0" smtClean="0"/>
                        <a:t>, </a:t>
                      </a:r>
                      <a:r>
                        <a:rPr lang="fr-FR" sz="1400" dirty="0" err="1" smtClean="0"/>
                        <a:t>to_str</a:t>
                      </a:r>
                      <a:r>
                        <a:rPr lang="fr-FR" sz="1400" dirty="0" smtClean="0"/>
                        <a:t>)</a:t>
                      </a:r>
                      <a:endParaRPr lang="fr-FR" sz="1400" dirty="0"/>
                    </a:p>
                  </a:txBody>
                  <a:tcPr/>
                </a:tc>
                <a:tc>
                  <a:txBody>
                    <a:bodyPr/>
                    <a:lstStyle/>
                    <a:p>
                      <a:r>
                        <a:rPr lang="fr-FR" sz="1400" dirty="0" smtClean="0"/>
                        <a:t>Renvois</a:t>
                      </a:r>
                      <a:r>
                        <a:rPr lang="fr-FR" sz="1400" baseline="0" dirty="0" smtClean="0"/>
                        <a:t> la chaine de caractère </a:t>
                      </a:r>
                      <a:r>
                        <a:rPr lang="fr-FR" sz="1400" baseline="0" dirty="0" err="1" smtClean="0"/>
                        <a:t>str</a:t>
                      </a:r>
                      <a:r>
                        <a:rPr lang="fr-FR" sz="1400" baseline="0" dirty="0" smtClean="0"/>
                        <a:t> dont toutes les occurrences de la chaine </a:t>
                      </a:r>
                      <a:r>
                        <a:rPr lang="fr-FR" sz="1400" baseline="0" dirty="0" err="1" smtClean="0"/>
                        <a:t>from_str</a:t>
                      </a:r>
                      <a:r>
                        <a:rPr lang="fr-FR" sz="1400" baseline="0" dirty="0" smtClean="0"/>
                        <a:t> sont remplacés par la chaine </a:t>
                      </a:r>
                      <a:r>
                        <a:rPr lang="fr-FR" sz="1400" baseline="0" dirty="0" err="1" smtClean="0"/>
                        <a:t>to_str</a:t>
                      </a:r>
                      <a:endParaRPr lang="fr-FR" sz="1400" dirty="0"/>
                    </a:p>
                  </a:txBody>
                  <a:tcPr/>
                </a:tc>
                <a:tc>
                  <a:txBody>
                    <a:bodyPr/>
                    <a:lstStyle/>
                    <a:p>
                      <a:r>
                        <a:rPr lang="fr-FR" sz="1400" dirty="0" smtClean="0"/>
                        <a:t>SELECT REPLACE('</a:t>
                      </a:r>
                      <a:r>
                        <a:rPr lang="fr-FR" sz="1400" baseline="0" dirty="0" smtClean="0"/>
                        <a:t>Bateau à </a:t>
                      </a:r>
                      <a:r>
                        <a:rPr lang="fr-FR" sz="1400" baseline="0" dirty="0" err="1" smtClean="0"/>
                        <a:t>voil</a:t>
                      </a:r>
                      <a:r>
                        <a:rPr lang="fr-FR" sz="1400" baseline="0" dirty="0" smtClean="0"/>
                        <a:t> et planche à </a:t>
                      </a:r>
                      <a:r>
                        <a:rPr lang="fr-FR" sz="1400" baseline="0" dirty="0" err="1" smtClean="0"/>
                        <a:t>voil</a:t>
                      </a:r>
                      <a:r>
                        <a:rPr lang="fr-FR" sz="1400" baseline="0" dirty="0" smtClean="0"/>
                        <a:t>','l','le');</a:t>
                      </a:r>
                      <a:r>
                        <a:rPr lang="fr-FR" sz="1400" baseline="0" dirty="0" smtClean="0">
                          <a:sym typeface="Wingdings" panose="05000000000000000000" pitchFamily="2" charset="2"/>
                        </a:rPr>
                        <a:t></a:t>
                      </a:r>
                      <a:r>
                        <a:rPr lang="fr-FR" sz="1400" b="1" baseline="0" dirty="0" smtClean="0">
                          <a:solidFill>
                            <a:srgbClr val="00B050"/>
                          </a:solidFill>
                          <a:sym typeface="Wingdings" panose="05000000000000000000" pitchFamily="2" charset="2"/>
                        </a:rPr>
                        <a:t>'Bateau à voile et planche à voile'</a:t>
                      </a:r>
                      <a:r>
                        <a:rPr lang="fr-FR" sz="1400" dirty="0" smtClean="0"/>
                        <a:t> </a:t>
                      </a:r>
                      <a:endParaRPr lang="fr-FR" sz="1400" dirty="0"/>
                    </a:p>
                  </a:txBody>
                  <a:tcPr/>
                </a:tc>
              </a:tr>
              <a:tr h="325375">
                <a:tc>
                  <a:txBody>
                    <a:bodyPr/>
                    <a:lstStyle/>
                    <a:p>
                      <a:r>
                        <a:rPr lang="fr-FR" sz="1400" dirty="0" smtClean="0"/>
                        <a:t>RIGHT(</a:t>
                      </a:r>
                      <a:r>
                        <a:rPr lang="fr-FR" sz="1400" dirty="0" err="1" smtClean="0"/>
                        <a:t>str</a:t>
                      </a:r>
                      <a:r>
                        <a:rPr lang="fr-FR" sz="1400" dirty="0" smtClean="0"/>
                        <a:t>, </a:t>
                      </a:r>
                      <a:r>
                        <a:rPr lang="fr-FR" sz="1400" dirty="0" err="1" smtClean="0"/>
                        <a:t>len</a:t>
                      </a:r>
                      <a:r>
                        <a:rPr lang="fr-FR" sz="1400" dirty="0" smtClean="0"/>
                        <a:t>)</a:t>
                      </a:r>
                      <a:endParaRPr lang="fr-FR" sz="1400" dirty="0"/>
                    </a:p>
                  </a:txBody>
                  <a:tcPr/>
                </a:tc>
                <a:tc>
                  <a:txBody>
                    <a:bodyPr/>
                    <a:lstStyle/>
                    <a:p>
                      <a:r>
                        <a:rPr lang="fr-FR" sz="1400" dirty="0" smtClean="0"/>
                        <a:t>Renvois les </a:t>
                      </a:r>
                      <a:r>
                        <a:rPr lang="fr-FR" sz="1400" dirty="0" err="1" smtClean="0"/>
                        <a:t>len</a:t>
                      </a:r>
                      <a:r>
                        <a:rPr lang="fr-FR" sz="1400" baseline="0" dirty="0" smtClean="0"/>
                        <a:t> caractères les plus à droite de la chaine de caractères </a:t>
                      </a:r>
                      <a:r>
                        <a:rPr lang="fr-FR" sz="1400" baseline="0" dirty="0" err="1" smtClean="0"/>
                        <a:t>str</a:t>
                      </a:r>
                      <a:endParaRPr lang="fr-FR" sz="1400" dirty="0"/>
                    </a:p>
                  </a:txBody>
                  <a:tcPr/>
                </a:tc>
                <a:tc>
                  <a:txBody>
                    <a:bodyPr/>
                    <a:lstStyle/>
                    <a:p>
                      <a:r>
                        <a:rPr lang="fr-FR" sz="1400" dirty="0" smtClean="0"/>
                        <a:t>SELECT RIGHT ('Volley-ball',4);</a:t>
                      </a:r>
                      <a:r>
                        <a:rPr lang="fr-FR" sz="1400" dirty="0" smtClean="0">
                          <a:sym typeface="Wingdings" panose="05000000000000000000" pitchFamily="2" charset="2"/>
                        </a:rPr>
                        <a:t> </a:t>
                      </a:r>
                      <a:r>
                        <a:rPr lang="fr-FR" sz="1400" dirty="0" smtClean="0">
                          <a:solidFill>
                            <a:srgbClr val="00B050"/>
                          </a:solidFill>
                          <a:sym typeface="Wingdings" panose="05000000000000000000" pitchFamily="2" charset="2"/>
                        </a:rPr>
                        <a:t>'</a:t>
                      </a:r>
                      <a:r>
                        <a:rPr lang="fr-FR" sz="1400" b="1" dirty="0" err="1" smtClean="0">
                          <a:solidFill>
                            <a:srgbClr val="00B050"/>
                          </a:solidFill>
                          <a:sym typeface="Wingdings" panose="05000000000000000000" pitchFamily="2" charset="2"/>
                        </a:rPr>
                        <a:t>ball</a:t>
                      </a:r>
                      <a:r>
                        <a:rPr lang="fr-FR" sz="1400" b="1" dirty="0" smtClean="0">
                          <a:solidFill>
                            <a:srgbClr val="00B050"/>
                          </a:solidFill>
                          <a:sym typeface="Wingdings" panose="05000000000000000000" pitchFamily="2" charset="2"/>
                        </a:rPr>
                        <a:t>'</a:t>
                      </a:r>
                      <a:endParaRPr lang="fr-FR" sz="1400" dirty="0"/>
                    </a:p>
                  </a:txBody>
                  <a:tcPr/>
                </a:tc>
              </a:tr>
              <a:tr h="325375">
                <a:tc>
                  <a:txBody>
                    <a:bodyPr/>
                    <a:lstStyle/>
                    <a:p>
                      <a:r>
                        <a:rPr lang="fr-FR" sz="1400" dirty="0" smtClean="0"/>
                        <a:t>RTRIM(</a:t>
                      </a:r>
                      <a:r>
                        <a:rPr lang="fr-FR" sz="1400" dirty="0" err="1" smtClean="0"/>
                        <a:t>str</a:t>
                      </a:r>
                      <a:r>
                        <a:rPr lang="fr-FR" sz="1400" dirty="0" smtClean="0"/>
                        <a:t>)</a:t>
                      </a:r>
                      <a:endParaRPr lang="fr-FR" sz="1400" dirty="0"/>
                    </a:p>
                  </a:txBody>
                  <a:tcPr/>
                </a:tc>
                <a:tc>
                  <a:txBody>
                    <a:bodyPr/>
                    <a:lstStyle/>
                    <a:p>
                      <a:r>
                        <a:rPr lang="fr-FR" sz="1400" dirty="0" smtClean="0"/>
                        <a:t>Renvois la</a:t>
                      </a:r>
                      <a:r>
                        <a:rPr lang="fr-FR" sz="1400" baseline="0" dirty="0" smtClean="0"/>
                        <a:t> chaine de caractères </a:t>
                      </a:r>
                      <a:r>
                        <a:rPr lang="fr-FR" sz="1400" baseline="0" dirty="0" err="1" smtClean="0"/>
                        <a:t>str</a:t>
                      </a:r>
                      <a:r>
                        <a:rPr lang="fr-FR" sz="1400" baseline="0" dirty="0" smtClean="0"/>
                        <a:t> sans les espaces initiaux à droite</a:t>
                      </a:r>
                      <a:endParaRPr lang="fr-FR" sz="1400" dirty="0"/>
                    </a:p>
                  </a:txBody>
                  <a:tcPr/>
                </a:tc>
                <a:tc>
                  <a:txBody>
                    <a:bodyPr/>
                    <a:lstStyle/>
                    <a:p>
                      <a:r>
                        <a:rPr lang="fr-FR" sz="1400" dirty="0" smtClean="0"/>
                        <a:t>SELECT</a:t>
                      </a:r>
                      <a:r>
                        <a:rPr lang="fr-FR" sz="1400" baseline="0" dirty="0" smtClean="0"/>
                        <a:t> RTRIM('Bonjour    ');</a:t>
                      </a:r>
                      <a:r>
                        <a:rPr lang="fr-FR" sz="1400" baseline="0" dirty="0" smtClean="0">
                          <a:sym typeface="Wingdings" panose="05000000000000000000" pitchFamily="2" charset="2"/>
                        </a:rPr>
                        <a:t> </a:t>
                      </a:r>
                      <a:r>
                        <a:rPr lang="fr-FR" sz="1400" b="1" baseline="0" dirty="0" smtClean="0">
                          <a:solidFill>
                            <a:srgbClr val="00B050"/>
                          </a:solidFill>
                        </a:rPr>
                        <a:t>'Bonjour'</a:t>
                      </a:r>
                      <a:endParaRPr lang="fr-FR" sz="1400" dirty="0"/>
                    </a:p>
                  </a:txBody>
                  <a:tcPr/>
                </a:tc>
              </a:tr>
              <a:tr h="529995">
                <a:tc>
                  <a:txBody>
                    <a:bodyPr/>
                    <a:lstStyle/>
                    <a:p>
                      <a:r>
                        <a:rPr lang="fr-FR" sz="1400" dirty="0" smtClean="0"/>
                        <a:t>TRIM(</a:t>
                      </a:r>
                      <a:r>
                        <a:rPr lang="fr-FR" sz="1400" dirty="0" err="1" smtClean="0"/>
                        <a:t>str</a:t>
                      </a:r>
                      <a:r>
                        <a:rPr lang="fr-FR" sz="1400" dirty="0" smtClean="0"/>
                        <a:t>)</a:t>
                      </a:r>
                      <a:endParaRPr lang="fr-FR" sz="1400" dirty="0"/>
                    </a:p>
                  </a:txBody>
                  <a:tcPr/>
                </a:tc>
                <a:tc>
                  <a:txBody>
                    <a:bodyPr/>
                    <a:lstStyle/>
                    <a:p>
                      <a:r>
                        <a:rPr lang="fr-FR" sz="1400" dirty="0" smtClean="0"/>
                        <a:t>Renvois</a:t>
                      </a:r>
                      <a:r>
                        <a:rPr lang="fr-FR" sz="1400" baseline="0" dirty="0" smtClean="0"/>
                        <a:t> la chaine de caractères </a:t>
                      </a:r>
                      <a:r>
                        <a:rPr lang="fr-FR" sz="1400" baseline="0" dirty="0" err="1" smtClean="0"/>
                        <a:t>str</a:t>
                      </a:r>
                      <a:r>
                        <a:rPr lang="fr-FR" sz="1400" baseline="0" dirty="0" smtClean="0"/>
                        <a:t> sans les </a:t>
                      </a:r>
                      <a:r>
                        <a:rPr lang="fr-FR" sz="1400" baseline="0" smtClean="0"/>
                        <a:t>espaces initiaux </a:t>
                      </a:r>
                      <a:r>
                        <a:rPr lang="fr-FR" sz="1400" baseline="0" dirty="0" smtClean="0"/>
                        <a:t>à droite ou à gauche</a:t>
                      </a:r>
                      <a:endParaRPr lang="fr-FR" sz="1400" dirty="0"/>
                    </a:p>
                  </a:txBody>
                  <a:tcPr/>
                </a:tc>
                <a:tc>
                  <a:txBody>
                    <a:bodyPr/>
                    <a:lstStyle/>
                    <a:p>
                      <a:r>
                        <a:rPr lang="fr-FR" sz="1400" dirty="0" smtClean="0"/>
                        <a:t>SELECT TRIM('    bonjour    ');</a:t>
                      </a:r>
                      <a:r>
                        <a:rPr lang="fr-FR" sz="1400" dirty="0" smtClean="0">
                          <a:sym typeface="Wingdings" panose="05000000000000000000" pitchFamily="2" charset="2"/>
                        </a:rPr>
                        <a:t> </a:t>
                      </a:r>
                      <a:r>
                        <a:rPr lang="fr-FR" sz="1400" b="1" dirty="0" smtClean="0">
                          <a:solidFill>
                            <a:srgbClr val="00B050"/>
                          </a:solidFill>
                        </a:rPr>
                        <a:t>'bonjour';</a:t>
                      </a:r>
                      <a:endParaRPr lang="fr-FR" sz="1400" dirty="0"/>
                    </a:p>
                  </a:txBody>
                  <a:tcPr/>
                </a:tc>
              </a:tr>
              <a:tr h="325375">
                <a:tc>
                  <a:txBody>
                    <a:bodyPr/>
                    <a:lstStyle/>
                    <a:p>
                      <a:r>
                        <a:rPr lang="fr-FR" sz="1400" dirty="0" smtClean="0"/>
                        <a:t>UPPER(</a:t>
                      </a:r>
                      <a:r>
                        <a:rPr lang="fr-FR" sz="1400" dirty="0" err="1" smtClean="0"/>
                        <a:t>str</a:t>
                      </a:r>
                      <a:r>
                        <a:rPr lang="fr-FR" sz="1400" dirty="0" smtClean="0"/>
                        <a:t>)</a:t>
                      </a:r>
                      <a:endParaRPr lang="fr-FR" sz="1400" dirty="0"/>
                    </a:p>
                  </a:txBody>
                  <a:tcPr/>
                </a:tc>
                <a:tc>
                  <a:txBody>
                    <a:bodyPr/>
                    <a:lstStyle/>
                    <a:p>
                      <a:r>
                        <a:rPr lang="fr-FR" sz="1400" dirty="0" smtClean="0"/>
                        <a:t>Renvois la chaine </a:t>
                      </a:r>
                      <a:r>
                        <a:rPr lang="fr-FR" sz="1400" dirty="0" err="1" smtClean="0"/>
                        <a:t>str</a:t>
                      </a:r>
                      <a:r>
                        <a:rPr lang="fr-FR" sz="1400" baseline="0" dirty="0" smtClean="0"/>
                        <a:t> en majuscules</a:t>
                      </a:r>
                      <a:endParaRPr lang="fr-FR" sz="1400" dirty="0"/>
                    </a:p>
                  </a:txBody>
                  <a:tcPr/>
                </a:tc>
                <a:tc>
                  <a:txBody>
                    <a:bodyPr/>
                    <a:lstStyle/>
                    <a:p>
                      <a:r>
                        <a:rPr lang="fr-FR" sz="1400" dirty="0" smtClean="0"/>
                        <a:t>SELECT UPPER('bonjour');</a:t>
                      </a:r>
                      <a:r>
                        <a:rPr lang="fr-FR" sz="1400" dirty="0" smtClean="0">
                          <a:sym typeface="Wingdings" panose="05000000000000000000" pitchFamily="2" charset="2"/>
                        </a:rPr>
                        <a:t></a:t>
                      </a:r>
                      <a:r>
                        <a:rPr lang="fr-FR" sz="1400" b="1" dirty="0" smtClean="0">
                          <a:solidFill>
                            <a:srgbClr val="00B050"/>
                          </a:solidFill>
                          <a:sym typeface="Wingdings" panose="05000000000000000000" pitchFamily="2" charset="2"/>
                        </a:rPr>
                        <a:t>'BONJOUR'</a:t>
                      </a:r>
                      <a:endParaRPr lang="fr-FR" sz="1400" dirty="0"/>
                    </a:p>
                  </a:txBody>
                  <a:tcPr/>
                </a:tc>
              </a:tr>
            </a:tbl>
          </a:graphicData>
        </a:graphic>
      </p:graphicFrame>
      <p:sp>
        <p:nvSpPr>
          <p:cNvPr id="2" name="Espace réservé du pied de page 1"/>
          <p:cNvSpPr>
            <a:spLocks noGrp="1"/>
          </p:cNvSpPr>
          <p:nvPr>
            <p:ph type="ftr" sz="quarter" idx="11"/>
          </p:nvPr>
        </p:nvSpPr>
        <p:spPr/>
        <p:txBody>
          <a:bodyPr/>
          <a:lstStyle/>
          <a:p>
            <a:r>
              <a:rPr lang="fr-FR" smtClean="0"/>
              <a:t>(c) Philippe Maroudy - 2014</a:t>
            </a:r>
            <a:endParaRPr lang="fr-FR"/>
          </a:p>
        </p:txBody>
      </p:sp>
    </p:spTree>
    <p:extLst>
      <p:ext uri="{BB962C8B-B14F-4D97-AF65-F5344CB8AC3E}">
        <p14:creationId xmlns:p14="http://schemas.microsoft.com/office/powerpoint/2010/main" val="2038277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359229" y="348343"/>
            <a:ext cx="11288485" cy="707886"/>
          </a:xfrm>
          <a:prstGeom prst="rect">
            <a:avLst/>
          </a:prstGeom>
          <a:noFill/>
        </p:spPr>
        <p:txBody>
          <a:bodyPr wrap="square" rtlCol="0">
            <a:spAutoFit/>
          </a:bodyPr>
          <a:lstStyle/>
          <a:p>
            <a:pPr algn="ctr"/>
            <a:r>
              <a:rPr lang="fr-FR" sz="4000" dirty="0" smtClean="0"/>
              <a:t>Base de donnée relationnelle : Définition</a:t>
            </a:r>
            <a:endParaRPr lang="fr-FR" dirty="0"/>
          </a:p>
        </p:txBody>
      </p:sp>
      <p:sp>
        <p:nvSpPr>
          <p:cNvPr id="11" name="Rectangle 10"/>
          <p:cNvSpPr/>
          <p:nvPr/>
        </p:nvSpPr>
        <p:spPr>
          <a:xfrm>
            <a:off x="163287" y="1284514"/>
            <a:ext cx="11876314" cy="507183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solidFill>
                  <a:schemeClr val="accent5">
                    <a:lumMod val="75000"/>
                  </a:schemeClr>
                </a:solidFill>
              </a:rPr>
              <a:t>Une base de donnée relationnelle est une entité structurée, permettant le stockage, en grande quantité, d'informations décomposées et organisées sous forme de tables reliées entre elles.</a:t>
            </a:r>
          </a:p>
          <a:p>
            <a:endParaRPr lang="fr-FR" b="1" dirty="0">
              <a:solidFill>
                <a:schemeClr val="accent5">
                  <a:lumMod val="75000"/>
                </a:schemeClr>
              </a:solidFill>
            </a:endParaRPr>
          </a:p>
          <a:p>
            <a:r>
              <a:rPr lang="fr-FR" b="1" dirty="0" smtClean="0">
                <a:solidFill>
                  <a:schemeClr val="accent5">
                    <a:lumMod val="75000"/>
                  </a:schemeClr>
                </a:solidFill>
              </a:rPr>
              <a:t>Par rapport à un tableur comme Excel, une base de donnée permet : </a:t>
            </a:r>
          </a:p>
          <a:p>
            <a:endParaRPr lang="fr-FR" b="1" dirty="0" smtClean="0">
              <a:solidFill>
                <a:schemeClr val="accent5">
                  <a:lumMod val="75000"/>
                </a:schemeClr>
              </a:solidFill>
            </a:endParaRPr>
          </a:p>
          <a:p>
            <a:pPr marL="719138"/>
            <a:r>
              <a:rPr lang="fr-FR" b="1" dirty="0">
                <a:solidFill>
                  <a:schemeClr val="accent5">
                    <a:lumMod val="75000"/>
                  </a:schemeClr>
                </a:solidFill>
              </a:rPr>
              <a:t>D</a:t>
            </a:r>
            <a:r>
              <a:rPr lang="fr-FR" b="1" dirty="0" smtClean="0">
                <a:solidFill>
                  <a:schemeClr val="accent5">
                    <a:lumMod val="75000"/>
                  </a:schemeClr>
                </a:solidFill>
              </a:rPr>
              <a:t>e gérer de gros volumes de données</a:t>
            </a:r>
          </a:p>
          <a:p>
            <a:pPr marL="719138"/>
            <a:endParaRPr lang="fr-FR" b="1" dirty="0" smtClean="0">
              <a:solidFill>
                <a:schemeClr val="accent5">
                  <a:lumMod val="75000"/>
                </a:schemeClr>
              </a:solidFill>
            </a:endParaRPr>
          </a:p>
          <a:p>
            <a:pPr marL="719138"/>
            <a:r>
              <a:rPr lang="fr-FR" b="1" dirty="0" smtClean="0">
                <a:solidFill>
                  <a:schemeClr val="accent5">
                    <a:lumMod val="75000"/>
                  </a:schemeClr>
                </a:solidFill>
              </a:rPr>
              <a:t>De rendre plus fiable la cohérence des données</a:t>
            </a:r>
          </a:p>
          <a:p>
            <a:pPr marL="719138"/>
            <a:endParaRPr lang="fr-FR" b="1" dirty="0" smtClean="0">
              <a:solidFill>
                <a:schemeClr val="accent5">
                  <a:lumMod val="75000"/>
                </a:schemeClr>
              </a:solidFill>
            </a:endParaRPr>
          </a:p>
          <a:p>
            <a:pPr marL="719138"/>
            <a:r>
              <a:rPr lang="fr-FR" b="1" dirty="0" smtClean="0">
                <a:solidFill>
                  <a:schemeClr val="accent5">
                    <a:lumMod val="75000"/>
                  </a:schemeClr>
                </a:solidFill>
              </a:rPr>
              <a:t>D'afficher les données comme nous le souhaitons (formulaires, listes, tableaux, etc….)</a:t>
            </a:r>
          </a:p>
          <a:p>
            <a:pPr marL="719138"/>
            <a:endParaRPr lang="fr-FR" b="1" dirty="0" smtClean="0">
              <a:solidFill>
                <a:schemeClr val="accent5">
                  <a:lumMod val="75000"/>
                </a:schemeClr>
              </a:solidFill>
            </a:endParaRPr>
          </a:p>
          <a:p>
            <a:pPr marL="719138"/>
            <a:r>
              <a:rPr lang="fr-FR" b="1" dirty="0" smtClean="0">
                <a:solidFill>
                  <a:schemeClr val="accent5">
                    <a:lumMod val="75000"/>
                  </a:schemeClr>
                </a:solidFill>
              </a:rPr>
              <a:t>D'affiner les recherches d'informations grâce au relations entre les tables</a:t>
            </a:r>
          </a:p>
          <a:p>
            <a:pPr marL="719138"/>
            <a:endParaRPr lang="fr-FR" b="1" dirty="0" smtClean="0">
              <a:solidFill>
                <a:schemeClr val="accent5">
                  <a:lumMod val="75000"/>
                </a:schemeClr>
              </a:solidFill>
            </a:endParaRPr>
          </a:p>
          <a:p>
            <a:pPr marL="719138"/>
            <a:r>
              <a:rPr lang="fr-FR" b="1" dirty="0" smtClean="0">
                <a:solidFill>
                  <a:schemeClr val="accent5">
                    <a:lumMod val="75000"/>
                  </a:schemeClr>
                </a:solidFill>
              </a:rPr>
              <a:t>D'enregistrer des informations sous différents formats (texte, images, vidéos, sons)</a:t>
            </a:r>
          </a:p>
          <a:p>
            <a:pPr marL="719138"/>
            <a:endParaRPr lang="fr-FR" b="1" dirty="0" smtClean="0">
              <a:solidFill>
                <a:schemeClr val="accent5">
                  <a:lumMod val="75000"/>
                </a:schemeClr>
              </a:solidFill>
            </a:endParaRPr>
          </a:p>
          <a:p>
            <a:pPr marL="719138"/>
            <a:endParaRPr lang="fr-FR" b="1" dirty="0" smtClean="0">
              <a:solidFill>
                <a:schemeClr val="accent5">
                  <a:lumMod val="75000"/>
                </a:schemeClr>
              </a:solidFill>
            </a:endParaRPr>
          </a:p>
          <a:p>
            <a:pPr marL="719138"/>
            <a:endParaRPr lang="fr-FR" b="1" dirty="0">
              <a:solidFill>
                <a:schemeClr val="accent5">
                  <a:lumMod val="75000"/>
                </a:schemeClr>
              </a:solidFill>
            </a:endParaRPr>
          </a:p>
          <a:p>
            <a:pPr marL="719138"/>
            <a:endParaRPr lang="fr-FR" b="1" dirty="0" smtClean="0">
              <a:solidFill>
                <a:schemeClr val="accent5">
                  <a:lumMod val="75000"/>
                </a:schemeClr>
              </a:solidFill>
            </a:endParaRPr>
          </a:p>
          <a:p>
            <a:pPr marL="719138"/>
            <a:endParaRPr lang="fr-FR" b="1" dirty="0" smtClean="0">
              <a:solidFill>
                <a:schemeClr val="accent5">
                  <a:lumMod val="75000"/>
                </a:schemeClr>
              </a:solidFill>
            </a:endParaRPr>
          </a:p>
          <a:p>
            <a:endParaRPr lang="fr-FR" b="1" dirty="0">
              <a:solidFill>
                <a:schemeClr val="accent5">
                  <a:lumMod val="75000"/>
                </a:schemeClr>
              </a:solidFill>
            </a:endParaRPr>
          </a:p>
        </p:txBody>
      </p:sp>
      <p:sp>
        <p:nvSpPr>
          <p:cNvPr id="15" name="Flèche droite 14"/>
          <p:cNvSpPr/>
          <p:nvPr/>
        </p:nvSpPr>
        <p:spPr>
          <a:xfrm>
            <a:off x="359229" y="2656114"/>
            <a:ext cx="540000" cy="3600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droite 15"/>
          <p:cNvSpPr/>
          <p:nvPr/>
        </p:nvSpPr>
        <p:spPr>
          <a:xfrm>
            <a:off x="359229" y="3195454"/>
            <a:ext cx="540000" cy="3600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droite 16"/>
          <p:cNvSpPr/>
          <p:nvPr/>
        </p:nvSpPr>
        <p:spPr>
          <a:xfrm>
            <a:off x="359229" y="3751614"/>
            <a:ext cx="540000" cy="3600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droite 17"/>
          <p:cNvSpPr/>
          <p:nvPr/>
        </p:nvSpPr>
        <p:spPr>
          <a:xfrm>
            <a:off x="359229" y="4292399"/>
            <a:ext cx="540000" cy="3600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droite 18"/>
          <p:cNvSpPr/>
          <p:nvPr/>
        </p:nvSpPr>
        <p:spPr>
          <a:xfrm>
            <a:off x="359229" y="4830289"/>
            <a:ext cx="540000" cy="3600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3</a:t>
            </a:fld>
            <a:endParaRPr lang="fr-FR"/>
          </a:p>
        </p:txBody>
      </p:sp>
    </p:spTree>
    <p:extLst>
      <p:ext uri="{BB962C8B-B14F-4D97-AF65-F5344CB8AC3E}">
        <p14:creationId xmlns:p14="http://schemas.microsoft.com/office/powerpoint/2010/main" val="41490524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30</a:t>
            </a:fld>
            <a:endParaRPr lang="fr-FR"/>
          </a:p>
        </p:txBody>
      </p:sp>
      <p:graphicFrame>
        <p:nvGraphicFramePr>
          <p:cNvPr id="6" name="Tableau 5"/>
          <p:cNvGraphicFramePr>
            <a:graphicFrameLocks noGrp="1"/>
          </p:cNvGraphicFramePr>
          <p:nvPr>
            <p:extLst>
              <p:ext uri="{D42A27DB-BD31-4B8C-83A1-F6EECF244321}">
                <p14:modId xmlns:p14="http://schemas.microsoft.com/office/powerpoint/2010/main" val="1767788331"/>
              </p:ext>
            </p:extLst>
          </p:nvPr>
        </p:nvGraphicFramePr>
        <p:xfrm>
          <a:off x="107986" y="540157"/>
          <a:ext cx="11988000" cy="5850855"/>
        </p:xfrm>
        <a:graphic>
          <a:graphicData uri="http://schemas.openxmlformats.org/drawingml/2006/table">
            <a:tbl>
              <a:tblPr firstRow="1" bandRow="1">
                <a:tableStyleId>{5C22544A-7EE6-4342-B048-85BDC9FD1C3A}</a:tableStyleId>
              </a:tblPr>
              <a:tblGrid>
                <a:gridCol w="1418776"/>
                <a:gridCol w="5769429"/>
                <a:gridCol w="4799795"/>
              </a:tblGrid>
              <a:tr h="354741">
                <a:tc gridSpan="3">
                  <a:txBody>
                    <a:bodyPr/>
                    <a:lstStyle/>
                    <a:p>
                      <a:pPr algn="ctr"/>
                      <a:r>
                        <a:rPr lang="fr-FR" dirty="0" smtClean="0"/>
                        <a:t>FONCTIONS</a:t>
                      </a:r>
                      <a:r>
                        <a:rPr lang="fr-FR" baseline="0" dirty="0" smtClean="0"/>
                        <a:t> SQL MATHEMATIQUES</a:t>
                      </a:r>
                      <a:endParaRPr lang="fr-FR" dirty="0"/>
                    </a:p>
                  </a:txBody>
                  <a:tcPr/>
                </a:tc>
                <a:tc hMerge="1">
                  <a:txBody>
                    <a:bodyPr/>
                    <a:lstStyle/>
                    <a:p>
                      <a:pPr algn="ctr"/>
                      <a:endParaRPr lang="fr-FR" dirty="0"/>
                    </a:p>
                  </a:txBody>
                  <a:tcPr/>
                </a:tc>
                <a:tc hMerge="1">
                  <a:txBody>
                    <a:bodyPr/>
                    <a:lstStyle/>
                    <a:p>
                      <a:pPr algn="ctr"/>
                      <a:endParaRPr lang="fr-FR" dirty="0"/>
                    </a:p>
                  </a:txBody>
                  <a:tcPr/>
                </a:tc>
              </a:tr>
              <a:tr h="354741">
                <a:tc>
                  <a:txBody>
                    <a:bodyPr/>
                    <a:lstStyle/>
                    <a:p>
                      <a:pPr algn="ctr"/>
                      <a:r>
                        <a:rPr lang="fr-FR" dirty="0" smtClean="0"/>
                        <a:t>FONCTIONS</a:t>
                      </a:r>
                      <a:endParaRPr lang="fr-FR" dirty="0"/>
                    </a:p>
                  </a:txBody>
                  <a:tcPr/>
                </a:tc>
                <a:tc>
                  <a:txBody>
                    <a:bodyPr/>
                    <a:lstStyle/>
                    <a:p>
                      <a:pPr algn="ctr"/>
                      <a:r>
                        <a:rPr lang="fr-FR" dirty="0" smtClean="0"/>
                        <a:t>DESCRIPTION</a:t>
                      </a:r>
                      <a:endParaRPr lang="fr-FR" dirty="0"/>
                    </a:p>
                  </a:txBody>
                  <a:tcPr/>
                </a:tc>
                <a:tc>
                  <a:txBody>
                    <a:bodyPr/>
                    <a:lstStyle/>
                    <a:p>
                      <a:pPr algn="ctr"/>
                      <a:r>
                        <a:rPr lang="fr-FR" dirty="0" smtClean="0"/>
                        <a:t>EXEMPLES</a:t>
                      </a:r>
                      <a:endParaRPr lang="fr-FR" dirty="0"/>
                    </a:p>
                  </a:txBody>
                  <a:tcPr/>
                </a:tc>
              </a:tr>
              <a:tr h="316731">
                <a:tc>
                  <a:txBody>
                    <a:bodyPr/>
                    <a:lstStyle/>
                    <a:p>
                      <a:r>
                        <a:rPr lang="fr-FR" sz="1400" dirty="0" smtClean="0"/>
                        <a:t>ABS(X)</a:t>
                      </a:r>
                      <a:endParaRPr lang="fr-FR" sz="1400" dirty="0"/>
                    </a:p>
                  </a:txBody>
                  <a:tcPr/>
                </a:tc>
                <a:tc>
                  <a:txBody>
                    <a:bodyPr/>
                    <a:lstStyle/>
                    <a:p>
                      <a:r>
                        <a:rPr lang="fr-FR" sz="1400" dirty="0" smtClean="0"/>
                        <a:t>Renvois la valeur absolue de X</a:t>
                      </a:r>
                      <a:endParaRPr lang="fr-FR" sz="1400" dirty="0"/>
                    </a:p>
                  </a:txBody>
                  <a:tcPr/>
                </a:tc>
                <a:tc>
                  <a:txBody>
                    <a:bodyPr/>
                    <a:lstStyle/>
                    <a:p>
                      <a:r>
                        <a:rPr lang="fr-FR" sz="1400" dirty="0" smtClean="0"/>
                        <a:t>SELECT ABS(10);</a:t>
                      </a:r>
                      <a:r>
                        <a:rPr lang="fr-FR" sz="1400" baseline="0" dirty="0" smtClean="0"/>
                        <a:t> </a:t>
                      </a:r>
                      <a:r>
                        <a:rPr lang="fr-FR" sz="1400" baseline="0" dirty="0" smtClean="0">
                          <a:sym typeface="Wingdings" panose="05000000000000000000" pitchFamily="2" charset="2"/>
                        </a:rPr>
                        <a:t>10</a:t>
                      </a:r>
                    </a:p>
                    <a:p>
                      <a:r>
                        <a:rPr lang="fr-FR" sz="1400" baseline="0" dirty="0" smtClean="0">
                          <a:sym typeface="Wingdings" panose="05000000000000000000" pitchFamily="2" charset="2"/>
                        </a:rPr>
                        <a:t>SELECT ABS(-15); 15</a:t>
                      </a:r>
                      <a:endParaRPr lang="fr-FR" sz="1400" dirty="0"/>
                    </a:p>
                  </a:txBody>
                  <a:tcPr/>
                </a:tc>
              </a:tr>
              <a:tr h="316731">
                <a:tc>
                  <a:txBody>
                    <a:bodyPr/>
                    <a:lstStyle/>
                    <a:p>
                      <a:r>
                        <a:rPr lang="fr-FR" sz="1400" dirty="0" smtClean="0"/>
                        <a:t>CEILING(X)</a:t>
                      </a:r>
                      <a:endParaRPr lang="fr-FR" sz="1400" dirty="0"/>
                    </a:p>
                  </a:txBody>
                  <a:tcPr/>
                </a:tc>
                <a:tc>
                  <a:txBody>
                    <a:bodyPr/>
                    <a:lstStyle/>
                    <a:p>
                      <a:r>
                        <a:rPr lang="fr-FR" sz="1400" dirty="0" smtClean="0"/>
                        <a:t>Renvois</a:t>
                      </a:r>
                      <a:r>
                        <a:rPr lang="fr-FR" sz="1400" baseline="0" dirty="0" smtClean="0"/>
                        <a:t> la valeur  entière supérieure de X</a:t>
                      </a:r>
                      <a:endParaRPr lang="fr-FR" sz="1400" dirty="0"/>
                    </a:p>
                  </a:txBody>
                  <a:tcPr/>
                </a:tc>
                <a:tc>
                  <a:txBody>
                    <a:bodyPr/>
                    <a:lstStyle/>
                    <a:p>
                      <a:r>
                        <a:rPr lang="fr-FR" sz="1400" baseline="0" dirty="0" smtClean="0"/>
                        <a:t>SELECT CEILING(1.55);</a:t>
                      </a:r>
                      <a:r>
                        <a:rPr lang="fr-FR" sz="1400" baseline="0" dirty="0" smtClean="0">
                          <a:sym typeface="Wingdings" panose="05000000000000000000" pitchFamily="2" charset="2"/>
                        </a:rPr>
                        <a:t>2</a:t>
                      </a:r>
                      <a:endParaRPr lang="fr-FR" sz="1400" dirty="0"/>
                    </a:p>
                  </a:txBody>
                  <a:tcPr/>
                </a:tc>
              </a:tr>
              <a:tr h="316731">
                <a:tc>
                  <a:txBody>
                    <a:bodyPr/>
                    <a:lstStyle/>
                    <a:p>
                      <a:r>
                        <a:rPr lang="fr-FR" sz="1400" dirty="0" smtClean="0"/>
                        <a:t>EXP(X)</a:t>
                      </a:r>
                      <a:endParaRPr lang="fr-FR" sz="1400" dirty="0"/>
                    </a:p>
                  </a:txBody>
                  <a:tcPr/>
                </a:tc>
                <a:tc>
                  <a:txBody>
                    <a:bodyPr/>
                    <a:lstStyle/>
                    <a:p>
                      <a:r>
                        <a:rPr lang="fr-FR" sz="1400" dirty="0" smtClean="0"/>
                        <a:t>Renvois</a:t>
                      </a:r>
                      <a:r>
                        <a:rPr lang="fr-FR" sz="1400" baseline="0" dirty="0" smtClean="0"/>
                        <a:t> la valeur de e (base des logarithmes naturels) élevé à la puissance X</a:t>
                      </a:r>
                      <a:endParaRPr lang="fr-FR" sz="1400" dirty="0"/>
                    </a:p>
                  </a:txBody>
                  <a:tcPr/>
                </a:tc>
                <a:tc>
                  <a:txBody>
                    <a:bodyPr/>
                    <a:lstStyle/>
                    <a:p>
                      <a:r>
                        <a:rPr lang="fr-FR" sz="1400" dirty="0" smtClean="0"/>
                        <a:t>SELECT</a:t>
                      </a:r>
                      <a:r>
                        <a:rPr lang="fr-FR" sz="1400" baseline="0" dirty="0" smtClean="0"/>
                        <a:t> EXP(2)</a:t>
                      </a:r>
                      <a:r>
                        <a:rPr lang="fr-FR" sz="1400" dirty="0" smtClean="0"/>
                        <a:t>;</a:t>
                      </a:r>
                      <a:r>
                        <a:rPr lang="fr-FR" sz="1400" dirty="0" smtClean="0">
                          <a:sym typeface="Wingdings" panose="05000000000000000000" pitchFamily="2" charset="2"/>
                        </a:rPr>
                        <a:t>7.389056</a:t>
                      </a:r>
                      <a:endParaRPr lang="fr-FR" sz="1400" dirty="0"/>
                    </a:p>
                  </a:txBody>
                  <a:tcPr/>
                </a:tc>
              </a:tr>
              <a:tr h="316731">
                <a:tc>
                  <a:txBody>
                    <a:bodyPr/>
                    <a:lstStyle/>
                    <a:p>
                      <a:r>
                        <a:rPr lang="fr-FR" sz="1400" dirty="0" smtClean="0"/>
                        <a:t>FLOOR(X)</a:t>
                      </a:r>
                      <a:endParaRPr lang="fr-FR" sz="1400" dirty="0"/>
                    </a:p>
                  </a:txBody>
                  <a:tcPr/>
                </a:tc>
                <a:tc>
                  <a:txBody>
                    <a:bodyPr/>
                    <a:lstStyle/>
                    <a:p>
                      <a:r>
                        <a:rPr lang="fr-FR" sz="1400" dirty="0" smtClean="0"/>
                        <a:t>Renvois</a:t>
                      </a:r>
                      <a:r>
                        <a:rPr lang="fr-FR" sz="1400" baseline="0" dirty="0" smtClean="0"/>
                        <a:t> la valeur entière inférieure de X</a:t>
                      </a:r>
                      <a:endParaRPr lang="fr-FR" sz="1400" dirty="0"/>
                    </a:p>
                  </a:txBody>
                  <a:tcPr/>
                </a:tc>
                <a:tc>
                  <a:txBody>
                    <a:bodyPr/>
                    <a:lstStyle/>
                    <a:p>
                      <a:r>
                        <a:rPr lang="fr-FR" sz="1400" dirty="0" smtClean="0"/>
                        <a:t>SELECT FLOOR(1.55)</a:t>
                      </a:r>
                      <a:r>
                        <a:rPr lang="fr-FR" sz="1400" baseline="0" dirty="0" smtClean="0"/>
                        <a:t>;</a:t>
                      </a:r>
                      <a:r>
                        <a:rPr lang="fr-FR" sz="1400" baseline="0" dirty="0" smtClean="0">
                          <a:sym typeface="Wingdings" panose="05000000000000000000" pitchFamily="2" charset="2"/>
                        </a:rPr>
                        <a:t>1</a:t>
                      </a:r>
                      <a:endParaRPr lang="fr-FR" sz="1400" dirty="0"/>
                    </a:p>
                  </a:txBody>
                  <a:tcPr/>
                </a:tc>
              </a:tr>
              <a:tr h="332770">
                <a:tc>
                  <a:txBody>
                    <a:bodyPr/>
                    <a:lstStyle/>
                    <a:p>
                      <a:r>
                        <a:rPr lang="fr-FR" sz="1400" dirty="0" smtClean="0"/>
                        <a:t>MOD(N,M)</a:t>
                      </a:r>
                    </a:p>
                    <a:p>
                      <a:r>
                        <a:rPr lang="fr-FR" sz="1400" baseline="0" dirty="0" smtClean="0"/>
                        <a:t>N%M</a:t>
                      </a:r>
                    </a:p>
                    <a:p>
                      <a:r>
                        <a:rPr lang="fr-FR" sz="1400" baseline="0" dirty="0" smtClean="0"/>
                        <a:t>N MOD M</a:t>
                      </a:r>
                      <a:endParaRPr lang="fr-FR" sz="1400" baseline="0" dirty="0"/>
                    </a:p>
                  </a:txBody>
                  <a:tcPr/>
                </a:tc>
                <a:tc>
                  <a:txBody>
                    <a:bodyPr/>
                    <a:lstStyle/>
                    <a:p>
                      <a:r>
                        <a:rPr lang="fr-FR" sz="1400" dirty="0" smtClean="0"/>
                        <a:t>Modulo.</a:t>
                      </a:r>
                      <a:r>
                        <a:rPr lang="fr-FR" sz="1400" baseline="0" dirty="0" smtClean="0"/>
                        <a:t> Renvois le reste de la division de N par M</a:t>
                      </a:r>
                      <a:endParaRPr lang="fr-FR" sz="1400" dirty="0"/>
                    </a:p>
                  </a:txBody>
                  <a:tcPr/>
                </a:tc>
                <a:tc>
                  <a:txBody>
                    <a:bodyPr/>
                    <a:lstStyle/>
                    <a:p>
                      <a:r>
                        <a:rPr lang="fr-FR" sz="1400" dirty="0" smtClean="0"/>
                        <a:t>SELECT MOD(21,4)</a:t>
                      </a:r>
                      <a:r>
                        <a:rPr lang="fr-FR" sz="1400" baseline="0" dirty="0" smtClean="0"/>
                        <a:t>;</a:t>
                      </a:r>
                      <a:r>
                        <a:rPr lang="fr-FR" sz="1400" dirty="0" smtClean="0">
                          <a:sym typeface="Wingdings" panose="05000000000000000000" pitchFamily="2" charset="2"/>
                        </a:rPr>
                        <a:t> 5</a:t>
                      </a:r>
                      <a:endParaRPr lang="fr-FR" sz="1400" dirty="0" smtClean="0"/>
                    </a:p>
                  </a:txBody>
                  <a:tcPr/>
                </a:tc>
              </a:tr>
              <a:tr h="316731">
                <a:tc>
                  <a:txBody>
                    <a:bodyPr/>
                    <a:lstStyle/>
                    <a:p>
                      <a:r>
                        <a:rPr lang="fr-FR" sz="1400" dirty="0" smtClean="0"/>
                        <a:t>PI()</a:t>
                      </a:r>
                      <a:endParaRPr lang="fr-FR" sz="1400" dirty="0"/>
                    </a:p>
                  </a:txBody>
                  <a:tcPr/>
                </a:tc>
                <a:tc>
                  <a:txBody>
                    <a:bodyPr/>
                    <a:lstStyle/>
                    <a:p>
                      <a:r>
                        <a:rPr lang="fr-FR" sz="1400" dirty="0" smtClean="0"/>
                        <a:t>Renvois</a:t>
                      </a:r>
                      <a:r>
                        <a:rPr lang="fr-FR" sz="1400" baseline="0" dirty="0" smtClean="0"/>
                        <a:t> la valeur de PI avec 5 décimales par défaut. </a:t>
                      </a:r>
                    </a:p>
                    <a:p>
                      <a:r>
                        <a:rPr lang="fr-FR" sz="1400" baseline="0" dirty="0" smtClean="0"/>
                        <a:t>MySQL utilise la double précision</a:t>
                      </a:r>
                      <a:endParaRPr lang="fr-FR" sz="1400" dirty="0"/>
                    </a:p>
                  </a:txBody>
                  <a:tcPr/>
                </a:tc>
                <a:tc>
                  <a:txBody>
                    <a:bodyPr/>
                    <a:lstStyle/>
                    <a:p>
                      <a:r>
                        <a:rPr lang="fr-FR" sz="1400" dirty="0" smtClean="0"/>
                        <a:t>SELECT PI();</a:t>
                      </a:r>
                      <a:r>
                        <a:rPr lang="fr-FR" sz="1400" dirty="0" smtClean="0">
                          <a:sym typeface="Wingdings" panose="05000000000000000000" pitchFamily="2" charset="2"/>
                        </a:rPr>
                        <a:t> 3.141593</a:t>
                      </a:r>
                    </a:p>
                    <a:p>
                      <a:r>
                        <a:rPr lang="fr-FR" sz="1400" dirty="0" smtClean="0">
                          <a:sym typeface="Wingdings" panose="05000000000000000000" pitchFamily="2" charset="2"/>
                        </a:rPr>
                        <a:t>SELECT PI() + 0.0000000000 </a:t>
                      </a:r>
                    </a:p>
                    <a:p>
                      <a:r>
                        <a:rPr lang="fr-FR" sz="1400" dirty="0" smtClean="0">
                          <a:sym typeface="Wingdings" panose="05000000000000000000" pitchFamily="2" charset="2"/>
                        </a:rPr>
                        <a:t>3.1415926535</a:t>
                      </a:r>
                      <a:r>
                        <a:rPr lang="fr-FR" sz="1400" baseline="0" dirty="0" smtClean="0">
                          <a:sym typeface="Wingdings" panose="05000000000000000000" pitchFamily="2" charset="2"/>
                        </a:rPr>
                        <a:t> (10 chiffres après le séparateur)</a:t>
                      </a:r>
                      <a:endParaRPr lang="fr-FR" sz="1400" dirty="0"/>
                    </a:p>
                  </a:txBody>
                  <a:tcPr/>
                </a:tc>
              </a:tr>
              <a:tr h="316731">
                <a:tc>
                  <a:txBody>
                    <a:bodyPr/>
                    <a:lstStyle/>
                    <a:p>
                      <a:r>
                        <a:rPr lang="fr-FR" sz="1400" dirty="0" smtClean="0"/>
                        <a:t>POW(X,Y)</a:t>
                      </a:r>
                      <a:endParaRPr lang="fr-FR" sz="1400" dirty="0"/>
                    </a:p>
                  </a:txBody>
                  <a:tcPr/>
                </a:tc>
                <a:tc>
                  <a:txBody>
                    <a:bodyPr/>
                    <a:lstStyle/>
                    <a:p>
                      <a:r>
                        <a:rPr lang="fr-FR" sz="1400" dirty="0" smtClean="0"/>
                        <a:t>Renvois</a:t>
                      </a:r>
                      <a:r>
                        <a:rPr lang="fr-FR" sz="1400" baseline="0" dirty="0" smtClean="0"/>
                        <a:t> la valeur de X élevé à la puissance Y</a:t>
                      </a:r>
                      <a:endParaRPr lang="fr-FR" sz="1400" dirty="0"/>
                    </a:p>
                  </a:txBody>
                  <a:tcPr/>
                </a:tc>
                <a:tc>
                  <a:txBody>
                    <a:bodyPr/>
                    <a:lstStyle/>
                    <a:p>
                      <a:r>
                        <a:rPr lang="fr-FR" sz="1400" dirty="0" smtClean="0"/>
                        <a:t>SELECT</a:t>
                      </a:r>
                      <a:r>
                        <a:rPr lang="fr-FR" sz="1400" baseline="0" dirty="0" smtClean="0"/>
                        <a:t> POW</a:t>
                      </a:r>
                      <a:r>
                        <a:rPr lang="fr-FR" sz="1400" dirty="0" smtClean="0"/>
                        <a:t>(5,5); </a:t>
                      </a:r>
                      <a:r>
                        <a:rPr lang="fr-FR" sz="1400" dirty="0" smtClean="0">
                          <a:sym typeface="Wingdings" panose="05000000000000000000" pitchFamily="2" charset="2"/>
                        </a:rPr>
                        <a:t>25</a:t>
                      </a:r>
                      <a:endParaRPr lang="fr-FR" sz="1400" dirty="0"/>
                    </a:p>
                  </a:txBody>
                  <a:tcPr/>
                </a:tc>
              </a:tr>
              <a:tr h="316731">
                <a:tc>
                  <a:txBody>
                    <a:bodyPr/>
                    <a:lstStyle/>
                    <a:p>
                      <a:r>
                        <a:rPr lang="fr-FR" sz="1400" dirty="0" smtClean="0"/>
                        <a:t>RAND(</a:t>
                      </a:r>
                    </a:p>
                    <a:p>
                      <a:r>
                        <a:rPr lang="fr-FR" sz="1400" dirty="0" smtClean="0"/>
                        <a:t>RAND(N))</a:t>
                      </a:r>
                      <a:endParaRPr lang="fr-FR" sz="1400" dirty="0"/>
                    </a:p>
                  </a:txBody>
                  <a:tcPr/>
                </a:tc>
                <a:tc>
                  <a:txBody>
                    <a:bodyPr/>
                    <a:lstStyle/>
                    <a:p>
                      <a:r>
                        <a:rPr lang="fr-FR" sz="1400" dirty="0" smtClean="0"/>
                        <a:t>Renvois</a:t>
                      </a:r>
                      <a:r>
                        <a:rPr lang="fr-FR" sz="1400" baseline="0" dirty="0" smtClean="0"/>
                        <a:t> un nombre aléatoire à virgule flottante compris entre 0 et -1.0</a:t>
                      </a:r>
                    </a:p>
                    <a:p>
                      <a:r>
                        <a:rPr lang="fr-FR" sz="1400" baseline="0" dirty="0" smtClean="0"/>
                        <a:t>N est utilisé comme initialiseur du générateur.</a:t>
                      </a:r>
                      <a:endParaRPr lang="fr-FR" sz="1400" dirty="0"/>
                    </a:p>
                  </a:txBody>
                  <a:tcPr/>
                </a:tc>
                <a:tc>
                  <a:txBody>
                    <a:bodyPr/>
                    <a:lstStyle/>
                    <a:p>
                      <a:r>
                        <a:rPr lang="fr-FR" sz="1400" dirty="0" smtClean="0"/>
                        <a:t>SELECT RAND();</a:t>
                      </a:r>
                    </a:p>
                    <a:p>
                      <a:r>
                        <a:rPr lang="fr-FR" sz="1400" dirty="0" smtClean="0"/>
                        <a:t>SELECT RAND(10)</a:t>
                      </a:r>
                      <a:endParaRPr lang="fr-FR" sz="1400" dirty="0"/>
                    </a:p>
                  </a:txBody>
                  <a:tcPr/>
                </a:tc>
              </a:tr>
              <a:tr h="316731">
                <a:tc>
                  <a:txBody>
                    <a:bodyPr/>
                    <a:lstStyle/>
                    <a:p>
                      <a:r>
                        <a:rPr lang="fr-FR" sz="1400" dirty="0" smtClean="0"/>
                        <a:t>ROUND()</a:t>
                      </a:r>
                    </a:p>
                    <a:p>
                      <a:r>
                        <a:rPr lang="fr-FR" sz="1400" dirty="0" smtClean="0"/>
                        <a:t>ROUND(X,D)</a:t>
                      </a:r>
                      <a:endParaRPr lang="fr-FR" sz="1400" dirty="0"/>
                    </a:p>
                  </a:txBody>
                  <a:tcPr/>
                </a:tc>
                <a:tc>
                  <a:txBody>
                    <a:bodyPr/>
                    <a:lstStyle/>
                    <a:p>
                      <a:r>
                        <a:rPr lang="fr-FR" sz="1400" dirty="0" smtClean="0"/>
                        <a:t>Renvois</a:t>
                      </a:r>
                      <a:r>
                        <a:rPr lang="fr-FR" sz="1400" baseline="0" dirty="0" smtClean="0"/>
                        <a:t> l'argument X arrondi à D décimales. Si D vaut 0, le résultat n'aura pas de partie décimale</a:t>
                      </a:r>
                      <a:endParaRPr lang="fr-FR" sz="1400" dirty="0"/>
                    </a:p>
                  </a:txBody>
                  <a:tcPr/>
                </a:tc>
                <a:tc>
                  <a:txBody>
                    <a:bodyPr/>
                    <a:lstStyle/>
                    <a:p>
                      <a:r>
                        <a:rPr lang="fr-FR" sz="1400" dirty="0" smtClean="0"/>
                        <a:t>SELECT </a:t>
                      </a:r>
                      <a:r>
                        <a:rPr lang="fr-FR" sz="1400" baseline="0" dirty="0" smtClean="0"/>
                        <a:t>(1.55);</a:t>
                      </a:r>
                      <a:r>
                        <a:rPr lang="fr-FR" sz="1400" baseline="0" dirty="0" smtClean="0">
                          <a:sym typeface="Wingdings" panose="05000000000000000000" pitchFamily="2" charset="2"/>
                        </a:rPr>
                        <a:t> 1</a:t>
                      </a:r>
                    </a:p>
                    <a:p>
                      <a:r>
                        <a:rPr lang="fr-FR" sz="1400" baseline="0" dirty="0" smtClean="0">
                          <a:sym typeface="Wingdings" panose="05000000000000000000" pitchFamily="2" charset="2"/>
                        </a:rPr>
                        <a:t>SELECT(1.499,1);1.5</a:t>
                      </a:r>
                      <a:endParaRPr lang="fr-FR" sz="1400" dirty="0"/>
                    </a:p>
                  </a:txBody>
                  <a:tcPr/>
                </a:tc>
              </a:tr>
              <a:tr h="316731">
                <a:tc>
                  <a:txBody>
                    <a:bodyPr/>
                    <a:lstStyle/>
                    <a:p>
                      <a:r>
                        <a:rPr lang="fr-FR" sz="1400" dirty="0" smtClean="0"/>
                        <a:t>SQRT()</a:t>
                      </a:r>
                      <a:endParaRPr lang="fr-FR" sz="1400" dirty="0"/>
                    </a:p>
                  </a:txBody>
                  <a:tcPr/>
                </a:tc>
                <a:tc>
                  <a:txBody>
                    <a:bodyPr/>
                    <a:lstStyle/>
                    <a:p>
                      <a:r>
                        <a:rPr lang="fr-FR" sz="1400" dirty="0" smtClean="0"/>
                        <a:t>Renvois</a:t>
                      </a:r>
                      <a:r>
                        <a:rPr lang="fr-FR" sz="1400" baseline="0" dirty="0" smtClean="0"/>
                        <a:t> la racine carrée de X</a:t>
                      </a:r>
                      <a:endParaRPr lang="fr-FR" sz="1400" dirty="0"/>
                    </a:p>
                  </a:txBody>
                  <a:tcPr/>
                </a:tc>
                <a:tc>
                  <a:txBody>
                    <a:bodyPr/>
                    <a:lstStyle/>
                    <a:p>
                      <a:r>
                        <a:rPr lang="fr-FR" sz="1400" dirty="0" smtClean="0"/>
                        <a:t>SELECT SQRT(25);</a:t>
                      </a:r>
                      <a:r>
                        <a:rPr lang="fr-FR" sz="1400" dirty="0" smtClean="0">
                          <a:sym typeface="Wingdings" panose="05000000000000000000" pitchFamily="2" charset="2"/>
                        </a:rPr>
                        <a:t>5.000000</a:t>
                      </a:r>
                      <a:endParaRPr lang="fr-FR" sz="1400" dirty="0"/>
                    </a:p>
                  </a:txBody>
                  <a:tcPr/>
                </a:tc>
              </a:tr>
              <a:tr h="316731">
                <a:tc>
                  <a:txBody>
                    <a:bodyPr/>
                    <a:lstStyle/>
                    <a:p>
                      <a:r>
                        <a:rPr lang="fr-FR" sz="1400" dirty="0" smtClean="0"/>
                        <a:t>TRUNCATE(X,D)</a:t>
                      </a:r>
                      <a:endParaRPr lang="fr-FR" sz="1400" dirty="0"/>
                    </a:p>
                  </a:txBody>
                  <a:tcPr/>
                </a:tc>
                <a:tc>
                  <a:txBody>
                    <a:bodyPr/>
                    <a:lstStyle/>
                    <a:p>
                      <a:r>
                        <a:rPr lang="fr-FR" sz="1400" dirty="0" smtClean="0"/>
                        <a:t>Renvois l'argument</a:t>
                      </a:r>
                      <a:r>
                        <a:rPr lang="fr-FR" sz="1400" baseline="0" dirty="0" smtClean="0"/>
                        <a:t> X, tronqué à D décimales . Si D vaut 0, le résultat n'aura pas de partie décimal</a:t>
                      </a:r>
                      <a:endParaRPr lang="fr-FR" sz="1400" dirty="0"/>
                    </a:p>
                  </a:txBody>
                  <a:tcPr/>
                </a:tc>
                <a:tc>
                  <a:txBody>
                    <a:bodyPr/>
                    <a:lstStyle/>
                    <a:p>
                      <a:r>
                        <a:rPr lang="fr-FR" sz="1400" dirty="0" smtClean="0"/>
                        <a:t>SELECT TRUNCATE(5,55574); </a:t>
                      </a:r>
                      <a:r>
                        <a:rPr lang="fr-FR" sz="1400" dirty="0" smtClean="0">
                          <a:sym typeface="Wingdings" panose="05000000000000000000" pitchFamily="2" charset="2"/>
                        </a:rPr>
                        <a:t>5,55</a:t>
                      </a:r>
                      <a:endParaRPr lang="fr-FR" sz="1400" dirty="0"/>
                    </a:p>
                  </a:txBody>
                  <a:tcPr/>
                </a:tc>
              </a:tr>
            </a:tbl>
          </a:graphicData>
        </a:graphic>
      </p:graphicFrame>
    </p:spTree>
    <p:extLst>
      <p:ext uri="{BB962C8B-B14F-4D97-AF65-F5344CB8AC3E}">
        <p14:creationId xmlns:p14="http://schemas.microsoft.com/office/powerpoint/2010/main" val="2201543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31</a:t>
            </a:fld>
            <a:endParaRPr lang="fr-FR"/>
          </a:p>
        </p:txBody>
      </p:sp>
      <p:sp>
        <p:nvSpPr>
          <p:cNvPr id="4" name="Rectangle 3"/>
          <p:cNvSpPr/>
          <p:nvPr/>
        </p:nvSpPr>
        <p:spPr>
          <a:xfrm>
            <a:off x="163285" y="812177"/>
            <a:ext cx="11865428" cy="526205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Les fonctions d'agrégation permettent d'effectuer des opérations statistiques sur un ensemble d'enregistrements.</a:t>
            </a:r>
          </a:p>
          <a:p>
            <a:r>
              <a:rPr lang="fr-FR" b="1" dirty="0" smtClean="0">
                <a:solidFill>
                  <a:schemeClr val="accent5">
                    <a:lumMod val="75000"/>
                  </a:schemeClr>
                </a:solidFill>
              </a:rPr>
              <a:t>Nous traiterons des fonctions suivantes : </a:t>
            </a:r>
          </a:p>
          <a:p>
            <a:pPr marL="892175"/>
            <a:endParaRPr lang="fr-FR" b="1" dirty="0">
              <a:solidFill>
                <a:schemeClr val="accent5">
                  <a:lumMod val="75000"/>
                </a:schemeClr>
              </a:solidFill>
            </a:endParaRPr>
          </a:p>
          <a:p>
            <a:pPr marL="1795463" indent="-903288"/>
            <a:r>
              <a:rPr lang="fr-FR" b="1" dirty="0" smtClean="0">
                <a:solidFill>
                  <a:schemeClr val="accent5">
                    <a:lumMod val="75000"/>
                  </a:schemeClr>
                </a:solidFill>
              </a:rPr>
              <a:t>AVG() 	: Permet de déterminer la moyenne des valeurs d'un ensemble de données.</a:t>
            </a:r>
          </a:p>
          <a:p>
            <a:pPr marL="892175"/>
            <a:endParaRPr lang="fr-FR" b="1" dirty="0">
              <a:solidFill>
                <a:schemeClr val="accent5">
                  <a:lumMod val="75000"/>
                </a:schemeClr>
              </a:solidFill>
            </a:endParaRPr>
          </a:p>
          <a:p>
            <a:pPr marL="892175"/>
            <a:r>
              <a:rPr lang="fr-FR" b="1" dirty="0" smtClean="0">
                <a:solidFill>
                  <a:schemeClr val="accent5">
                    <a:lumMod val="75000"/>
                  </a:schemeClr>
                </a:solidFill>
              </a:rPr>
              <a:t>COUNT() : Permet de compter le nombre d'enregistrement selon un certain nombre de critères choisis.</a:t>
            </a:r>
          </a:p>
          <a:p>
            <a:pPr marL="892175"/>
            <a:endParaRPr lang="fr-FR" b="1" dirty="0" smtClean="0">
              <a:solidFill>
                <a:schemeClr val="accent5">
                  <a:lumMod val="75000"/>
                </a:schemeClr>
              </a:solidFill>
            </a:endParaRPr>
          </a:p>
          <a:p>
            <a:pPr marL="1795463" indent="-903288"/>
            <a:r>
              <a:rPr lang="fr-FR" b="1" dirty="0" smtClean="0">
                <a:solidFill>
                  <a:schemeClr val="accent5">
                    <a:lumMod val="75000"/>
                  </a:schemeClr>
                </a:solidFill>
              </a:rPr>
              <a:t>MAX() 	: Permet de déterminer la plus grande valeur d'un ensemble de données.</a:t>
            </a:r>
          </a:p>
          <a:p>
            <a:pPr marL="892175"/>
            <a:endParaRPr lang="fr-FR" b="1" dirty="0">
              <a:solidFill>
                <a:schemeClr val="accent5">
                  <a:lumMod val="75000"/>
                </a:schemeClr>
              </a:solidFill>
            </a:endParaRPr>
          </a:p>
          <a:p>
            <a:pPr marL="1795463" indent="-903288"/>
            <a:r>
              <a:rPr lang="fr-FR" b="1" dirty="0" smtClean="0">
                <a:solidFill>
                  <a:schemeClr val="accent5">
                    <a:lumMod val="75000"/>
                  </a:schemeClr>
                </a:solidFill>
              </a:rPr>
              <a:t>MIN() 	: Permet de déterminer la plus petite valeur d'un ensemble de données.</a:t>
            </a:r>
          </a:p>
          <a:p>
            <a:pPr marL="892175"/>
            <a:endParaRPr lang="fr-FR" b="1" dirty="0">
              <a:solidFill>
                <a:schemeClr val="accent5">
                  <a:lumMod val="75000"/>
                </a:schemeClr>
              </a:solidFill>
            </a:endParaRPr>
          </a:p>
          <a:p>
            <a:pPr marL="1795463" indent="-903288"/>
            <a:r>
              <a:rPr lang="fr-FR" b="1" dirty="0" smtClean="0">
                <a:solidFill>
                  <a:schemeClr val="accent5">
                    <a:lumMod val="75000"/>
                  </a:schemeClr>
                </a:solidFill>
              </a:rPr>
              <a:t>SUM() 	: Permet de calculer la somme d'un ensemble de données.</a:t>
            </a:r>
          </a:p>
          <a:p>
            <a:endParaRPr lang="fr-FR" b="1" dirty="0">
              <a:solidFill>
                <a:schemeClr val="accent5">
                  <a:lumMod val="75000"/>
                </a:schemeClr>
              </a:solidFill>
            </a:endParaRPr>
          </a:p>
          <a:p>
            <a:endParaRPr lang="fr-FR" b="1" dirty="0">
              <a:solidFill>
                <a:schemeClr val="accent5">
                  <a:lumMod val="75000"/>
                </a:schemeClr>
              </a:solidFill>
            </a:endParaRPr>
          </a:p>
          <a:p>
            <a:pPr marL="804863"/>
            <a:endParaRPr lang="fr-FR" b="1" dirty="0">
              <a:solidFill>
                <a:srgbClr val="00B0F0"/>
              </a:solidFill>
            </a:endParaRPr>
          </a:p>
        </p:txBody>
      </p:sp>
      <p:sp>
        <p:nvSpPr>
          <p:cNvPr id="5" name="ZoneTexte 4"/>
          <p:cNvSpPr txBox="1"/>
          <p:nvPr/>
        </p:nvSpPr>
        <p:spPr>
          <a:xfrm>
            <a:off x="2666999" y="86341"/>
            <a:ext cx="6858000" cy="584775"/>
          </a:xfrm>
          <a:prstGeom prst="rect">
            <a:avLst/>
          </a:prstGeom>
          <a:noFill/>
        </p:spPr>
        <p:txBody>
          <a:bodyPr wrap="square" rtlCol="0">
            <a:spAutoFit/>
          </a:bodyPr>
          <a:lstStyle/>
          <a:p>
            <a:pPr algn="ctr"/>
            <a:r>
              <a:rPr lang="fr-FR" sz="3200" dirty="0" smtClean="0"/>
              <a:t>Les fonctions d'agrégation</a:t>
            </a:r>
            <a:endParaRPr lang="fr-FR" sz="3200" dirty="0"/>
          </a:p>
        </p:txBody>
      </p:sp>
      <p:sp>
        <p:nvSpPr>
          <p:cNvPr id="21" name="Flèche droite 20"/>
          <p:cNvSpPr/>
          <p:nvPr/>
        </p:nvSpPr>
        <p:spPr>
          <a:xfrm>
            <a:off x="566059" y="1872587"/>
            <a:ext cx="540000" cy="252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5" name="Flèche droite 24"/>
          <p:cNvSpPr/>
          <p:nvPr/>
        </p:nvSpPr>
        <p:spPr>
          <a:xfrm>
            <a:off x="566059" y="2422982"/>
            <a:ext cx="540000" cy="252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6" name="Flèche droite 25"/>
          <p:cNvSpPr/>
          <p:nvPr/>
        </p:nvSpPr>
        <p:spPr>
          <a:xfrm>
            <a:off x="566059" y="2981956"/>
            <a:ext cx="540000" cy="252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7" name="Flèche droite 26"/>
          <p:cNvSpPr/>
          <p:nvPr/>
        </p:nvSpPr>
        <p:spPr>
          <a:xfrm>
            <a:off x="566059" y="3540930"/>
            <a:ext cx="540000" cy="252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45" name="Flèche droite 44"/>
          <p:cNvSpPr/>
          <p:nvPr/>
        </p:nvSpPr>
        <p:spPr>
          <a:xfrm>
            <a:off x="566059" y="4099904"/>
            <a:ext cx="540000" cy="252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091436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3285" y="812177"/>
            <a:ext cx="11865428" cy="59092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endParaRPr lang="fr-FR" b="1" dirty="0">
              <a:solidFill>
                <a:schemeClr val="accent5">
                  <a:lumMod val="75000"/>
                </a:schemeClr>
              </a:solidFill>
            </a:endParaRPr>
          </a:p>
          <a:p>
            <a:r>
              <a:rPr lang="fr-FR" b="1" dirty="0">
                <a:solidFill>
                  <a:schemeClr val="accent5">
                    <a:lumMod val="75000"/>
                  </a:schemeClr>
                </a:solidFill>
              </a:rPr>
              <a:t>La </a:t>
            </a:r>
            <a:r>
              <a:rPr lang="fr-FR" b="1" dirty="0" smtClean="0">
                <a:solidFill>
                  <a:schemeClr val="accent5">
                    <a:lumMod val="75000"/>
                  </a:schemeClr>
                </a:solidFill>
              </a:rPr>
              <a:t>fonction AVG() permet calculer une valeur moyenne sur un ensemble d'enregistrement de type numérique et non nul.</a:t>
            </a:r>
          </a:p>
          <a:p>
            <a:r>
              <a:rPr lang="fr-FR" b="1" dirty="0" smtClean="0">
                <a:solidFill>
                  <a:schemeClr val="accent5">
                    <a:lumMod val="75000"/>
                  </a:schemeClr>
                </a:solidFill>
              </a:rPr>
              <a:t>Cette fonction s'utilise le plus souvent avec la clause GROUP BY.</a:t>
            </a:r>
            <a:endParaRPr lang="fr-FR" b="1" dirty="0">
              <a:solidFill>
                <a:schemeClr val="accent5">
                  <a:lumMod val="75000"/>
                </a:schemeClr>
              </a:solidFill>
            </a:endParaRPr>
          </a:p>
          <a:p>
            <a:endParaRPr lang="fr-FR" sz="1200" b="1" dirty="0">
              <a:solidFill>
                <a:schemeClr val="accent5">
                  <a:lumMod val="75000"/>
                </a:schemeClr>
              </a:solidFill>
            </a:endParaRPr>
          </a:p>
          <a:p>
            <a:r>
              <a:rPr lang="fr-FR" b="1" dirty="0">
                <a:solidFill>
                  <a:schemeClr val="accent5">
                    <a:lumMod val="75000"/>
                  </a:schemeClr>
                </a:solidFill>
              </a:rPr>
              <a:t>Syntaxe</a:t>
            </a:r>
          </a:p>
          <a:p>
            <a:pPr marL="712788"/>
            <a:r>
              <a:rPr lang="fr-FR" b="1" dirty="0" smtClean="0">
                <a:solidFill>
                  <a:schemeClr val="accent5">
                    <a:lumMod val="75000"/>
                  </a:schemeClr>
                </a:solidFill>
              </a:rPr>
              <a:t>SELECT</a:t>
            </a:r>
            <a:r>
              <a:rPr lang="fr-FR" b="1" dirty="0" smtClean="0">
                <a:solidFill>
                  <a:srgbClr val="7030A0"/>
                </a:solidFill>
              </a:rPr>
              <a:t> </a:t>
            </a:r>
            <a:r>
              <a:rPr lang="fr-FR" b="1" dirty="0" smtClean="0">
                <a:solidFill>
                  <a:srgbClr val="00B0F0"/>
                </a:solidFill>
              </a:rPr>
              <a:t>AVG</a:t>
            </a:r>
            <a:r>
              <a:rPr lang="fr-FR" b="1" dirty="0" smtClean="0">
                <a:solidFill>
                  <a:srgbClr val="7030A0"/>
                </a:solidFill>
              </a:rPr>
              <a:t> </a:t>
            </a:r>
            <a:r>
              <a:rPr lang="fr-FR" b="1" dirty="0" smtClean="0">
                <a:solidFill>
                  <a:schemeClr val="accent5">
                    <a:lumMod val="75000"/>
                  </a:schemeClr>
                </a:solidFill>
              </a:rPr>
              <a:t>(</a:t>
            </a:r>
            <a:r>
              <a:rPr lang="fr-FR" b="1" dirty="0" err="1" smtClean="0">
                <a:solidFill>
                  <a:schemeClr val="accent5">
                    <a:lumMod val="75000"/>
                  </a:schemeClr>
                </a:solidFill>
              </a:rPr>
              <a:t>nom_colonne</a:t>
            </a:r>
            <a:r>
              <a:rPr lang="fr-FR" b="1" dirty="0" smtClean="0">
                <a:solidFill>
                  <a:schemeClr val="accent5">
                    <a:lumMod val="75000"/>
                  </a:schemeClr>
                </a:solidFill>
              </a:rPr>
              <a:t>) </a:t>
            </a:r>
          </a:p>
          <a:p>
            <a:pPr marL="712788"/>
            <a:r>
              <a:rPr lang="fr-FR" b="1" dirty="0" smtClean="0">
                <a:solidFill>
                  <a:schemeClr val="accent5">
                    <a:lumMod val="75000"/>
                  </a:schemeClr>
                </a:solidFill>
              </a:rPr>
              <a:t>FROM</a:t>
            </a:r>
            <a:r>
              <a:rPr lang="fr-FR" b="1" dirty="0" smtClean="0">
                <a:solidFill>
                  <a:srgbClr val="7030A0"/>
                </a:solidFill>
              </a:rPr>
              <a:t> </a:t>
            </a:r>
            <a:r>
              <a:rPr lang="fr-FR" b="1" dirty="0" err="1" smtClean="0">
                <a:solidFill>
                  <a:srgbClr val="00B050"/>
                </a:solidFill>
              </a:rPr>
              <a:t>nom_table</a:t>
            </a:r>
            <a:r>
              <a:rPr lang="fr-FR" b="1" dirty="0" smtClean="0">
                <a:solidFill>
                  <a:schemeClr val="accent5">
                    <a:lumMod val="75000"/>
                  </a:schemeClr>
                </a:solidFill>
              </a:rPr>
              <a:t> </a:t>
            </a:r>
            <a:r>
              <a:rPr lang="fr-FR" b="1" dirty="0">
                <a:solidFill>
                  <a:schemeClr val="accent5">
                    <a:lumMod val="75000"/>
                  </a:schemeClr>
                </a:solidFill>
              </a:rPr>
              <a:t>;</a:t>
            </a:r>
            <a:endParaRPr lang="fr-FR" b="1" dirty="0" smtClean="0">
              <a:solidFill>
                <a:schemeClr val="accent5">
                  <a:lumMod val="75000"/>
                </a:schemeClr>
              </a:solidFill>
            </a:endParaRPr>
          </a:p>
          <a:p>
            <a:endParaRPr lang="fr-FR" b="1" dirty="0">
              <a:solidFill>
                <a:schemeClr val="accent5">
                  <a:lumMod val="75000"/>
                </a:schemeClr>
              </a:solidFill>
            </a:endParaRPr>
          </a:p>
          <a:p>
            <a:r>
              <a:rPr lang="fr-FR" b="1" dirty="0" smtClean="0">
                <a:solidFill>
                  <a:schemeClr val="accent5">
                    <a:lumMod val="75000"/>
                  </a:schemeClr>
                </a:solidFill>
              </a:rPr>
              <a:t>Exemples</a:t>
            </a:r>
          </a:p>
          <a:p>
            <a:pPr marL="804863"/>
            <a:r>
              <a:rPr lang="fr-FR" b="1" dirty="0" smtClean="0">
                <a:solidFill>
                  <a:schemeClr val="accent5">
                    <a:lumMod val="75000"/>
                  </a:schemeClr>
                </a:solidFill>
              </a:rPr>
              <a:t>Connaitre la moyenne des notes de Paul qui a eut le notes suivantes : 15/20, 14/20, 13/20, 17/20 ,15/20</a:t>
            </a:r>
          </a:p>
          <a:p>
            <a:pPr marL="1438275"/>
            <a:r>
              <a:rPr lang="fr-FR" b="1" dirty="0" smtClean="0">
                <a:solidFill>
                  <a:schemeClr val="accent5">
                    <a:lumMod val="75000"/>
                  </a:schemeClr>
                </a:solidFill>
              </a:rPr>
              <a:t>SELECT </a:t>
            </a:r>
            <a:r>
              <a:rPr lang="fr-FR" b="1" dirty="0" err="1" smtClean="0">
                <a:solidFill>
                  <a:schemeClr val="accent5">
                    <a:lumMod val="75000"/>
                  </a:schemeClr>
                </a:solidFill>
              </a:rPr>
              <a:t>nom_eleve</a:t>
            </a:r>
            <a:r>
              <a:rPr lang="fr-FR" b="1" dirty="0" smtClean="0">
                <a:solidFill>
                  <a:schemeClr val="accent5">
                    <a:lumMod val="75000"/>
                  </a:schemeClr>
                </a:solidFill>
              </a:rPr>
              <a:t>, AVG(</a:t>
            </a:r>
            <a:r>
              <a:rPr lang="fr-FR" b="1" dirty="0" err="1" smtClean="0">
                <a:solidFill>
                  <a:schemeClr val="accent5">
                    <a:lumMod val="75000"/>
                  </a:schemeClr>
                </a:solidFill>
              </a:rPr>
              <a:t>note_eleve</a:t>
            </a:r>
            <a:r>
              <a:rPr lang="fr-FR" b="1" dirty="0" smtClean="0">
                <a:solidFill>
                  <a:schemeClr val="accent5">
                    <a:lumMod val="75000"/>
                  </a:schemeClr>
                </a:solidFill>
              </a:rPr>
              <a:t>) </a:t>
            </a:r>
          </a:p>
          <a:p>
            <a:pPr marL="1438275"/>
            <a:r>
              <a:rPr lang="fr-FR" b="1" dirty="0" smtClean="0">
                <a:solidFill>
                  <a:schemeClr val="accent5">
                    <a:lumMod val="75000"/>
                  </a:schemeClr>
                </a:solidFill>
              </a:rPr>
              <a:t>FROM </a:t>
            </a:r>
            <a:r>
              <a:rPr lang="fr-FR" b="1" dirty="0" err="1" smtClean="0">
                <a:solidFill>
                  <a:schemeClr val="accent5">
                    <a:lumMod val="75000"/>
                  </a:schemeClr>
                </a:solidFill>
              </a:rPr>
              <a:t>T_eleve</a:t>
            </a:r>
            <a:endParaRPr lang="fr-FR" b="1" dirty="0">
              <a:solidFill>
                <a:schemeClr val="accent5">
                  <a:lumMod val="75000"/>
                </a:schemeClr>
              </a:solidFill>
            </a:endParaRPr>
          </a:p>
          <a:p>
            <a:pPr marL="1438275"/>
            <a:r>
              <a:rPr lang="fr-FR" b="1" dirty="0" smtClean="0">
                <a:solidFill>
                  <a:schemeClr val="accent5">
                    <a:lumMod val="75000"/>
                  </a:schemeClr>
                </a:solidFill>
              </a:rPr>
              <a:t>GROUP BY </a:t>
            </a:r>
            <a:r>
              <a:rPr lang="fr-FR" b="1" dirty="0" err="1" smtClean="0">
                <a:solidFill>
                  <a:schemeClr val="accent5">
                    <a:lumMod val="75000"/>
                  </a:schemeClr>
                </a:solidFill>
              </a:rPr>
              <a:t>nom_eleve</a:t>
            </a:r>
            <a:r>
              <a:rPr lang="fr-FR" b="1" dirty="0" smtClean="0">
                <a:solidFill>
                  <a:schemeClr val="accent5">
                    <a:lumMod val="75000"/>
                  </a:schemeClr>
                </a:solidFill>
              </a:rPr>
              <a:t>;</a:t>
            </a:r>
          </a:p>
          <a:p>
            <a:pPr marL="1724025" indent="-285750">
              <a:buFont typeface="Wingdings" panose="05000000000000000000" pitchFamily="2" charset="2"/>
              <a:buChar char="à"/>
            </a:pPr>
            <a:r>
              <a:rPr lang="fr-FR" b="1" dirty="0" smtClean="0">
                <a:solidFill>
                  <a:schemeClr val="accent5">
                    <a:lumMod val="75000"/>
                  </a:schemeClr>
                </a:solidFill>
                <a:sym typeface="Wingdings" panose="05000000000000000000" pitchFamily="2" charset="2"/>
              </a:rPr>
              <a:t>14,8</a:t>
            </a:r>
          </a:p>
          <a:p>
            <a:pPr marL="804863"/>
            <a:endParaRPr lang="fr-FR" b="1" dirty="0">
              <a:solidFill>
                <a:schemeClr val="accent5">
                  <a:lumMod val="75000"/>
                </a:schemeClr>
              </a:solidFill>
              <a:sym typeface="Wingdings" panose="05000000000000000000" pitchFamily="2" charset="2"/>
            </a:endParaRPr>
          </a:p>
          <a:p>
            <a:pPr marL="804863"/>
            <a:r>
              <a:rPr lang="fr-FR" b="1" dirty="0" smtClean="0">
                <a:solidFill>
                  <a:schemeClr val="accent5">
                    <a:lumMod val="75000"/>
                  </a:schemeClr>
                </a:solidFill>
              </a:rPr>
              <a:t>Connaitre la moyenne des achats par clients</a:t>
            </a:r>
          </a:p>
          <a:p>
            <a:pPr marL="1436688"/>
            <a:r>
              <a:rPr lang="fr-FR" b="1" dirty="0" smtClean="0">
                <a:solidFill>
                  <a:schemeClr val="accent5">
                    <a:lumMod val="75000"/>
                  </a:schemeClr>
                </a:solidFill>
              </a:rPr>
              <a:t>SELECT </a:t>
            </a:r>
            <a:r>
              <a:rPr lang="fr-FR" b="1" dirty="0" err="1" smtClean="0">
                <a:solidFill>
                  <a:schemeClr val="accent5">
                    <a:lumMod val="75000"/>
                  </a:schemeClr>
                </a:solidFill>
              </a:rPr>
              <a:t>nom_client</a:t>
            </a:r>
            <a:r>
              <a:rPr lang="fr-FR" b="1" dirty="0" smtClean="0">
                <a:solidFill>
                  <a:schemeClr val="accent5">
                    <a:lumMod val="75000"/>
                  </a:schemeClr>
                </a:solidFill>
              </a:rPr>
              <a:t>, AVG(</a:t>
            </a:r>
            <a:r>
              <a:rPr lang="fr-FR" b="1" dirty="0" err="1" smtClean="0">
                <a:solidFill>
                  <a:schemeClr val="accent5">
                    <a:lumMod val="75000"/>
                  </a:schemeClr>
                </a:solidFill>
              </a:rPr>
              <a:t>montant_achat</a:t>
            </a:r>
            <a:r>
              <a:rPr lang="fr-FR" b="1" dirty="0" smtClean="0">
                <a:solidFill>
                  <a:schemeClr val="accent5">
                    <a:lumMod val="75000"/>
                  </a:schemeClr>
                </a:solidFill>
              </a:rPr>
              <a:t>) </a:t>
            </a:r>
          </a:p>
          <a:p>
            <a:pPr marL="1436688"/>
            <a:r>
              <a:rPr lang="fr-FR" b="1" dirty="0" smtClean="0">
                <a:solidFill>
                  <a:schemeClr val="accent5">
                    <a:lumMod val="75000"/>
                  </a:schemeClr>
                </a:solidFill>
              </a:rPr>
              <a:t>FROM </a:t>
            </a:r>
            <a:r>
              <a:rPr lang="fr-FR" b="1" dirty="0" err="1" smtClean="0">
                <a:solidFill>
                  <a:schemeClr val="accent5">
                    <a:lumMod val="75000"/>
                  </a:schemeClr>
                </a:solidFill>
              </a:rPr>
              <a:t>T_client</a:t>
            </a:r>
            <a:endParaRPr lang="fr-FR" b="1" dirty="0" smtClean="0">
              <a:solidFill>
                <a:schemeClr val="accent5">
                  <a:lumMod val="75000"/>
                </a:schemeClr>
              </a:solidFill>
            </a:endParaRPr>
          </a:p>
          <a:p>
            <a:pPr marL="1436688"/>
            <a:r>
              <a:rPr lang="fr-FR" b="1" dirty="0" smtClean="0">
                <a:solidFill>
                  <a:schemeClr val="accent5">
                    <a:lumMod val="75000"/>
                  </a:schemeClr>
                </a:solidFill>
              </a:rPr>
              <a:t>GROUP BY </a:t>
            </a:r>
            <a:r>
              <a:rPr lang="fr-FR" b="1" dirty="0" err="1" smtClean="0">
                <a:solidFill>
                  <a:schemeClr val="accent5">
                    <a:lumMod val="75000"/>
                  </a:schemeClr>
                </a:solidFill>
              </a:rPr>
              <a:t>nom_client</a:t>
            </a:r>
            <a:r>
              <a:rPr lang="fr-FR" b="1" dirty="0" smtClean="0">
                <a:solidFill>
                  <a:schemeClr val="accent5">
                    <a:lumMod val="75000"/>
                  </a:schemeClr>
                </a:solidFill>
              </a:rPr>
              <a:t>;</a:t>
            </a:r>
          </a:p>
          <a:p>
            <a:pPr marL="804863"/>
            <a:endParaRPr lang="fr-FR" b="1" dirty="0">
              <a:solidFill>
                <a:srgbClr val="00B0F0"/>
              </a:solidFill>
            </a:endParaRP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32</a:t>
            </a:fld>
            <a:endParaRPr lang="fr-FR"/>
          </a:p>
        </p:txBody>
      </p:sp>
      <p:sp>
        <p:nvSpPr>
          <p:cNvPr id="6" name="ZoneTexte 5"/>
          <p:cNvSpPr txBox="1"/>
          <p:nvPr/>
        </p:nvSpPr>
        <p:spPr>
          <a:xfrm>
            <a:off x="2155370" y="108858"/>
            <a:ext cx="7881258" cy="584775"/>
          </a:xfrm>
          <a:prstGeom prst="rect">
            <a:avLst/>
          </a:prstGeom>
          <a:noFill/>
        </p:spPr>
        <p:txBody>
          <a:bodyPr wrap="square" rtlCol="0">
            <a:spAutoFit/>
          </a:bodyPr>
          <a:lstStyle/>
          <a:p>
            <a:pPr algn="ctr"/>
            <a:r>
              <a:rPr lang="fr-FR" sz="3200" dirty="0" smtClean="0"/>
              <a:t>Les fonctions d'agrégation : La fonction AVG()</a:t>
            </a:r>
            <a:endParaRPr lang="fr-FR" sz="3200" dirty="0"/>
          </a:p>
        </p:txBody>
      </p:sp>
    </p:spTree>
    <p:extLst>
      <p:ext uri="{BB962C8B-B14F-4D97-AF65-F5344CB8AC3E}">
        <p14:creationId xmlns:p14="http://schemas.microsoft.com/office/powerpoint/2010/main" val="22295856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3285" y="812177"/>
            <a:ext cx="11865428" cy="59092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endParaRPr lang="fr-FR" b="1" dirty="0">
              <a:solidFill>
                <a:schemeClr val="accent5">
                  <a:lumMod val="75000"/>
                </a:schemeClr>
              </a:solidFill>
            </a:endParaRPr>
          </a:p>
          <a:p>
            <a:r>
              <a:rPr lang="fr-FR" b="1" dirty="0">
                <a:solidFill>
                  <a:schemeClr val="accent5">
                    <a:lumMod val="75000"/>
                  </a:schemeClr>
                </a:solidFill>
              </a:rPr>
              <a:t>La </a:t>
            </a:r>
            <a:r>
              <a:rPr lang="fr-FR" b="1" dirty="0" smtClean="0">
                <a:solidFill>
                  <a:schemeClr val="accent5">
                    <a:lumMod val="75000"/>
                  </a:schemeClr>
                </a:solidFill>
              </a:rPr>
              <a:t>fonction COUNT() permet de connaitre le nombre d'enregistrements dans une table.</a:t>
            </a:r>
            <a:endParaRPr lang="fr-FR" b="1" dirty="0">
              <a:solidFill>
                <a:schemeClr val="accent5">
                  <a:lumMod val="75000"/>
                </a:schemeClr>
              </a:solidFill>
            </a:endParaRPr>
          </a:p>
          <a:p>
            <a:endParaRPr lang="fr-FR" sz="1200" b="1" dirty="0">
              <a:solidFill>
                <a:schemeClr val="accent5">
                  <a:lumMod val="75000"/>
                </a:schemeClr>
              </a:solidFill>
            </a:endParaRPr>
          </a:p>
          <a:p>
            <a:r>
              <a:rPr lang="fr-FR" b="1" dirty="0">
                <a:solidFill>
                  <a:schemeClr val="accent5">
                    <a:lumMod val="75000"/>
                  </a:schemeClr>
                </a:solidFill>
              </a:rPr>
              <a:t>Syntaxe</a:t>
            </a:r>
          </a:p>
          <a:p>
            <a:pPr marL="533400"/>
            <a:r>
              <a:rPr lang="fr-FR" b="1" dirty="0" smtClean="0">
                <a:solidFill>
                  <a:schemeClr val="accent5">
                    <a:lumMod val="75000"/>
                  </a:schemeClr>
                </a:solidFill>
              </a:rPr>
              <a:t>SELECT</a:t>
            </a:r>
            <a:r>
              <a:rPr lang="fr-FR" b="1" dirty="0" smtClean="0">
                <a:solidFill>
                  <a:srgbClr val="7030A0"/>
                </a:solidFill>
              </a:rPr>
              <a:t> </a:t>
            </a:r>
            <a:r>
              <a:rPr lang="fr-FR" b="1" dirty="0" smtClean="0">
                <a:solidFill>
                  <a:srgbClr val="00B0F0"/>
                </a:solidFill>
              </a:rPr>
              <a:t>COUNT</a:t>
            </a:r>
            <a:r>
              <a:rPr lang="fr-FR" b="1" dirty="0" smtClean="0">
                <a:solidFill>
                  <a:schemeClr val="accent5">
                    <a:lumMod val="75000"/>
                  </a:schemeClr>
                </a:solidFill>
              </a:rPr>
              <a:t>(*) FROM</a:t>
            </a:r>
            <a:r>
              <a:rPr lang="fr-FR" b="1" dirty="0" smtClean="0">
                <a:solidFill>
                  <a:srgbClr val="7030A0"/>
                </a:solidFill>
              </a:rPr>
              <a:t> </a:t>
            </a:r>
            <a:r>
              <a:rPr lang="fr-FR" b="1" dirty="0" err="1" smtClean="0">
                <a:solidFill>
                  <a:srgbClr val="00B050"/>
                </a:solidFill>
              </a:rPr>
              <a:t>nom_table</a:t>
            </a:r>
            <a:r>
              <a:rPr lang="fr-FR" b="1" dirty="0" smtClean="0">
                <a:solidFill>
                  <a:schemeClr val="accent5">
                    <a:lumMod val="75000"/>
                  </a:schemeClr>
                </a:solidFill>
              </a:rPr>
              <a:t> ;</a:t>
            </a:r>
          </a:p>
          <a:p>
            <a:pPr marL="712788"/>
            <a:endParaRPr lang="fr-FR" sz="1200" b="1" dirty="0">
              <a:solidFill>
                <a:schemeClr val="accent5">
                  <a:lumMod val="75000"/>
                </a:schemeClr>
              </a:solidFill>
            </a:endParaRPr>
          </a:p>
          <a:p>
            <a:pPr marL="533400"/>
            <a:r>
              <a:rPr lang="fr-FR" b="1" dirty="0" smtClean="0">
                <a:solidFill>
                  <a:schemeClr val="accent5">
                    <a:lumMod val="75000"/>
                  </a:schemeClr>
                </a:solidFill>
              </a:rPr>
              <a:t>SELECT </a:t>
            </a:r>
            <a:r>
              <a:rPr lang="fr-FR" b="1" dirty="0" smtClean="0">
                <a:solidFill>
                  <a:srgbClr val="00B0F0"/>
                </a:solidFill>
              </a:rPr>
              <a:t>COUNT</a:t>
            </a:r>
            <a:r>
              <a:rPr lang="fr-FR" b="1" dirty="0" smtClean="0">
                <a:solidFill>
                  <a:schemeClr val="accent5">
                    <a:lumMod val="75000"/>
                  </a:schemeClr>
                </a:solidFill>
              </a:rPr>
              <a:t>(</a:t>
            </a:r>
            <a:r>
              <a:rPr lang="fr-FR" b="1" dirty="0" err="1" smtClean="0">
                <a:solidFill>
                  <a:schemeClr val="accent5">
                    <a:lumMod val="75000"/>
                  </a:schemeClr>
                </a:solidFill>
              </a:rPr>
              <a:t>nom_colonne</a:t>
            </a:r>
            <a:r>
              <a:rPr lang="fr-FR" b="1" dirty="0" smtClean="0">
                <a:solidFill>
                  <a:schemeClr val="accent5">
                    <a:lumMod val="75000"/>
                  </a:schemeClr>
                </a:solidFill>
              </a:rPr>
              <a:t>) FROM </a:t>
            </a:r>
            <a:r>
              <a:rPr lang="fr-FR" b="1" dirty="0" err="1" smtClean="0">
                <a:solidFill>
                  <a:srgbClr val="00B050"/>
                </a:solidFill>
              </a:rPr>
              <a:t>nom_table</a:t>
            </a:r>
            <a:r>
              <a:rPr lang="fr-FR" b="1" dirty="0" smtClean="0">
                <a:solidFill>
                  <a:schemeClr val="accent5">
                    <a:lumMod val="75000"/>
                  </a:schemeClr>
                </a:solidFill>
              </a:rPr>
              <a:t>;</a:t>
            </a:r>
          </a:p>
          <a:p>
            <a:pPr marL="712788"/>
            <a:endParaRPr lang="fr-FR" sz="1200" b="1" dirty="0">
              <a:solidFill>
                <a:schemeClr val="accent5">
                  <a:lumMod val="75000"/>
                </a:schemeClr>
              </a:solidFill>
            </a:endParaRPr>
          </a:p>
          <a:p>
            <a:pPr marL="533400"/>
            <a:r>
              <a:rPr lang="fr-FR" b="1" dirty="0" smtClean="0">
                <a:solidFill>
                  <a:schemeClr val="accent5">
                    <a:lumMod val="75000"/>
                  </a:schemeClr>
                </a:solidFill>
              </a:rPr>
              <a:t>SELECT </a:t>
            </a:r>
            <a:r>
              <a:rPr lang="fr-FR" b="1" dirty="0" smtClean="0">
                <a:solidFill>
                  <a:srgbClr val="00B0F0"/>
                </a:solidFill>
              </a:rPr>
              <a:t>COUNT</a:t>
            </a:r>
            <a:r>
              <a:rPr lang="fr-FR" b="1" dirty="0" smtClean="0">
                <a:solidFill>
                  <a:schemeClr val="accent5">
                    <a:lumMod val="75000"/>
                  </a:schemeClr>
                </a:solidFill>
              </a:rPr>
              <a:t>(DISTINCT </a:t>
            </a:r>
            <a:r>
              <a:rPr lang="fr-FR" b="1" dirty="0" err="1" smtClean="0">
                <a:solidFill>
                  <a:schemeClr val="accent5">
                    <a:lumMod val="75000"/>
                  </a:schemeClr>
                </a:solidFill>
              </a:rPr>
              <a:t>nom_colonne</a:t>
            </a:r>
            <a:r>
              <a:rPr lang="fr-FR" b="1" dirty="0" smtClean="0">
                <a:solidFill>
                  <a:schemeClr val="accent5">
                    <a:lumMod val="75000"/>
                  </a:schemeClr>
                </a:solidFill>
              </a:rPr>
              <a:t>) FROM </a:t>
            </a:r>
            <a:r>
              <a:rPr lang="fr-FR" b="1" dirty="0" err="1" smtClean="0">
                <a:solidFill>
                  <a:srgbClr val="00B050"/>
                </a:solidFill>
              </a:rPr>
              <a:t>nom_table</a:t>
            </a:r>
            <a:r>
              <a:rPr lang="fr-FR" b="1" dirty="0" smtClean="0">
                <a:solidFill>
                  <a:srgbClr val="00B050"/>
                </a:solidFill>
              </a:rPr>
              <a:t> </a:t>
            </a:r>
            <a:r>
              <a:rPr lang="fr-FR" b="1" dirty="0" smtClean="0">
                <a:solidFill>
                  <a:schemeClr val="accent5">
                    <a:lumMod val="75000"/>
                  </a:schemeClr>
                </a:solidFill>
              </a:rPr>
              <a:t>(Valeurs </a:t>
            </a:r>
            <a:r>
              <a:rPr lang="fr-FR" b="1" dirty="0" err="1" smtClean="0">
                <a:solidFill>
                  <a:schemeClr val="accent5">
                    <a:lumMod val="75000"/>
                  </a:schemeClr>
                </a:solidFill>
              </a:rPr>
              <a:t>Null</a:t>
            </a:r>
            <a:r>
              <a:rPr lang="fr-FR" b="1" dirty="0" smtClean="0">
                <a:solidFill>
                  <a:schemeClr val="accent5">
                    <a:lumMod val="75000"/>
                  </a:schemeClr>
                </a:solidFill>
              </a:rPr>
              <a:t> non comptabilisées dans ce type de requête)</a:t>
            </a:r>
            <a:endParaRPr lang="fr-FR" b="1" dirty="0" smtClean="0">
              <a:solidFill>
                <a:srgbClr val="00B050"/>
              </a:solidFill>
            </a:endParaRPr>
          </a:p>
          <a:p>
            <a:endParaRPr lang="fr-FR" b="1" dirty="0">
              <a:solidFill>
                <a:schemeClr val="accent5">
                  <a:lumMod val="75000"/>
                </a:schemeClr>
              </a:solidFill>
            </a:endParaRPr>
          </a:p>
          <a:p>
            <a:r>
              <a:rPr lang="fr-FR" b="1" dirty="0" smtClean="0">
                <a:solidFill>
                  <a:schemeClr val="accent5">
                    <a:lumMod val="75000"/>
                  </a:schemeClr>
                </a:solidFill>
              </a:rPr>
              <a:t>Exemples</a:t>
            </a:r>
          </a:p>
          <a:p>
            <a:pPr marL="533400"/>
            <a:r>
              <a:rPr lang="fr-FR" b="1" dirty="0" smtClean="0">
                <a:solidFill>
                  <a:schemeClr val="accent5">
                    <a:lumMod val="75000"/>
                  </a:schemeClr>
                </a:solidFill>
              </a:rPr>
              <a:t>Connaitre le nombre d'enregistrement de la table </a:t>
            </a:r>
            <a:r>
              <a:rPr lang="fr-FR" b="1" dirty="0" err="1" smtClean="0">
                <a:solidFill>
                  <a:schemeClr val="accent5">
                    <a:lumMod val="75000"/>
                  </a:schemeClr>
                </a:solidFill>
              </a:rPr>
              <a:t>Vehicule</a:t>
            </a:r>
            <a:endParaRPr lang="fr-FR" b="1" dirty="0" smtClean="0">
              <a:solidFill>
                <a:schemeClr val="accent5">
                  <a:lumMod val="75000"/>
                </a:schemeClr>
              </a:solidFill>
            </a:endParaRPr>
          </a:p>
          <a:p>
            <a:pPr marL="1438275"/>
            <a:r>
              <a:rPr lang="fr-FR" b="1" dirty="0" smtClean="0">
                <a:solidFill>
                  <a:schemeClr val="accent5">
                    <a:lumMod val="75000"/>
                  </a:schemeClr>
                </a:solidFill>
              </a:rPr>
              <a:t>SELECT COUNT (*) FROM </a:t>
            </a:r>
            <a:r>
              <a:rPr lang="fr-FR" b="1" dirty="0" err="1" smtClean="0">
                <a:solidFill>
                  <a:schemeClr val="accent5">
                    <a:lumMod val="75000"/>
                  </a:schemeClr>
                </a:solidFill>
              </a:rPr>
              <a:t>T_vehicule</a:t>
            </a:r>
            <a:r>
              <a:rPr lang="fr-FR" b="1" dirty="0" smtClean="0">
                <a:solidFill>
                  <a:schemeClr val="accent5">
                    <a:lumMod val="75000"/>
                  </a:schemeClr>
                </a:solidFill>
              </a:rPr>
              <a:t>;</a:t>
            </a:r>
          </a:p>
          <a:p>
            <a:pPr marL="1438275"/>
            <a:endParaRPr lang="fr-FR" sz="1400" b="1" dirty="0">
              <a:solidFill>
                <a:schemeClr val="accent5">
                  <a:lumMod val="75000"/>
                </a:schemeClr>
              </a:solidFill>
              <a:sym typeface="Wingdings" panose="05000000000000000000" pitchFamily="2" charset="2"/>
            </a:endParaRPr>
          </a:p>
          <a:p>
            <a:pPr marL="533400"/>
            <a:r>
              <a:rPr lang="fr-FR" b="1" dirty="0" smtClean="0">
                <a:solidFill>
                  <a:schemeClr val="accent5">
                    <a:lumMod val="75000"/>
                  </a:schemeClr>
                </a:solidFill>
                <a:sym typeface="Wingdings" panose="05000000000000000000" pitchFamily="2" charset="2"/>
              </a:rPr>
              <a:t>Connaitre les marques de véhicules vendus chez un concessionnaire automobile d'occasion, quelque soit le modèle</a:t>
            </a:r>
          </a:p>
          <a:p>
            <a:pPr marL="533400"/>
            <a:r>
              <a:rPr lang="fr-FR" b="1" dirty="0" smtClean="0">
                <a:solidFill>
                  <a:schemeClr val="accent5">
                    <a:lumMod val="75000"/>
                  </a:schemeClr>
                </a:solidFill>
                <a:sym typeface="Wingdings" panose="05000000000000000000" pitchFamily="2" charset="2"/>
              </a:rPr>
              <a:t>(Si un enregistrement contient la valeur '</a:t>
            </a:r>
            <a:r>
              <a:rPr lang="fr-FR" b="1" dirty="0" err="1" smtClean="0">
                <a:solidFill>
                  <a:schemeClr val="accent5">
                    <a:lumMod val="75000"/>
                  </a:schemeClr>
                </a:solidFill>
                <a:sym typeface="Wingdings" panose="05000000000000000000" pitchFamily="2" charset="2"/>
              </a:rPr>
              <a:t>Null</a:t>
            </a:r>
            <a:r>
              <a:rPr lang="fr-FR" b="1" dirty="0" smtClean="0">
                <a:solidFill>
                  <a:schemeClr val="accent5">
                    <a:lumMod val="75000"/>
                  </a:schemeClr>
                </a:solidFill>
                <a:sym typeface="Wingdings" panose="05000000000000000000" pitchFamily="2" charset="2"/>
              </a:rPr>
              <a:t>'  dans la colonne </a:t>
            </a:r>
            <a:r>
              <a:rPr lang="fr-FR" b="1" dirty="0" err="1" smtClean="0">
                <a:solidFill>
                  <a:schemeClr val="accent5">
                    <a:lumMod val="75000"/>
                  </a:schemeClr>
                </a:solidFill>
                <a:sym typeface="Wingdings" panose="05000000000000000000" pitchFamily="2" charset="2"/>
              </a:rPr>
              <a:t>marque_vehicule</a:t>
            </a:r>
            <a:r>
              <a:rPr lang="fr-FR" b="1" dirty="0" smtClean="0">
                <a:solidFill>
                  <a:schemeClr val="accent5">
                    <a:lumMod val="75000"/>
                  </a:schemeClr>
                </a:solidFill>
                <a:sym typeface="Wingdings" panose="05000000000000000000" pitchFamily="2" charset="2"/>
              </a:rPr>
              <a:t>, il n'est pas comptabilisé).</a:t>
            </a:r>
          </a:p>
          <a:p>
            <a:pPr marL="1436688"/>
            <a:r>
              <a:rPr lang="fr-FR" b="1" dirty="0" smtClean="0">
                <a:solidFill>
                  <a:schemeClr val="accent5">
                    <a:lumMod val="75000"/>
                  </a:schemeClr>
                </a:solidFill>
                <a:sym typeface="Wingdings" panose="05000000000000000000" pitchFamily="2" charset="2"/>
              </a:rPr>
              <a:t>SELECT COUNT (</a:t>
            </a:r>
            <a:r>
              <a:rPr lang="fr-FR" b="1" dirty="0" err="1" smtClean="0">
                <a:solidFill>
                  <a:schemeClr val="accent5">
                    <a:lumMod val="75000"/>
                  </a:schemeClr>
                </a:solidFill>
                <a:sym typeface="Wingdings" panose="05000000000000000000" pitchFamily="2" charset="2"/>
              </a:rPr>
              <a:t>marque_vehicule</a:t>
            </a:r>
            <a:r>
              <a:rPr lang="fr-FR" b="1" dirty="0" smtClean="0">
                <a:solidFill>
                  <a:schemeClr val="accent5">
                    <a:lumMod val="75000"/>
                  </a:schemeClr>
                </a:solidFill>
                <a:sym typeface="Wingdings" panose="05000000000000000000" pitchFamily="2" charset="2"/>
              </a:rPr>
              <a:t>) FROM </a:t>
            </a:r>
            <a:r>
              <a:rPr lang="fr-FR" b="1" dirty="0" err="1" smtClean="0">
                <a:solidFill>
                  <a:schemeClr val="accent5">
                    <a:lumMod val="75000"/>
                  </a:schemeClr>
                </a:solidFill>
                <a:sym typeface="Wingdings" panose="05000000000000000000" pitchFamily="2" charset="2"/>
              </a:rPr>
              <a:t>T_vehicule</a:t>
            </a:r>
            <a:r>
              <a:rPr lang="fr-FR" b="1" dirty="0" smtClean="0">
                <a:solidFill>
                  <a:schemeClr val="accent5">
                    <a:lumMod val="75000"/>
                  </a:schemeClr>
                </a:solidFill>
                <a:sym typeface="Wingdings" panose="05000000000000000000" pitchFamily="2" charset="2"/>
              </a:rPr>
              <a:t>;</a:t>
            </a:r>
          </a:p>
          <a:p>
            <a:pPr marL="804863"/>
            <a:endParaRPr lang="fr-FR" sz="1400" b="1" dirty="0">
              <a:solidFill>
                <a:schemeClr val="accent5">
                  <a:lumMod val="75000"/>
                </a:schemeClr>
              </a:solidFill>
              <a:sym typeface="Wingdings" panose="05000000000000000000" pitchFamily="2" charset="2"/>
            </a:endParaRPr>
          </a:p>
          <a:p>
            <a:pPr marL="533400"/>
            <a:r>
              <a:rPr lang="fr-FR" b="1" dirty="0" smtClean="0">
                <a:solidFill>
                  <a:schemeClr val="accent5">
                    <a:lumMod val="75000"/>
                  </a:schemeClr>
                </a:solidFill>
                <a:sym typeface="Wingdings" panose="05000000000000000000" pitchFamily="2" charset="2"/>
              </a:rPr>
              <a:t>Connaitre, de façon distincte, les marques des véhicules vendus chez ce concessionnaire </a:t>
            </a:r>
          </a:p>
          <a:p>
            <a:pPr marL="533400"/>
            <a:r>
              <a:rPr lang="fr-FR" b="1" dirty="0" smtClean="0">
                <a:solidFill>
                  <a:schemeClr val="accent5">
                    <a:lumMod val="75000"/>
                  </a:schemeClr>
                </a:solidFill>
                <a:sym typeface="Wingdings" panose="05000000000000000000" pitchFamily="2" charset="2"/>
              </a:rPr>
              <a:t>(Les doublons ne sont pas comptabilisés).</a:t>
            </a:r>
          </a:p>
          <a:p>
            <a:pPr marL="1436688"/>
            <a:r>
              <a:rPr lang="fr-FR" b="1" dirty="0" smtClean="0">
                <a:solidFill>
                  <a:schemeClr val="accent5">
                    <a:lumMod val="75000"/>
                  </a:schemeClr>
                </a:solidFill>
                <a:sym typeface="Wingdings" panose="05000000000000000000" pitchFamily="2" charset="2"/>
              </a:rPr>
              <a:t>SELECT COUNT(DISTINCT </a:t>
            </a:r>
            <a:r>
              <a:rPr lang="fr-FR" b="1" dirty="0" err="1" smtClean="0">
                <a:solidFill>
                  <a:schemeClr val="accent5">
                    <a:lumMod val="75000"/>
                  </a:schemeClr>
                </a:solidFill>
                <a:sym typeface="Wingdings" panose="05000000000000000000" pitchFamily="2" charset="2"/>
              </a:rPr>
              <a:t>marque_vehicule</a:t>
            </a:r>
            <a:r>
              <a:rPr lang="fr-FR" b="1" dirty="0" smtClean="0">
                <a:solidFill>
                  <a:schemeClr val="accent5">
                    <a:lumMod val="75000"/>
                  </a:schemeClr>
                </a:solidFill>
                <a:sym typeface="Wingdings" panose="05000000000000000000" pitchFamily="2" charset="2"/>
              </a:rPr>
              <a:t>)  FROM </a:t>
            </a:r>
            <a:r>
              <a:rPr lang="fr-FR" b="1" dirty="0" err="1" smtClean="0">
                <a:solidFill>
                  <a:schemeClr val="accent5">
                    <a:lumMod val="75000"/>
                  </a:schemeClr>
                </a:solidFill>
                <a:sym typeface="Wingdings" panose="05000000000000000000" pitchFamily="2" charset="2"/>
              </a:rPr>
              <a:t>T_vehicule</a:t>
            </a:r>
            <a:r>
              <a:rPr lang="fr-FR" b="1" dirty="0" smtClean="0">
                <a:solidFill>
                  <a:schemeClr val="accent5">
                    <a:lumMod val="75000"/>
                  </a:schemeClr>
                </a:solidFill>
                <a:sym typeface="Wingdings" panose="05000000000000000000" pitchFamily="2" charset="2"/>
              </a:rPr>
              <a:t>;</a:t>
            </a:r>
          </a:p>
          <a:p>
            <a:pPr marL="804863"/>
            <a:endParaRPr lang="fr-FR" b="1" dirty="0">
              <a:solidFill>
                <a:schemeClr val="accent5">
                  <a:lumMod val="75000"/>
                </a:schemeClr>
              </a:solidFill>
              <a:sym typeface="Wingdings" panose="05000000000000000000" pitchFamily="2" charset="2"/>
            </a:endParaRPr>
          </a:p>
          <a:p>
            <a:pPr marL="804863"/>
            <a:endParaRPr lang="fr-FR" b="1" dirty="0">
              <a:solidFill>
                <a:srgbClr val="00B0F0"/>
              </a:solidFill>
            </a:endParaRP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33</a:t>
            </a:fld>
            <a:endParaRPr lang="fr-FR"/>
          </a:p>
        </p:txBody>
      </p:sp>
      <p:sp>
        <p:nvSpPr>
          <p:cNvPr id="4" name="ZoneTexte 3"/>
          <p:cNvSpPr txBox="1"/>
          <p:nvPr/>
        </p:nvSpPr>
        <p:spPr>
          <a:xfrm>
            <a:off x="1910441" y="119744"/>
            <a:ext cx="8371116" cy="584775"/>
          </a:xfrm>
          <a:prstGeom prst="rect">
            <a:avLst/>
          </a:prstGeom>
          <a:noFill/>
        </p:spPr>
        <p:txBody>
          <a:bodyPr wrap="square" rtlCol="0">
            <a:spAutoFit/>
          </a:bodyPr>
          <a:lstStyle/>
          <a:p>
            <a:pPr algn="ctr"/>
            <a:r>
              <a:rPr lang="fr-FR" sz="3200" dirty="0" smtClean="0"/>
              <a:t>Les fonctions d'agrégation : La fonction COUNT()</a:t>
            </a:r>
            <a:endParaRPr lang="fr-FR" sz="3200" dirty="0"/>
          </a:p>
        </p:txBody>
      </p:sp>
    </p:spTree>
    <p:extLst>
      <p:ext uri="{BB962C8B-B14F-4D97-AF65-F5344CB8AC3E}">
        <p14:creationId xmlns:p14="http://schemas.microsoft.com/office/powerpoint/2010/main" val="37385710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34</a:t>
            </a:fld>
            <a:endParaRPr lang="fr-FR"/>
          </a:p>
        </p:txBody>
      </p:sp>
      <p:sp>
        <p:nvSpPr>
          <p:cNvPr id="4" name="ZoneTexte 3"/>
          <p:cNvSpPr txBox="1"/>
          <p:nvPr/>
        </p:nvSpPr>
        <p:spPr>
          <a:xfrm>
            <a:off x="2098220" y="86341"/>
            <a:ext cx="7995558" cy="584775"/>
          </a:xfrm>
          <a:prstGeom prst="rect">
            <a:avLst/>
          </a:prstGeom>
          <a:noFill/>
        </p:spPr>
        <p:txBody>
          <a:bodyPr wrap="square" rtlCol="0">
            <a:spAutoFit/>
          </a:bodyPr>
          <a:lstStyle/>
          <a:p>
            <a:pPr algn="ctr"/>
            <a:r>
              <a:rPr lang="fr-FR" sz="3200" dirty="0" smtClean="0"/>
              <a:t>Les fonctions d'agrégation : La fonction MIN()</a:t>
            </a:r>
            <a:endParaRPr lang="fr-FR" sz="3200" dirty="0"/>
          </a:p>
        </p:txBody>
      </p:sp>
      <p:sp>
        <p:nvSpPr>
          <p:cNvPr id="5" name="Rectangle 4"/>
          <p:cNvSpPr/>
          <p:nvPr/>
        </p:nvSpPr>
        <p:spPr>
          <a:xfrm>
            <a:off x="163285" y="812177"/>
            <a:ext cx="11865428" cy="526205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p>
          <a:p>
            <a:r>
              <a:rPr lang="fr-FR" b="1" dirty="0" smtClean="0">
                <a:solidFill>
                  <a:schemeClr val="accent5">
                    <a:lumMod val="75000"/>
                  </a:schemeClr>
                </a:solidFill>
              </a:rPr>
              <a:t>La fonction MIN() permet de retourner la plus petite valeur d'un groupe de données sélectionné dans une colonne.</a:t>
            </a:r>
          </a:p>
          <a:p>
            <a:r>
              <a:rPr lang="fr-FR" b="1" dirty="0" smtClean="0">
                <a:solidFill>
                  <a:schemeClr val="accent5">
                    <a:lumMod val="75000"/>
                  </a:schemeClr>
                </a:solidFill>
              </a:rPr>
              <a:t>Cette fonction peut être utilisé avec la clause GROUP BY.</a:t>
            </a:r>
          </a:p>
          <a:p>
            <a:endParaRPr lang="fr-FR" b="1" dirty="0">
              <a:solidFill>
                <a:schemeClr val="accent5">
                  <a:lumMod val="75000"/>
                </a:schemeClr>
              </a:solidFill>
            </a:endParaRPr>
          </a:p>
          <a:p>
            <a:r>
              <a:rPr lang="fr-FR" b="1" dirty="0" smtClean="0">
                <a:solidFill>
                  <a:schemeClr val="accent5">
                    <a:lumMod val="75000"/>
                  </a:schemeClr>
                </a:solidFill>
              </a:rPr>
              <a:t>Syntaxe</a:t>
            </a:r>
          </a:p>
          <a:p>
            <a:pPr marL="533400"/>
            <a:r>
              <a:rPr lang="fr-FR" b="1" dirty="0" smtClean="0">
                <a:solidFill>
                  <a:schemeClr val="accent5">
                    <a:lumMod val="75000"/>
                  </a:schemeClr>
                </a:solidFill>
              </a:rPr>
              <a:t>SELECT </a:t>
            </a:r>
            <a:r>
              <a:rPr lang="fr-FR" b="1" dirty="0" smtClean="0">
                <a:solidFill>
                  <a:srgbClr val="00B0F0"/>
                </a:solidFill>
              </a:rPr>
              <a:t>MIN</a:t>
            </a:r>
            <a:r>
              <a:rPr lang="fr-FR" b="1" dirty="0" smtClean="0">
                <a:solidFill>
                  <a:schemeClr val="accent5">
                    <a:lumMod val="75000"/>
                  </a:schemeClr>
                </a:solidFill>
              </a:rPr>
              <a:t>(</a:t>
            </a:r>
            <a:r>
              <a:rPr lang="fr-FR" b="1" dirty="0" err="1" smtClean="0">
                <a:solidFill>
                  <a:schemeClr val="accent5">
                    <a:lumMod val="75000"/>
                  </a:schemeClr>
                </a:solidFill>
              </a:rPr>
              <a:t>nom_colonne</a:t>
            </a:r>
            <a:r>
              <a:rPr lang="fr-FR" b="1" dirty="0" smtClean="0">
                <a:solidFill>
                  <a:schemeClr val="accent5">
                    <a:lumMod val="75000"/>
                  </a:schemeClr>
                </a:solidFill>
              </a:rPr>
              <a:t>) </a:t>
            </a:r>
            <a:r>
              <a:rPr lang="fr-FR" b="1" dirty="0" err="1" smtClean="0">
                <a:solidFill>
                  <a:schemeClr val="accent5">
                    <a:lumMod val="75000"/>
                  </a:schemeClr>
                </a:solidFill>
              </a:rPr>
              <a:t>from</a:t>
            </a:r>
            <a:r>
              <a:rPr lang="fr-FR" b="1" dirty="0" smtClean="0">
                <a:solidFill>
                  <a:schemeClr val="accent5">
                    <a:lumMod val="75000"/>
                  </a:schemeClr>
                </a:solidFill>
              </a:rPr>
              <a:t> </a:t>
            </a:r>
            <a:r>
              <a:rPr lang="fr-FR" b="1" dirty="0" err="1" smtClean="0">
                <a:solidFill>
                  <a:srgbClr val="00B050"/>
                </a:solidFill>
              </a:rPr>
              <a:t>nom_table</a:t>
            </a:r>
            <a:r>
              <a:rPr lang="fr-FR" b="1" dirty="0" smtClean="0">
                <a:solidFill>
                  <a:schemeClr val="accent5">
                    <a:lumMod val="75000"/>
                  </a:schemeClr>
                </a:solidFill>
              </a:rPr>
              <a:t>;</a:t>
            </a:r>
          </a:p>
          <a:p>
            <a:pPr marL="533400"/>
            <a:endParaRPr lang="fr-FR" b="1" dirty="0">
              <a:solidFill>
                <a:schemeClr val="accent5">
                  <a:lumMod val="75000"/>
                </a:schemeClr>
              </a:solidFill>
            </a:endParaRPr>
          </a:p>
          <a:p>
            <a:r>
              <a:rPr lang="fr-FR" b="1" dirty="0" smtClean="0">
                <a:solidFill>
                  <a:schemeClr val="accent5">
                    <a:lumMod val="75000"/>
                  </a:schemeClr>
                </a:solidFill>
              </a:rPr>
              <a:t>Exemples</a:t>
            </a:r>
          </a:p>
          <a:p>
            <a:pPr marL="533400"/>
            <a:r>
              <a:rPr lang="fr-FR" b="1" dirty="0" smtClean="0">
                <a:solidFill>
                  <a:schemeClr val="accent5">
                    <a:lumMod val="75000"/>
                  </a:schemeClr>
                </a:solidFill>
              </a:rPr>
              <a:t>Connaitre l'article le moins cher d'un magasin</a:t>
            </a:r>
          </a:p>
          <a:p>
            <a:pPr marL="1436688"/>
            <a:r>
              <a:rPr lang="fr-FR" b="1" dirty="0" smtClean="0">
                <a:solidFill>
                  <a:schemeClr val="accent5">
                    <a:lumMod val="75000"/>
                  </a:schemeClr>
                </a:solidFill>
              </a:rPr>
              <a:t>SELECT </a:t>
            </a:r>
            <a:r>
              <a:rPr lang="fr-FR" b="1" dirty="0" err="1" smtClean="0">
                <a:solidFill>
                  <a:schemeClr val="accent5">
                    <a:lumMod val="75000"/>
                  </a:schemeClr>
                </a:solidFill>
              </a:rPr>
              <a:t>nom_article</a:t>
            </a:r>
            <a:r>
              <a:rPr lang="fr-FR" b="1" dirty="0" smtClean="0">
                <a:solidFill>
                  <a:schemeClr val="accent5">
                    <a:lumMod val="75000"/>
                  </a:schemeClr>
                </a:solidFill>
              </a:rPr>
              <a:t>, MIN(</a:t>
            </a:r>
            <a:r>
              <a:rPr lang="fr-FR" b="1" dirty="0" err="1" smtClean="0">
                <a:solidFill>
                  <a:schemeClr val="accent5">
                    <a:lumMod val="75000"/>
                  </a:schemeClr>
                </a:solidFill>
              </a:rPr>
              <a:t>prix_article</a:t>
            </a:r>
            <a:r>
              <a:rPr lang="fr-FR" b="1" dirty="0" smtClean="0">
                <a:solidFill>
                  <a:schemeClr val="accent5">
                    <a:lumMod val="75000"/>
                  </a:schemeClr>
                </a:solidFill>
              </a:rPr>
              <a:t>)</a:t>
            </a:r>
          </a:p>
          <a:p>
            <a:pPr marL="1436688"/>
            <a:r>
              <a:rPr lang="fr-FR" b="1" dirty="0" smtClean="0">
                <a:solidFill>
                  <a:schemeClr val="accent5">
                    <a:lumMod val="75000"/>
                  </a:schemeClr>
                </a:solidFill>
              </a:rPr>
              <a:t>FROM </a:t>
            </a:r>
            <a:r>
              <a:rPr lang="fr-FR" b="1" dirty="0" err="1" smtClean="0">
                <a:solidFill>
                  <a:schemeClr val="accent5">
                    <a:lumMod val="75000"/>
                  </a:schemeClr>
                </a:solidFill>
              </a:rPr>
              <a:t>T_article</a:t>
            </a:r>
            <a:r>
              <a:rPr lang="fr-FR" b="1" dirty="0" smtClean="0">
                <a:solidFill>
                  <a:schemeClr val="accent5">
                    <a:lumMod val="75000"/>
                  </a:schemeClr>
                </a:solidFill>
              </a:rPr>
              <a:t>;</a:t>
            </a:r>
          </a:p>
          <a:p>
            <a:pPr marL="533400"/>
            <a:endParaRPr lang="fr-FR" b="1" dirty="0">
              <a:solidFill>
                <a:schemeClr val="accent5">
                  <a:lumMod val="75000"/>
                </a:schemeClr>
              </a:solidFill>
            </a:endParaRPr>
          </a:p>
          <a:p>
            <a:pPr marL="533400"/>
            <a:r>
              <a:rPr lang="fr-FR" b="1" dirty="0" smtClean="0">
                <a:solidFill>
                  <a:schemeClr val="accent5">
                    <a:lumMod val="75000"/>
                  </a:schemeClr>
                </a:solidFill>
              </a:rPr>
              <a:t>Connaitre la note la plus basse de chaque élève</a:t>
            </a:r>
          </a:p>
          <a:p>
            <a:pPr marL="1435100"/>
            <a:r>
              <a:rPr lang="fr-FR" b="1" dirty="0" smtClean="0">
                <a:solidFill>
                  <a:schemeClr val="accent5">
                    <a:lumMod val="75000"/>
                  </a:schemeClr>
                </a:solidFill>
              </a:rPr>
              <a:t>SELECT MIN(</a:t>
            </a:r>
            <a:r>
              <a:rPr lang="fr-FR" b="1" dirty="0" err="1" smtClean="0">
                <a:solidFill>
                  <a:schemeClr val="accent5">
                    <a:lumMod val="75000"/>
                  </a:schemeClr>
                </a:solidFill>
              </a:rPr>
              <a:t>note_eleve</a:t>
            </a:r>
            <a:r>
              <a:rPr lang="fr-FR" b="1" dirty="0" smtClean="0">
                <a:solidFill>
                  <a:schemeClr val="accent5">
                    <a:lumMod val="75000"/>
                  </a:schemeClr>
                </a:solidFill>
              </a:rPr>
              <a:t>)</a:t>
            </a:r>
          </a:p>
          <a:p>
            <a:pPr marL="1435100"/>
            <a:r>
              <a:rPr lang="fr-FR" b="1" dirty="0" smtClean="0">
                <a:solidFill>
                  <a:schemeClr val="accent5">
                    <a:lumMod val="75000"/>
                  </a:schemeClr>
                </a:solidFill>
              </a:rPr>
              <a:t>FROM </a:t>
            </a:r>
            <a:r>
              <a:rPr lang="fr-FR" b="1" dirty="0" err="1" smtClean="0">
                <a:solidFill>
                  <a:schemeClr val="accent5">
                    <a:lumMod val="75000"/>
                  </a:schemeClr>
                </a:solidFill>
              </a:rPr>
              <a:t>T_eleve</a:t>
            </a:r>
            <a:endParaRPr lang="fr-FR" b="1" dirty="0" smtClean="0">
              <a:solidFill>
                <a:schemeClr val="accent5">
                  <a:lumMod val="75000"/>
                </a:schemeClr>
              </a:solidFill>
            </a:endParaRPr>
          </a:p>
          <a:p>
            <a:pPr marL="1435100"/>
            <a:r>
              <a:rPr lang="fr-FR" b="1" dirty="0" smtClean="0">
                <a:solidFill>
                  <a:schemeClr val="accent5">
                    <a:lumMod val="75000"/>
                  </a:schemeClr>
                </a:solidFill>
              </a:rPr>
              <a:t>GROUP BY </a:t>
            </a:r>
            <a:r>
              <a:rPr lang="fr-FR" b="1" dirty="0" err="1" smtClean="0">
                <a:solidFill>
                  <a:schemeClr val="accent5">
                    <a:lumMod val="75000"/>
                  </a:schemeClr>
                </a:solidFill>
              </a:rPr>
              <a:t>nom_eleve</a:t>
            </a:r>
            <a:r>
              <a:rPr lang="fr-FR" b="1" dirty="0" smtClean="0">
                <a:solidFill>
                  <a:schemeClr val="accent5">
                    <a:lumMod val="75000"/>
                  </a:schemeClr>
                </a:solidFill>
              </a:rPr>
              <a:t>;</a:t>
            </a:r>
          </a:p>
          <a:p>
            <a:endParaRPr lang="fr-FR" b="1" dirty="0">
              <a:solidFill>
                <a:schemeClr val="accent5">
                  <a:lumMod val="75000"/>
                </a:schemeClr>
              </a:solidFill>
            </a:endParaRPr>
          </a:p>
          <a:p>
            <a:endParaRPr lang="fr-FR" b="1" dirty="0">
              <a:solidFill>
                <a:schemeClr val="accent5">
                  <a:lumMod val="75000"/>
                </a:schemeClr>
              </a:solidFill>
            </a:endParaRPr>
          </a:p>
          <a:p>
            <a:pPr marL="804863"/>
            <a:endParaRPr lang="fr-FR" b="1" dirty="0">
              <a:solidFill>
                <a:srgbClr val="00B0F0"/>
              </a:solidFill>
            </a:endParaRPr>
          </a:p>
        </p:txBody>
      </p:sp>
    </p:spTree>
    <p:extLst>
      <p:ext uri="{BB962C8B-B14F-4D97-AF65-F5344CB8AC3E}">
        <p14:creationId xmlns:p14="http://schemas.microsoft.com/office/powerpoint/2010/main" val="40759566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35</a:t>
            </a:fld>
            <a:endParaRPr lang="fr-FR"/>
          </a:p>
        </p:txBody>
      </p:sp>
      <p:sp>
        <p:nvSpPr>
          <p:cNvPr id="4" name="Rectangle 3"/>
          <p:cNvSpPr/>
          <p:nvPr/>
        </p:nvSpPr>
        <p:spPr>
          <a:xfrm>
            <a:off x="163285" y="812177"/>
            <a:ext cx="11865428" cy="526205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p>
          <a:p>
            <a:r>
              <a:rPr lang="fr-FR" b="1" dirty="0" smtClean="0">
                <a:solidFill>
                  <a:schemeClr val="accent5">
                    <a:lumMod val="75000"/>
                  </a:schemeClr>
                </a:solidFill>
              </a:rPr>
              <a:t>La fonction MAX() permet de retourner la plus grande valeur d'un groupe de données sélectionné dans une colonne.</a:t>
            </a:r>
          </a:p>
          <a:p>
            <a:r>
              <a:rPr lang="fr-FR" b="1" dirty="0" smtClean="0">
                <a:solidFill>
                  <a:schemeClr val="accent5">
                    <a:lumMod val="75000"/>
                  </a:schemeClr>
                </a:solidFill>
              </a:rPr>
              <a:t>Cette fonction peut être utilisé avec la clause GROUP BY.</a:t>
            </a:r>
          </a:p>
          <a:p>
            <a:endParaRPr lang="fr-FR" b="1" dirty="0">
              <a:solidFill>
                <a:schemeClr val="accent5">
                  <a:lumMod val="75000"/>
                </a:schemeClr>
              </a:solidFill>
            </a:endParaRPr>
          </a:p>
          <a:p>
            <a:r>
              <a:rPr lang="fr-FR" b="1" dirty="0" smtClean="0">
                <a:solidFill>
                  <a:schemeClr val="accent5">
                    <a:lumMod val="75000"/>
                  </a:schemeClr>
                </a:solidFill>
              </a:rPr>
              <a:t>Syntaxe</a:t>
            </a:r>
          </a:p>
          <a:p>
            <a:pPr marL="533400"/>
            <a:r>
              <a:rPr lang="fr-FR" b="1" dirty="0" smtClean="0">
                <a:solidFill>
                  <a:schemeClr val="accent5">
                    <a:lumMod val="75000"/>
                  </a:schemeClr>
                </a:solidFill>
              </a:rPr>
              <a:t>SELECT </a:t>
            </a:r>
            <a:r>
              <a:rPr lang="fr-FR" b="1" dirty="0" smtClean="0">
                <a:solidFill>
                  <a:srgbClr val="00B0F0"/>
                </a:solidFill>
              </a:rPr>
              <a:t>MAX</a:t>
            </a:r>
            <a:r>
              <a:rPr lang="fr-FR" b="1" dirty="0" smtClean="0">
                <a:solidFill>
                  <a:schemeClr val="accent5">
                    <a:lumMod val="75000"/>
                  </a:schemeClr>
                </a:solidFill>
              </a:rPr>
              <a:t>(</a:t>
            </a:r>
            <a:r>
              <a:rPr lang="fr-FR" b="1" dirty="0" err="1" smtClean="0">
                <a:solidFill>
                  <a:schemeClr val="accent5">
                    <a:lumMod val="75000"/>
                  </a:schemeClr>
                </a:solidFill>
              </a:rPr>
              <a:t>nom_colonne</a:t>
            </a:r>
            <a:r>
              <a:rPr lang="fr-FR" b="1" dirty="0" smtClean="0">
                <a:solidFill>
                  <a:schemeClr val="accent5">
                    <a:lumMod val="75000"/>
                  </a:schemeClr>
                </a:solidFill>
              </a:rPr>
              <a:t>) </a:t>
            </a:r>
            <a:r>
              <a:rPr lang="fr-FR" b="1" dirty="0" err="1" smtClean="0">
                <a:solidFill>
                  <a:schemeClr val="accent5">
                    <a:lumMod val="75000"/>
                  </a:schemeClr>
                </a:solidFill>
              </a:rPr>
              <a:t>from</a:t>
            </a:r>
            <a:r>
              <a:rPr lang="fr-FR" b="1" dirty="0" smtClean="0">
                <a:solidFill>
                  <a:schemeClr val="accent5">
                    <a:lumMod val="75000"/>
                  </a:schemeClr>
                </a:solidFill>
              </a:rPr>
              <a:t> </a:t>
            </a:r>
            <a:r>
              <a:rPr lang="fr-FR" b="1" dirty="0" err="1" smtClean="0">
                <a:solidFill>
                  <a:srgbClr val="00B050"/>
                </a:solidFill>
              </a:rPr>
              <a:t>nom_table</a:t>
            </a:r>
            <a:r>
              <a:rPr lang="fr-FR" b="1" dirty="0" smtClean="0">
                <a:solidFill>
                  <a:schemeClr val="accent5">
                    <a:lumMod val="75000"/>
                  </a:schemeClr>
                </a:solidFill>
              </a:rPr>
              <a:t>;</a:t>
            </a:r>
          </a:p>
          <a:p>
            <a:pPr marL="533400"/>
            <a:endParaRPr lang="fr-FR" b="1" dirty="0">
              <a:solidFill>
                <a:schemeClr val="accent5">
                  <a:lumMod val="75000"/>
                </a:schemeClr>
              </a:solidFill>
            </a:endParaRPr>
          </a:p>
          <a:p>
            <a:r>
              <a:rPr lang="fr-FR" b="1" dirty="0" smtClean="0">
                <a:solidFill>
                  <a:schemeClr val="accent5">
                    <a:lumMod val="75000"/>
                  </a:schemeClr>
                </a:solidFill>
              </a:rPr>
              <a:t>Exemples</a:t>
            </a:r>
          </a:p>
          <a:p>
            <a:pPr marL="533400"/>
            <a:r>
              <a:rPr lang="fr-FR" b="1" dirty="0" smtClean="0">
                <a:solidFill>
                  <a:schemeClr val="accent5">
                    <a:lumMod val="75000"/>
                  </a:schemeClr>
                </a:solidFill>
              </a:rPr>
              <a:t>Connaitre l'article le plus cher d'un magasin</a:t>
            </a:r>
          </a:p>
          <a:p>
            <a:pPr marL="1436688"/>
            <a:r>
              <a:rPr lang="fr-FR" b="1" dirty="0" smtClean="0">
                <a:solidFill>
                  <a:schemeClr val="accent5">
                    <a:lumMod val="75000"/>
                  </a:schemeClr>
                </a:solidFill>
              </a:rPr>
              <a:t>SELECT </a:t>
            </a:r>
            <a:r>
              <a:rPr lang="fr-FR" b="1" dirty="0" err="1" smtClean="0">
                <a:solidFill>
                  <a:schemeClr val="accent5">
                    <a:lumMod val="75000"/>
                  </a:schemeClr>
                </a:solidFill>
              </a:rPr>
              <a:t>nom_article</a:t>
            </a:r>
            <a:r>
              <a:rPr lang="fr-FR" b="1" dirty="0" smtClean="0">
                <a:solidFill>
                  <a:schemeClr val="accent5">
                    <a:lumMod val="75000"/>
                  </a:schemeClr>
                </a:solidFill>
              </a:rPr>
              <a:t>, MAX(</a:t>
            </a:r>
            <a:r>
              <a:rPr lang="fr-FR" b="1" dirty="0" err="1" smtClean="0">
                <a:solidFill>
                  <a:schemeClr val="accent5">
                    <a:lumMod val="75000"/>
                  </a:schemeClr>
                </a:solidFill>
              </a:rPr>
              <a:t>prix_article</a:t>
            </a:r>
            <a:r>
              <a:rPr lang="fr-FR" b="1" dirty="0" smtClean="0">
                <a:solidFill>
                  <a:schemeClr val="accent5">
                    <a:lumMod val="75000"/>
                  </a:schemeClr>
                </a:solidFill>
              </a:rPr>
              <a:t>)</a:t>
            </a:r>
          </a:p>
          <a:p>
            <a:pPr marL="1436688"/>
            <a:r>
              <a:rPr lang="fr-FR" b="1" dirty="0" smtClean="0">
                <a:solidFill>
                  <a:schemeClr val="accent5">
                    <a:lumMod val="75000"/>
                  </a:schemeClr>
                </a:solidFill>
              </a:rPr>
              <a:t>FROM </a:t>
            </a:r>
            <a:r>
              <a:rPr lang="fr-FR" b="1" dirty="0" err="1" smtClean="0">
                <a:solidFill>
                  <a:schemeClr val="accent5">
                    <a:lumMod val="75000"/>
                  </a:schemeClr>
                </a:solidFill>
              </a:rPr>
              <a:t>T_article</a:t>
            </a:r>
            <a:r>
              <a:rPr lang="fr-FR" b="1" dirty="0" smtClean="0">
                <a:solidFill>
                  <a:schemeClr val="accent5">
                    <a:lumMod val="75000"/>
                  </a:schemeClr>
                </a:solidFill>
              </a:rPr>
              <a:t>;</a:t>
            </a:r>
          </a:p>
          <a:p>
            <a:pPr marL="533400"/>
            <a:endParaRPr lang="fr-FR" b="1" dirty="0">
              <a:solidFill>
                <a:schemeClr val="accent5">
                  <a:lumMod val="75000"/>
                </a:schemeClr>
              </a:solidFill>
            </a:endParaRPr>
          </a:p>
          <a:p>
            <a:pPr marL="533400"/>
            <a:r>
              <a:rPr lang="fr-FR" b="1" dirty="0" smtClean="0">
                <a:solidFill>
                  <a:schemeClr val="accent5">
                    <a:lumMod val="75000"/>
                  </a:schemeClr>
                </a:solidFill>
              </a:rPr>
              <a:t>Connaitre la note la plus élevée de chaque élève</a:t>
            </a:r>
          </a:p>
          <a:p>
            <a:pPr marL="1435100"/>
            <a:r>
              <a:rPr lang="fr-FR" b="1" dirty="0" smtClean="0">
                <a:solidFill>
                  <a:schemeClr val="accent5">
                    <a:lumMod val="75000"/>
                  </a:schemeClr>
                </a:solidFill>
              </a:rPr>
              <a:t>SELECT MAX(</a:t>
            </a:r>
            <a:r>
              <a:rPr lang="fr-FR" b="1" dirty="0" err="1" smtClean="0">
                <a:solidFill>
                  <a:schemeClr val="accent5">
                    <a:lumMod val="75000"/>
                  </a:schemeClr>
                </a:solidFill>
              </a:rPr>
              <a:t>note_eleve</a:t>
            </a:r>
            <a:r>
              <a:rPr lang="fr-FR" b="1" dirty="0" smtClean="0">
                <a:solidFill>
                  <a:schemeClr val="accent5">
                    <a:lumMod val="75000"/>
                  </a:schemeClr>
                </a:solidFill>
              </a:rPr>
              <a:t>)</a:t>
            </a:r>
          </a:p>
          <a:p>
            <a:pPr marL="1435100"/>
            <a:r>
              <a:rPr lang="fr-FR" b="1" dirty="0" smtClean="0">
                <a:solidFill>
                  <a:schemeClr val="accent5">
                    <a:lumMod val="75000"/>
                  </a:schemeClr>
                </a:solidFill>
              </a:rPr>
              <a:t>FROM </a:t>
            </a:r>
            <a:r>
              <a:rPr lang="fr-FR" b="1" dirty="0" err="1" smtClean="0">
                <a:solidFill>
                  <a:schemeClr val="accent5">
                    <a:lumMod val="75000"/>
                  </a:schemeClr>
                </a:solidFill>
              </a:rPr>
              <a:t>T_eleve</a:t>
            </a:r>
            <a:endParaRPr lang="fr-FR" b="1" dirty="0" smtClean="0">
              <a:solidFill>
                <a:schemeClr val="accent5">
                  <a:lumMod val="75000"/>
                </a:schemeClr>
              </a:solidFill>
            </a:endParaRPr>
          </a:p>
          <a:p>
            <a:pPr marL="1435100"/>
            <a:r>
              <a:rPr lang="fr-FR" b="1" dirty="0" smtClean="0">
                <a:solidFill>
                  <a:schemeClr val="accent5">
                    <a:lumMod val="75000"/>
                  </a:schemeClr>
                </a:solidFill>
              </a:rPr>
              <a:t>GROUP BY </a:t>
            </a:r>
            <a:r>
              <a:rPr lang="fr-FR" b="1" dirty="0" err="1" smtClean="0">
                <a:solidFill>
                  <a:schemeClr val="accent5">
                    <a:lumMod val="75000"/>
                  </a:schemeClr>
                </a:solidFill>
              </a:rPr>
              <a:t>nom_eleve</a:t>
            </a:r>
            <a:r>
              <a:rPr lang="fr-FR" b="1" dirty="0" smtClean="0">
                <a:solidFill>
                  <a:schemeClr val="accent5">
                    <a:lumMod val="75000"/>
                  </a:schemeClr>
                </a:solidFill>
              </a:rPr>
              <a:t>;</a:t>
            </a:r>
          </a:p>
          <a:p>
            <a:endParaRPr lang="fr-FR" b="1" dirty="0">
              <a:solidFill>
                <a:schemeClr val="accent5">
                  <a:lumMod val="75000"/>
                </a:schemeClr>
              </a:solidFill>
            </a:endParaRPr>
          </a:p>
          <a:p>
            <a:endParaRPr lang="fr-FR" b="1" dirty="0">
              <a:solidFill>
                <a:schemeClr val="accent5">
                  <a:lumMod val="75000"/>
                </a:schemeClr>
              </a:solidFill>
            </a:endParaRPr>
          </a:p>
          <a:p>
            <a:pPr marL="804863"/>
            <a:endParaRPr lang="fr-FR" b="1" dirty="0">
              <a:solidFill>
                <a:srgbClr val="00B0F0"/>
              </a:solidFill>
            </a:endParaRPr>
          </a:p>
        </p:txBody>
      </p:sp>
      <p:sp>
        <p:nvSpPr>
          <p:cNvPr id="9" name="ZoneTexte 8"/>
          <p:cNvSpPr txBox="1"/>
          <p:nvPr/>
        </p:nvSpPr>
        <p:spPr>
          <a:xfrm>
            <a:off x="2098220" y="86341"/>
            <a:ext cx="7995558" cy="584775"/>
          </a:xfrm>
          <a:prstGeom prst="rect">
            <a:avLst/>
          </a:prstGeom>
          <a:noFill/>
        </p:spPr>
        <p:txBody>
          <a:bodyPr wrap="square" rtlCol="0">
            <a:spAutoFit/>
          </a:bodyPr>
          <a:lstStyle/>
          <a:p>
            <a:pPr algn="ctr"/>
            <a:r>
              <a:rPr lang="fr-FR" sz="3200" dirty="0" smtClean="0"/>
              <a:t>Les fonctions d'agrégation : La fonction MAX()</a:t>
            </a:r>
            <a:endParaRPr lang="fr-FR" sz="3200" dirty="0"/>
          </a:p>
        </p:txBody>
      </p:sp>
    </p:spTree>
    <p:extLst>
      <p:ext uri="{BB962C8B-B14F-4D97-AF65-F5344CB8AC3E}">
        <p14:creationId xmlns:p14="http://schemas.microsoft.com/office/powerpoint/2010/main" val="17525901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36</a:t>
            </a:fld>
            <a:endParaRPr lang="fr-FR"/>
          </a:p>
        </p:txBody>
      </p:sp>
      <p:sp>
        <p:nvSpPr>
          <p:cNvPr id="7" name="Rectangle 6"/>
          <p:cNvSpPr/>
          <p:nvPr/>
        </p:nvSpPr>
        <p:spPr>
          <a:xfrm>
            <a:off x="163285" y="812177"/>
            <a:ext cx="11865428" cy="526205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p>
          <a:p>
            <a:r>
              <a:rPr lang="fr-FR" b="1" dirty="0" smtClean="0">
                <a:solidFill>
                  <a:schemeClr val="accent5">
                    <a:lumMod val="75000"/>
                  </a:schemeClr>
                </a:solidFill>
              </a:rPr>
              <a:t>La fonction SUM() permet de calculer la somme totale d'une colonne contenant des valeurs numériques.</a:t>
            </a:r>
          </a:p>
          <a:p>
            <a:r>
              <a:rPr lang="fr-FR" b="1" dirty="0" smtClean="0">
                <a:solidFill>
                  <a:schemeClr val="accent5">
                    <a:lumMod val="75000"/>
                  </a:schemeClr>
                </a:solidFill>
              </a:rPr>
              <a:t>Cette fonction peut être utilisé avec la clause WHERE.</a:t>
            </a:r>
          </a:p>
          <a:p>
            <a:endParaRPr lang="fr-FR" b="1" dirty="0">
              <a:solidFill>
                <a:schemeClr val="accent5">
                  <a:lumMod val="75000"/>
                </a:schemeClr>
              </a:solidFill>
            </a:endParaRPr>
          </a:p>
          <a:p>
            <a:r>
              <a:rPr lang="fr-FR" b="1" dirty="0" smtClean="0">
                <a:solidFill>
                  <a:schemeClr val="accent5">
                    <a:lumMod val="75000"/>
                  </a:schemeClr>
                </a:solidFill>
              </a:rPr>
              <a:t>Syntaxe</a:t>
            </a:r>
          </a:p>
          <a:p>
            <a:pPr marL="533400"/>
            <a:r>
              <a:rPr lang="fr-FR" b="1" dirty="0" smtClean="0">
                <a:solidFill>
                  <a:schemeClr val="accent5">
                    <a:lumMod val="75000"/>
                  </a:schemeClr>
                </a:solidFill>
              </a:rPr>
              <a:t>SELECT </a:t>
            </a:r>
            <a:r>
              <a:rPr lang="fr-FR" b="1" dirty="0" smtClean="0">
                <a:solidFill>
                  <a:srgbClr val="00B0F0"/>
                </a:solidFill>
              </a:rPr>
              <a:t>SUM</a:t>
            </a:r>
            <a:r>
              <a:rPr lang="fr-FR" b="1" dirty="0" smtClean="0">
                <a:solidFill>
                  <a:schemeClr val="accent5">
                    <a:lumMod val="75000"/>
                  </a:schemeClr>
                </a:solidFill>
              </a:rPr>
              <a:t> (</a:t>
            </a:r>
            <a:r>
              <a:rPr lang="fr-FR" b="1" dirty="0" err="1" smtClean="0">
                <a:solidFill>
                  <a:schemeClr val="accent5">
                    <a:lumMod val="75000"/>
                  </a:schemeClr>
                </a:solidFill>
              </a:rPr>
              <a:t>nom_colonne</a:t>
            </a:r>
            <a:r>
              <a:rPr lang="fr-FR" b="1" dirty="0" smtClean="0">
                <a:solidFill>
                  <a:schemeClr val="accent5">
                    <a:lumMod val="75000"/>
                  </a:schemeClr>
                </a:solidFill>
              </a:rPr>
              <a:t>) </a:t>
            </a:r>
            <a:r>
              <a:rPr lang="fr-FR" b="1" dirty="0" err="1" smtClean="0">
                <a:solidFill>
                  <a:schemeClr val="accent5">
                    <a:lumMod val="75000"/>
                  </a:schemeClr>
                </a:solidFill>
              </a:rPr>
              <a:t>from</a:t>
            </a:r>
            <a:r>
              <a:rPr lang="fr-FR" b="1" dirty="0" smtClean="0">
                <a:solidFill>
                  <a:schemeClr val="accent5">
                    <a:lumMod val="75000"/>
                  </a:schemeClr>
                </a:solidFill>
              </a:rPr>
              <a:t> </a:t>
            </a:r>
            <a:r>
              <a:rPr lang="fr-FR" b="1" dirty="0" err="1" smtClean="0">
                <a:solidFill>
                  <a:srgbClr val="00B050"/>
                </a:solidFill>
              </a:rPr>
              <a:t>nom_table</a:t>
            </a:r>
            <a:r>
              <a:rPr lang="fr-FR" b="1" dirty="0" smtClean="0">
                <a:solidFill>
                  <a:schemeClr val="accent5">
                    <a:lumMod val="75000"/>
                  </a:schemeClr>
                </a:solidFill>
              </a:rPr>
              <a:t>;</a:t>
            </a:r>
          </a:p>
          <a:p>
            <a:pPr marL="533400"/>
            <a:endParaRPr lang="fr-FR" b="1" dirty="0">
              <a:solidFill>
                <a:schemeClr val="accent5">
                  <a:lumMod val="75000"/>
                </a:schemeClr>
              </a:solidFill>
            </a:endParaRPr>
          </a:p>
          <a:p>
            <a:r>
              <a:rPr lang="fr-FR" b="1" dirty="0" smtClean="0">
                <a:solidFill>
                  <a:schemeClr val="accent5">
                    <a:lumMod val="75000"/>
                  </a:schemeClr>
                </a:solidFill>
              </a:rPr>
              <a:t>Exemples</a:t>
            </a:r>
          </a:p>
          <a:p>
            <a:pPr marL="533400"/>
            <a:r>
              <a:rPr lang="fr-FR" b="1" dirty="0" smtClean="0">
                <a:solidFill>
                  <a:schemeClr val="accent5">
                    <a:lumMod val="75000"/>
                  </a:schemeClr>
                </a:solidFill>
              </a:rPr>
              <a:t>Connaitre l'article le plus cher d'un magasin</a:t>
            </a:r>
          </a:p>
          <a:p>
            <a:pPr marL="1436688"/>
            <a:r>
              <a:rPr lang="fr-FR" b="1" dirty="0" smtClean="0">
                <a:solidFill>
                  <a:schemeClr val="accent5">
                    <a:lumMod val="75000"/>
                  </a:schemeClr>
                </a:solidFill>
              </a:rPr>
              <a:t>SELECT </a:t>
            </a:r>
            <a:r>
              <a:rPr lang="fr-FR" b="1" dirty="0" err="1" smtClean="0">
                <a:solidFill>
                  <a:schemeClr val="accent5">
                    <a:lumMod val="75000"/>
                  </a:schemeClr>
                </a:solidFill>
              </a:rPr>
              <a:t>nom_article</a:t>
            </a:r>
            <a:r>
              <a:rPr lang="fr-FR" b="1" dirty="0" smtClean="0">
                <a:solidFill>
                  <a:schemeClr val="accent5">
                    <a:lumMod val="75000"/>
                  </a:schemeClr>
                </a:solidFill>
              </a:rPr>
              <a:t>, MAX(</a:t>
            </a:r>
            <a:r>
              <a:rPr lang="fr-FR" b="1" dirty="0" err="1" smtClean="0">
                <a:solidFill>
                  <a:schemeClr val="accent5">
                    <a:lumMod val="75000"/>
                  </a:schemeClr>
                </a:solidFill>
              </a:rPr>
              <a:t>prix_article</a:t>
            </a:r>
            <a:r>
              <a:rPr lang="fr-FR" b="1" dirty="0" smtClean="0">
                <a:solidFill>
                  <a:schemeClr val="accent5">
                    <a:lumMod val="75000"/>
                  </a:schemeClr>
                </a:solidFill>
              </a:rPr>
              <a:t>)</a:t>
            </a:r>
          </a:p>
          <a:p>
            <a:pPr marL="1436688"/>
            <a:r>
              <a:rPr lang="fr-FR" b="1" dirty="0" smtClean="0">
                <a:solidFill>
                  <a:schemeClr val="accent5">
                    <a:lumMod val="75000"/>
                  </a:schemeClr>
                </a:solidFill>
              </a:rPr>
              <a:t>FROM </a:t>
            </a:r>
            <a:r>
              <a:rPr lang="fr-FR" b="1" dirty="0" err="1" smtClean="0">
                <a:solidFill>
                  <a:schemeClr val="accent5">
                    <a:lumMod val="75000"/>
                  </a:schemeClr>
                </a:solidFill>
              </a:rPr>
              <a:t>T_articles</a:t>
            </a:r>
            <a:r>
              <a:rPr lang="fr-FR" b="1" dirty="0" smtClean="0">
                <a:solidFill>
                  <a:schemeClr val="accent5">
                    <a:lumMod val="75000"/>
                  </a:schemeClr>
                </a:solidFill>
              </a:rPr>
              <a:t>;</a:t>
            </a:r>
          </a:p>
          <a:p>
            <a:pPr marL="533400"/>
            <a:endParaRPr lang="fr-FR" b="1" dirty="0">
              <a:solidFill>
                <a:schemeClr val="accent5">
                  <a:lumMod val="75000"/>
                </a:schemeClr>
              </a:solidFill>
            </a:endParaRPr>
          </a:p>
          <a:p>
            <a:pPr marL="533400"/>
            <a:r>
              <a:rPr lang="fr-FR" b="1" dirty="0" smtClean="0">
                <a:solidFill>
                  <a:schemeClr val="accent5">
                    <a:lumMod val="75000"/>
                  </a:schemeClr>
                </a:solidFill>
              </a:rPr>
              <a:t>Connaitre le montant des achats du client DUPONT</a:t>
            </a:r>
          </a:p>
          <a:p>
            <a:pPr marL="1435100"/>
            <a:r>
              <a:rPr lang="fr-FR" b="1" dirty="0" smtClean="0">
                <a:solidFill>
                  <a:schemeClr val="accent5">
                    <a:lumMod val="75000"/>
                  </a:schemeClr>
                </a:solidFill>
              </a:rPr>
              <a:t>SELECT </a:t>
            </a:r>
            <a:r>
              <a:rPr lang="fr-FR" b="1" dirty="0" err="1" smtClean="0">
                <a:solidFill>
                  <a:schemeClr val="accent5">
                    <a:lumMod val="75000"/>
                  </a:schemeClr>
                </a:solidFill>
              </a:rPr>
              <a:t>nom_client</a:t>
            </a:r>
            <a:r>
              <a:rPr lang="fr-FR" b="1" dirty="0" smtClean="0">
                <a:solidFill>
                  <a:schemeClr val="accent5">
                    <a:lumMod val="75000"/>
                  </a:schemeClr>
                </a:solidFill>
              </a:rPr>
              <a:t>, SUM(</a:t>
            </a:r>
            <a:r>
              <a:rPr lang="fr-FR" b="1" dirty="0" err="1" smtClean="0">
                <a:solidFill>
                  <a:schemeClr val="accent5">
                    <a:lumMod val="75000"/>
                  </a:schemeClr>
                </a:solidFill>
              </a:rPr>
              <a:t>montant_article</a:t>
            </a:r>
            <a:r>
              <a:rPr lang="fr-FR" b="1" dirty="0" smtClean="0">
                <a:solidFill>
                  <a:schemeClr val="accent5">
                    <a:lumMod val="75000"/>
                  </a:schemeClr>
                </a:solidFill>
              </a:rPr>
              <a:t>)</a:t>
            </a:r>
          </a:p>
          <a:p>
            <a:pPr marL="1435100"/>
            <a:r>
              <a:rPr lang="fr-FR" b="1" dirty="0" smtClean="0">
                <a:solidFill>
                  <a:schemeClr val="accent5">
                    <a:lumMod val="75000"/>
                  </a:schemeClr>
                </a:solidFill>
              </a:rPr>
              <a:t>FROM </a:t>
            </a:r>
            <a:r>
              <a:rPr lang="fr-FR" b="1" dirty="0" err="1" smtClean="0">
                <a:solidFill>
                  <a:schemeClr val="accent5">
                    <a:lumMod val="75000"/>
                  </a:schemeClr>
                </a:solidFill>
              </a:rPr>
              <a:t>T_client</a:t>
            </a:r>
            <a:endParaRPr lang="fr-FR" b="1" dirty="0" smtClean="0">
              <a:solidFill>
                <a:schemeClr val="accent5">
                  <a:lumMod val="75000"/>
                </a:schemeClr>
              </a:solidFill>
            </a:endParaRPr>
          </a:p>
          <a:p>
            <a:pPr marL="1435100"/>
            <a:r>
              <a:rPr lang="fr-FR" b="1" dirty="0" smtClean="0">
                <a:solidFill>
                  <a:schemeClr val="accent5">
                    <a:lumMod val="75000"/>
                  </a:schemeClr>
                </a:solidFill>
              </a:rPr>
              <a:t>WHERE </a:t>
            </a:r>
            <a:r>
              <a:rPr lang="fr-FR" b="1" dirty="0" err="1" smtClean="0">
                <a:solidFill>
                  <a:schemeClr val="accent5">
                    <a:lumMod val="75000"/>
                  </a:schemeClr>
                </a:solidFill>
              </a:rPr>
              <a:t>nom_client</a:t>
            </a:r>
            <a:r>
              <a:rPr lang="fr-FR" b="1" dirty="0" smtClean="0">
                <a:solidFill>
                  <a:schemeClr val="accent5">
                    <a:lumMod val="75000"/>
                  </a:schemeClr>
                </a:solidFill>
              </a:rPr>
              <a:t>='DUPONT';</a:t>
            </a:r>
          </a:p>
          <a:p>
            <a:endParaRPr lang="fr-FR" b="1" dirty="0">
              <a:solidFill>
                <a:schemeClr val="accent5">
                  <a:lumMod val="75000"/>
                </a:schemeClr>
              </a:solidFill>
            </a:endParaRPr>
          </a:p>
          <a:p>
            <a:endParaRPr lang="fr-FR" b="1" dirty="0">
              <a:solidFill>
                <a:schemeClr val="accent5">
                  <a:lumMod val="75000"/>
                </a:schemeClr>
              </a:solidFill>
            </a:endParaRPr>
          </a:p>
          <a:p>
            <a:pPr marL="804863"/>
            <a:endParaRPr lang="fr-FR" b="1" dirty="0">
              <a:solidFill>
                <a:srgbClr val="00B0F0"/>
              </a:solidFill>
            </a:endParaRPr>
          </a:p>
        </p:txBody>
      </p:sp>
      <p:sp>
        <p:nvSpPr>
          <p:cNvPr id="9" name="ZoneTexte 8"/>
          <p:cNvSpPr txBox="1"/>
          <p:nvPr/>
        </p:nvSpPr>
        <p:spPr>
          <a:xfrm>
            <a:off x="1757916" y="86341"/>
            <a:ext cx="8676166" cy="584775"/>
          </a:xfrm>
          <a:prstGeom prst="rect">
            <a:avLst/>
          </a:prstGeom>
          <a:noFill/>
        </p:spPr>
        <p:txBody>
          <a:bodyPr wrap="square" rtlCol="0">
            <a:spAutoFit/>
          </a:bodyPr>
          <a:lstStyle/>
          <a:p>
            <a:pPr algn="ctr"/>
            <a:r>
              <a:rPr lang="fr-FR" sz="3200" dirty="0" smtClean="0"/>
              <a:t>Les fonctions d'agrégation : La fonction SUM()</a:t>
            </a:r>
            <a:endParaRPr lang="fr-FR" sz="3200" dirty="0"/>
          </a:p>
        </p:txBody>
      </p:sp>
    </p:spTree>
    <p:extLst>
      <p:ext uri="{BB962C8B-B14F-4D97-AF65-F5344CB8AC3E}">
        <p14:creationId xmlns:p14="http://schemas.microsoft.com/office/powerpoint/2010/main" val="20917995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37</a:t>
            </a:fld>
            <a:endParaRPr lang="fr-FR"/>
          </a:p>
        </p:txBody>
      </p:sp>
      <p:sp>
        <p:nvSpPr>
          <p:cNvPr id="34" name="ZoneTexte 33"/>
          <p:cNvSpPr txBox="1"/>
          <p:nvPr/>
        </p:nvSpPr>
        <p:spPr>
          <a:xfrm>
            <a:off x="551643" y="153341"/>
            <a:ext cx="11088713" cy="584775"/>
          </a:xfrm>
          <a:prstGeom prst="rect">
            <a:avLst/>
          </a:prstGeom>
          <a:noFill/>
        </p:spPr>
        <p:txBody>
          <a:bodyPr wrap="square" rtlCol="0">
            <a:spAutoFit/>
          </a:bodyPr>
          <a:lstStyle/>
          <a:p>
            <a:pPr algn="ctr"/>
            <a:r>
              <a:rPr lang="fr-FR" sz="3200" dirty="0" smtClean="0"/>
              <a:t>La gestion des utilisateurs dans MySQL : Création des utilisateurs </a:t>
            </a:r>
            <a:endParaRPr lang="fr-FR" sz="3200" dirty="0"/>
          </a:p>
        </p:txBody>
      </p:sp>
      <p:sp>
        <p:nvSpPr>
          <p:cNvPr id="4" name="Rectangle 3"/>
          <p:cNvSpPr/>
          <p:nvPr/>
        </p:nvSpPr>
        <p:spPr>
          <a:xfrm>
            <a:off x="95693" y="818707"/>
            <a:ext cx="11972260" cy="553764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b="1" dirty="0" smtClean="0">
              <a:solidFill>
                <a:schemeClr val="accent5">
                  <a:lumMod val="75000"/>
                </a:schemeClr>
              </a:solidFill>
            </a:endParaRPr>
          </a:p>
          <a:p>
            <a:r>
              <a:rPr lang="fr-FR" b="1" dirty="0" smtClean="0">
                <a:solidFill>
                  <a:schemeClr val="accent5">
                    <a:lumMod val="75000"/>
                  </a:schemeClr>
                </a:solidFill>
              </a:rPr>
              <a:t>Objectif</a:t>
            </a:r>
            <a:endParaRPr lang="fr-FR" b="1" dirty="0">
              <a:solidFill>
                <a:schemeClr val="accent5">
                  <a:lumMod val="75000"/>
                </a:schemeClr>
              </a:solidFill>
            </a:endParaRPr>
          </a:p>
          <a:p>
            <a:r>
              <a:rPr lang="fr-FR" b="1" dirty="0" smtClean="0">
                <a:solidFill>
                  <a:schemeClr val="accent5">
                    <a:lumMod val="75000"/>
                  </a:schemeClr>
                </a:solidFill>
              </a:rPr>
              <a:t>La création d'un utilisateur sous MySQL s'effectue en deux étapes :</a:t>
            </a:r>
          </a:p>
          <a:p>
            <a:pPr marL="1435100"/>
            <a:r>
              <a:rPr lang="fr-FR" b="1" dirty="0" smtClean="0">
                <a:solidFill>
                  <a:schemeClr val="accent5">
                    <a:lumMod val="75000"/>
                  </a:schemeClr>
                </a:solidFill>
              </a:rPr>
              <a:t>1) La création de l'utilisateur avec les commandes SQL CREATE USER ou INSERT INTO</a:t>
            </a:r>
          </a:p>
          <a:p>
            <a:pPr marL="1435100"/>
            <a:r>
              <a:rPr lang="fr-FR" b="1" dirty="0" smtClean="0">
                <a:solidFill>
                  <a:schemeClr val="accent5">
                    <a:lumMod val="75000"/>
                  </a:schemeClr>
                </a:solidFill>
              </a:rPr>
              <a:t>2) La création des privilèges de l'utilisateur sur les bases de données avec la commande GRANT</a:t>
            </a:r>
          </a:p>
          <a:p>
            <a:endParaRPr lang="fr-FR" b="1" dirty="0">
              <a:solidFill>
                <a:schemeClr val="accent5">
                  <a:lumMod val="75000"/>
                </a:schemeClr>
              </a:solidFill>
            </a:endParaRPr>
          </a:p>
          <a:p>
            <a:r>
              <a:rPr lang="fr-FR" b="1" dirty="0" smtClean="0">
                <a:solidFill>
                  <a:schemeClr val="accent5">
                    <a:lumMod val="75000"/>
                  </a:schemeClr>
                </a:solidFill>
              </a:rPr>
              <a:t>Syntaxe</a:t>
            </a:r>
          </a:p>
          <a:p>
            <a:pPr marL="808038"/>
            <a:r>
              <a:rPr lang="fr-FR" b="1" dirty="0" smtClean="0">
                <a:solidFill>
                  <a:schemeClr val="accent5">
                    <a:lumMod val="75000"/>
                  </a:schemeClr>
                </a:solidFill>
              </a:rPr>
              <a:t>Création de l'utilisateur</a:t>
            </a:r>
          </a:p>
          <a:p>
            <a:pPr marL="808038"/>
            <a:endParaRPr lang="fr-FR" b="1" dirty="0" smtClean="0">
              <a:solidFill>
                <a:schemeClr val="accent5">
                  <a:lumMod val="75000"/>
                </a:schemeClr>
              </a:solidFill>
            </a:endParaRPr>
          </a:p>
          <a:p>
            <a:pPr marL="542925"/>
            <a:r>
              <a:rPr lang="fr-FR" b="1" dirty="0" smtClean="0">
                <a:solidFill>
                  <a:srgbClr val="00B0F0"/>
                </a:solidFill>
              </a:rPr>
              <a:t>CREATE USER </a:t>
            </a:r>
            <a:r>
              <a:rPr lang="fr-FR" b="1" dirty="0" err="1" smtClean="0">
                <a:solidFill>
                  <a:schemeClr val="accent5">
                    <a:lumMod val="75000"/>
                  </a:schemeClr>
                </a:solidFill>
              </a:rPr>
              <a:t>nom_utilisateur@typehôte</a:t>
            </a:r>
            <a:r>
              <a:rPr lang="fr-FR" b="1" dirty="0" smtClean="0">
                <a:solidFill>
                  <a:schemeClr val="accent5">
                    <a:lumMod val="75000"/>
                  </a:schemeClr>
                </a:solidFill>
              </a:rPr>
              <a:t> [IDENTIFIED </a:t>
            </a:r>
            <a:r>
              <a:rPr lang="fr-FR" b="1" dirty="0" smtClean="0">
                <a:solidFill>
                  <a:schemeClr val="accent5">
                    <a:lumMod val="75000"/>
                  </a:schemeClr>
                </a:solidFill>
              </a:rPr>
              <a:t>BY </a:t>
            </a:r>
            <a:r>
              <a:rPr lang="fr-FR" b="1" dirty="0" smtClean="0">
                <a:solidFill>
                  <a:schemeClr val="accent5">
                    <a:lumMod val="75000"/>
                  </a:schemeClr>
                </a:solidFill>
              </a:rPr>
              <a:t>'</a:t>
            </a:r>
            <a:r>
              <a:rPr lang="fr-FR" b="1" dirty="0" err="1" smtClean="0">
                <a:solidFill>
                  <a:schemeClr val="accent5">
                    <a:lumMod val="75000"/>
                  </a:schemeClr>
                </a:solidFill>
              </a:rPr>
              <a:t>motdepasse</a:t>
            </a:r>
            <a:r>
              <a:rPr lang="fr-FR" b="1" smtClean="0">
                <a:solidFill>
                  <a:schemeClr val="accent5">
                    <a:lumMod val="75000"/>
                  </a:schemeClr>
                </a:solidFill>
              </a:rPr>
              <a:t>'];</a:t>
            </a:r>
            <a:endParaRPr lang="fr-FR" b="1" dirty="0" smtClean="0">
              <a:solidFill>
                <a:schemeClr val="accent5">
                  <a:lumMod val="75000"/>
                </a:schemeClr>
              </a:solidFill>
            </a:endParaRPr>
          </a:p>
          <a:p>
            <a:pPr marL="361950"/>
            <a:r>
              <a:rPr lang="fr-FR" b="1" dirty="0" smtClean="0">
                <a:solidFill>
                  <a:schemeClr val="accent5">
                    <a:lumMod val="75000"/>
                  </a:schemeClr>
                </a:solidFill>
              </a:rPr>
              <a:t>OU</a:t>
            </a:r>
          </a:p>
          <a:p>
            <a:pPr marL="542925"/>
            <a:r>
              <a:rPr lang="fr-FR" b="1" dirty="0" smtClean="0">
                <a:solidFill>
                  <a:srgbClr val="7030A0"/>
                </a:solidFill>
              </a:rPr>
              <a:t>INSERT INTO </a:t>
            </a:r>
            <a:r>
              <a:rPr lang="fr-FR" b="1" dirty="0" smtClean="0">
                <a:solidFill>
                  <a:schemeClr val="accent5">
                    <a:lumMod val="75000"/>
                  </a:schemeClr>
                </a:solidFill>
              </a:rPr>
              <a:t>user(</a:t>
            </a:r>
            <a:r>
              <a:rPr lang="fr-FR" b="1" dirty="0" smtClean="0">
                <a:solidFill>
                  <a:schemeClr val="accent5"/>
                </a:solidFill>
              </a:rPr>
              <a:t>hôte</a:t>
            </a:r>
            <a:r>
              <a:rPr lang="fr-FR" b="1" dirty="0" smtClean="0">
                <a:solidFill>
                  <a:schemeClr val="accent5">
                    <a:lumMod val="75000"/>
                  </a:schemeClr>
                </a:solidFill>
              </a:rPr>
              <a:t>, </a:t>
            </a:r>
            <a:r>
              <a:rPr lang="fr-FR" b="1" dirty="0" err="1" smtClean="0">
                <a:solidFill>
                  <a:srgbClr val="00B0F0"/>
                </a:solidFill>
              </a:rPr>
              <a:t>nom_utilisateur</a:t>
            </a:r>
            <a:r>
              <a:rPr lang="fr-FR" b="1" dirty="0" smtClean="0">
                <a:solidFill>
                  <a:schemeClr val="accent5">
                    <a:lumMod val="75000"/>
                  </a:schemeClr>
                </a:solidFill>
              </a:rPr>
              <a:t>, </a:t>
            </a:r>
            <a:r>
              <a:rPr lang="fr-FR" b="1" dirty="0" err="1" smtClean="0">
                <a:solidFill>
                  <a:srgbClr val="00B050"/>
                </a:solidFill>
              </a:rPr>
              <a:t>motdepasse</a:t>
            </a:r>
            <a:r>
              <a:rPr lang="fr-FR" b="1" dirty="0" smtClean="0">
                <a:solidFill>
                  <a:schemeClr val="accent5">
                    <a:lumMod val="75000"/>
                  </a:schemeClr>
                </a:solidFill>
              </a:rPr>
              <a:t>)</a:t>
            </a:r>
          </a:p>
          <a:p>
            <a:pPr marL="542925"/>
            <a:r>
              <a:rPr lang="fr-FR" b="1" dirty="0" smtClean="0">
                <a:solidFill>
                  <a:srgbClr val="7030A0"/>
                </a:solidFill>
              </a:rPr>
              <a:t>VALUES</a:t>
            </a:r>
            <a:r>
              <a:rPr lang="fr-FR" b="1" dirty="0" smtClean="0">
                <a:solidFill>
                  <a:schemeClr val="accent5">
                    <a:lumMod val="75000"/>
                  </a:schemeClr>
                </a:solidFill>
              </a:rPr>
              <a:t>(</a:t>
            </a:r>
            <a:r>
              <a:rPr lang="fr-FR" b="1" dirty="0" smtClean="0">
                <a:solidFill>
                  <a:schemeClr val="accent1">
                    <a:lumMod val="75000"/>
                  </a:schemeClr>
                </a:solidFill>
              </a:rPr>
              <a:t>'</a:t>
            </a:r>
            <a:r>
              <a:rPr lang="fr-FR" b="1" dirty="0" err="1" smtClean="0">
                <a:solidFill>
                  <a:schemeClr val="accent1">
                    <a:lumMod val="75000"/>
                  </a:schemeClr>
                </a:solidFill>
              </a:rPr>
              <a:t>valeur_hôte</a:t>
            </a:r>
            <a:r>
              <a:rPr lang="fr-FR" b="1" dirty="0" smtClean="0">
                <a:solidFill>
                  <a:schemeClr val="accent1">
                    <a:lumMod val="75000"/>
                  </a:schemeClr>
                </a:solidFill>
              </a:rPr>
              <a:t>'</a:t>
            </a:r>
            <a:r>
              <a:rPr lang="fr-FR" b="1" dirty="0" smtClean="0">
                <a:solidFill>
                  <a:schemeClr val="accent5">
                    <a:lumMod val="75000"/>
                  </a:schemeClr>
                </a:solidFill>
              </a:rPr>
              <a:t>, </a:t>
            </a:r>
            <a:r>
              <a:rPr lang="fr-FR" b="1" dirty="0" smtClean="0">
                <a:solidFill>
                  <a:srgbClr val="00B0F0"/>
                </a:solidFill>
              </a:rPr>
              <a:t>'</a:t>
            </a:r>
            <a:r>
              <a:rPr lang="fr-FR" b="1" dirty="0" err="1" smtClean="0">
                <a:solidFill>
                  <a:srgbClr val="00B0F0"/>
                </a:solidFill>
              </a:rPr>
              <a:t>valeur_nom_utilisateur</a:t>
            </a:r>
            <a:r>
              <a:rPr lang="fr-FR" b="1" dirty="0" smtClean="0">
                <a:solidFill>
                  <a:srgbClr val="00B0F0"/>
                </a:solidFill>
              </a:rPr>
              <a:t>'</a:t>
            </a:r>
            <a:r>
              <a:rPr lang="fr-FR" b="1" dirty="0" smtClean="0">
                <a:solidFill>
                  <a:schemeClr val="accent5">
                    <a:lumMod val="75000"/>
                  </a:schemeClr>
                </a:solidFill>
              </a:rPr>
              <a:t>, </a:t>
            </a:r>
            <a:r>
              <a:rPr lang="fr-FR" b="1" dirty="0" smtClean="0">
                <a:solidFill>
                  <a:srgbClr val="00B050"/>
                </a:solidFill>
              </a:rPr>
              <a:t>'</a:t>
            </a:r>
            <a:r>
              <a:rPr lang="fr-FR" b="1" dirty="0" err="1" smtClean="0">
                <a:solidFill>
                  <a:srgbClr val="00B050"/>
                </a:solidFill>
              </a:rPr>
              <a:t>valeur_motdepasse</a:t>
            </a:r>
            <a:r>
              <a:rPr lang="fr-FR" b="1" dirty="0" smtClean="0">
                <a:solidFill>
                  <a:srgbClr val="00B050"/>
                </a:solidFill>
              </a:rPr>
              <a:t>'</a:t>
            </a:r>
            <a:r>
              <a:rPr lang="fr-FR" b="1" dirty="0" smtClean="0">
                <a:solidFill>
                  <a:schemeClr val="accent5">
                    <a:lumMod val="75000"/>
                  </a:schemeClr>
                </a:solidFill>
              </a:rPr>
              <a:t>);</a:t>
            </a:r>
          </a:p>
          <a:p>
            <a:endParaRPr lang="fr-FR" b="1" dirty="0">
              <a:solidFill>
                <a:schemeClr val="accent5">
                  <a:lumMod val="75000"/>
                </a:schemeClr>
              </a:solidFill>
            </a:endParaRPr>
          </a:p>
          <a:p>
            <a:r>
              <a:rPr lang="fr-FR" b="1" dirty="0" smtClean="0">
                <a:solidFill>
                  <a:schemeClr val="accent5">
                    <a:lumMod val="75000"/>
                  </a:schemeClr>
                </a:solidFill>
              </a:rPr>
              <a:t>Exemples</a:t>
            </a:r>
          </a:p>
          <a:p>
            <a:endParaRPr lang="fr-FR" b="1" dirty="0" smtClean="0">
              <a:solidFill>
                <a:schemeClr val="accent5">
                  <a:lumMod val="75000"/>
                </a:schemeClr>
              </a:solidFill>
            </a:endParaRPr>
          </a:p>
          <a:p>
            <a:pPr marL="542925"/>
            <a:r>
              <a:rPr lang="fr-FR" b="1" dirty="0" smtClean="0">
                <a:solidFill>
                  <a:schemeClr val="accent5">
                    <a:lumMod val="75000"/>
                  </a:schemeClr>
                </a:solidFill>
              </a:rPr>
              <a:t>CREATE USER </a:t>
            </a:r>
            <a:r>
              <a:rPr lang="fr-FR" b="1" dirty="0" err="1" smtClean="0">
                <a:solidFill>
                  <a:schemeClr val="accent5">
                    <a:lumMod val="75000"/>
                  </a:schemeClr>
                </a:solidFill>
              </a:rPr>
              <a:t>Nicolas@localhost</a:t>
            </a:r>
            <a:r>
              <a:rPr lang="fr-FR" b="1" dirty="0" smtClean="0">
                <a:solidFill>
                  <a:schemeClr val="accent5">
                    <a:lumMod val="75000"/>
                  </a:schemeClr>
                </a:solidFill>
              </a:rPr>
              <a:t> IDENTIFIED BY 'Nico1';</a:t>
            </a:r>
          </a:p>
          <a:p>
            <a:pPr marL="542925"/>
            <a:endParaRPr lang="fr-FR" b="1" dirty="0">
              <a:solidFill>
                <a:schemeClr val="accent5">
                  <a:lumMod val="75000"/>
                </a:schemeClr>
              </a:solidFill>
            </a:endParaRPr>
          </a:p>
          <a:p>
            <a:pPr marL="542925"/>
            <a:r>
              <a:rPr lang="fr-FR" b="1" dirty="0" smtClean="0">
                <a:solidFill>
                  <a:schemeClr val="accent5">
                    <a:lumMod val="75000"/>
                  </a:schemeClr>
                </a:solidFill>
              </a:rPr>
              <a:t>INSERT INTO user('localhost','Nicolas,'Nico1');</a:t>
            </a:r>
            <a:endParaRPr lang="fr-FR" b="1" dirty="0" smtClean="0">
              <a:solidFill>
                <a:srgbClr val="7030A0"/>
              </a:solidFill>
            </a:endParaRPr>
          </a:p>
          <a:p>
            <a:pPr marL="808038"/>
            <a:endParaRPr lang="fr-FR" b="1" dirty="0" smtClean="0">
              <a:solidFill>
                <a:schemeClr val="accent5">
                  <a:lumMod val="75000"/>
                </a:schemeClr>
              </a:solidFill>
            </a:endParaRPr>
          </a:p>
          <a:p>
            <a:pPr marL="542925"/>
            <a:endParaRPr lang="fr-FR" b="1" dirty="0">
              <a:solidFill>
                <a:schemeClr val="accent5">
                  <a:lumMod val="75000"/>
                </a:schemeClr>
              </a:solidFill>
            </a:endParaRPr>
          </a:p>
        </p:txBody>
      </p:sp>
      <p:sp>
        <p:nvSpPr>
          <p:cNvPr id="6" name="Organigramme : Connecteur 5"/>
          <p:cNvSpPr/>
          <p:nvPr/>
        </p:nvSpPr>
        <p:spPr>
          <a:xfrm>
            <a:off x="4937346" y="3002738"/>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7" name="Organigramme : Connecteur 6"/>
          <p:cNvSpPr/>
          <p:nvPr/>
        </p:nvSpPr>
        <p:spPr>
          <a:xfrm>
            <a:off x="1981493" y="3619427"/>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2</a:t>
            </a:r>
            <a:endParaRPr lang="fr-FR" dirty="0">
              <a:solidFill>
                <a:srgbClr val="FF0000"/>
              </a:solidFill>
            </a:endParaRPr>
          </a:p>
        </p:txBody>
      </p:sp>
      <p:sp>
        <p:nvSpPr>
          <p:cNvPr id="8" name="Organigramme : Connecteur 7"/>
          <p:cNvSpPr/>
          <p:nvPr/>
        </p:nvSpPr>
        <p:spPr>
          <a:xfrm>
            <a:off x="3034117" y="4901354"/>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a:t>
            </a:r>
          </a:p>
        </p:txBody>
      </p:sp>
      <p:sp>
        <p:nvSpPr>
          <p:cNvPr id="75" name="Organigramme : Connecteur 74"/>
          <p:cNvSpPr/>
          <p:nvPr/>
        </p:nvSpPr>
        <p:spPr>
          <a:xfrm>
            <a:off x="6700037" y="4730839"/>
            <a:ext cx="322021"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89" name="Organigramme : Connecteur 88"/>
          <p:cNvSpPr/>
          <p:nvPr/>
        </p:nvSpPr>
        <p:spPr>
          <a:xfrm>
            <a:off x="6700036" y="5309980"/>
            <a:ext cx="322021"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a:t>
            </a:r>
          </a:p>
        </p:txBody>
      </p:sp>
      <p:sp>
        <p:nvSpPr>
          <p:cNvPr id="98" name="Organigramme : Connecteur 97"/>
          <p:cNvSpPr/>
          <p:nvPr/>
        </p:nvSpPr>
        <p:spPr>
          <a:xfrm>
            <a:off x="6700036" y="5889121"/>
            <a:ext cx="322021"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a:t>
            </a:r>
          </a:p>
        </p:txBody>
      </p:sp>
      <p:sp>
        <p:nvSpPr>
          <p:cNvPr id="5" name="ZoneTexte 4"/>
          <p:cNvSpPr txBox="1"/>
          <p:nvPr/>
        </p:nvSpPr>
        <p:spPr>
          <a:xfrm>
            <a:off x="7098093" y="4631229"/>
            <a:ext cx="4691797" cy="523220"/>
          </a:xfrm>
          <a:prstGeom prst="rect">
            <a:avLst/>
          </a:prstGeom>
          <a:noFill/>
        </p:spPr>
        <p:txBody>
          <a:bodyPr wrap="square" rtlCol="0">
            <a:spAutoFit/>
          </a:bodyPr>
          <a:lstStyle/>
          <a:p>
            <a:r>
              <a:rPr lang="fr-FR" sz="1400" b="1" dirty="0" smtClean="0"/>
              <a:t>IDENTIFIED BY entre crochets signifie que le mot de passe est facultatif</a:t>
            </a:r>
            <a:endParaRPr lang="fr-FR" sz="1400" b="1" dirty="0"/>
          </a:p>
        </p:txBody>
      </p:sp>
      <p:sp>
        <p:nvSpPr>
          <p:cNvPr id="99" name="ZoneTexte 98"/>
          <p:cNvSpPr txBox="1"/>
          <p:nvPr/>
        </p:nvSpPr>
        <p:spPr>
          <a:xfrm>
            <a:off x="7098093" y="5315630"/>
            <a:ext cx="3519021" cy="307777"/>
          </a:xfrm>
          <a:prstGeom prst="rect">
            <a:avLst/>
          </a:prstGeom>
          <a:noFill/>
        </p:spPr>
        <p:txBody>
          <a:bodyPr wrap="square" rtlCol="0">
            <a:spAutoFit/>
          </a:bodyPr>
          <a:lstStyle/>
          <a:p>
            <a:r>
              <a:rPr lang="fr-FR" sz="1400" b="1" dirty="0" smtClean="0"/>
              <a:t>La table user est une table système </a:t>
            </a:r>
            <a:r>
              <a:rPr lang="fr-FR" sz="1400" b="1" dirty="0" err="1" smtClean="0"/>
              <a:t>MySql</a:t>
            </a:r>
            <a:endParaRPr lang="fr-FR" sz="1400" b="1" dirty="0"/>
          </a:p>
        </p:txBody>
      </p:sp>
      <p:sp>
        <p:nvSpPr>
          <p:cNvPr id="107" name="ZoneTexte 106"/>
          <p:cNvSpPr txBox="1"/>
          <p:nvPr/>
        </p:nvSpPr>
        <p:spPr>
          <a:xfrm>
            <a:off x="7087645" y="5784588"/>
            <a:ext cx="4853983" cy="523220"/>
          </a:xfrm>
          <a:prstGeom prst="rect">
            <a:avLst/>
          </a:prstGeom>
          <a:noFill/>
        </p:spPr>
        <p:txBody>
          <a:bodyPr wrap="square" rtlCol="0">
            <a:spAutoFit/>
          </a:bodyPr>
          <a:lstStyle/>
          <a:p>
            <a:r>
              <a:rPr lang="fr-FR" sz="1400" b="1" dirty="0" smtClean="0"/>
              <a:t>'</a:t>
            </a:r>
            <a:r>
              <a:rPr lang="fr-FR" sz="1400" b="1" dirty="0" err="1" smtClean="0"/>
              <a:t>l</a:t>
            </a:r>
            <a:r>
              <a:rPr lang="fr-FR" sz="1400" b="1" dirty="0" err="1" smtClean="0"/>
              <a:t>ocalhost</a:t>
            </a:r>
            <a:r>
              <a:rPr lang="fr-FR" sz="1400" b="1" dirty="0" smtClean="0"/>
              <a:t>' </a:t>
            </a:r>
            <a:r>
              <a:rPr lang="fr-FR" sz="1400" b="1" dirty="0" smtClean="0"/>
              <a:t>représente l'ordinateur client sur lequel l'utilisateur va se connecter pour accéder à la base de données</a:t>
            </a:r>
            <a:endParaRPr lang="fr-FR" sz="1400" b="1" dirty="0"/>
          </a:p>
        </p:txBody>
      </p:sp>
    </p:spTree>
    <p:extLst>
      <p:ext uri="{BB962C8B-B14F-4D97-AF65-F5344CB8AC3E}">
        <p14:creationId xmlns:p14="http://schemas.microsoft.com/office/powerpoint/2010/main" val="40627966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8223" y="606047"/>
            <a:ext cx="11908465" cy="6192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200" b="1" dirty="0" smtClean="0">
              <a:solidFill>
                <a:schemeClr val="accent5">
                  <a:lumMod val="75000"/>
                </a:schemeClr>
              </a:solidFill>
            </a:endParaRPr>
          </a:p>
          <a:p>
            <a:r>
              <a:rPr lang="fr-FR" b="1" dirty="0" smtClean="0">
                <a:solidFill>
                  <a:schemeClr val="accent5">
                    <a:lumMod val="75000"/>
                  </a:schemeClr>
                </a:solidFill>
              </a:rPr>
              <a:t>Objectif</a:t>
            </a:r>
          </a:p>
          <a:p>
            <a:r>
              <a:rPr lang="fr-FR" b="1" dirty="0" smtClean="0">
                <a:solidFill>
                  <a:schemeClr val="accent5">
                    <a:lumMod val="75000"/>
                  </a:schemeClr>
                </a:solidFill>
              </a:rPr>
              <a:t>Lorsque l'utilisateur est créé, Il faut lui attribuer des privilèges pour pouvoir utiliser une base de donnée.</a:t>
            </a:r>
          </a:p>
          <a:p>
            <a:r>
              <a:rPr lang="fr-FR" b="1" dirty="0" smtClean="0">
                <a:solidFill>
                  <a:schemeClr val="accent5">
                    <a:lumMod val="75000"/>
                  </a:schemeClr>
                </a:solidFill>
              </a:rPr>
              <a:t>La commande GRANT donne les permissions et la commande REVOKE les supprimes.</a:t>
            </a:r>
          </a:p>
          <a:p>
            <a:r>
              <a:rPr lang="fr-FR" b="1" dirty="0" smtClean="0">
                <a:solidFill>
                  <a:schemeClr val="accent5">
                    <a:lumMod val="75000"/>
                  </a:schemeClr>
                </a:solidFill>
              </a:rPr>
              <a:t>Voici les types de permissions :</a:t>
            </a:r>
          </a:p>
          <a:p>
            <a:endParaRPr lang="fr-FR" sz="1400" b="1" dirty="0">
              <a:solidFill>
                <a:schemeClr val="accent5">
                  <a:lumMod val="75000"/>
                </a:schemeClr>
              </a:solidFill>
            </a:endParaRPr>
          </a:p>
          <a:p>
            <a:pPr marL="1978025" indent="-1435100"/>
            <a:r>
              <a:rPr lang="fr-FR" b="1" dirty="0" smtClean="0">
                <a:solidFill>
                  <a:schemeClr val="accent5">
                    <a:lumMod val="75000"/>
                  </a:schemeClr>
                </a:solidFill>
              </a:rPr>
              <a:t>ALL PRIVILEGES :  Accès complet à la base de donnée spécifiée ou au SGBD si aucune base n'est spécifiée.</a:t>
            </a:r>
          </a:p>
          <a:p>
            <a:pPr marL="2062163" indent="-1519238"/>
            <a:r>
              <a:rPr lang="fr-FR" b="1" dirty="0" smtClean="0">
                <a:solidFill>
                  <a:schemeClr val="accent5">
                    <a:lumMod val="75000"/>
                  </a:schemeClr>
                </a:solidFill>
              </a:rPr>
              <a:t>CREATE 	: Permission de créer de nouvelles tables ou de nouvelles bases de données.</a:t>
            </a:r>
          </a:p>
          <a:p>
            <a:pPr marL="2062163" indent="-1519238"/>
            <a:r>
              <a:rPr lang="fr-FR" b="1" dirty="0" smtClean="0">
                <a:solidFill>
                  <a:schemeClr val="accent5">
                    <a:lumMod val="75000"/>
                  </a:schemeClr>
                </a:solidFill>
              </a:rPr>
              <a:t>DROP 	: Permission de supprimer des tables ou des bases de données.</a:t>
            </a:r>
          </a:p>
          <a:p>
            <a:pPr marL="2062163" indent="-1519238"/>
            <a:r>
              <a:rPr lang="fr-FR" b="1" dirty="0" smtClean="0">
                <a:solidFill>
                  <a:schemeClr val="accent5">
                    <a:lumMod val="75000"/>
                  </a:schemeClr>
                </a:solidFill>
              </a:rPr>
              <a:t>DELETE 	: Permission de supprimer des enregistrements dans les tables d'une base de données.</a:t>
            </a:r>
          </a:p>
          <a:p>
            <a:pPr marL="2062163" indent="-1519238"/>
            <a:r>
              <a:rPr lang="fr-FR" b="1" dirty="0" smtClean="0">
                <a:solidFill>
                  <a:schemeClr val="accent5">
                    <a:lumMod val="75000"/>
                  </a:schemeClr>
                </a:solidFill>
              </a:rPr>
              <a:t>SELECT 	: Permission d'utiliser la commande SELECT pour lire des enregistrements dans une base de données.</a:t>
            </a:r>
          </a:p>
          <a:p>
            <a:pPr marL="2062163" indent="-1519238"/>
            <a:r>
              <a:rPr lang="fr-FR" b="1" dirty="0" smtClean="0">
                <a:solidFill>
                  <a:schemeClr val="accent5">
                    <a:lumMod val="75000"/>
                  </a:schemeClr>
                </a:solidFill>
              </a:rPr>
              <a:t>UPDATE 	: Permission de mettre à jour des enregistrements dans les tables d'une base de données.</a:t>
            </a:r>
          </a:p>
          <a:p>
            <a:endParaRPr lang="fr-FR" sz="1400" b="1" dirty="0" smtClean="0">
              <a:solidFill>
                <a:schemeClr val="accent5">
                  <a:lumMod val="75000"/>
                </a:schemeClr>
              </a:solidFill>
            </a:endParaRPr>
          </a:p>
          <a:p>
            <a:r>
              <a:rPr lang="fr-FR" b="1" dirty="0" smtClean="0">
                <a:solidFill>
                  <a:schemeClr val="accent5">
                    <a:lumMod val="75000"/>
                  </a:schemeClr>
                </a:solidFill>
              </a:rPr>
              <a:t>Syntaxe</a:t>
            </a:r>
          </a:p>
          <a:p>
            <a:pPr marL="712788"/>
            <a:r>
              <a:rPr lang="fr-FR" b="1" dirty="0" smtClean="0">
                <a:solidFill>
                  <a:srgbClr val="00B0F0"/>
                </a:solidFill>
              </a:rPr>
              <a:t>GRANT</a:t>
            </a:r>
            <a:r>
              <a:rPr lang="fr-FR" b="1" dirty="0" smtClean="0">
                <a:solidFill>
                  <a:schemeClr val="accent5">
                    <a:lumMod val="75000"/>
                  </a:schemeClr>
                </a:solidFill>
              </a:rPr>
              <a:t> </a:t>
            </a:r>
            <a:r>
              <a:rPr lang="fr-FR" b="1" dirty="0" err="1" smtClean="0">
                <a:solidFill>
                  <a:srgbClr val="7030A0"/>
                </a:solidFill>
              </a:rPr>
              <a:t>type_permissions</a:t>
            </a:r>
            <a:r>
              <a:rPr lang="fr-FR" b="1" dirty="0" smtClean="0">
                <a:solidFill>
                  <a:srgbClr val="7030A0"/>
                </a:solidFill>
              </a:rPr>
              <a:t> </a:t>
            </a:r>
            <a:r>
              <a:rPr lang="fr-FR" b="1" dirty="0" smtClean="0">
                <a:solidFill>
                  <a:schemeClr val="accent5">
                    <a:lumMod val="75000"/>
                  </a:schemeClr>
                </a:solidFill>
              </a:rPr>
              <a:t>ON </a:t>
            </a:r>
            <a:r>
              <a:rPr lang="fr-FR" b="1" dirty="0" err="1" smtClean="0">
                <a:solidFill>
                  <a:schemeClr val="accent2">
                    <a:lumMod val="75000"/>
                  </a:schemeClr>
                </a:solidFill>
              </a:rPr>
              <a:t>liste_objets</a:t>
            </a:r>
            <a:r>
              <a:rPr lang="fr-FR" b="1" dirty="0" smtClean="0">
                <a:solidFill>
                  <a:schemeClr val="accent2">
                    <a:lumMod val="75000"/>
                  </a:schemeClr>
                </a:solidFill>
              </a:rPr>
              <a:t> </a:t>
            </a:r>
            <a:r>
              <a:rPr lang="fr-FR" b="1" dirty="0" smtClean="0">
                <a:solidFill>
                  <a:schemeClr val="accent5">
                    <a:lumMod val="75000"/>
                  </a:schemeClr>
                </a:solidFill>
              </a:rPr>
              <a:t>TO </a:t>
            </a:r>
            <a:r>
              <a:rPr lang="fr-FR" b="1" dirty="0" err="1" smtClean="0">
                <a:solidFill>
                  <a:srgbClr val="00B050"/>
                </a:solidFill>
              </a:rPr>
              <a:t>liste_utilisateurs</a:t>
            </a:r>
            <a:r>
              <a:rPr lang="fr-FR" b="1" dirty="0" smtClean="0">
                <a:solidFill>
                  <a:srgbClr val="00B050"/>
                </a:solidFill>
              </a:rPr>
              <a:t> </a:t>
            </a:r>
            <a:r>
              <a:rPr lang="fr-FR" b="1" dirty="0" smtClean="0">
                <a:solidFill>
                  <a:schemeClr val="accent5">
                    <a:lumMod val="75000"/>
                  </a:schemeClr>
                </a:solidFill>
              </a:rPr>
              <a:t>[WITH GRANT OPTION];</a:t>
            </a:r>
          </a:p>
          <a:p>
            <a:endParaRPr lang="fr-FR" b="1" dirty="0" smtClean="0">
              <a:solidFill>
                <a:schemeClr val="accent5">
                  <a:lumMod val="75000"/>
                </a:schemeClr>
              </a:solidFill>
            </a:endParaRPr>
          </a:p>
          <a:p>
            <a:pPr marL="712788"/>
            <a:r>
              <a:rPr lang="fr-FR" b="1" dirty="0" smtClean="0">
                <a:solidFill>
                  <a:srgbClr val="00B0F0"/>
                </a:solidFill>
              </a:rPr>
              <a:t>REVOKE</a:t>
            </a:r>
            <a:r>
              <a:rPr lang="fr-FR" b="1" dirty="0" smtClean="0">
                <a:solidFill>
                  <a:schemeClr val="accent5">
                    <a:lumMod val="75000"/>
                  </a:schemeClr>
                </a:solidFill>
              </a:rPr>
              <a:t> </a:t>
            </a:r>
            <a:r>
              <a:rPr lang="fr-FR" b="1" dirty="0" err="1" smtClean="0">
                <a:solidFill>
                  <a:srgbClr val="7030A0"/>
                </a:solidFill>
              </a:rPr>
              <a:t>type_permissions</a:t>
            </a:r>
            <a:r>
              <a:rPr lang="fr-FR" b="1" dirty="0" smtClean="0">
                <a:solidFill>
                  <a:srgbClr val="00B0F0"/>
                </a:solidFill>
              </a:rPr>
              <a:t> </a:t>
            </a:r>
            <a:r>
              <a:rPr lang="fr-FR" b="1" dirty="0" smtClean="0">
                <a:solidFill>
                  <a:schemeClr val="accent5">
                    <a:lumMod val="75000"/>
                  </a:schemeClr>
                </a:solidFill>
              </a:rPr>
              <a:t>ON </a:t>
            </a:r>
            <a:r>
              <a:rPr lang="fr-FR" b="1" dirty="0" err="1" smtClean="0">
                <a:solidFill>
                  <a:schemeClr val="accent2">
                    <a:lumMod val="75000"/>
                  </a:schemeClr>
                </a:solidFill>
              </a:rPr>
              <a:t>liste_objets</a:t>
            </a:r>
            <a:r>
              <a:rPr lang="fr-FR" b="1" dirty="0" smtClean="0">
                <a:solidFill>
                  <a:schemeClr val="accent2">
                    <a:lumMod val="75000"/>
                  </a:schemeClr>
                </a:solidFill>
              </a:rPr>
              <a:t> </a:t>
            </a:r>
            <a:r>
              <a:rPr lang="fr-FR" b="1" dirty="0" smtClean="0">
                <a:solidFill>
                  <a:schemeClr val="accent5">
                    <a:lumMod val="75000"/>
                  </a:schemeClr>
                </a:solidFill>
              </a:rPr>
              <a:t>FROM </a:t>
            </a:r>
            <a:r>
              <a:rPr lang="fr-FR" b="1" dirty="0" err="1" smtClean="0">
                <a:solidFill>
                  <a:srgbClr val="00B050"/>
                </a:solidFill>
              </a:rPr>
              <a:t>liste_utilisateurs</a:t>
            </a:r>
            <a:endParaRPr lang="fr-FR" b="1" dirty="0">
              <a:solidFill>
                <a:srgbClr val="00B050"/>
              </a:solidFill>
            </a:endParaRPr>
          </a:p>
          <a:p>
            <a:endParaRPr lang="fr-FR" sz="1400" b="1" dirty="0">
              <a:solidFill>
                <a:srgbClr val="00B0F0"/>
              </a:solidFill>
            </a:endParaRPr>
          </a:p>
          <a:p>
            <a:r>
              <a:rPr lang="fr-FR" b="1" dirty="0" smtClean="0">
                <a:solidFill>
                  <a:schemeClr val="accent5">
                    <a:lumMod val="75000"/>
                  </a:schemeClr>
                </a:solidFill>
              </a:rPr>
              <a:t>Exemples</a:t>
            </a:r>
          </a:p>
          <a:p>
            <a:pPr marL="712788">
              <a:tabLst>
                <a:tab pos="3582988" algn="l"/>
                <a:tab pos="5561013" algn="l"/>
                <a:tab pos="9952038" algn="l"/>
              </a:tabLst>
            </a:pPr>
            <a:r>
              <a:rPr lang="fr-FR" b="1" dirty="0" smtClean="0">
                <a:solidFill>
                  <a:schemeClr val="accent5">
                    <a:lumMod val="75000"/>
                  </a:schemeClr>
                </a:solidFill>
              </a:rPr>
              <a:t>GRANT ALL PRIVILEGES	GRANT UPDATE 	REVOKE ALL PRIVILEGES, GRANT OPTION	REVOKE UPDATE</a:t>
            </a:r>
          </a:p>
          <a:p>
            <a:pPr marL="712788">
              <a:tabLst>
                <a:tab pos="3582988" algn="l"/>
                <a:tab pos="5561013" algn="l"/>
                <a:tab pos="9952038" algn="l"/>
              </a:tabLst>
            </a:pPr>
            <a:r>
              <a:rPr lang="fr-FR" b="1" dirty="0" smtClean="0">
                <a:solidFill>
                  <a:schemeClr val="accent5">
                    <a:lumMod val="75000"/>
                  </a:schemeClr>
                </a:solidFill>
              </a:rPr>
              <a:t>ON Clients 	ON Clients	ON Clients	ON Clients</a:t>
            </a:r>
          </a:p>
          <a:p>
            <a:pPr marL="712788">
              <a:tabLst>
                <a:tab pos="3582988" algn="l"/>
                <a:tab pos="5561013" algn="l"/>
                <a:tab pos="9952038" algn="l"/>
              </a:tabLst>
            </a:pPr>
            <a:r>
              <a:rPr lang="fr-FR" b="1" dirty="0" smtClean="0">
                <a:solidFill>
                  <a:schemeClr val="accent5">
                    <a:lumMod val="75000"/>
                  </a:schemeClr>
                </a:solidFill>
              </a:rPr>
              <a:t>TO Nicolas	TO Paul, Fabrice;	FROM Nicolas	TO Paul, Fabrice</a:t>
            </a:r>
          </a:p>
          <a:p>
            <a:pPr marL="712788"/>
            <a:r>
              <a:rPr lang="fr-FR" b="1" dirty="0" smtClean="0">
                <a:solidFill>
                  <a:schemeClr val="accent5">
                    <a:lumMod val="75000"/>
                  </a:schemeClr>
                </a:solidFill>
              </a:rPr>
              <a:t>WITH GRANT OPTION;</a:t>
            </a:r>
            <a:endParaRPr lang="fr-FR" b="1" dirty="0" smtClean="0">
              <a:solidFill>
                <a:srgbClr val="7030A0"/>
              </a:solidFill>
            </a:endParaRPr>
          </a:p>
          <a:p>
            <a:endParaRPr lang="fr-FR" b="1" dirty="0">
              <a:solidFill>
                <a:schemeClr val="accent5">
                  <a:lumMod val="75000"/>
                </a:schemeClr>
              </a:solidFill>
            </a:endParaRP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38</a:t>
            </a:fld>
            <a:endParaRPr lang="fr-FR"/>
          </a:p>
        </p:txBody>
      </p:sp>
      <p:sp>
        <p:nvSpPr>
          <p:cNvPr id="4" name="ZoneTexte 3"/>
          <p:cNvSpPr txBox="1"/>
          <p:nvPr/>
        </p:nvSpPr>
        <p:spPr>
          <a:xfrm>
            <a:off x="138223" y="36108"/>
            <a:ext cx="11844000" cy="504000"/>
          </a:xfrm>
          <a:prstGeom prst="rect">
            <a:avLst/>
          </a:prstGeom>
          <a:noFill/>
        </p:spPr>
        <p:txBody>
          <a:bodyPr wrap="square" rtlCol="0">
            <a:spAutoFit/>
          </a:bodyPr>
          <a:lstStyle/>
          <a:p>
            <a:pPr algn="ctr"/>
            <a:r>
              <a:rPr lang="fr-FR" sz="3200" dirty="0" smtClean="0"/>
              <a:t>La gestion des utilisateurs dans MySQL : Les privilèges des utilisateurs</a:t>
            </a:r>
            <a:endParaRPr lang="fr-FR" sz="3200" dirty="0"/>
          </a:p>
        </p:txBody>
      </p:sp>
      <p:sp>
        <p:nvSpPr>
          <p:cNvPr id="6" name="Organigramme : Connecteur 5"/>
          <p:cNvSpPr/>
          <p:nvPr/>
        </p:nvSpPr>
        <p:spPr>
          <a:xfrm>
            <a:off x="8547848" y="4955790"/>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FF0000"/>
                </a:solidFill>
              </a:rPr>
              <a:t>1</a:t>
            </a:r>
            <a:endParaRPr lang="fr-FR" b="1" dirty="0">
              <a:solidFill>
                <a:srgbClr val="FF0000"/>
              </a:solidFill>
            </a:endParaRPr>
          </a:p>
        </p:txBody>
      </p:sp>
      <p:sp>
        <p:nvSpPr>
          <p:cNvPr id="7" name="Organigramme : Connecteur 6"/>
          <p:cNvSpPr/>
          <p:nvPr/>
        </p:nvSpPr>
        <p:spPr>
          <a:xfrm>
            <a:off x="7717464" y="4529468"/>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FF0000"/>
                </a:solidFill>
              </a:rPr>
              <a:t>1</a:t>
            </a:r>
            <a:endParaRPr lang="fr-FR" b="1" dirty="0">
              <a:solidFill>
                <a:srgbClr val="FF0000"/>
              </a:solidFill>
            </a:endParaRPr>
          </a:p>
        </p:txBody>
      </p:sp>
      <p:sp>
        <p:nvSpPr>
          <p:cNvPr id="8" name="ZoneTexte 7"/>
          <p:cNvSpPr txBox="1"/>
          <p:nvPr/>
        </p:nvSpPr>
        <p:spPr>
          <a:xfrm>
            <a:off x="8850075" y="4792502"/>
            <a:ext cx="3132148" cy="677108"/>
          </a:xfrm>
          <a:prstGeom prst="rect">
            <a:avLst/>
          </a:prstGeom>
          <a:noFill/>
        </p:spPr>
        <p:txBody>
          <a:bodyPr wrap="square" rtlCol="0">
            <a:spAutoFit/>
          </a:bodyPr>
          <a:lstStyle/>
          <a:p>
            <a:r>
              <a:rPr lang="fr-FR" sz="1200" b="1" dirty="0" smtClean="0"/>
              <a:t>L'option </a:t>
            </a:r>
            <a:r>
              <a:rPr lang="fr-FR" sz="1200" b="1" dirty="0" err="1" smtClean="0"/>
              <a:t>With</a:t>
            </a:r>
            <a:r>
              <a:rPr lang="fr-FR" sz="1200" b="1" dirty="0" smtClean="0"/>
              <a:t> Grant Option permet de définir si un utilisateur peut accorder les droits qu'on lui donne à un autre utilisateur.</a:t>
            </a:r>
            <a:r>
              <a:rPr lang="fr-FR" sz="1400" b="1" dirty="0" smtClean="0"/>
              <a:t> </a:t>
            </a:r>
            <a:endParaRPr lang="fr-FR" sz="1400" b="1" dirty="0"/>
          </a:p>
        </p:txBody>
      </p:sp>
    </p:spTree>
    <p:extLst>
      <p:ext uri="{BB962C8B-B14F-4D97-AF65-F5344CB8AC3E}">
        <p14:creationId xmlns:p14="http://schemas.microsoft.com/office/powerpoint/2010/main" val="24153847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6829" y="671856"/>
            <a:ext cx="11778342" cy="6048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000" b="1" dirty="0">
              <a:solidFill>
                <a:schemeClr val="accent5">
                  <a:lumMod val="75000"/>
                </a:schemeClr>
              </a:solidFill>
            </a:endParaRPr>
          </a:p>
          <a:p>
            <a:r>
              <a:rPr lang="fr-FR" b="1" dirty="0" smtClean="0">
                <a:solidFill>
                  <a:schemeClr val="accent5">
                    <a:lumMod val="75000"/>
                  </a:schemeClr>
                </a:solidFill>
              </a:rPr>
              <a:t>Les jointures SQL permettent d'associer plusieurs tables dans une requête grâce à un lien logique.</a:t>
            </a:r>
          </a:p>
          <a:p>
            <a:r>
              <a:rPr lang="fr-FR" b="1" dirty="0" smtClean="0">
                <a:solidFill>
                  <a:schemeClr val="accent5">
                    <a:lumMod val="75000"/>
                  </a:schemeClr>
                </a:solidFill>
              </a:rPr>
              <a:t>Les informations demandées dans la requête et réparties dans ces tables peuvent ainsi être combinées et affichées dans une seule et même table temporaire ou dans une vue.</a:t>
            </a:r>
          </a:p>
          <a:p>
            <a:r>
              <a:rPr lang="fr-FR" b="1" dirty="0" smtClean="0">
                <a:solidFill>
                  <a:schemeClr val="accent5">
                    <a:lumMod val="75000"/>
                  </a:schemeClr>
                </a:solidFill>
              </a:rPr>
              <a:t>Il existe différents types de jointure regroupées en deux catégories :</a:t>
            </a:r>
          </a:p>
          <a:p>
            <a:endParaRPr lang="fr-FR" sz="1400" b="1" dirty="0">
              <a:solidFill>
                <a:schemeClr val="accent5">
                  <a:lumMod val="75000"/>
                </a:schemeClr>
              </a:solidFill>
            </a:endParaRPr>
          </a:p>
          <a:p>
            <a:pPr marL="533400"/>
            <a:r>
              <a:rPr lang="fr-FR" b="1" dirty="0" smtClean="0">
                <a:solidFill>
                  <a:srgbClr val="7030A0"/>
                </a:solidFill>
              </a:rPr>
              <a:t>Les jointures internes</a:t>
            </a:r>
          </a:p>
          <a:p>
            <a:pPr marL="892175"/>
            <a:r>
              <a:rPr lang="fr-FR" b="1" dirty="0" smtClean="0">
                <a:solidFill>
                  <a:schemeClr val="accent5">
                    <a:lumMod val="75000"/>
                  </a:schemeClr>
                </a:solidFill>
              </a:rPr>
              <a:t>Les résultats de ces jointures n'incluent que les enregistrements pour lesquels il existe une correspondance entre les occurrences des tables jointes.</a:t>
            </a:r>
          </a:p>
          <a:p>
            <a:pPr marL="892175"/>
            <a:r>
              <a:rPr lang="fr-FR" b="1" dirty="0" smtClean="0">
                <a:solidFill>
                  <a:schemeClr val="accent5">
                    <a:lumMod val="75000"/>
                  </a:schemeClr>
                </a:solidFill>
              </a:rPr>
              <a:t>Cette catégorie comprend les jointures de type</a:t>
            </a:r>
          </a:p>
          <a:p>
            <a:pPr marL="892175"/>
            <a:endParaRPr lang="fr-FR" sz="800" b="1" dirty="0" smtClean="0">
              <a:solidFill>
                <a:schemeClr val="accent5">
                  <a:lumMod val="75000"/>
                </a:schemeClr>
              </a:solidFill>
            </a:endParaRPr>
          </a:p>
          <a:p>
            <a:pPr marL="1436688"/>
            <a:r>
              <a:rPr lang="fr-FR" b="1" dirty="0" smtClean="0">
                <a:solidFill>
                  <a:schemeClr val="accent5">
                    <a:lumMod val="75000"/>
                  </a:schemeClr>
                </a:solidFill>
              </a:rPr>
              <a:t>INNER JOIN</a:t>
            </a:r>
          </a:p>
          <a:p>
            <a:pPr marL="1436688"/>
            <a:endParaRPr lang="fr-FR" sz="800" b="1" dirty="0" smtClean="0">
              <a:solidFill>
                <a:schemeClr val="accent5">
                  <a:lumMod val="75000"/>
                </a:schemeClr>
              </a:solidFill>
            </a:endParaRPr>
          </a:p>
          <a:p>
            <a:pPr marL="1436688"/>
            <a:r>
              <a:rPr lang="fr-FR" b="1" dirty="0" smtClean="0">
                <a:solidFill>
                  <a:schemeClr val="accent5">
                    <a:lumMod val="75000"/>
                  </a:schemeClr>
                </a:solidFill>
              </a:rPr>
              <a:t>NATURAL JOIN</a:t>
            </a:r>
          </a:p>
          <a:p>
            <a:pPr marL="719138"/>
            <a:endParaRPr lang="fr-FR" sz="1400" b="1" dirty="0">
              <a:solidFill>
                <a:schemeClr val="accent5">
                  <a:lumMod val="75000"/>
                </a:schemeClr>
              </a:solidFill>
            </a:endParaRPr>
          </a:p>
          <a:p>
            <a:pPr marL="533400"/>
            <a:r>
              <a:rPr lang="fr-FR" b="1" dirty="0" smtClean="0">
                <a:solidFill>
                  <a:srgbClr val="7030A0"/>
                </a:solidFill>
              </a:rPr>
              <a:t>Les jointures externes</a:t>
            </a:r>
          </a:p>
          <a:p>
            <a:pPr marL="892175"/>
            <a:r>
              <a:rPr lang="fr-FR" b="1" dirty="0" smtClean="0">
                <a:solidFill>
                  <a:schemeClr val="accent5">
                    <a:lumMod val="75000"/>
                  </a:schemeClr>
                </a:solidFill>
              </a:rPr>
              <a:t>Les résultats de ces jointures incluent chaque enregistrement d'une table même s'il n'y a pas de correspondance avec les occurrences de la table jointe.</a:t>
            </a:r>
          </a:p>
          <a:p>
            <a:pPr marL="892175"/>
            <a:r>
              <a:rPr lang="fr-FR" b="1" dirty="0" smtClean="0">
                <a:solidFill>
                  <a:schemeClr val="accent5">
                    <a:lumMod val="75000"/>
                  </a:schemeClr>
                </a:solidFill>
              </a:rPr>
              <a:t>Cette catégorie comprend les jointures </a:t>
            </a:r>
          </a:p>
          <a:p>
            <a:pPr marL="892175"/>
            <a:endParaRPr lang="fr-FR" sz="800" b="1" dirty="0" smtClean="0">
              <a:solidFill>
                <a:schemeClr val="accent5">
                  <a:lumMod val="75000"/>
                </a:schemeClr>
              </a:solidFill>
            </a:endParaRPr>
          </a:p>
          <a:p>
            <a:pPr marL="1436688"/>
            <a:r>
              <a:rPr lang="fr-FR" b="1" dirty="0" smtClean="0">
                <a:solidFill>
                  <a:schemeClr val="accent5">
                    <a:lumMod val="75000"/>
                  </a:schemeClr>
                </a:solidFill>
              </a:rPr>
              <a:t>LEFT JOIN, </a:t>
            </a:r>
          </a:p>
          <a:p>
            <a:pPr marL="1436688"/>
            <a:endParaRPr lang="fr-FR" sz="800" b="1" dirty="0" smtClean="0">
              <a:solidFill>
                <a:schemeClr val="accent5">
                  <a:lumMod val="75000"/>
                </a:schemeClr>
              </a:solidFill>
            </a:endParaRPr>
          </a:p>
          <a:p>
            <a:pPr marL="1436688"/>
            <a:r>
              <a:rPr lang="fr-FR" b="1" dirty="0" smtClean="0">
                <a:solidFill>
                  <a:schemeClr val="accent5">
                    <a:lumMod val="75000"/>
                  </a:schemeClr>
                </a:solidFill>
              </a:rPr>
              <a:t>RIGHT JOIN,</a:t>
            </a:r>
          </a:p>
          <a:p>
            <a:pPr marL="1436688"/>
            <a:endParaRPr lang="fr-FR" sz="800" b="1" dirty="0" smtClean="0">
              <a:solidFill>
                <a:schemeClr val="accent5">
                  <a:lumMod val="75000"/>
                </a:schemeClr>
              </a:solidFill>
            </a:endParaRPr>
          </a:p>
          <a:p>
            <a:pPr marL="1436688"/>
            <a:r>
              <a:rPr lang="fr-FR" b="1" dirty="0" smtClean="0">
                <a:solidFill>
                  <a:schemeClr val="accent5">
                    <a:lumMod val="75000"/>
                  </a:schemeClr>
                </a:solidFill>
              </a:rPr>
              <a:t>FULL JOIN</a:t>
            </a: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39</a:t>
            </a:fld>
            <a:endParaRPr lang="fr-FR"/>
          </a:p>
        </p:txBody>
      </p:sp>
      <p:sp>
        <p:nvSpPr>
          <p:cNvPr id="4" name="ZoneTexte 3"/>
          <p:cNvSpPr txBox="1"/>
          <p:nvPr/>
        </p:nvSpPr>
        <p:spPr>
          <a:xfrm>
            <a:off x="2917371" y="91002"/>
            <a:ext cx="6357257" cy="504000"/>
          </a:xfrm>
          <a:prstGeom prst="rect">
            <a:avLst/>
          </a:prstGeom>
          <a:noFill/>
        </p:spPr>
        <p:txBody>
          <a:bodyPr wrap="square" rtlCol="0">
            <a:spAutoFit/>
          </a:bodyPr>
          <a:lstStyle/>
          <a:p>
            <a:pPr algn="ctr"/>
            <a:r>
              <a:rPr lang="fr-FR" sz="3200" dirty="0" smtClean="0"/>
              <a:t>Les jointures SQL</a:t>
            </a:r>
            <a:endParaRPr lang="fr-FR" sz="3200" dirty="0"/>
          </a:p>
        </p:txBody>
      </p:sp>
      <p:sp>
        <p:nvSpPr>
          <p:cNvPr id="6" name="Flèche droite 5"/>
          <p:cNvSpPr/>
          <p:nvPr/>
        </p:nvSpPr>
        <p:spPr>
          <a:xfrm>
            <a:off x="326570" y="2151996"/>
            <a:ext cx="468086" cy="32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8" name="Flèche droite 7"/>
          <p:cNvSpPr/>
          <p:nvPr/>
        </p:nvSpPr>
        <p:spPr>
          <a:xfrm>
            <a:off x="326570" y="4317468"/>
            <a:ext cx="468000" cy="32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9" name="Flèche droite 8"/>
          <p:cNvSpPr/>
          <p:nvPr/>
        </p:nvSpPr>
        <p:spPr>
          <a:xfrm>
            <a:off x="1197428" y="3407224"/>
            <a:ext cx="504000" cy="252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0" name="Flèche droite 9"/>
          <p:cNvSpPr/>
          <p:nvPr/>
        </p:nvSpPr>
        <p:spPr>
          <a:xfrm>
            <a:off x="1197428" y="3799112"/>
            <a:ext cx="504000" cy="252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1" name="Flèche droite 10"/>
          <p:cNvSpPr/>
          <p:nvPr/>
        </p:nvSpPr>
        <p:spPr>
          <a:xfrm>
            <a:off x="1197428" y="5508169"/>
            <a:ext cx="504000" cy="252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Flèche droite 11"/>
          <p:cNvSpPr/>
          <p:nvPr/>
        </p:nvSpPr>
        <p:spPr>
          <a:xfrm>
            <a:off x="1197428" y="5911893"/>
            <a:ext cx="504000" cy="252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3" name="Flèche droite 12"/>
          <p:cNvSpPr/>
          <p:nvPr/>
        </p:nvSpPr>
        <p:spPr>
          <a:xfrm>
            <a:off x="1197428" y="6300832"/>
            <a:ext cx="504000" cy="252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4633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64028" y="228600"/>
            <a:ext cx="10994571" cy="707886"/>
          </a:xfrm>
          <a:prstGeom prst="rect">
            <a:avLst/>
          </a:prstGeom>
          <a:noFill/>
        </p:spPr>
        <p:txBody>
          <a:bodyPr wrap="square" rtlCol="0">
            <a:spAutoFit/>
          </a:bodyPr>
          <a:lstStyle/>
          <a:p>
            <a:pPr algn="ctr"/>
            <a:r>
              <a:rPr lang="fr-FR" sz="4000" dirty="0" smtClean="0"/>
              <a:t>Base de donnée relationnelle : Schéma</a:t>
            </a:r>
            <a:endParaRPr lang="fr-FR" sz="4000" dirty="0"/>
          </a:p>
        </p:txBody>
      </p:sp>
      <p:sp>
        <p:nvSpPr>
          <p:cNvPr id="5" name="Rectangle 4"/>
          <p:cNvSpPr/>
          <p:nvPr/>
        </p:nvSpPr>
        <p:spPr>
          <a:xfrm>
            <a:off x="2730618" y="1201431"/>
            <a:ext cx="6553200" cy="4973864"/>
          </a:xfrm>
          <a:prstGeom prst="rect">
            <a:avLst/>
          </a:prstGeom>
          <a:solidFill>
            <a:schemeClr val="accent4">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b="1" dirty="0" smtClean="0">
                <a:solidFill>
                  <a:schemeClr val="accent5"/>
                </a:solidFill>
              </a:rPr>
              <a:t>Une base de donnée relationnelle</a:t>
            </a:r>
            <a:endParaRPr lang="fr-FR" b="1" dirty="0">
              <a:solidFill>
                <a:schemeClr val="accent5"/>
              </a:solidFill>
            </a:endParaRPr>
          </a:p>
        </p:txBody>
      </p:sp>
      <p:sp>
        <p:nvSpPr>
          <p:cNvPr id="6" name="Rectangle 5"/>
          <p:cNvSpPr/>
          <p:nvPr/>
        </p:nvSpPr>
        <p:spPr>
          <a:xfrm>
            <a:off x="4593779" y="2131036"/>
            <a:ext cx="1458686" cy="16410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b="1" dirty="0" err="1" smtClean="0">
                <a:solidFill>
                  <a:schemeClr val="accent5"/>
                </a:solidFill>
              </a:rPr>
              <a:t>athlete</a:t>
            </a:r>
            <a:endParaRPr lang="fr-FR" sz="1400" b="1" dirty="0" smtClean="0">
              <a:solidFill>
                <a:schemeClr val="accent5"/>
              </a:solidFill>
            </a:endParaRPr>
          </a:p>
          <a:p>
            <a:pPr algn="ctr"/>
            <a:endParaRPr lang="fr-FR" sz="1400" b="1" dirty="0" smtClean="0">
              <a:solidFill>
                <a:schemeClr val="accent5"/>
              </a:solidFill>
            </a:endParaRPr>
          </a:p>
          <a:p>
            <a:r>
              <a:rPr lang="fr-FR" sz="1200" b="1" dirty="0" err="1" smtClean="0">
                <a:solidFill>
                  <a:schemeClr val="accent5"/>
                </a:solidFill>
              </a:rPr>
              <a:t>ID_athlete</a:t>
            </a:r>
            <a:endParaRPr lang="fr-FR" sz="1200" b="1" dirty="0" smtClean="0">
              <a:solidFill>
                <a:schemeClr val="accent5"/>
              </a:solidFill>
            </a:endParaRPr>
          </a:p>
          <a:p>
            <a:r>
              <a:rPr lang="fr-FR" sz="1200" b="1" dirty="0" err="1" smtClean="0">
                <a:solidFill>
                  <a:schemeClr val="accent5"/>
                </a:solidFill>
              </a:rPr>
              <a:t>ID_sport</a:t>
            </a:r>
            <a:endParaRPr lang="fr-FR" sz="1200" b="1" dirty="0" smtClean="0">
              <a:solidFill>
                <a:schemeClr val="accent5"/>
              </a:solidFill>
            </a:endParaRPr>
          </a:p>
          <a:p>
            <a:r>
              <a:rPr lang="fr-FR" sz="1200" b="1" dirty="0" err="1" smtClean="0">
                <a:solidFill>
                  <a:schemeClr val="accent5"/>
                </a:solidFill>
              </a:rPr>
              <a:t>ID_competition</a:t>
            </a:r>
            <a:endParaRPr lang="fr-FR" sz="1200" b="1" dirty="0" smtClean="0">
              <a:solidFill>
                <a:schemeClr val="accent5"/>
              </a:solidFill>
            </a:endParaRPr>
          </a:p>
          <a:p>
            <a:r>
              <a:rPr lang="fr-FR" sz="1200" b="1" dirty="0" err="1" smtClean="0">
                <a:solidFill>
                  <a:schemeClr val="accent5"/>
                </a:solidFill>
              </a:rPr>
              <a:t>ID_pays</a:t>
            </a:r>
            <a:endParaRPr lang="fr-FR" sz="1200" b="1" dirty="0" smtClean="0">
              <a:solidFill>
                <a:schemeClr val="accent5"/>
              </a:solidFill>
            </a:endParaRPr>
          </a:p>
          <a:p>
            <a:r>
              <a:rPr lang="fr-FR" sz="1200" b="1" dirty="0" err="1" smtClean="0">
                <a:solidFill>
                  <a:schemeClr val="accent5"/>
                </a:solidFill>
              </a:rPr>
              <a:t>nom_athlete</a:t>
            </a:r>
            <a:endParaRPr lang="fr-FR" sz="1200" b="1" dirty="0" smtClean="0">
              <a:solidFill>
                <a:schemeClr val="accent5"/>
              </a:solidFill>
            </a:endParaRPr>
          </a:p>
          <a:p>
            <a:r>
              <a:rPr lang="fr-FR" sz="1200" b="1" dirty="0" err="1" smtClean="0">
                <a:solidFill>
                  <a:schemeClr val="accent5"/>
                </a:solidFill>
              </a:rPr>
              <a:t>pren_athlete</a:t>
            </a:r>
            <a:endParaRPr lang="fr-FR" sz="1200" b="1" dirty="0" smtClean="0">
              <a:solidFill>
                <a:schemeClr val="accent5"/>
              </a:solidFill>
            </a:endParaRPr>
          </a:p>
        </p:txBody>
      </p:sp>
      <p:sp>
        <p:nvSpPr>
          <p:cNvPr id="7" name="Rectangle 6"/>
          <p:cNvSpPr/>
          <p:nvPr/>
        </p:nvSpPr>
        <p:spPr>
          <a:xfrm>
            <a:off x="6912435" y="2733616"/>
            <a:ext cx="1175657" cy="870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200" b="1" dirty="0" smtClean="0">
                <a:solidFill>
                  <a:schemeClr val="accent5"/>
                </a:solidFill>
              </a:rPr>
              <a:t>Pays</a:t>
            </a:r>
          </a:p>
          <a:p>
            <a:endParaRPr lang="fr-FR" sz="1200" b="1" dirty="0" smtClean="0">
              <a:solidFill>
                <a:schemeClr val="accent5"/>
              </a:solidFill>
            </a:endParaRPr>
          </a:p>
          <a:p>
            <a:r>
              <a:rPr lang="fr-FR" sz="1200" b="1" dirty="0" err="1" smtClean="0">
                <a:solidFill>
                  <a:schemeClr val="accent5"/>
                </a:solidFill>
              </a:rPr>
              <a:t>ID_pays</a:t>
            </a:r>
            <a:endParaRPr lang="fr-FR" sz="1200" b="1" dirty="0" smtClean="0">
              <a:solidFill>
                <a:schemeClr val="accent5"/>
              </a:solidFill>
            </a:endParaRPr>
          </a:p>
          <a:p>
            <a:r>
              <a:rPr lang="fr-FR" sz="1200" b="1" dirty="0" err="1">
                <a:solidFill>
                  <a:schemeClr val="accent5"/>
                </a:solidFill>
              </a:rPr>
              <a:t>n</a:t>
            </a:r>
            <a:r>
              <a:rPr lang="fr-FR" sz="1200" b="1" dirty="0" err="1" smtClean="0">
                <a:solidFill>
                  <a:schemeClr val="accent5"/>
                </a:solidFill>
              </a:rPr>
              <a:t>om_pays</a:t>
            </a:r>
            <a:endParaRPr lang="fr-FR" sz="1200" b="1" dirty="0">
              <a:solidFill>
                <a:schemeClr val="accent5"/>
              </a:solidFill>
            </a:endParaRPr>
          </a:p>
          <a:p>
            <a:endParaRPr lang="fr-FR" sz="1200" b="1" dirty="0">
              <a:solidFill>
                <a:schemeClr val="accent5"/>
              </a:solidFill>
            </a:endParaRPr>
          </a:p>
        </p:txBody>
      </p:sp>
      <p:sp>
        <p:nvSpPr>
          <p:cNvPr id="8" name="Rectangle 7"/>
          <p:cNvSpPr/>
          <p:nvPr/>
        </p:nvSpPr>
        <p:spPr>
          <a:xfrm>
            <a:off x="4593779" y="4321114"/>
            <a:ext cx="1441673" cy="838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200" b="1" dirty="0" smtClean="0">
                <a:solidFill>
                  <a:schemeClr val="accent5"/>
                </a:solidFill>
              </a:rPr>
              <a:t>Compétition</a:t>
            </a:r>
          </a:p>
          <a:p>
            <a:endParaRPr lang="fr-FR" sz="1200" b="1" dirty="0">
              <a:solidFill>
                <a:schemeClr val="accent5"/>
              </a:solidFill>
            </a:endParaRPr>
          </a:p>
          <a:p>
            <a:r>
              <a:rPr lang="fr-FR" sz="1200" b="1" dirty="0" err="1" smtClean="0">
                <a:solidFill>
                  <a:schemeClr val="accent5"/>
                </a:solidFill>
              </a:rPr>
              <a:t>ID_competition</a:t>
            </a:r>
            <a:endParaRPr lang="fr-FR" sz="1200" b="1" dirty="0" smtClean="0">
              <a:solidFill>
                <a:schemeClr val="accent5"/>
              </a:solidFill>
            </a:endParaRPr>
          </a:p>
          <a:p>
            <a:r>
              <a:rPr lang="fr-FR" sz="1200" b="1" dirty="0" err="1" smtClean="0">
                <a:solidFill>
                  <a:schemeClr val="accent5"/>
                </a:solidFill>
              </a:rPr>
              <a:t>nom_competition</a:t>
            </a:r>
            <a:endParaRPr lang="fr-FR" sz="1200" b="1" dirty="0" smtClean="0">
              <a:solidFill>
                <a:schemeClr val="accent5"/>
              </a:solidFill>
            </a:endParaRPr>
          </a:p>
          <a:p>
            <a:endParaRPr lang="fr-FR" sz="1200" b="1" dirty="0" smtClean="0">
              <a:solidFill>
                <a:schemeClr val="accent5"/>
              </a:solidFill>
            </a:endParaRPr>
          </a:p>
        </p:txBody>
      </p:sp>
      <p:sp>
        <p:nvSpPr>
          <p:cNvPr id="9" name="Rectangle 8"/>
          <p:cNvSpPr/>
          <p:nvPr/>
        </p:nvSpPr>
        <p:spPr>
          <a:xfrm>
            <a:off x="2968404" y="2351174"/>
            <a:ext cx="970191" cy="107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200" b="1" dirty="0" smtClean="0">
                <a:solidFill>
                  <a:schemeClr val="accent5"/>
                </a:solidFill>
              </a:rPr>
              <a:t>sport</a:t>
            </a:r>
          </a:p>
          <a:p>
            <a:endParaRPr lang="fr-FR" sz="1200" b="1" dirty="0">
              <a:solidFill>
                <a:schemeClr val="accent5"/>
              </a:solidFill>
            </a:endParaRPr>
          </a:p>
          <a:p>
            <a:r>
              <a:rPr lang="fr-FR" sz="1200" b="1" dirty="0" err="1" smtClean="0">
                <a:solidFill>
                  <a:schemeClr val="accent5"/>
                </a:solidFill>
              </a:rPr>
              <a:t>ID_sport</a:t>
            </a:r>
            <a:endParaRPr lang="fr-FR" sz="1200" b="1" dirty="0" smtClean="0">
              <a:solidFill>
                <a:schemeClr val="accent5"/>
              </a:solidFill>
            </a:endParaRPr>
          </a:p>
          <a:p>
            <a:r>
              <a:rPr lang="fr-FR" sz="1200" b="1" dirty="0" err="1">
                <a:solidFill>
                  <a:schemeClr val="accent5"/>
                </a:solidFill>
              </a:rPr>
              <a:t>n</a:t>
            </a:r>
            <a:r>
              <a:rPr lang="fr-FR" sz="1200" b="1" dirty="0" err="1" smtClean="0">
                <a:solidFill>
                  <a:schemeClr val="accent5"/>
                </a:solidFill>
              </a:rPr>
              <a:t>om_sport</a:t>
            </a:r>
            <a:endParaRPr lang="fr-FR" sz="1200" b="1" dirty="0" smtClean="0">
              <a:solidFill>
                <a:schemeClr val="accent5"/>
              </a:solidFill>
            </a:endParaRPr>
          </a:p>
        </p:txBody>
      </p:sp>
      <p:sp>
        <p:nvSpPr>
          <p:cNvPr id="10" name="ZoneTexte 9"/>
          <p:cNvSpPr txBox="1"/>
          <p:nvPr/>
        </p:nvSpPr>
        <p:spPr>
          <a:xfrm>
            <a:off x="4724407" y="1713257"/>
            <a:ext cx="1197429" cy="276999"/>
          </a:xfrm>
          <a:prstGeom prst="rect">
            <a:avLst/>
          </a:prstGeom>
          <a:noFill/>
        </p:spPr>
        <p:txBody>
          <a:bodyPr wrap="square" rtlCol="0">
            <a:spAutoFit/>
          </a:bodyPr>
          <a:lstStyle/>
          <a:p>
            <a:pPr algn="ctr"/>
            <a:r>
              <a:rPr lang="fr-FR" sz="1200" b="1" dirty="0" smtClean="0"/>
              <a:t>Table Athlète</a:t>
            </a:r>
            <a:endParaRPr lang="fr-FR" sz="1200" b="1" dirty="0"/>
          </a:p>
        </p:txBody>
      </p:sp>
      <p:sp>
        <p:nvSpPr>
          <p:cNvPr id="11" name="ZoneTexte 10"/>
          <p:cNvSpPr txBox="1"/>
          <p:nvPr/>
        </p:nvSpPr>
        <p:spPr>
          <a:xfrm>
            <a:off x="7070277" y="2306325"/>
            <a:ext cx="859972" cy="276999"/>
          </a:xfrm>
          <a:prstGeom prst="rect">
            <a:avLst/>
          </a:prstGeom>
          <a:noFill/>
        </p:spPr>
        <p:txBody>
          <a:bodyPr wrap="square" rtlCol="0">
            <a:spAutoFit/>
          </a:bodyPr>
          <a:lstStyle/>
          <a:p>
            <a:pPr algn="ctr"/>
            <a:r>
              <a:rPr lang="fr-FR" sz="1200" b="1" dirty="0" smtClean="0"/>
              <a:t>Table Pays</a:t>
            </a:r>
            <a:endParaRPr lang="fr-FR" sz="1200" b="1" dirty="0"/>
          </a:p>
        </p:txBody>
      </p:sp>
      <p:sp>
        <p:nvSpPr>
          <p:cNvPr id="12" name="ZoneTexte 11"/>
          <p:cNvSpPr txBox="1"/>
          <p:nvPr/>
        </p:nvSpPr>
        <p:spPr>
          <a:xfrm>
            <a:off x="2968404" y="1713256"/>
            <a:ext cx="968828" cy="276999"/>
          </a:xfrm>
          <a:prstGeom prst="rect">
            <a:avLst/>
          </a:prstGeom>
          <a:noFill/>
        </p:spPr>
        <p:txBody>
          <a:bodyPr wrap="square" rtlCol="0">
            <a:spAutoFit/>
          </a:bodyPr>
          <a:lstStyle/>
          <a:p>
            <a:pPr algn="ctr"/>
            <a:r>
              <a:rPr lang="fr-FR" sz="1200" b="1" dirty="0" smtClean="0"/>
              <a:t>Table sport</a:t>
            </a:r>
            <a:endParaRPr lang="fr-FR" sz="1200" b="1" dirty="0"/>
          </a:p>
        </p:txBody>
      </p:sp>
      <p:sp>
        <p:nvSpPr>
          <p:cNvPr id="14" name="ZoneTexte 13"/>
          <p:cNvSpPr txBox="1"/>
          <p:nvPr/>
        </p:nvSpPr>
        <p:spPr>
          <a:xfrm>
            <a:off x="4622011" y="3932758"/>
            <a:ext cx="1385207" cy="276999"/>
          </a:xfrm>
          <a:prstGeom prst="rect">
            <a:avLst/>
          </a:prstGeom>
          <a:noFill/>
        </p:spPr>
        <p:txBody>
          <a:bodyPr wrap="square" rtlCol="0">
            <a:spAutoFit/>
          </a:bodyPr>
          <a:lstStyle/>
          <a:p>
            <a:pPr algn="ctr"/>
            <a:r>
              <a:rPr lang="fr-FR" sz="1200" b="1" dirty="0" smtClean="0"/>
              <a:t>Table </a:t>
            </a:r>
            <a:r>
              <a:rPr lang="fr-FR" sz="1200" b="1" dirty="0"/>
              <a:t>c</a:t>
            </a:r>
            <a:r>
              <a:rPr lang="fr-FR" sz="1200" b="1" dirty="0" smtClean="0"/>
              <a:t>ompétition</a:t>
            </a:r>
            <a:endParaRPr lang="fr-FR" sz="1200" b="1" dirty="0"/>
          </a:p>
        </p:txBody>
      </p:sp>
      <p:cxnSp>
        <p:nvCxnSpPr>
          <p:cNvPr id="25" name="Connecteur droit 24"/>
          <p:cNvCxnSpPr/>
          <p:nvPr/>
        </p:nvCxnSpPr>
        <p:spPr>
          <a:xfrm flipV="1">
            <a:off x="6045661" y="3212803"/>
            <a:ext cx="8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a:stCxn id="9" idx="3"/>
            <a:endCxn id="6" idx="1"/>
          </p:cNvCxnSpPr>
          <p:nvPr/>
        </p:nvCxnSpPr>
        <p:spPr>
          <a:xfrm>
            <a:off x="3938595" y="2887295"/>
            <a:ext cx="6551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Espace réservé du pied de page 28"/>
          <p:cNvSpPr>
            <a:spLocks noGrp="1"/>
          </p:cNvSpPr>
          <p:nvPr>
            <p:ph type="ftr" sz="quarter" idx="11"/>
          </p:nvPr>
        </p:nvSpPr>
        <p:spPr/>
        <p:txBody>
          <a:bodyPr/>
          <a:lstStyle/>
          <a:p>
            <a:r>
              <a:rPr lang="fr-FR" smtClean="0"/>
              <a:t>(c) Philippe Maroudy - 2014</a:t>
            </a:r>
            <a:endParaRPr lang="fr-FR"/>
          </a:p>
        </p:txBody>
      </p:sp>
      <p:sp>
        <p:nvSpPr>
          <p:cNvPr id="30" name="Espace réservé du numéro de diapositive 29"/>
          <p:cNvSpPr>
            <a:spLocks noGrp="1"/>
          </p:cNvSpPr>
          <p:nvPr>
            <p:ph type="sldNum" sz="quarter" idx="12"/>
          </p:nvPr>
        </p:nvSpPr>
        <p:spPr/>
        <p:txBody>
          <a:bodyPr/>
          <a:lstStyle/>
          <a:p>
            <a:fld id="{20AA8767-BC59-4CC9-946E-2BE5743AD7A4}" type="slidenum">
              <a:rPr lang="fr-FR" smtClean="0"/>
              <a:t>4</a:t>
            </a:fld>
            <a:endParaRPr lang="fr-FR"/>
          </a:p>
        </p:txBody>
      </p:sp>
      <p:cxnSp>
        <p:nvCxnSpPr>
          <p:cNvPr id="24" name="Connecteur droit 23"/>
          <p:cNvCxnSpPr/>
          <p:nvPr/>
        </p:nvCxnSpPr>
        <p:spPr>
          <a:xfrm flipH="1">
            <a:off x="4266187" y="3068958"/>
            <a:ext cx="327592" cy="0"/>
          </a:xfrm>
          <a:prstGeom prst="line">
            <a:avLst/>
          </a:prstGeom>
        </p:spPr>
        <p:style>
          <a:lnRef idx="1">
            <a:schemeClr val="dk1"/>
          </a:lnRef>
          <a:fillRef idx="0">
            <a:schemeClr val="dk1"/>
          </a:fillRef>
          <a:effectRef idx="0">
            <a:schemeClr val="dk1"/>
          </a:effectRef>
          <a:fontRef idx="minor">
            <a:schemeClr val="tx1"/>
          </a:fontRef>
        </p:style>
      </p:cxnSp>
      <p:cxnSp>
        <p:nvCxnSpPr>
          <p:cNvPr id="27" name="Connecteur droit 26"/>
          <p:cNvCxnSpPr/>
          <p:nvPr/>
        </p:nvCxnSpPr>
        <p:spPr>
          <a:xfrm>
            <a:off x="4266187" y="3071070"/>
            <a:ext cx="0" cy="1764000"/>
          </a:xfrm>
          <a:prstGeom prst="line">
            <a:avLst/>
          </a:prstGeom>
        </p:spPr>
        <p:style>
          <a:lnRef idx="1">
            <a:schemeClr val="dk1"/>
          </a:lnRef>
          <a:fillRef idx="0">
            <a:schemeClr val="dk1"/>
          </a:fillRef>
          <a:effectRef idx="0">
            <a:schemeClr val="dk1"/>
          </a:effectRef>
          <a:fontRef idx="minor">
            <a:schemeClr val="tx1"/>
          </a:fontRef>
        </p:style>
      </p:cxnSp>
      <p:cxnSp>
        <p:nvCxnSpPr>
          <p:cNvPr id="32" name="Connecteur droit 31"/>
          <p:cNvCxnSpPr/>
          <p:nvPr/>
        </p:nvCxnSpPr>
        <p:spPr>
          <a:xfrm flipH="1">
            <a:off x="4266187" y="4833257"/>
            <a:ext cx="3275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17200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285" y="812177"/>
            <a:ext cx="11865428" cy="59092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solidFill>
                  <a:schemeClr val="accent5">
                    <a:lumMod val="75000"/>
                  </a:schemeClr>
                </a:solidFill>
              </a:rPr>
              <a:t>Objectif</a:t>
            </a:r>
          </a:p>
          <a:p>
            <a:r>
              <a:rPr lang="fr-FR" b="1" dirty="0" smtClean="0">
                <a:solidFill>
                  <a:schemeClr val="accent5">
                    <a:lumMod val="75000"/>
                  </a:schemeClr>
                </a:solidFill>
              </a:rPr>
              <a:t>La jointure interne INNER JOIN renvois les enregistrements lorsqu'il y a au moins une correspondance entre les tables qui répond à la condition.</a:t>
            </a:r>
          </a:p>
          <a:p>
            <a:endParaRPr lang="fr-FR" sz="1000" b="1" dirty="0">
              <a:solidFill>
                <a:schemeClr val="accent5">
                  <a:lumMod val="75000"/>
                </a:schemeClr>
              </a:solidFill>
            </a:endParaRPr>
          </a:p>
          <a:p>
            <a:r>
              <a:rPr lang="fr-FR" b="1" dirty="0" smtClean="0">
                <a:solidFill>
                  <a:schemeClr val="accent5">
                    <a:lumMod val="75000"/>
                  </a:schemeClr>
                </a:solidFill>
              </a:rPr>
              <a:t>Syntaxe</a:t>
            </a:r>
          </a:p>
          <a:p>
            <a:pPr marL="533400"/>
            <a:r>
              <a:rPr lang="fr-FR" b="1" dirty="0" smtClean="0">
                <a:solidFill>
                  <a:schemeClr val="accent5">
                    <a:lumMod val="75000"/>
                  </a:schemeClr>
                </a:solidFill>
              </a:rPr>
              <a:t>SELECT </a:t>
            </a:r>
            <a:r>
              <a:rPr lang="fr-FR" b="1" dirty="0" err="1" smtClean="0">
                <a:solidFill>
                  <a:schemeClr val="accent5">
                    <a:lumMod val="75000"/>
                  </a:schemeClr>
                </a:solidFill>
              </a:rPr>
              <a:t>nom_colonne_table</a:t>
            </a:r>
            <a:r>
              <a:rPr lang="fr-FR" b="1" dirty="0" smtClean="0">
                <a:solidFill>
                  <a:schemeClr val="accent5">
                    <a:lumMod val="75000"/>
                  </a:schemeClr>
                </a:solidFill>
              </a:rPr>
              <a:t> FROM </a:t>
            </a:r>
            <a:r>
              <a:rPr lang="fr-FR" b="1" dirty="0" smtClean="0">
                <a:solidFill>
                  <a:srgbClr val="00B050"/>
                </a:solidFill>
              </a:rPr>
              <a:t>nom_table1</a:t>
            </a:r>
          </a:p>
          <a:p>
            <a:pPr marL="533400"/>
            <a:r>
              <a:rPr lang="fr-FR" b="1" dirty="0" smtClean="0">
                <a:solidFill>
                  <a:srgbClr val="00B0F0"/>
                </a:solidFill>
              </a:rPr>
              <a:t>INNER JOIN </a:t>
            </a:r>
            <a:r>
              <a:rPr lang="fr-FR" b="1" dirty="0" smtClean="0">
                <a:solidFill>
                  <a:schemeClr val="accent5">
                    <a:lumMod val="75000"/>
                  </a:schemeClr>
                </a:solidFill>
              </a:rPr>
              <a:t>nom_table2 </a:t>
            </a:r>
            <a:r>
              <a:rPr lang="fr-FR" b="1" dirty="0" smtClean="0">
                <a:solidFill>
                  <a:srgbClr val="7030A0"/>
                </a:solidFill>
              </a:rPr>
              <a:t>ON </a:t>
            </a:r>
            <a:r>
              <a:rPr lang="fr-FR" b="1" dirty="0" smtClean="0">
                <a:solidFill>
                  <a:srgbClr val="00B050"/>
                </a:solidFill>
              </a:rPr>
              <a:t>nom_table1.pk_id</a:t>
            </a:r>
            <a:r>
              <a:rPr lang="fr-FR" b="1" dirty="0" smtClean="0">
                <a:solidFill>
                  <a:schemeClr val="accent5">
                    <a:lumMod val="75000"/>
                  </a:schemeClr>
                </a:solidFill>
              </a:rPr>
              <a:t> = nom_table2.fk_id;</a:t>
            </a:r>
          </a:p>
          <a:p>
            <a:pPr marL="533400"/>
            <a:endParaRPr lang="fr-FR" sz="1000" b="1" dirty="0">
              <a:solidFill>
                <a:schemeClr val="accent5">
                  <a:lumMod val="75000"/>
                </a:schemeClr>
              </a:solidFill>
            </a:endParaRPr>
          </a:p>
          <a:p>
            <a:r>
              <a:rPr lang="fr-FR" b="1" dirty="0" smtClean="0">
                <a:solidFill>
                  <a:schemeClr val="accent5">
                    <a:lumMod val="75000"/>
                  </a:schemeClr>
                </a:solidFill>
              </a:rPr>
              <a:t>Exemple</a:t>
            </a:r>
          </a:p>
          <a:p>
            <a:pPr marL="533400"/>
            <a:r>
              <a:rPr lang="fr-FR" b="1" dirty="0" smtClean="0">
                <a:solidFill>
                  <a:schemeClr val="accent5">
                    <a:lumMod val="75000"/>
                  </a:schemeClr>
                </a:solidFill>
              </a:rPr>
              <a:t>Connaitre le véhicule de fonction de chaque employé</a:t>
            </a:r>
          </a:p>
          <a:p>
            <a:pPr marL="719138"/>
            <a:r>
              <a:rPr lang="fr-FR" b="1" dirty="0" smtClean="0">
                <a:solidFill>
                  <a:schemeClr val="accent5">
                    <a:lumMod val="75000"/>
                  </a:schemeClr>
                </a:solidFill>
              </a:rPr>
              <a:t>SELECT </a:t>
            </a:r>
            <a:r>
              <a:rPr lang="fr-FR" b="1" dirty="0" err="1" smtClean="0">
                <a:solidFill>
                  <a:schemeClr val="accent5">
                    <a:lumMod val="75000"/>
                  </a:schemeClr>
                </a:solidFill>
              </a:rPr>
              <a:t>nom_empl</a:t>
            </a:r>
            <a:r>
              <a:rPr lang="fr-FR" b="1" dirty="0" smtClean="0">
                <a:solidFill>
                  <a:schemeClr val="accent5">
                    <a:lumMod val="75000"/>
                  </a:schemeClr>
                </a:solidFill>
              </a:rPr>
              <a:t>, </a:t>
            </a:r>
            <a:r>
              <a:rPr lang="fr-FR" b="1" dirty="0" err="1" smtClean="0">
                <a:solidFill>
                  <a:schemeClr val="accent5">
                    <a:lumMod val="75000"/>
                  </a:schemeClr>
                </a:solidFill>
              </a:rPr>
              <a:t>prenom_empl</a:t>
            </a:r>
            <a:r>
              <a:rPr lang="fr-FR" b="1" dirty="0" smtClean="0">
                <a:solidFill>
                  <a:schemeClr val="accent5">
                    <a:lumMod val="75000"/>
                  </a:schemeClr>
                </a:solidFill>
              </a:rPr>
              <a:t>, </a:t>
            </a:r>
            <a:r>
              <a:rPr lang="fr-FR" b="1" dirty="0" err="1" smtClean="0">
                <a:solidFill>
                  <a:schemeClr val="accent5">
                    <a:lumMod val="75000"/>
                  </a:schemeClr>
                </a:solidFill>
              </a:rPr>
              <a:t>marque_vehic</a:t>
            </a:r>
            <a:r>
              <a:rPr lang="fr-FR" b="1" dirty="0" smtClean="0">
                <a:solidFill>
                  <a:schemeClr val="accent5">
                    <a:lumMod val="75000"/>
                  </a:schemeClr>
                </a:solidFill>
              </a:rPr>
              <a:t>, </a:t>
            </a:r>
            <a:r>
              <a:rPr lang="fr-FR" b="1" dirty="0" err="1" smtClean="0">
                <a:solidFill>
                  <a:schemeClr val="accent5">
                    <a:lumMod val="75000"/>
                  </a:schemeClr>
                </a:solidFill>
              </a:rPr>
              <a:t>modele_vehic</a:t>
            </a:r>
            <a:endParaRPr lang="fr-FR" b="1" dirty="0" smtClean="0">
              <a:solidFill>
                <a:schemeClr val="accent5">
                  <a:lumMod val="75000"/>
                </a:schemeClr>
              </a:solidFill>
            </a:endParaRPr>
          </a:p>
          <a:p>
            <a:pPr marL="719138"/>
            <a:r>
              <a:rPr lang="fr-FR" b="1" dirty="0" smtClean="0">
                <a:solidFill>
                  <a:schemeClr val="accent5">
                    <a:lumMod val="75000"/>
                  </a:schemeClr>
                </a:solidFill>
              </a:rPr>
              <a:t>FROM </a:t>
            </a:r>
            <a:r>
              <a:rPr lang="fr-FR" b="1" dirty="0" err="1" smtClean="0">
                <a:solidFill>
                  <a:schemeClr val="accent5">
                    <a:lumMod val="75000"/>
                  </a:schemeClr>
                </a:solidFill>
              </a:rPr>
              <a:t>employes</a:t>
            </a:r>
            <a:endParaRPr lang="fr-FR" b="1" dirty="0" smtClean="0">
              <a:solidFill>
                <a:schemeClr val="accent5">
                  <a:lumMod val="75000"/>
                </a:schemeClr>
              </a:solidFill>
            </a:endParaRPr>
          </a:p>
          <a:p>
            <a:pPr marL="719138"/>
            <a:r>
              <a:rPr lang="fr-FR" b="1" dirty="0" smtClean="0">
                <a:solidFill>
                  <a:schemeClr val="accent5">
                    <a:lumMod val="75000"/>
                  </a:schemeClr>
                </a:solidFill>
              </a:rPr>
              <a:t>INNER JOIN </a:t>
            </a:r>
            <a:r>
              <a:rPr lang="fr-FR" b="1" dirty="0" err="1" smtClean="0">
                <a:solidFill>
                  <a:schemeClr val="accent5">
                    <a:lumMod val="75000"/>
                  </a:schemeClr>
                </a:solidFill>
              </a:rPr>
              <a:t>vehicules</a:t>
            </a:r>
            <a:r>
              <a:rPr lang="fr-FR" b="1" dirty="0" smtClean="0">
                <a:solidFill>
                  <a:schemeClr val="accent5">
                    <a:lumMod val="75000"/>
                  </a:schemeClr>
                </a:solidFill>
              </a:rPr>
              <a:t> on </a:t>
            </a:r>
            <a:r>
              <a:rPr lang="fr-FR" b="1" dirty="0" err="1" smtClean="0">
                <a:solidFill>
                  <a:schemeClr val="accent5">
                    <a:lumMod val="75000"/>
                  </a:schemeClr>
                </a:solidFill>
              </a:rPr>
              <a:t>employes.id_empl</a:t>
            </a:r>
            <a:r>
              <a:rPr lang="fr-FR" b="1" dirty="0" smtClean="0">
                <a:solidFill>
                  <a:schemeClr val="accent5">
                    <a:lumMod val="75000"/>
                  </a:schemeClr>
                </a:solidFill>
              </a:rPr>
              <a:t>=</a:t>
            </a:r>
            <a:r>
              <a:rPr lang="fr-FR" b="1" dirty="0" err="1" smtClean="0">
                <a:solidFill>
                  <a:schemeClr val="accent5">
                    <a:lumMod val="75000"/>
                  </a:schemeClr>
                </a:solidFill>
              </a:rPr>
              <a:t>vehicules.id_empl</a:t>
            </a:r>
            <a:r>
              <a:rPr lang="fr-FR" b="1" dirty="0" smtClean="0">
                <a:solidFill>
                  <a:schemeClr val="accent5">
                    <a:lumMod val="75000"/>
                  </a:schemeClr>
                </a:solidFill>
              </a:rPr>
              <a:t>;</a:t>
            </a:r>
            <a:endParaRPr lang="fr-FR" b="1" dirty="0">
              <a:solidFill>
                <a:schemeClr val="accent5">
                  <a:lumMod val="75000"/>
                </a:schemeClr>
              </a:solidFill>
            </a:endParaRPr>
          </a:p>
          <a:p>
            <a:endParaRPr lang="fr-FR" b="1" dirty="0" smtClean="0">
              <a:solidFill>
                <a:schemeClr val="accent5">
                  <a:lumMod val="75000"/>
                </a:schemeClr>
              </a:solidFill>
            </a:endParaRPr>
          </a:p>
          <a:p>
            <a:pPr marL="804863"/>
            <a:endParaRPr lang="fr-FR" b="1" dirty="0">
              <a:solidFill>
                <a:srgbClr val="00B0F0"/>
              </a:solidFill>
            </a:endParaRP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40</a:t>
            </a:fld>
            <a:endParaRPr lang="fr-FR"/>
          </a:p>
        </p:txBody>
      </p:sp>
      <p:sp>
        <p:nvSpPr>
          <p:cNvPr id="6" name="ZoneTexte 5"/>
          <p:cNvSpPr txBox="1"/>
          <p:nvPr/>
        </p:nvSpPr>
        <p:spPr>
          <a:xfrm>
            <a:off x="1757916" y="86341"/>
            <a:ext cx="8676166" cy="584775"/>
          </a:xfrm>
          <a:prstGeom prst="rect">
            <a:avLst/>
          </a:prstGeom>
          <a:noFill/>
        </p:spPr>
        <p:txBody>
          <a:bodyPr wrap="square" rtlCol="0">
            <a:spAutoFit/>
          </a:bodyPr>
          <a:lstStyle/>
          <a:p>
            <a:pPr algn="ctr"/>
            <a:r>
              <a:rPr lang="fr-FR" sz="3200" dirty="0" smtClean="0"/>
              <a:t>Les jointures internes : INNER JOIN </a:t>
            </a:r>
            <a:endParaRPr lang="fr-FR" sz="3200" dirty="0"/>
          </a:p>
        </p:txBody>
      </p:sp>
      <p:graphicFrame>
        <p:nvGraphicFramePr>
          <p:cNvPr id="7" name="Tableau 6"/>
          <p:cNvGraphicFramePr>
            <a:graphicFrameLocks noGrp="1"/>
          </p:cNvGraphicFramePr>
          <p:nvPr>
            <p:extLst>
              <p:ext uri="{D42A27DB-BD31-4B8C-83A1-F6EECF244321}">
                <p14:modId xmlns:p14="http://schemas.microsoft.com/office/powerpoint/2010/main" val="3216303237"/>
              </p:ext>
            </p:extLst>
          </p:nvPr>
        </p:nvGraphicFramePr>
        <p:xfrm>
          <a:off x="322943" y="4538376"/>
          <a:ext cx="2700000" cy="1645920"/>
        </p:xfrm>
        <a:graphic>
          <a:graphicData uri="http://schemas.openxmlformats.org/drawingml/2006/table">
            <a:tbl>
              <a:tblPr firstRow="1" bandRow="1">
                <a:tableStyleId>{5C22544A-7EE6-4342-B048-85BDC9FD1C3A}</a:tableStyleId>
              </a:tblPr>
              <a:tblGrid>
                <a:gridCol w="738969"/>
                <a:gridCol w="880460"/>
                <a:gridCol w="1080571"/>
              </a:tblGrid>
              <a:tr h="266010">
                <a:tc gridSpan="3">
                  <a:txBody>
                    <a:bodyPr/>
                    <a:lstStyle/>
                    <a:p>
                      <a:pPr algn="ctr"/>
                      <a:r>
                        <a:rPr lang="fr-FR" sz="1200" dirty="0" smtClean="0"/>
                        <a:t>Table </a:t>
                      </a:r>
                      <a:r>
                        <a:rPr lang="fr-FR" sz="1200" dirty="0" err="1" smtClean="0"/>
                        <a:t>employes</a:t>
                      </a: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r>
              <a:tr h="266010">
                <a:tc>
                  <a:txBody>
                    <a:bodyPr/>
                    <a:lstStyle/>
                    <a:p>
                      <a:pPr algn="ctr"/>
                      <a:r>
                        <a:rPr lang="fr-FR" sz="1200" b="1" dirty="0" err="1" smtClean="0"/>
                        <a:t>id_empl</a:t>
                      </a:r>
                      <a:endParaRPr lang="fr-FR" sz="1200" b="1" dirty="0"/>
                    </a:p>
                  </a:txBody>
                  <a:tcPr>
                    <a:solidFill>
                      <a:schemeClr val="accent4">
                        <a:lumMod val="60000"/>
                        <a:lumOff val="40000"/>
                      </a:schemeClr>
                    </a:solidFill>
                  </a:tcPr>
                </a:tc>
                <a:tc>
                  <a:txBody>
                    <a:bodyPr/>
                    <a:lstStyle/>
                    <a:p>
                      <a:pPr algn="ctr"/>
                      <a:r>
                        <a:rPr lang="fr-FR" sz="1200" b="1" dirty="0" err="1" smtClean="0"/>
                        <a:t>nom_empl</a:t>
                      </a:r>
                      <a:endParaRPr lang="fr-FR" sz="1200" b="1" dirty="0"/>
                    </a:p>
                  </a:txBody>
                  <a:tcPr>
                    <a:solidFill>
                      <a:schemeClr val="accent4">
                        <a:lumMod val="60000"/>
                        <a:lumOff val="40000"/>
                      </a:schemeClr>
                    </a:solidFill>
                  </a:tcPr>
                </a:tc>
                <a:tc>
                  <a:txBody>
                    <a:bodyPr/>
                    <a:lstStyle/>
                    <a:p>
                      <a:pPr algn="ctr"/>
                      <a:r>
                        <a:rPr lang="fr-FR" sz="1200" b="1" dirty="0" err="1" smtClean="0"/>
                        <a:t>prenom_empl</a:t>
                      </a:r>
                      <a:endParaRPr lang="fr-FR" sz="1200" b="1" dirty="0"/>
                    </a:p>
                  </a:txBody>
                  <a:tcPr>
                    <a:solidFill>
                      <a:schemeClr val="accent4">
                        <a:lumMod val="60000"/>
                        <a:lumOff val="40000"/>
                      </a:schemeClr>
                    </a:solidFill>
                  </a:tcPr>
                </a:tc>
              </a:tr>
              <a:tr h="266010">
                <a:tc>
                  <a:txBody>
                    <a:bodyPr/>
                    <a:lstStyle/>
                    <a:p>
                      <a:pPr algn="ctr"/>
                      <a:r>
                        <a:rPr lang="fr-FR" sz="1200" b="1" dirty="0" smtClean="0"/>
                        <a:t>1</a:t>
                      </a:r>
                      <a:endParaRPr lang="fr-FR" sz="1200" b="1" dirty="0"/>
                    </a:p>
                  </a:txBody>
                  <a:tcPr/>
                </a:tc>
                <a:tc>
                  <a:txBody>
                    <a:bodyPr/>
                    <a:lstStyle/>
                    <a:p>
                      <a:pPr algn="ctr"/>
                      <a:r>
                        <a:rPr lang="fr-FR" sz="1200" b="1" dirty="0" smtClean="0"/>
                        <a:t>DUPONT</a:t>
                      </a:r>
                      <a:endParaRPr lang="fr-FR" sz="1200" b="1" dirty="0"/>
                    </a:p>
                  </a:txBody>
                  <a:tcPr/>
                </a:tc>
                <a:tc>
                  <a:txBody>
                    <a:bodyPr/>
                    <a:lstStyle/>
                    <a:p>
                      <a:pPr algn="ctr"/>
                      <a:r>
                        <a:rPr lang="fr-FR" sz="1200" b="1" dirty="0" smtClean="0"/>
                        <a:t>Paul</a:t>
                      </a:r>
                      <a:endParaRPr lang="fr-FR" sz="1200" b="1" dirty="0"/>
                    </a:p>
                  </a:txBody>
                  <a:tcPr/>
                </a:tc>
              </a:tr>
              <a:tr h="266010">
                <a:tc>
                  <a:txBody>
                    <a:bodyPr/>
                    <a:lstStyle/>
                    <a:p>
                      <a:pPr algn="ctr"/>
                      <a:r>
                        <a:rPr lang="fr-FR" sz="1200" b="1" dirty="0" smtClean="0"/>
                        <a:t>2</a:t>
                      </a:r>
                      <a:endParaRPr lang="fr-FR" sz="1200" b="1" dirty="0"/>
                    </a:p>
                  </a:txBody>
                  <a:tcPr/>
                </a:tc>
                <a:tc>
                  <a:txBody>
                    <a:bodyPr/>
                    <a:lstStyle/>
                    <a:p>
                      <a:pPr algn="ctr"/>
                      <a:r>
                        <a:rPr lang="fr-FR" sz="1200" b="1" dirty="0" smtClean="0"/>
                        <a:t>DURANT</a:t>
                      </a:r>
                      <a:endParaRPr lang="fr-FR" sz="1200" b="1" dirty="0"/>
                    </a:p>
                  </a:txBody>
                  <a:tcPr/>
                </a:tc>
                <a:tc>
                  <a:txBody>
                    <a:bodyPr/>
                    <a:lstStyle/>
                    <a:p>
                      <a:pPr algn="ctr"/>
                      <a:r>
                        <a:rPr lang="fr-FR" sz="1200" b="1" dirty="0" smtClean="0"/>
                        <a:t>Nicolas</a:t>
                      </a:r>
                      <a:endParaRPr lang="fr-FR" sz="1200" b="1" dirty="0"/>
                    </a:p>
                  </a:txBody>
                  <a:tcPr/>
                </a:tc>
              </a:tr>
              <a:tr h="267962">
                <a:tc>
                  <a:txBody>
                    <a:bodyPr/>
                    <a:lstStyle/>
                    <a:p>
                      <a:pPr algn="ctr"/>
                      <a:r>
                        <a:rPr lang="fr-FR" sz="1200" b="1" dirty="0" smtClean="0"/>
                        <a:t>3</a:t>
                      </a:r>
                      <a:endParaRPr lang="fr-FR" sz="1200" b="1" dirty="0"/>
                    </a:p>
                  </a:txBody>
                  <a:tcPr/>
                </a:tc>
                <a:tc>
                  <a:txBody>
                    <a:bodyPr/>
                    <a:lstStyle/>
                    <a:p>
                      <a:pPr algn="ctr"/>
                      <a:r>
                        <a:rPr lang="fr-FR" sz="1200" b="1" dirty="0" smtClean="0"/>
                        <a:t>LAGARDE</a:t>
                      </a:r>
                      <a:endParaRPr lang="fr-FR" sz="1200" b="1" dirty="0"/>
                    </a:p>
                  </a:txBody>
                  <a:tcPr/>
                </a:tc>
                <a:tc>
                  <a:txBody>
                    <a:bodyPr/>
                    <a:lstStyle/>
                    <a:p>
                      <a:pPr algn="ctr"/>
                      <a:r>
                        <a:rPr lang="fr-FR" sz="1200" b="1" dirty="0" smtClean="0"/>
                        <a:t>Sébastien</a:t>
                      </a:r>
                      <a:endParaRPr lang="fr-FR" sz="1200" b="1" dirty="0"/>
                    </a:p>
                  </a:txBody>
                  <a:tcPr/>
                </a:tc>
              </a:tr>
              <a:tr h="266010">
                <a:tc>
                  <a:txBody>
                    <a:bodyPr/>
                    <a:lstStyle/>
                    <a:p>
                      <a:pPr algn="ctr"/>
                      <a:r>
                        <a:rPr lang="fr-FR" sz="1200" b="1" dirty="0" smtClean="0"/>
                        <a:t>4</a:t>
                      </a:r>
                      <a:endParaRPr lang="fr-FR" sz="1200" b="1" dirty="0"/>
                    </a:p>
                  </a:txBody>
                  <a:tcPr/>
                </a:tc>
                <a:tc>
                  <a:txBody>
                    <a:bodyPr/>
                    <a:lstStyle/>
                    <a:p>
                      <a:pPr algn="ctr"/>
                      <a:r>
                        <a:rPr lang="fr-FR" sz="1200" b="1" dirty="0" smtClean="0"/>
                        <a:t>LEBLANC</a:t>
                      </a:r>
                      <a:endParaRPr lang="fr-FR" sz="1200" b="1" dirty="0"/>
                    </a:p>
                  </a:txBody>
                  <a:tcPr/>
                </a:tc>
                <a:tc>
                  <a:txBody>
                    <a:bodyPr/>
                    <a:lstStyle/>
                    <a:p>
                      <a:pPr algn="ctr"/>
                      <a:r>
                        <a:rPr lang="fr-FR" sz="1200" b="1" dirty="0" smtClean="0"/>
                        <a:t>Jean</a:t>
                      </a:r>
                      <a:endParaRPr lang="fr-FR" sz="1200" b="1" dirty="0"/>
                    </a:p>
                  </a:txBody>
                  <a:tcPr/>
                </a:tc>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2846495099"/>
              </p:ext>
            </p:extLst>
          </p:nvPr>
        </p:nvGraphicFramePr>
        <p:xfrm>
          <a:off x="3164113" y="4558483"/>
          <a:ext cx="3780000" cy="1645920"/>
        </p:xfrm>
        <a:graphic>
          <a:graphicData uri="http://schemas.openxmlformats.org/drawingml/2006/table">
            <a:tbl>
              <a:tblPr firstRow="1" bandRow="1">
                <a:tableStyleId>{5C22544A-7EE6-4342-B048-85BDC9FD1C3A}</a:tableStyleId>
              </a:tblPr>
              <a:tblGrid>
                <a:gridCol w="785218"/>
                <a:gridCol w="783218"/>
                <a:gridCol w="1101234"/>
                <a:gridCol w="1110330"/>
              </a:tblGrid>
              <a:tr h="0">
                <a:tc gridSpan="4">
                  <a:txBody>
                    <a:bodyPr/>
                    <a:lstStyle/>
                    <a:p>
                      <a:pPr algn="ctr"/>
                      <a:r>
                        <a:rPr lang="fr-FR" sz="1200" dirty="0" smtClean="0"/>
                        <a:t>Table </a:t>
                      </a:r>
                      <a:r>
                        <a:rPr lang="fr-FR" sz="1200" dirty="0" err="1" smtClean="0"/>
                        <a:t>vehicule</a:t>
                      </a: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r>
              <a:tr h="0">
                <a:tc>
                  <a:txBody>
                    <a:bodyPr/>
                    <a:lstStyle/>
                    <a:p>
                      <a:pPr algn="ctr"/>
                      <a:r>
                        <a:rPr lang="fr-FR" sz="1200" b="1" dirty="0" err="1" smtClean="0"/>
                        <a:t>id_vehic</a:t>
                      </a:r>
                      <a:endParaRPr lang="fr-FR" sz="1200" b="1" dirty="0"/>
                    </a:p>
                  </a:txBody>
                  <a:tcPr>
                    <a:solidFill>
                      <a:schemeClr val="accent4">
                        <a:lumMod val="60000"/>
                        <a:lumOff val="40000"/>
                      </a:schemeClr>
                    </a:solidFill>
                  </a:tcPr>
                </a:tc>
                <a:tc>
                  <a:txBody>
                    <a:bodyPr/>
                    <a:lstStyle/>
                    <a:p>
                      <a:pPr algn="ctr"/>
                      <a:r>
                        <a:rPr lang="fr-FR" sz="1200" b="1" dirty="0" err="1" smtClean="0"/>
                        <a:t>Id_empl</a:t>
                      </a:r>
                      <a:endParaRPr lang="fr-FR" sz="1200" b="1" dirty="0"/>
                    </a:p>
                  </a:txBody>
                  <a:tcPr>
                    <a:solidFill>
                      <a:schemeClr val="accent4">
                        <a:lumMod val="60000"/>
                        <a:lumOff val="40000"/>
                      </a:schemeClr>
                    </a:solidFill>
                  </a:tcPr>
                </a:tc>
                <a:tc>
                  <a:txBody>
                    <a:bodyPr/>
                    <a:lstStyle/>
                    <a:p>
                      <a:pPr algn="ctr"/>
                      <a:r>
                        <a:rPr lang="fr-FR" sz="1200" b="1" dirty="0" err="1" smtClean="0"/>
                        <a:t>Marque_vehic</a:t>
                      </a:r>
                      <a:endParaRPr lang="fr-FR" sz="1200" b="1" dirty="0"/>
                    </a:p>
                  </a:txBody>
                  <a:tcPr>
                    <a:solidFill>
                      <a:schemeClr val="accent4">
                        <a:lumMod val="60000"/>
                        <a:lumOff val="40000"/>
                      </a:schemeClr>
                    </a:solidFill>
                  </a:tcPr>
                </a:tc>
                <a:tc>
                  <a:txBody>
                    <a:bodyPr/>
                    <a:lstStyle/>
                    <a:p>
                      <a:pPr algn="ctr"/>
                      <a:r>
                        <a:rPr lang="fr-FR" sz="1200" b="1" dirty="0" err="1" smtClean="0"/>
                        <a:t>Modele_vehi</a:t>
                      </a:r>
                      <a:endParaRPr lang="fr-FR" sz="1200" b="1" dirty="0"/>
                    </a:p>
                  </a:txBody>
                  <a:tcPr>
                    <a:solidFill>
                      <a:schemeClr val="accent4">
                        <a:lumMod val="60000"/>
                        <a:lumOff val="40000"/>
                      </a:schemeClr>
                    </a:solidFill>
                  </a:tcPr>
                </a:tc>
              </a:tr>
              <a:tr h="266400">
                <a:tc>
                  <a:txBody>
                    <a:bodyPr/>
                    <a:lstStyle/>
                    <a:p>
                      <a:pPr algn="ctr"/>
                      <a:r>
                        <a:rPr lang="fr-FR" sz="1200" b="1" dirty="0" smtClean="0"/>
                        <a:t>1</a:t>
                      </a:r>
                      <a:endParaRPr lang="fr-FR" sz="1200" b="1" dirty="0"/>
                    </a:p>
                  </a:txBody>
                  <a:tcPr/>
                </a:tc>
                <a:tc>
                  <a:txBody>
                    <a:bodyPr/>
                    <a:lstStyle/>
                    <a:p>
                      <a:pPr algn="ctr"/>
                      <a:r>
                        <a:rPr lang="fr-FR" sz="1200" b="1" dirty="0" smtClean="0"/>
                        <a:t>4</a:t>
                      </a:r>
                      <a:endParaRPr lang="fr-FR" sz="1200" b="1" dirty="0"/>
                    </a:p>
                  </a:txBody>
                  <a:tcPr/>
                </a:tc>
                <a:tc>
                  <a:txBody>
                    <a:bodyPr/>
                    <a:lstStyle/>
                    <a:p>
                      <a:pPr algn="ctr"/>
                      <a:r>
                        <a:rPr lang="fr-FR" sz="1200" b="1" dirty="0" smtClean="0"/>
                        <a:t>MERCEDES</a:t>
                      </a:r>
                      <a:endParaRPr lang="fr-FR" sz="1200" b="1" dirty="0"/>
                    </a:p>
                  </a:txBody>
                  <a:tcPr/>
                </a:tc>
                <a:tc>
                  <a:txBody>
                    <a:bodyPr/>
                    <a:lstStyle/>
                    <a:p>
                      <a:pPr algn="ctr"/>
                      <a:r>
                        <a:rPr lang="fr-FR" sz="1200" b="1" dirty="0" smtClean="0"/>
                        <a:t>Classe</a:t>
                      </a:r>
                      <a:r>
                        <a:rPr lang="fr-FR" sz="1200" b="1" baseline="0" dirty="0" smtClean="0"/>
                        <a:t> A</a:t>
                      </a:r>
                      <a:endParaRPr lang="fr-FR" sz="1200" b="1" dirty="0"/>
                    </a:p>
                  </a:txBody>
                  <a:tcPr/>
                </a:tc>
              </a:tr>
              <a:tr h="266400">
                <a:tc>
                  <a:txBody>
                    <a:bodyPr/>
                    <a:lstStyle/>
                    <a:p>
                      <a:pPr algn="ctr"/>
                      <a:r>
                        <a:rPr lang="fr-FR" sz="1200" b="1" dirty="0" smtClean="0"/>
                        <a:t>2</a:t>
                      </a:r>
                      <a:endParaRPr lang="fr-FR" sz="1200" b="1" dirty="0"/>
                    </a:p>
                  </a:txBody>
                  <a:tcPr/>
                </a:tc>
                <a:tc>
                  <a:txBody>
                    <a:bodyPr/>
                    <a:lstStyle/>
                    <a:p>
                      <a:pPr algn="ctr"/>
                      <a:r>
                        <a:rPr lang="fr-FR" sz="1200" b="1" dirty="0" smtClean="0"/>
                        <a:t>1</a:t>
                      </a:r>
                      <a:endParaRPr lang="fr-FR" sz="1200" b="1" dirty="0"/>
                    </a:p>
                  </a:txBody>
                  <a:tcPr/>
                </a:tc>
                <a:tc>
                  <a:txBody>
                    <a:bodyPr/>
                    <a:lstStyle/>
                    <a:p>
                      <a:pPr algn="ctr"/>
                      <a:r>
                        <a:rPr lang="fr-FR" sz="1200" b="1" dirty="0" smtClean="0"/>
                        <a:t>MERCEDES</a:t>
                      </a:r>
                      <a:endParaRPr lang="fr-FR" sz="1200" b="1" dirty="0"/>
                    </a:p>
                  </a:txBody>
                  <a:tcPr/>
                </a:tc>
                <a:tc>
                  <a:txBody>
                    <a:bodyPr/>
                    <a:lstStyle/>
                    <a:p>
                      <a:pPr algn="ctr"/>
                      <a:r>
                        <a:rPr lang="fr-FR" sz="1200" b="1" dirty="0" smtClean="0"/>
                        <a:t>Classe</a:t>
                      </a:r>
                      <a:r>
                        <a:rPr lang="fr-FR" sz="1200" b="1" baseline="0" dirty="0" smtClean="0"/>
                        <a:t> C</a:t>
                      </a:r>
                      <a:endParaRPr lang="fr-FR" sz="1200" b="1" dirty="0"/>
                    </a:p>
                  </a:txBody>
                  <a:tcPr/>
                </a:tc>
              </a:tr>
              <a:tr h="266400">
                <a:tc>
                  <a:txBody>
                    <a:bodyPr/>
                    <a:lstStyle/>
                    <a:p>
                      <a:pPr algn="ctr"/>
                      <a:r>
                        <a:rPr lang="fr-FR" sz="1200" b="1" dirty="0" smtClean="0"/>
                        <a:t>3</a:t>
                      </a:r>
                      <a:endParaRPr lang="fr-FR" sz="1200" b="1" dirty="0"/>
                    </a:p>
                  </a:txBody>
                  <a:tcPr/>
                </a:tc>
                <a:tc>
                  <a:txBody>
                    <a:bodyPr/>
                    <a:lstStyle/>
                    <a:p>
                      <a:pPr algn="ctr"/>
                      <a:r>
                        <a:rPr lang="fr-FR" sz="1200" b="1" dirty="0" smtClean="0"/>
                        <a:t>3</a:t>
                      </a:r>
                      <a:endParaRPr lang="fr-FR" sz="1200" b="1" dirty="0"/>
                    </a:p>
                  </a:txBody>
                  <a:tcPr/>
                </a:tc>
                <a:tc>
                  <a:txBody>
                    <a:bodyPr/>
                    <a:lstStyle/>
                    <a:p>
                      <a:pPr algn="ctr"/>
                      <a:r>
                        <a:rPr lang="fr-FR" sz="1200" b="1" dirty="0" smtClean="0"/>
                        <a:t>BMW</a:t>
                      </a:r>
                      <a:endParaRPr lang="fr-FR" sz="1200" b="1" dirty="0"/>
                    </a:p>
                  </a:txBody>
                  <a:tcPr/>
                </a:tc>
                <a:tc>
                  <a:txBody>
                    <a:bodyPr/>
                    <a:lstStyle/>
                    <a:p>
                      <a:pPr algn="ctr"/>
                      <a:r>
                        <a:rPr lang="fr-FR" sz="1200" b="1" dirty="0" smtClean="0"/>
                        <a:t>525</a:t>
                      </a:r>
                      <a:endParaRPr lang="fr-FR" sz="1200" b="1" dirty="0"/>
                    </a:p>
                  </a:txBody>
                  <a:tcPr/>
                </a:tc>
              </a:tr>
              <a:tr h="266400">
                <a:tc>
                  <a:txBody>
                    <a:bodyPr/>
                    <a:lstStyle/>
                    <a:p>
                      <a:pPr algn="ctr"/>
                      <a:r>
                        <a:rPr lang="fr-FR" sz="1200" b="1" dirty="0" smtClean="0"/>
                        <a:t>4</a:t>
                      </a:r>
                      <a:endParaRPr lang="fr-FR" sz="1200" b="1" dirty="0"/>
                    </a:p>
                  </a:txBody>
                  <a:tcPr/>
                </a:tc>
                <a:tc>
                  <a:txBody>
                    <a:bodyPr/>
                    <a:lstStyle/>
                    <a:p>
                      <a:pPr algn="ctr"/>
                      <a:r>
                        <a:rPr lang="fr-FR" sz="1200" b="1" dirty="0" smtClean="0"/>
                        <a:t>2</a:t>
                      </a:r>
                      <a:endParaRPr lang="fr-FR" sz="1200" b="1" dirty="0"/>
                    </a:p>
                  </a:txBody>
                  <a:tcPr/>
                </a:tc>
                <a:tc>
                  <a:txBody>
                    <a:bodyPr/>
                    <a:lstStyle/>
                    <a:p>
                      <a:pPr algn="ctr"/>
                      <a:r>
                        <a:rPr lang="fr-FR" sz="1200" b="1" dirty="0" smtClean="0"/>
                        <a:t>BMW</a:t>
                      </a:r>
                      <a:endParaRPr lang="fr-FR" sz="1200" b="1" dirty="0"/>
                    </a:p>
                  </a:txBody>
                  <a:tcPr/>
                </a:tc>
                <a:tc>
                  <a:txBody>
                    <a:bodyPr/>
                    <a:lstStyle/>
                    <a:p>
                      <a:pPr algn="ctr"/>
                      <a:r>
                        <a:rPr lang="fr-FR" sz="1200" b="1" dirty="0" smtClean="0"/>
                        <a:t>X5</a:t>
                      </a:r>
                      <a:endParaRPr lang="fr-FR" sz="1200" b="1" dirty="0"/>
                    </a:p>
                  </a:txBody>
                  <a:tcPr/>
                </a:tc>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3943375710"/>
              </p:ext>
            </p:extLst>
          </p:nvPr>
        </p:nvGraphicFramePr>
        <p:xfrm>
          <a:off x="7148285" y="4569369"/>
          <a:ext cx="4205515" cy="1645920"/>
        </p:xfrm>
        <a:graphic>
          <a:graphicData uri="http://schemas.openxmlformats.org/drawingml/2006/table">
            <a:tbl>
              <a:tblPr firstRow="1" bandRow="1">
                <a:tableStyleId>{5C22544A-7EE6-4342-B048-85BDC9FD1C3A}</a:tableStyleId>
              </a:tblPr>
              <a:tblGrid>
                <a:gridCol w="907739"/>
                <a:gridCol w="1081535"/>
                <a:gridCol w="1127670"/>
                <a:gridCol w="1088571"/>
              </a:tblGrid>
              <a:tr h="266010">
                <a:tc gridSpan="4">
                  <a:txBody>
                    <a:bodyPr/>
                    <a:lstStyle/>
                    <a:p>
                      <a:pPr algn="ctr"/>
                      <a:r>
                        <a:rPr lang="fr-FR" sz="1200" dirty="0" smtClean="0"/>
                        <a:t>RESULTAT</a:t>
                      </a:r>
                      <a:r>
                        <a:rPr lang="fr-FR" sz="1200" baseline="0" dirty="0" smtClean="0"/>
                        <a:t> DE LA REQUETE</a:t>
                      </a: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r>
              <a:tr h="266010">
                <a:tc>
                  <a:txBody>
                    <a:bodyPr/>
                    <a:lstStyle/>
                    <a:p>
                      <a:pPr algn="ctr"/>
                      <a:r>
                        <a:rPr lang="fr-FR" sz="1200" b="1" dirty="0" err="1" smtClean="0"/>
                        <a:t>nom_empl</a:t>
                      </a:r>
                      <a:endParaRPr lang="fr-FR" sz="1200" b="1" dirty="0"/>
                    </a:p>
                  </a:txBody>
                  <a:tcPr>
                    <a:solidFill>
                      <a:schemeClr val="accent4">
                        <a:lumMod val="60000"/>
                        <a:lumOff val="40000"/>
                      </a:schemeClr>
                    </a:solidFill>
                  </a:tcPr>
                </a:tc>
                <a:tc>
                  <a:txBody>
                    <a:bodyPr/>
                    <a:lstStyle/>
                    <a:p>
                      <a:pPr algn="ctr"/>
                      <a:r>
                        <a:rPr lang="fr-FR" sz="1200" b="1" dirty="0" err="1" smtClean="0"/>
                        <a:t>prenom_empl</a:t>
                      </a:r>
                      <a:endParaRPr lang="fr-FR" sz="1200" b="1" dirty="0"/>
                    </a:p>
                  </a:txBody>
                  <a:tcPr>
                    <a:solidFill>
                      <a:schemeClr val="accent4">
                        <a:lumMod val="60000"/>
                        <a:lumOff val="40000"/>
                      </a:schemeClr>
                    </a:solidFill>
                  </a:tcPr>
                </a:tc>
                <a:tc>
                  <a:txBody>
                    <a:bodyPr/>
                    <a:lstStyle/>
                    <a:p>
                      <a:pPr algn="ctr"/>
                      <a:r>
                        <a:rPr lang="fr-FR" sz="1200" b="1" dirty="0" err="1" smtClean="0"/>
                        <a:t>marque_vehic</a:t>
                      </a:r>
                      <a:endParaRPr lang="fr-FR" sz="1200" b="1" dirty="0"/>
                    </a:p>
                  </a:txBody>
                  <a:tcPr>
                    <a:solidFill>
                      <a:schemeClr val="accent4">
                        <a:lumMod val="60000"/>
                        <a:lumOff val="40000"/>
                      </a:schemeClr>
                    </a:solidFill>
                  </a:tcPr>
                </a:tc>
                <a:tc>
                  <a:txBody>
                    <a:bodyPr/>
                    <a:lstStyle/>
                    <a:p>
                      <a:pPr algn="ctr"/>
                      <a:r>
                        <a:rPr lang="fr-FR" sz="1200" b="1" dirty="0" err="1" smtClean="0"/>
                        <a:t>modele_vehic</a:t>
                      </a:r>
                      <a:endParaRPr lang="fr-FR" sz="1200" b="1" dirty="0"/>
                    </a:p>
                  </a:txBody>
                  <a:tcPr>
                    <a:solidFill>
                      <a:schemeClr val="accent4">
                        <a:lumMod val="60000"/>
                        <a:lumOff val="40000"/>
                      </a:schemeClr>
                    </a:solidFill>
                  </a:tcPr>
                </a:tc>
              </a:tr>
              <a:tr h="266010">
                <a:tc>
                  <a:txBody>
                    <a:bodyPr/>
                    <a:lstStyle/>
                    <a:p>
                      <a:pPr algn="ctr"/>
                      <a:r>
                        <a:rPr lang="fr-FR" sz="1200" b="1" dirty="0" smtClean="0"/>
                        <a:t>DUPONT</a:t>
                      </a:r>
                      <a:endParaRPr lang="fr-FR" sz="1200" b="1" dirty="0"/>
                    </a:p>
                  </a:txBody>
                  <a:tcPr/>
                </a:tc>
                <a:tc>
                  <a:txBody>
                    <a:bodyPr/>
                    <a:lstStyle/>
                    <a:p>
                      <a:pPr algn="ctr"/>
                      <a:r>
                        <a:rPr lang="fr-FR" sz="1200" b="1" dirty="0" smtClean="0"/>
                        <a:t>Paul</a:t>
                      </a:r>
                      <a:endParaRPr lang="fr-FR" sz="1200" b="1" dirty="0"/>
                    </a:p>
                  </a:txBody>
                  <a:tcPr/>
                </a:tc>
                <a:tc>
                  <a:txBody>
                    <a:bodyPr/>
                    <a:lstStyle/>
                    <a:p>
                      <a:pPr algn="ctr"/>
                      <a:r>
                        <a:rPr lang="fr-FR" sz="1200" b="1" dirty="0" smtClean="0"/>
                        <a:t>MERCEDES</a:t>
                      </a:r>
                      <a:endParaRPr lang="fr-FR" sz="1200" b="1" dirty="0"/>
                    </a:p>
                  </a:txBody>
                  <a:tcPr/>
                </a:tc>
                <a:tc>
                  <a:txBody>
                    <a:bodyPr/>
                    <a:lstStyle/>
                    <a:p>
                      <a:pPr algn="ctr"/>
                      <a:r>
                        <a:rPr lang="fr-FR" sz="1200" b="1" dirty="0" smtClean="0"/>
                        <a:t>Classe C</a:t>
                      </a:r>
                      <a:endParaRPr lang="fr-FR" sz="1200" b="1" dirty="0"/>
                    </a:p>
                  </a:txBody>
                  <a:tcPr/>
                </a:tc>
              </a:tr>
              <a:tr h="266010">
                <a:tc>
                  <a:txBody>
                    <a:bodyPr/>
                    <a:lstStyle/>
                    <a:p>
                      <a:pPr algn="ctr"/>
                      <a:r>
                        <a:rPr lang="fr-FR" sz="1200" b="1" dirty="0" smtClean="0"/>
                        <a:t>DURANT</a:t>
                      </a:r>
                    </a:p>
                  </a:txBody>
                  <a:tcPr/>
                </a:tc>
                <a:tc>
                  <a:txBody>
                    <a:bodyPr/>
                    <a:lstStyle/>
                    <a:p>
                      <a:pPr algn="ctr"/>
                      <a:r>
                        <a:rPr lang="fr-FR" sz="1200" b="1" dirty="0" smtClean="0"/>
                        <a:t>Nicolas</a:t>
                      </a:r>
                      <a:endParaRPr lang="fr-FR" sz="1200" b="1" dirty="0"/>
                    </a:p>
                  </a:txBody>
                  <a:tcPr/>
                </a:tc>
                <a:tc>
                  <a:txBody>
                    <a:bodyPr/>
                    <a:lstStyle/>
                    <a:p>
                      <a:pPr algn="ctr"/>
                      <a:r>
                        <a:rPr lang="fr-FR" sz="1200" b="1" dirty="0" smtClean="0"/>
                        <a:t>BMW</a:t>
                      </a:r>
                      <a:endParaRPr lang="fr-FR" sz="1200" b="1" dirty="0"/>
                    </a:p>
                  </a:txBody>
                  <a:tcPr/>
                </a:tc>
                <a:tc>
                  <a:txBody>
                    <a:bodyPr/>
                    <a:lstStyle/>
                    <a:p>
                      <a:pPr algn="ctr"/>
                      <a:r>
                        <a:rPr lang="fr-FR" sz="1200" b="1" dirty="0" smtClean="0"/>
                        <a:t>X5</a:t>
                      </a:r>
                      <a:endParaRPr lang="fr-FR" sz="1200" b="1" dirty="0"/>
                    </a:p>
                  </a:txBody>
                  <a:tcPr/>
                </a:tc>
              </a:tr>
              <a:tr h="267962">
                <a:tc>
                  <a:txBody>
                    <a:bodyPr/>
                    <a:lstStyle/>
                    <a:p>
                      <a:pPr algn="ctr"/>
                      <a:r>
                        <a:rPr lang="fr-FR" sz="1200" b="1" dirty="0" smtClean="0"/>
                        <a:t>LAGARDE</a:t>
                      </a:r>
                      <a:endParaRPr lang="fr-FR" sz="1200" b="1" dirty="0"/>
                    </a:p>
                  </a:txBody>
                  <a:tcPr/>
                </a:tc>
                <a:tc>
                  <a:txBody>
                    <a:bodyPr/>
                    <a:lstStyle/>
                    <a:p>
                      <a:pPr algn="ctr"/>
                      <a:r>
                        <a:rPr lang="fr-FR" sz="1200" b="1" dirty="0" smtClean="0"/>
                        <a:t>Sébastien</a:t>
                      </a:r>
                      <a:endParaRPr lang="fr-FR" sz="1200" b="1" dirty="0"/>
                    </a:p>
                  </a:txBody>
                  <a:tcPr/>
                </a:tc>
                <a:tc>
                  <a:txBody>
                    <a:bodyPr/>
                    <a:lstStyle/>
                    <a:p>
                      <a:pPr algn="ctr"/>
                      <a:r>
                        <a:rPr lang="fr-FR" sz="1200" b="1" dirty="0" smtClean="0"/>
                        <a:t>BMW</a:t>
                      </a:r>
                      <a:endParaRPr lang="fr-FR" sz="1200" b="1" dirty="0"/>
                    </a:p>
                  </a:txBody>
                  <a:tcPr/>
                </a:tc>
                <a:tc>
                  <a:txBody>
                    <a:bodyPr/>
                    <a:lstStyle/>
                    <a:p>
                      <a:pPr algn="ctr"/>
                      <a:r>
                        <a:rPr lang="fr-FR" sz="1200" b="1" dirty="0" smtClean="0"/>
                        <a:t>525</a:t>
                      </a:r>
                      <a:endParaRPr lang="fr-FR" sz="1200" b="1" dirty="0"/>
                    </a:p>
                  </a:txBody>
                  <a:tcPr/>
                </a:tc>
              </a:tr>
              <a:tr h="266010">
                <a:tc>
                  <a:txBody>
                    <a:bodyPr/>
                    <a:lstStyle/>
                    <a:p>
                      <a:pPr algn="ctr"/>
                      <a:r>
                        <a:rPr lang="fr-FR" sz="1200" b="1" dirty="0" smtClean="0"/>
                        <a:t>LEBLANC</a:t>
                      </a:r>
                      <a:endParaRPr lang="fr-FR" sz="1200" b="1" dirty="0"/>
                    </a:p>
                  </a:txBody>
                  <a:tcPr/>
                </a:tc>
                <a:tc>
                  <a:txBody>
                    <a:bodyPr/>
                    <a:lstStyle/>
                    <a:p>
                      <a:pPr algn="ctr"/>
                      <a:r>
                        <a:rPr lang="fr-FR" sz="1200" b="1" dirty="0" smtClean="0"/>
                        <a:t>Jean</a:t>
                      </a:r>
                      <a:endParaRPr lang="fr-FR" sz="1200" b="1" dirty="0"/>
                    </a:p>
                  </a:txBody>
                  <a:tcPr/>
                </a:tc>
                <a:tc>
                  <a:txBody>
                    <a:bodyPr/>
                    <a:lstStyle/>
                    <a:p>
                      <a:pPr algn="ctr"/>
                      <a:r>
                        <a:rPr lang="fr-FR" sz="1200" b="1" dirty="0" smtClean="0"/>
                        <a:t>MERCEDES</a:t>
                      </a:r>
                      <a:endParaRPr lang="fr-FR" sz="1200" b="1" dirty="0"/>
                    </a:p>
                  </a:txBody>
                  <a:tcPr/>
                </a:tc>
                <a:tc>
                  <a:txBody>
                    <a:bodyPr/>
                    <a:lstStyle/>
                    <a:p>
                      <a:pPr algn="ctr"/>
                      <a:r>
                        <a:rPr lang="fr-FR" sz="1200" b="1" dirty="0" smtClean="0"/>
                        <a:t>Classe A</a:t>
                      </a:r>
                      <a:endParaRPr lang="fr-FR" sz="1200" b="1" dirty="0"/>
                    </a:p>
                  </a:txBody>
                  <a:tcPr/>
                </a:tc>
              </a:tr>
            </a:tbl>
          </a:graphicData>
        </a:graphic>
      </p:graphicFrame>
      <p:sp>
        <p:nvSpPr>
          <p:cNvPr id="13" name="Organigramme : Connecteur 12"/>
          <p:cNvSpPr/>
          <p:nvPr/>
        </p:nvSpPr>
        <p:spPr>
          <a:xfrm>
            <a:off x="4648199" y="2688765"/>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14" name="Organigramme : Connecteur 13"/>
          <p:cNvSpPr/>
          <p:nvPr/>
        </p:nvSpPr>
        <p:spPr>
          <a:xfrm>
            <a:off x="8610600" y="1970315"/>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15" name="Organigramme : Connecteur 14"/>
          <p:cNvSpPr/>
          <p:nvPr/>
        </p:nvSpPr>
        <p:spPr>
          <a:xfrm>
            <a:off x="6577544" y="2688765"/>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a:t>
            </a:r>
          </a:p>
        </p:txBody>
      </p:sp>
      <p:sp>
        <p:nvSpPr>
          <p:cNvPr id="16" name="Organigramme : Connecteur 15"/>
          <p:cNvSpPr/>
          <p:nvPr/>
        </p:nvSpPr>
        <p:spPr>
          <a:xfrm>
            <a:off x="8610600" y="2549827"/>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2</a:t>
            </a:r>
            <a:endParaRPr lang="fr-FR" dirty="0">
              <a:solidFill>
                <a:srgbClr val="FF0000"/>
              </a:solidFill>
            </a:endParaRPr>
          </a:p>
        </p:txBody>
      </p:sp>
      <p:sp>
        <p:nvSpPr>
          <p:cNvPr id="17" name="ZoneTexte 16"/>
          <p:cNvSpPr txBox="1"/>
          <p:nvPr/>
        </p:nvSpPr>
        <p:spPr>
          <a:xfrm>
            <a:off x="9010802" y="1958823"/>
            <a:ext cx="1395943" cy="307777"/>
          </a:xfrm>
          <a:prstGeom prst="rect">
            <a:avLst/>
          </a:prstGeom>
          <a:noFill/>
        </p:spPr>
        <p:txBody>
          <a:bodyPr wrap="square" rtlCol="0">
            <a:spAutoFit/>
          </a:bodyPr>
          <a:lstStyle/>
          <a:p>
            <a:r>
              <a:rPr lang="fr-FR" sz="1400" b="1" dirty="0"/>
              <a:t>p</a:t>
            </a:r>
            <a:r>
              <a:rPr lang="fr-FR" sz="1400" b="1" dirty="0" smtClean="0"/>
              <a:t>k : </a:t>
            </a:r>
            <a:r>
              <a:rPr lang="fr-FR" sz="1400" b="1" dirty="0" err="1" smtClean="0"/>
              <a:t>primary</a:t>
            </a:r>
            <a:r>
              <a:rPr lang="fr-FR" sz="1400" b="1" dirty="0" smtClean="0"/>
              <a:t> key</a:t>
            </a:r>
            <a:endParaRPr lang="fr-FR" sz="1400" b="1" dirty="0"/>
          </a:p>
        </p:txBody>
      </p:sp>
      <p:sp>
        <p:nvSpPr>
          <p:cNvPr id="18" name="ZoneTexte 17"/>
          <p:cNvSpPr txBox="1"/>
          <p:nvPr/>
        </p:nvSpPr>
        <p:spPr>
          <a:xfrm>
            <a:off x="9010802" y="2549827"/>
            <a:ext cx="1308855" cy="307777"/>
          </a:xfrm>
          <a:prstGeom prst="rect">
            <a:avLst/>
          </a:prstGeom>
          <a:noFill/>
        </p:spPr>
        <p:txBody>
          <a:bodyPr wrap="square" rtlCol="0">
            <a:spAutoFit/>
          </a:bodyPr>
          <a:lstStyle/>
          <a:p>
            <a:r>
              <a:rPr lang="fr-FR" sz="1400" b="1" dirty="0" err="1"/>
              <a:t>f</a:t>
            </a:r>
            <a:r>
              <a:rPr lang="fr-FR" sz="1400" b="1" dirty="0" err="1" smtClean="0"/>
              <a:t>k</a:t>
            </a:r>
            <a:r>
              <a:rPr lang="fr-FR" sz="1400" b="1" dirty="0" smtClean="0"/>
              <a:t> : </a:t>
            </a:r>
            <a:r>
              <a:rPr lang="fr-FR" sz="1400" b="1" dirty="0" err="1" smtClean="0"/>
              <a:t>foreign</a:t>
            </a:r>
            <a:r>
              <a:rPr lang="fr-FR" sz="1400" b="1" dirty="0" smtClean="0"/>
              <a:t> key</a:t>
            </a:r>
            <a:endParaRPr lang="fr-FR" sz="1400" b="1" dirty="0"/>
          </a:p>
        </p:txBody>
      </p:sp>
    </p:spTree>
    <p:extLst>
      <p:ext uri="{BB962C8B-B14F-4D97-AF65-F5344CB8AC3E}">
        <p14:creationId xmlns:p14="http://schemas.microsoft.com/office/powerpoint/2010/main" val="22992603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dirty="0" smtClean="0"/>
              <a:t>(c) Philippe </a:t>
            </a:r>
            <a:r>
              <a:rPr lang="fr-FR" dirty="0" err="1" smtClean="0"/>
              <a:t>Maroudy</a:t>
            </a:r>
            <a:r>
              <a:rPr lang="fr-FR" dirty="0" smtClean="0"/>
              <a:t> - 2014</a:t>
            </a:r>
            <a:endParaRPr lang="fr-FR" dirty="0"/>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41</a:t>
            </a:fld>
            <a:endParaRPr lang="fr-FR"/>
          </a:p>
        </p:txBody>
      </p:sp>
      <p:sp>
        <p:nvSpPr>
          <p:cNvPr id="25" name="ZoneTexte 24"/>
          <p:cNvSpPr txBox="1"/>
          <p:nvPr/>
        </p:nvSpPr>
        <p:spPr>
          <a:xfrm>
            <a:off x="2754085" y="141515"/>
            <a:ext cx="6683829" cy="584775"/>
          </a:xfrm>
          <a:prstGeom prst="rect">
            <a:avLst/>
          </a:prstGeom>
          <a:noFill/>
        </p:spPr>
        <p:txBody>
          <a:bodyPr wrap="square" rtlCol="0">
            <a:spAutoFit/>
          </a:bodyPr>
          <a:lstStyle/>
          <a:p>
            <a:r>
              <a:rPr lang="fr-FR" sz="3200" dirty="0" smtClean="0"/>
              <a:t>Les jointures internes : NATURAL JOIN</a:t>
            </a:r>
            <a:endParaRPr lang="fr-FR" sz="3200" dirty="0"/>
          </a:p>
        </p:txBody>
      </p:sp>
      <p:sp>
        <p:nvSpPr>
          <p:cNvPr id="27" name="Rectangle 26"/>
          <p:cNvSpPr/>
          <p:nvPr/>
        </p:nvSpPr>
        <p:spPr>
          <a:xfrm>
            <a:off x="212270" y="726290"/>
            <a:ext cx="11811000" cy="563006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accent5">
                    <a:lumMod val="75000"/>
                  </a:schemeClr>
                </a:solidFill>
              </a:rPr>
              <a:t>Objectif</a:t>
            </a:r>
          </a:p>
          <a:p>
            <a:r>
              <a:rPr lang="fr-FR" b="1" dirty="0">
                <a:solidFill>
                  <a:schemeClr val="accent5">
                    <a:lumMod val="75000"/>
                  </a:schemeClr>
                </a:solidFill>
              </a:rPr>
              <a:t>La jointure interne </a:t>
            </a:r>
            <a:r>
              <a:rPr lang="fr-FR" b="1" dirty="0" smtClean="0">
                <a:solidFill>
                  <a:schemeClr val="accent5">
                    <a:lumMod val="75000"/>
                  </a:schemeClr>
                </a:solidFill>
              </a:rPr>
              <a:t>NATURAL </a:t>
            </a:r>
            <a:r>
              <a:rPr lang="fr-FR" b="1" dirty="0">
                <a:solidFill>
                  <a:schemeClr val="accent5">
                    <a:lumMod val="75000"/>
                  </a:schemeClr>
                </a:solidFill>
              </a:rPr>
              <a:t>JOIN </a:t>
            </a:r>
            <a:r>
              <a:rPr lang="fr-FR" b="1" dirty="0" smtClean="0">
                <a:solidFill>
                  <a:schemeClr val="accent5">
                    <a:lumMod val="75000"/>
                  </a:schemeClr>
                </a:solidFill>
              </a:rPr>
              <a:t>permet de faire une jointure sur deux tables à condition qu'il y ai des colonnes de même nom et de même type dans les deux tables.</a:t>
            </a:r>
            <a:endParaRPr lang="fr-FR" b="1" dirty="0">
              <a:solidFill>
                <a:schemeClr val="accent5">
                  <a:lumMod val="75000"/>
                </a:schemeClr>
              </a:solidFill>
            </a:endParaRPr>
          </a:p>
          <a:p>
            <a:endParaRPr lang="fr-FR" sz="1000" b="1" dirty="0">
              <a:solidFill>
                <a:schemeClr val="accent5">
                  <a:lumMod val="75000"/>
                </a:schemeClr>
              </a:solidFill>
            </a:endParaRPr>
          </a:p>
          <a:p>
            <a:r>
              <a:rPr lang="fr-FR" b="1" dirty="0">
                <a:solidFill>
                  <a:schemeClr val="accent5">
                    <a:lumMod val="75000"/>
                  </a:schemeClr>
                </a:solidFill>
              </a:rPr>
              <a:t>Syntaxe</a:t>
            </a:r>
          </a:p>
          <a:p>
            <a:pPr marL="533400"/>
            <a:r>
              <a:rPr lang="fr-FR" b="1" dirty="0">
                <a:solidFill>
                  <a:schemeClr val="accent5">
                    <a:lumMod val="75000"/>
                  </a:schemeClr>
                </a:solidFill>
              </a:rPr>
              <a:t>SELECT </a:t>
            </a:r>
            <a:r>
              <a:rPr lang="fr-FR" b="1" dirty="0" err="1" smtClean="0">
                <a:solidFill>
                  <a:schemeClr val="accent5">
                    <a:lumMod val="75000"/>
                  </a:schemeClr>
                </a:solidFill>
              </a:rPr>
              <a:t>nom_colonne_table</a:t>
            </a:r>
            <a:r>
              <a:rPr lang="fr-FR" b="1" dirty="0" smtClean="0">
                <a:solidFill>
                  <a:schemeClr val="accent5">
                    <a:lumMod val="75000"/>
                  </a:schemeClr>
                </a:solidFill>
              </a:rPr>
              <a:t> </a:t>
            </a:r>
            <a:r>
              <a:rPr lang="fr-FR" b="1" dirty="0">
                <a:solidFill>
                  <a:schemeClr val="accent5">
                    <a:lumMod val="75000"/>
                  </a:schemeClr>
                </a:solidFill>
              </a:rPr>
              <a:t>FROM </a:t>
            </a:r>
            <a:r>
              <a:rPr lang="fr-FR" b="1" dirty="0">
                <a:solidFill>
                  <a:srgbClr val="00B050"/>
                </a:solidFill>
              </a:rPr>
              <a:t>nom_table1</a:t>
            </a:r>
          </a:p>
          <a:p>
            <a:pPr marL="533400"/>
            <a:r>
              <a:rPr lang="fr-FR" b="1" dirty="0" smtClean="0">
                <a:solidFill>
                  <a:srgbClr val="00B0F0"/>
                </a:solidFill>
              </a:rPr>
              <a:t>NATURAL </a:t>
            </a:r>
            <a:r>
              <a:rPr lang="fr-FR" b="1" dirty="0">
                <a:solidFill>
                  <a:srgbClr val="00B0F0"/>
                </a:solidFill>
              </a:rPr>
              <a:t>JOIN </a:t>
            </a:r>
            <a:r>
              <a:rPr lang="fr-FR" b="1" dirty="0" smtClean="0">
                <a:solidFill>
                  <a:schemeClr val="accent5">
                    <a:lumMod val="75000"/>
                  </a:schemeClr>
                </a:solidFill>
              </a:rPr>
              <a:t>nom_table2;</a:t>
            </a:r>
            <a:endParaRPr lang="fr-FR" b="1" dirty="0">
              <a:solidFill>
                <a:schemeClr val="accent5">
                  <a:lumMod val="75000"/>
                </a:schemeClr>
              </a:solidFill>
            </a:endParaRPr>
          </a:p>
          <a:p>
            <a:pPr marL="533400"/>
            <a:endParaRPr lang="fr-FR" sz="1000" b="1" dirty="0">
              <a:solidFill>
                <a:schemeClr val="accent5">
                  <a:lumMod val="75000"/>
                </a:schemeClr>
              </a:solidFill>
            </a:endParaRPr>
          </a:p>
          <a:p>
            <a:r>
              <a:rPr lang="fr-FR" b="1" dirty="0" smtClean="0">
                <a:solidFill>
                  <a:schemeClr val="accent5">
                    <a:lumMod val="75000"/>
                  </a:schemeClr>
                </a:solidFill>
              </a:rPr>
              <a:t>Exemple</a:t>
            </a:r>
            <a:endParaRPr lang="fr-FR" b="1" dirty="0">
              <a:solidFill>
                <a:schemeClr val="accent5">
                  <a:lumMod val="75000"/>
                </a:schemeClr>
              </a:solidFill>
            </a:endParaRPr>
          </a:p>
          <a:p>
            <a:pPr marL="533400"/>
            <a:r>
              <a:rPr lang="fr-FR" b="1" dirty="0">
                <a:solidFill>
                  <a:schemeClr val="accent5">
                    <a:lumMod val="75000"/>
                  </a:schemeClr>
                </a:solidFill>
              </a:rPr>
              <a:t>Connaitre le véhicule de fonction de chaque employé</a:t>
            </a:r>
          </a:p>
          <a:p>
            <a:pPr marL="719138"/>
            <a:r>
              <a:rPr lang="fr-FR" b="1" dirty="0">
                <a:solidFill>
                  <a:schemeClr val="accent5">
                    <a:lumMod val="75000"/>
                  </a:schemeClr>
                </a:solidFill>
              </a:rPr>
              <a:t>SELECT </a:t>
            </a:r>
            <a:r>
              <a:rPr lang="fr-FR" b="1" dirty="0" err="1">
                <a:solidFill>
                  <a:schemeClr val="accent5">
                    <a:lumMod val="75000"/>
                  </a:schemeClr>
                </a:solidFill>
              </a:rPr>
              <a:t>nom_empl</a:t>
            </a:r>
            <a:r>
              <a:rPr lang="fr-FR" b="1" dirty="0">
                <a:solidFill>
                  <a:schemeClr val="accent5">
                    <a:lumMod val="75000"/>
                  </a:schemeClr>
                </a:solidFill>
              </a:rPr>
              <a:t>, </a:t>
            </a:r>
            <a:r>
              <a:rPr lang="fr-FR" b="1" dirty="0" err="1">
                <a:solidFill>
                  <a:schemeClr val="accent5">
                    <a:lumMod val="75000"/>
                  </a:schemeClr>
                </a:solidFill>
              </a:rPr>
              <a:t>prenom_empl</a:t>
            </a:r>
            <a:r>
              <a:rPr lang="fr-FR" b="1" dirty="0">
                <a:solidFill>
                  <a:schemeClr val="accent5">
                    <a:lumMod val="75000"/>
                  </a:schemeClr>
                </a:solidFill>
              </a:rPr>
              <a:t>, </a:t>
            </a:r>
            <a:r>
              <a:rPr lang="fr-FR" b="1" dirty="0" err="1">
                <a:solidFill>
                  <a:schemeClr val="accent5">
                    <a:lumMod val="75000"/>
                  </a:schemeClr>
                </a:solidFill>
              </a:rPr>
              <a:t>marque_vehic</a:t>
            </a:r>
            <a:r>
              <a:rPr lang="fr-FR" b="1" dirty="0">
                <a:solidFill>
                  <a:schemeClr val="accent5">
                    <a:lumMod val="75000"/>
                  </a:schemeClr>
                </a:solidFill>
              </a:rPr>
              <a:t>, </a:t>
            </a:r>
            <a:r>
              <a:rPr lang="fr-FR" b="1" dirty="0" err="1">
                <a:solidFill>
                  <a:schemeClr val="accent5">
                    <a:lumMod val="75000"/>
                  </a:schemeClr>
                </a:solidFill>
              </a:rPr>
              <a:t>modele_vehic</a:t>
            </a:r>
            <a:endParaRPr lang="fr-FR" b="1" dirty="0">
              <a:solidFill>
                <a:schemeClr val="accent5">
                  <a:lumMod val="75000"/>
                </a:schemeClr>
              </a:solidFill>
            </a:endParaRPr>
          </a:p>
          <a:p>
            <a:pPr marL="719138"/>
            <a:r>
              <a:rPr lang="fr-FR" b="1" dirty="0">
                <a:solidFill>
                  <a:schemeClr val="accent5">
                    <a:lumMod val="75000"/>
                  </a:schemeClr>
                </a:solidFill>
              </a:rPr>
              <a:t>FROM </a:t>
            </a:r>
            <a:r>
              <a:rPr lang="fr-FR" b="1" dirty="0" err="1">
                <a:solidFill>
                  <a:schemeClr val="accent5">
                    <a:lumMod val="75000"/>
                  </a:schemeClr>
                </a:solidFill>
              </a:rPr>
              <a:t>employes</a:t>
            </a:r>
            <a:endParaRPr lang="fr-FR" b="1" dirty="0">
              <a:solidFill>
                <a:schemeClr val="accent5">
                  <a:lumMod val="75000"/>
                </a:schemeClr>
              </a:solidFill>
            </a:endParaRPr>
          </a:p>
          <a:p>
            <a:pPr marL="719138"/>
            <a:r>
              <a:rPr lang="fr-FR" b="1" dirty="0" smtClean="0">
                <a:solidFill>
                  <a:schemeClr val="accent5">
                    <a:lumMod val="75000"/>
                  </a:schemeClr>
                </a:solidFill>
              </a:rPr>
              <a:t>NATURAL </a:t>
            </a:r>
            <a:r>
              <a:rPr lang="fr-FR" b="1" dirty="0">
                <a:solidFill>
                  <a:schemeClr val="accent5">
                    <a:lumMod val="75000"/>
                  </a:schemeClr>
                </a:solidFill>
              </a:rPr>
              <a:t>JOIN </a:t>
            </a:r>
            <a:r>
              <a:rPr lang="fr-FR" b="1" dirty="0" err="1" smtClean="0">
                <a:solidFill>
                  <a:schemeClr val="accent5">
                    <a:lumMod val="75000"/>
                  </a:schemeClr>
                </a:solidFill>
              </a:rPr>
              <a:t>vehicules</a:t>
            </a:r>
            <a:r>
              <a:rPr lang="fr-FR" b="1" dirty="0" smtClean="0">
                <a:solidFill>
                  <a:schemeClr val="accent5">
                    <a:lumMod val="75000"/>
                  </a:schemeClr>
                </a:solidFill>
              </a:rPr>
              <a:t>;</a:t>
            </a:r>
            <a:endParaRPr lang="fr-FR" b="1" dirty="0">
              <a:solidFill>
                <a:schemeClr val="accent5">
                  <a:lumMod val="75000"/>
                </a:schemeClr>
              </a:solidFill>
            </a:endParaRPr>
          </a:p>
        </p:txBody>
      </p:sp>
      <p:graphicFrame>
        <p:nvGraphicFramePr>
          <p:cNvPr id="41" name="Tableau 40"/>
          <p:cNvGraphicFramePr>
            <a:graphicFrameLocks noGrp="1"/>
          </p:cNvGraphicFramePr>
          <p:nvPr>
            <p:extLst>
              <p:ext uri="{D42A27DB-BD31-4B8C-83A1-F6EECF244321}">
                <p14:modId xmlns:p14="http://schemas.microsoft.com/office/powerpoint/2010/main" val="2700512312"/>
              </p:ext>
            </p:extLst>
          </p:nvPr>
        </p:nvGraphicFramePr>
        <p:xfrm>
          <a:off x="322943" y="4538376"/>
          <a:ext cx="2700000" cy="1645920"/>
        </p:xfrm>
        <a:graphic>
          <a:graphicData uri="http://schemas.openxmlformats.org/drawingml/2006/table">
            <a:tbl>
              <a:tblPr firstRow="1" bandRow="1">
                <a:tableStyleId>{5C22544A-7EE6-4342-B048-85BDC9FD1C3A}</a:tableStyleId>
              </a:tblPr>
              <a:tblGrid>
                <a:gridCol w="738969"/>
                <a:gridCol w="880460"/>
                <a:gridCol w="1080571"/>
              </a:tblGrid>
              <a:tr h="266010">
                <a:tc gridSpan="3">
                  <a:txBody>
                    <a:bodyPr/>
                    <a:lstStyle/>
                    <a:p>
                      <a:pPr algn="ctr"/>
                      <a:r>
                        <a:rPr lang="fr-FR" sz="1200" dirty="0" smtClean="0"/>
                        <a:t>Table </a:t>
                      </a:r>
                      <a:r>
                        <a:rPr lang="fr-FR" sz="1200" dirty="0" err="1" smtClean="0"/>
                        <a:t>employes</a:t>
                      </a: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r>
              <a:tr h="266010">
                <a:tc>
                  <a:txBody>
                    <a:bodyPr/>
                    <a:lstStyle/>
                    <a:p>
                      <a:pPr algn="ctr"/>
                      <a:r>
                        <a:rPr lang="fr-FR" sz="1200" b="1" dirty="0" err="1" smtClean="0"/>
                        <a:t>id_empl</a:t>
                      </a:r>
                      <a:endParaRPr lang="fr-FR" sz="1200" b="1" dirty="0"/>
                    </a:p>
                  </a:txBody>
                  <a:tcPr>
                    <a:solidFill>
                      <a:schemeClr val="accent4">
                        <a:lumMod val="60000"/>
                        <a:lumOff val="40000"/>
                      </a:schemeClr>
                    </a:solidFill>
                  </a:tcPr>
                </a:tc>
                <a:tc>
                  <a:txBody>
                    <a:bodyPr/>
                    <a:lstStyle/>
                    <a:p>
                      <a:pPr algn="ctr"/>
                      <a:r>
                        <a:rPr lang="fr-FR" sz="1200" b="1" dirty="0" err="1" smtClean="0"/>
                        <a:t>nom_empl</a:t>
                      </a:r>
                      <a:endParaRPr lang="fr-FR" sz="1200" b="1" dirty="0"/>
                    </a:p>
                  </a:txBody>
                  <a:tcPr>
                    <a:solidFill>
                      <a:schemeClr val="accent4">
                        <a:lumMod val="60000"/>
                        <a:lumOff val="40000"/>
                      </a:schemeClr>
                    </a:solidFill>
                  </a:tcPr>
                </a:tc>
                <a:tc>
                  <a:txBody>
                    <a:bodyPr/>
                    <a:lstStyle/>
                    <a:p>
                      <a:pPr algn="ctr"/>
                      <a:r>
                        <a:rPr lang="fr-FR" sz="1200" b="1" dirty="0" err="1" smtClean="0"/>
                        <a:t>prenom_empl</a:t>
                      </a:r>
                      <a:endParaRPr lang="fr-FR" sz="1200" b="1" dirty="0"/>
                    </a:p>
                  </a:txBody>
                  <a:tcPr>
                    <a:solidFill>
                      <a:schemeClr val="accent4">
                        <a:lumMod val="60000"/>
                        <a:lumOff val="40000"/>
                      </a:schemeClr>
                    </a:solidFill>
                  </a:tcPr>
                </a:tc>
              </a:tr>
              <a:tr h="266010">
                <a:tc>
                  <a:txBody>
                    <a:bodyPr/>
                    <a:lstStyle/>
                    <a:p>
                      <a:pPr algn="ctr"/>
                      <a:r>
                        <a:rPr lang="fr-FR" sz="1200" b="1" dirty="0" smtClean="0"/>
                        <a:t>1</a:t>
                      </a:r>
                      <a:endParaRPr lang="fr-FR" sz="1200" b="1" dirty="0"/>
                    </a:p>
                  </a:txBody>
                  <a:tcPr/>
                </a:tc>
                <a:tc>
                  <a:txBody>
                    <a:bodyPr/>
                    <a:lstStyle/>
                    <a:p>
                      <a:pPr algn="ctr"/>
                      <a:r>
                        <a:rPr lang="fr-FR" sz="1200" b="1" dirty="0" smtClean="0"/>
                        <a:t>DUPONT</a:t>
                      </a:r>
                      <a:endParaRPr lang="fr-FR" sz="1200" b="1" dirty="0"/>
                    </a:p>
                  </a:txBody>
                  <a:tcPr/>
                </a:tc>
                <a:tc>
                  <a:txBody>
                    <a:bodyPr/>
                    <a:lstStyle/>
                    <a:p>
                      <a:pPr algn="ctr"/>
                      <a:r>
                        <a:rPr lang="fr-FR" sz="1200" b="1" dirty="0" smtClean="0"/>
                        <a:t>Paul</a:t>
                      </a:r>
                      <a:endParaRPr lang="fr-FR" sz="1200" b="1" dirty="0"/>
                    </a:p>
                  </a:txBody>
                  <a:tcPr/>
                </a:tc>
              </a:tr>
              <a:tr h="266010">
                <a:tc>
                  <a:txBody>
                    <a:bodyPr/>
                    <a:lstStyle/>
                    <a:p>
                      <a:pPr algn="ctr"/>
                      <a:r>
                        <a:rPr lang="fr-FR" sz="1200" b="1" dirty="0" smtClean="0"/>
                        <a:t>2</a:t>
                      </a:r>
                      <a:endParaRPr lang="fr-FR" sz="1200" b="1" dirty="0"/>
                    </a:p>
                  </a:txBody>
                  <a:tcPr/>
                </a:tc>
                <a:tc>
                  <a:txBody>
                    <a:bodyPr/>
                    <a:lstStyle/>
                    <a:p>
                      <a:pPr algn="ctr"/>
                      <a:r>
                        <a:rPr lang="fr-FR" sz="1200" b="1" dirty="0" smtClean="0"/>
                        <a:t>DURANT</a:t>
                      </a:r>
                      <a:endParaRPr lang="fr-FR" sz="1200" b="1" dirty="0"/>
                    </a:p>
                  </a:txBody>
                  <a:tcPr/>
                </a:tc>
                <a:tc>
                  <a:txBody>
                    <a:bodyPr/>
                    <a:lstStyle/>
                    <a:p>
                      <a:pPr algn="ctr"/>
                      <a:r>
                        <a:rPr lang="fr-FR" sz="1200" b="1" dirty="0" smtClean="0"/>
                        <a:t>Nicolas</a:t>
                      </a:r>
                      <a:endParaRPr lang="fr-FR" sz="1200" b="1" dirty="0"/>
                    </a:p>
                  </a:txBody>
                  <a:tcPr/>
                </a:tc>
              </a:tr>
              <a:tr h="267962">
                <a:tc>
                  <a:txBody>
                    <a:bodyPr/>
                    <a:lstStyle/>
                    <a:p>
                      <a:pPr algn="ctr"/>
                      <a:r>
                        <a:rPr lang="fr-FR" sz="1200" b="1" dirty="0" smtClean="0"/>
                        <a:t>3</a:t>
                      </a:r>
                      <a:endParaRPr lang="fr-FR" sz="1200" b="1" dirty="0"/>
                    </a:p>
                  </a:txBody>
                  <a:tcPr/>
                </a:tc>
                <a:tc>
                  <a:txBody>
                    <a:bodyPr/>
                    <a:lstStyle/>
                    <a:p>
                      <a:pPr algn="ctr"/>
                      <a:r>
                        <a:rPr lang="fr-FR" sz="1200" b="1" dirty="0" smtClean="0"/>
                        <a:t>LAGARDE</a:t>
                      </a:r>
                      <a:endParaRPr lang="fr-FR" sz="1200" b="1" dirty="0"/>
                    </a:p>
                  </a:txBody>
                  <a:tcPr/>
                </a:tc>
                <a:tc>
                  <a:txBody>
                    <a:bodyPr/>
                    <a:lstStyle/>
                    <a:p>
                      <a:pPr algn="ctr"/>
                      <a:r>
                        <a:rPr lang="fr-FR" sz="1200" b="1" dirty="0" smtClean="0"/>
                        <a:t>Sébastien</a:t>
                      </a:r>
                      <a:endParaRPr lang="fr-FR" sz="1200" b="1" dirty="0"/>
                    </a:p>
                  </a:txBody>
                  <a:tcPr/>
                </a:tc>
              </a:tr>
              <a:tr h="266010">
                <a:tc>
                  <a:txBody>
                    <a:bodyPr/>
                    <a:lstStyle/>
                    <a:p>
                      <a:pPr algn="ctr"/>
                      <a:r>
                        <a:rPr lang="fr-FR" sz="1200" b="1" dirty="0" smtClean="0"/>
                        <a:t>4</a:t>
                      </a:r>
                      <a:endParaRPr lang="fr-FR" sz="1200" b="1" dirty="0"/>
                    </a:p>
                  </a:txBody>
                  <a:tcPr/>
                </a:tc>
                <a:tc>
                  <a:txBody>
                    <a:bodyPr/>
                    <a:lstStyle/>
                    <a:p>
                      <a:pPr algn="ctr"/>
                      <a:r>
                        <a:rPr lang="fr-FR" sz="1200" b="1" dirty="0" smtClean="0"/>
                        <a:t>LEBLANC</a:t>
                      </a:r>
                      <a:endParaRPr lang="fr-FR" sz="1200" b="1" dirty="0"/>
                    </a:p>
                  </a:txBody>
                  <a:tcPr/>
                </a:tc>
                <a:tc>
                  <a:txBody>
                    <a:bodyPr/>
                    <a:lstStyle/>
                    <a:p>
                      <a:pPr algn="ctr"/>
                      <a:r>
                        <a:rPr lang="fr-FR" sz="1200" b="1" dirty="0" smtClean="0"/>
                        <a:t>Jean</a:t>
                      </a:r>
                      <a:endParaRPr lang="fr-FR" sz="1200" b="1" dirty="0"/>
                    </a:p>
                  </a:txBody>
                  <a:tcPr/>
                </a:tc>
              </a:tr>
            </a:tbl>
          </a:graphicData>
        </a:graphic>
      </p:graphicFrame>
      <p:graphicFrame>
        <p:nvGraphicFramePr>
          <p:cNvPr id="42" name="Tableau 41"/>
          <p:cNvGraphicFramePr>
            <a:graphicFrameLocks noGrp="1"/>
          </p:cNvGraphicFramePr>
          <p:nvPr>
            <p:extLst>
              <p:ext uri="{D42A27DB-BD31-4B8C-83A1-F6EECF244321}">
                <p14:modId xmlns:p14="http://schemas.microsoft.com/office/powerpoint/2010/main" val="1484582469"/>
              </p:ext>
            </p:extLst>
          </p:nvPr>
        </p:nvGraphicFramePr>
        <p:xfrm>
          <a:off x="3164113" y="4558483"/>
          <a:ext cx="3780000" cy="1645920"/>
        </p:xfrm>
        <a:graphic>
          <a:graphicData uri="http://schemas.openxmlformats.org/drawingml/2006/table">
            <a:tbl>
              <a:tblPr firstRow="1" bandRow="1">
                <a:tableStyleId>{5C22544A-7EE6-4342-B048-85BDC9FD1C3A}</a:tableStyleId>
              </a:tblPr>
              <a:tblGrid>
                <a:gridCol w="785218"/>
                <a:gridCol w="783218"/>
                <a:gridCol w="1101234"/>
                <a:gridCol w="1110330"/>
              </a:tblGrid>
              <a:tr h="0">
                <a:tc gridSpan="4">
                  <a:txBody>
                    <a:bodyPr/>
                    <a:lstStyle/>
                    <a:p>
                      <a:pPr algn="ctr"/>
                      <a:r>
                        <a:rPr lang="fr-FR" sz="1200" dirty="0" smtClean="0"/>
                        <a:t>Table </a:t>
                      </a:r>
                      <a:r>
                        <a:rPr lang="fr-FR" sz="1200" dirty="0" err="1" smtClean="0"/>
                        <a:t>vehicule</a:t>
                      </a: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r>
              <a:tr h="0">
                <a:tc>
                  <a:txBody>
                    <a:bodyPr/>
                    <a:lstStyle/>
                    <a:p>
                      <a:pPr algn="ctr"/>
                      <a:r>
                        <a:rPr lang="fr-FR" sz="1200" b="1" dirty="0" err="1" smtClean="0"/>
                        <a:t>id_vehic</a:t>
                      </a:r>
                      <a:endParaRPr lang="fr-FR" sz="1200" b="1" dirty="0"/>
                    </a:p>
                  </a:txBody>
                  <a:tcPr>
                    <a:solidFill>
                      <a:schemeClr val="accent4">
                        <a:lumMod val="60000"/>
                        <a:lumOff val="40000"/>
                      </a:schemeClr>
                    </a:solidFill>
                  </a:tcPr>
                </a:tc>
                <a:tc>
                  <a:txBody>
                    <a:bodyPr/>
                    <a:lstStyle/>
                    <a:p>
                      <a:pPr algn="ctr"/>
                      <a:r>
                        <a:rPr lang="fr-FR" sz="1200" b="1" dirty="0" err="1" smtClean="0"/>
                        <a:t>Id_empl</a:t>
                      </a:r>
                      <a:endParaRPr lang="fr-FR" sz="1200" b="1" dirty="0"/>
                    </a:p>
                  </a:txBody>
                  <a:tcPr>
                    <a:solidFill>
                      <a:schemeClr val="accent4">
                        <a:lumMod val="60000"/>
                        <a:lumOff val="40000"/>
                      </a:schemeClr>
                    </a:solidFill>
                  </a:tcPr>
                </a:tc>
                <a:tc>
                  <a:txBody>
                    <a:bodyPr/>
                    <a:lstStyle/>
                    <a:p>
                      <a:pPr algn="ctr"/>
                      <a:r>
                        <a:rPr lang="fr-FR" sz="1200" b="1" dirty="0" err="1" smtClean="0"/>
                        <a:t>Marque_vehic</a:t>
                      </a:r>
                      <a:endParaRPr lang="fr-FR" sz="1200" b="1" dirty="0"/>
                    </a:p>
                  </a:txBody>
                  <a:tcPr>
                    <a:solidFill>
                      <a:schemeClr val="accent4">
                        <a:lumMod val="60000"/>
                        <a:lumOff val="40000"/>
                      </a:schemeClr>
                    </a:solidFill>
                  </a:tcPr>
                </a:tc>
                <a:tc>
                  <a:txBody>
                    <a:bodyPr/>
                    <a:lstStyle/>
                    <a:p>
                      <a:pPr algn="ctr"/>
                      <a:r>
                        <a:rPr lang="fr-FR" sz="1200" b="1" dirty="0" err="1" smtClean="0"/>
                        <a:t>Modele_vehi</a:t>
                      </a:r>
                      <a:endParaRPr lang="fr-FR" sz="1200" b="1" dirty="0"/>
                    </a:p>
                  </a:txBody>
                  <a:tcPr>
                    <a:solidFill>
                      <a:schemeClr val="accent4">
                        <a:lumMod val="60000"/>
                        <a:lumOff val="40000"/>
                      </a:schemeClr>
                    </a:solidFill>
                  </a:tcPr>
                </a:tc>
              </a:tr>
              <a:tr h="266400">
                <a:tc>
                  <a:txBody>
                    <a:bodyPr/>
                    <a:lstStyle/>
                    <a:p>
                      <a:pPr algn="ctr"/>
                      <a:r>
                        <a:rPr lang="fr-FR" sz="1200" b="1" dirty="0" smtClean="0"/>
                        <a:t>1</a:t>
                      </a:r>
                      <a:endParaRPr lang="fr-FR" sz="1200" b="1" dirty="0"/>
                    </a:p>
                  </a:txBody>
                  <a:tcPr/>
                </a:tc>
                <a:tc>
                  <a:txBody>
                    <a:bodyPr/>
                    <a:lstStyle/>
                    <a:p>
                      <a:pPr algn="ctr"/>
                      <a:r>
                        <a:rPr lang="fr-FR" sz="1200" b="1" dirty="0" smtClean="0"/>
                        <a:t>4</a:t>
                      </a:r>
                      <a:endParaRPr lang="fr-FR" sz="1200" b="1" dirty="0"/>
                    </a:p>
                  </a:txBody>
                  <a:tcPr/>
                </a:tc>
                <a:tc>
                  <a:txBody>
                    <a:bodyPr/>
                    <a:lstStyle/>
                    <a:p>
                      <a:pPr algn="ctr"/>
                      <a:r>
                        <a:rPr lang="fr-FR" sz="1200" b="1" dirty="0" smtClean="0"/>
                        <a:t>MERCEDES</a:t>
                      </a:r>
                      <a:endParaRPr lang="fr-FR" sz="1200" b="1" dirty="0"/>
                    </a:p>
                  </a:txBody>
                  <a:tcPr/>
                </a:tc>
                <a:tc>
                  <a:txBody>
                    <a:bodyPr/>
                    <a:lstStyle/>
                    <a:p>
                      <a:pPr algn="ctr"/>
                      <a:r>
                        <a:rPr lang="fr-FR" sz="1200" b="1" dirty="0" smtClean="0"/>
                        <a:t>Classe</a:t>
                      </a:r>
                      <a:r>
                        <a:rPr lang="fr-FR" sz="1200" b="1" baseline="0" dirty="0" smtClean="0"/>
                        <a:t> A</a:t>
                      </a:r>
                      <a:endParaRPr lang="fr-FR" sz="1200" b="1" dirty="0"/>
                    </a:p>
                  </a:txBody>
                  <a:tcPr/>
                </a:tc>
              </a:tr>
              <a:tr h="266400">
                <a:tc>
                  <a:txBody>
                    <a:bodyPr/>
                    <a:lstStyle/>
                    <a:p>
                      <a:pPr algn="ctr"/>
                      <a:r>
                        <a:rPr lang="fr-FR" sz="1200" b="1" dirty="0" smtClean="0"/>
                        <a:t>2</a:t>
                      </a:r>
                      <a:endParaRPr lang="fr-FR" sz="1200" b="1" dirty="0"/>
                    </a:p>
                  </a:txBody>
                  <a:tcPr/>
                </a:tc>
                <a:tc>
                  <a:txBody>
                    <a:bodyPr/>
                    <a:lstStyle/>
                    <a:p>
                      <a:pPr algn="ctr"/>
                      <a:r>
                        <a:rPr lang="fr-FR" sz="1200" b="1" dirty="0" smtClean="0"/>
                        <a:t>1</a:t>
                      </a:r>
                      <a:endParaRPr lang="fr-FR" sz="1200" b="1" dirty="0"/>
                    </a:p>
                  </a:txBody>
                  <a:tcPr/>
                </a:tc>
                <a:tc>
                  <a:txBody>
                    <a:bodyPr/>
                    <a:lstStyle/>
                    <a:p>
                      <a:pPr algn="ctr"/>
                      <a:r>
                        <a:rPr lang="fr-FR" sz="1200" b="1" dirty="0" smtClean="0"/>
                        <a:t>MERCEDES</a:t>
                      </a:r>
                      <a:endParaRPr lang="fr-FR" sz="1200" b="1" dirty="0"/>
                    </a:p>
                  </a:txBody>
                  <a:tcPr/>
                </a:tc>
                <a:tc>
                  <a:txBody>
                    <a:bodyPr/>
                    <a:lstStyle/>
                    <a:p>
                      <a:pPr algn="ctr"/>
                      <a:r>
                        <a:rPr lang="fr-FR" sz="1200" b="1" dirty="0" smtClean="0"/>
                        <a:t>Classe</a:t>
                      </a:r>
                      <a:r>
                        <a:rPr lang="fr-FR" sz="1200" b="1" baseline="0" dirty="0" smtClean="0"/>
                        <a:t> C</a:t>
                      </a:r>
                      <a:endParaRPr lang="fr-FR" sz="1200" b="1" dirty="0"/>
                    </a:p>
                  </a:txBody>
                  <a:tcPr/>
                </a:tc>
              </a:tr>
              <a:tr h="266400">
                <a:tc>
                  <a:txBody>
                    <a:bodyPr/>
                    <a:lstStyle/>
                    <a:p>
                      <a:pPr algn="ctr"/>
                      <a:r>
                        <a:rPr lang="fr-FR" sz="1200" b="1" dirty="0" smtClean="0"/>
                        <a:t>3</a:t>
                      </a:r>
                      <a:endParaRPr lang="fr-FR" sz="1200" b="1" dirty="0"/>
                    </a:p>
                  </a:txBody>
                  <a:tcPr/>
                </a:tc>
                <a:tc>
                  <a:txBody>
                    <a:bodyPr/>
                    <a:lstStyle/>
                    <a:p>
                      <a:pPr algn="ctr"/>
                      <a:r>
                        <a:rPr lang="fr-FR" sz="1200" b="1" dirty="0" smtClean="0"/>
                        <a:t>3</a:t>
                      </a:r>
                      <a:endParaRPr lang="fr-FR" sz="1200" b="1" dirty="0"/>
                    </a:p>
                  </a:txBody>
                  <a:tcPr/>
                </a:tc>
                <a:tc>
                  <a:txBody>
                    <a:bodyPr/>
                    <a:lstStyle/>
                    <a:p>
                      <a:pPr algn="ctr"/>
                      <a:r>
                        <a:rPr lang="fr-FR" sz="1200" b="1" dirty="0" smtClean="0"/>
                        <a:t>BMW</a:t>
                      </a:r>
                      <a:endParaRPr lang="fr-FR" sz="1200" b="1" dirty="0"/>
                    </a:p>
                  </a:txBody>
                  <a:tcPr/>
                </a:tc>
                <a:tc>
                  <a:txBody>
                    <a:bodyPr/>
                    <a:lstStyle/>
                    <a:p>
                      <a:pPr algn="ctr"/>
                      <a:r>
                        <a:rPr lang="fr-FR" sz="1200" b="1" dirty="0" smtClean="0"/>
                        <a:t>525</a:t>
                      </a:r>
                      <a:endParaRPr lang="fr-FR" sz="1200" b="1" dirty="0"/>
                    </a:p>
                  </a:txBody>
                  <a:tcPr/>
                </a:tc>
              </a:tr>
              <a:tr h="266400">
                <a:tc>
                  <a:txBody>
                    <a:bodyPr/>
                    <a:lstStyle/>
                    <a:p>
                      <a:pPr algn="ctr"/>
                      <a:r>
                        <a:rPr lang="fr-FR" sz="1200" b="1" dirty="0" smtClean="0"/>
                        <a:t>4</a:t>
                      </a:r>
                      <a:endParaRPr lang="fr-FR" sz="1200" b="1" dirty="0"/>
                    </a:p>
                  </a:txBody>
                  <a:tcPr/>
                </a:tc>
                <a:tc>
                  <a:txBody>
                    <a:bodyPr/>
                    <a:lstStyle/>
                    <a:p>
                      <a:pPr algn="ctr"/>
                      <a:r>
                        <a:rPr lang="fr-FR" sz="1200" b="1" dirty="0" smtClean="0"/>
                        <a:t>2</a:t>
                      </a:r>
                      <a:endParaRPr lang="fr-FR" sz="1200" b="1" dirty="0"/>
                    </a:p>
                  </a:txBody>
                  <a:tcPr/>
                </a:tc>
                <a:tc>
                  <a:txBody>
                    <a:bodyPr/>
                    <a:lstStyle/>
                    <a:p>
                      <a:pPr algn="ctr"/>
                      <a:r>
                        <a:rPr lang="fr-FR" sz="1200" b="1" dirty="0" smtClean="0"/>
                        <a:t>BMW</a:t>
                      </a:r>
                      <a:endParaRPr lang="fr-FR" sz="1200" b="1" dirty="0"/>
                    </a:p>
                  </a:txBody>
                  <a:tcPr/>
                </a:tc>
                <a:tc>
                  <a:txBody>
                    <a:bodyPr/>
                    <a:lstStyle/>
                    <a:p>
                      <a:pPr algn="ctr"/>
                      <a:r>
                        <a:rPr lang="fr-FR" sz="1200" b="1" dirty="0" smtClean="0"/>
                        <a:t>X5</a:t>
                      </a:r>
                      <a:endParaRPr lang="fr-FR" sz="1200" b="1" dirty="0"/>
                    </a:p>
                  </a:txBody>
                  <a:tcPr/>
                </a:tc>
              </a:tr>
            </a:tbl>
          </a:graphicData>
        </a:graphic>
      </p:graphicFrame>
      <p:graphicFrame>
        <p:nvGraphicFramePr>
          <p:cNvPr id="51" name="Tableau 50"/>
          <p:cNvGraphicFramePr>
            <a:graphicFrameLocks noGrp="1"/>
          </p:cNvGraphicFramePr>
          <p:nvPr>
            <p:extLst>
              <p:ext uri="{D42A27DB-BD31-4B8C-83A1-F6EECF244321}">
                <p14:modId xmlns:p14="http://schemas.microsoft.com/office/powerpoint/2010/main" val="323222272"/>
              </p:ext>
            </p:extLst>
          </p:nvPr>
        </p:nvGraphicFramePr>
        <p:xfrm>
          <a:off x="7148285" y="4569369"/>
          <a:ext cx="4205515" cy="1645920"/>
        </p:xfrm>
        <a:graphic>
          <a:graphicData uri="http://schemas.openxmlformats.org/drawingml/2006/table">
            <a:tbl>
              <a:tblPr firstRow="1" bandRow="1">
                <a:tableStyleId>{5C22544A-7EE6-4342-B048-85BDC9FD1C3A}</a:tableStyleId>
              </a:tblPr>
              <a:tblGrid>
                <a:gridCol w="907739"/>
                <a:gridCol w="1081535"/>
                <a:gridCol w="1127670"/>
                <a:gridCol w="1088571"/>
              </a:tblGrid>
              <a:tr h="266010">
                <a:tc gridSpan="4">
                  <a:txBody>
                    <a:bodyPr/>
                    <a:lstStyle/>
                    <a:p>
                      <a:pPr algn="ctr"/>
                      <a:r>
                        <a:rPr lang="fr-FR" sz="1200" dirty="0" smtClean="0"/>
                        <a:t>RESULTAT</a:t>
                      </a:r>
                      <a:r>
                        <a:rPr lang="fr-FR" sz="1200" baseline="0" dirty="0" smtClean="0"/>
                        <a:t> DE LA REQUETE</a:t>
                      </a: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r>
              <a:tr h="266010">
                <a:tc>
                  <a:txBody>
                    <a:bodyPr/>
                    <a:lstStyle/>
                    <a:p>
                      <a:pPr algn="ctr"/>
                      <a:r>
                        <a:rPr lang="fr-FR" sz="1200" b="1" dirty="0" err="1" smtClean="0"/>
                        <a:t>nom_empl</a:t>
                      </a:r>
                      <a:endParaRPr lang="fr-FR" sz="1200" b="1" dirty="0"/>
                    </a:p>
                  </a:txBody>
                  <a:tcPr>
                    <a:solidFill>
                      <a:schemeClr val="accent4">
                        <a:lumMod val="60000"/>
                        <a:lumOff val="40000"/>
                      </a:schemeClr>
                    </a:solidFill>
                  </a:tcPr>
                </a:tc>
                <a:tc>
                  <a:txBody>
                    <a:bodyPr/>
                    <a:lstStyle/>
                    <a:p>
                      <a:pPr algn="ctr"/>
                      <a:r>
                        <a:rPr lang="fr-FR" sz="1200" b="1" dirty="0" err="1" smtClean="0"/>
                        <a:t>prenom_empl</a:t>
                      </a:r>
                      <a:endParaRPr lang="fr-FR" sz="1200" b="1" dirty="0"/>
                    </a:p>
                  </a:txBody>
                  <a:tcPr>
                    <a:solidFill>
                      <a:schemeClr val="accent4">
                        <a:lumMod val="60000"/>
                        <a:lumOff val="40000"/>
                      </a:schemeClr>
                    </a:solidFill>
                  </a:tcPr>
                </a:tc>
                <a:tc>
                  <a:txBody>
                    <a:bodyPr/>
                    <a:lstStyle/>
                    <a:p>
                      <a:pPr algn="ctr"/>
                      <a:r>
                        <a:rPr lang="fr-FR" sz="1200" b="1" dirty="0" err="1" smtClean="0"/>
                        <a:t>marque_vehic</a:t>
                      </a:r>
                      <a:endParaRPr lang="fr-FR" sz="1200" b="1" dirty="0"/>
                    </a:p>
                  </a:txBody>
                  <a:tcPr>
                    <a:solidFill>
                      <a:schemeClr val="accent4">
                        <a:lumMod val="60000"/>
                        <a:lumOff val="40000"/>
                      </a:schemeClr>
                    </a:solidFill>
                  </a:tcPr>
                </a:tc>
                <a:tc>
                  <a:txBody>
                    <a:bodyPr/>
                    <a:lstStyle/>
                    <a:p>
                      <a:pPr algn="ctr"/>
                      <a:r>
                        <a:rPr lang="fr-FR" sz="1200" b="1" dirty="0" err="1" smtClean="0"/>
                        <a:t>modele_vehic</a:t>
                      </a:r>
                      <a:endParaRPr lang="fr-FR" sz="1200" b="1" dirty="0"/>
                    </a:p>
                  </a:txBody>
                  <a:tcPr>
                    <a:solidFill>
                      <a:schemeClr val="accent4">
                        <a:lumMod val="60000"/>
                        <a:lumOff val="40000"/>
                      </a:schemeClr>
                    </a:solidFill>
                  </a:tcPr>
                </a:tc>
              </a:tr>
              <a:tr h="266010">
                <a:tc>
                  <a:txBody>
                    <a:bodyPr/>
                    <a:lstStyle/>
                    <a:p>
                      <a:pPr algn="ctr"/>
                      <a:r>
                        <a:rPr lang="fr-FR" sz="1200" b="1" dirty="0" smtClean="0"/>
                        <a:t>DUPONT</a:t>
                      </a:r>
                      <a:endParaRPr lang="fr-FR" sz="1200" b="1" dirty="0"/>
                    </a:p>
                  </a:txBody>
                  <a:tcPr/>
                </a:tc>
                <a:tc>
                  <a:txBody>
                    <a:bodyPr/>
                    <a:lstStyle/>
                    <a:p>
                      <a:pPr algn="ctr"/>
                      <a:r>
                        <a:rPr lang="fr-FR" sz="1200" b="1" dirty="0" smtClean="0"/>
                        <a:t>Paul</a:t>
                      </a:r>
                      <a:endParaRPr lang="fr-FR" sz="1200" b="1" dirty="0"/>
                    </a:p>
                  </a:txBody>
                  <a:tcPr/>
                </a:tc>
                <a:tc>
                  <a:txBody>
                    <a:bodyPr/>
                    <a:lstStyle/>
                    <a:p>
                      <a:pPr algn="ctr"/>
                      <a:r>
                        <a:rPr lang="fr-FR" sz="1200" b="1" dirty="0" smtClean="0"/>
                        <a:t>MERCEDES</a:t>
                      </a:r>
                      <a:endParaRPr lang="fr-FR" sz="1200" b="1" dirty="0"/>
                    </a:p>
                  </a:txBody>
                  <a:tcPr/>
                </a:tc>
                <a:tc>
                  <a:txBody>
                    <a:bodyPr/>
                    <a:lstStyle/>
                    <a:p>
                      <a:pPr algn="ctr"/>
                      <a:r>
                        <a:rPr lang="fr-FR" sz="1200" b="1" dirty="0" smtClean="0"/>
                        <a:t>Classe C</a:t>
                      </a:r>
                      <a:endParaRPr lang="fr-FR" sz="1200" b="1" dirty="0"/>
                    </a:p>
                  </a:txBody>
                  <a:tcPr/>
                </a:tc>
              </a:tr>
              <a:tr h="266010">
                <a:tc>
                  <a:txBody>
                    <a:bodyPr/>
                    <a:lstStyle/>
                    <a:p>
                      <a:pPr algn="ctr"/>
                      <a:r>
                        <a:rPr lang="fr-FR" sz="1200" b="1" dirty="0" smtClean="0"/>
                        <a:t>DURANT</a:t>
                      </a:r>
                    </a:p>
                  </a:txBody>
                  <a:tcPr/>
                </a:tc>
                <a:tc>
                  <a:txBody>
                    <a:bodyPr/>
                    <a:lstStyle/>
                    <a:p>
                      <a:pPr algn="ctr"/>
                      <a:r>
                        <a:rPr lang="fr-FR" sz="1200" b="1" dirty="0" smtClean="0"/>
                        <a:t>Nicolas</a:t>
                      </a:r>
                      <a:endParaRPr lang="fr-FR" sz="1200" b="1" dirty="0"/>
                    </a:p>
                  </a:txBody>
                  <a:tcPr/>
                </a:tc>
                <a:tc>
                  <a:txBody>
                    <a:bodyPr/>
                    <a:lstStyle/>
                    <a:p>
                      <a:pPr algn="ctr"/>
                      <a:r>
                        <a:rPr lang="fr-FR" sz="1200" b="1" dirty="0" smtClean="0"/>
                        <a:t>BMW</a:t>
                      </a:r>
                      <a:endParaRPr lang="fr-FR" sz="1200" b="1" dirty="0"/>
                    </a:p>
                  </a:txBody>
                  <a:tcPr/>
                </a:tc>
                <a:tc>
                  <a:txBody>
                    <a:bodyPr/>
                    <a:lstStyle/>
                    <a:p>
                      <a:pPr algn="ctr"/>
                      <a:r>
                        <a:rPr lang="fr-FR" sz="1200" b="1" dirty="0" smtClean="0"/>
                        <a:t>X5</a:t>
                      </a:r>
                      <a:endParaRPr lang="fr-FR" sz="1200" b="1" dirty="0"/>
                    </a:p>
                  </a:txBody>
                  <a:tcPr/>
                </a:tc>
              </a:tr>
              <a:tr h="267962">
                <a:tc>
                  <a:txBody>
                    <a:bodyPr/>
                    <a:lstStyle/>
                    <a:p>
                      <a:pPr algn="ctr"/>
                      <a:r>
                        <a:rPr lang="fr-FR" sz="1200" b="1" dirty="0" smtClean="0"/>
                        <a:t>LAGARDE</a:t>
                      </a:r>
                      <a:endParaRPr lang="fr-FR" sz="1200" b="1" dirty="0"/>
                    </a:p>
                  </a:txBody>
                  <a:tcPr/>
                </a:tc>
                <a:tc>
                  <a:txBody>
                    <a:bodyPr/>
                    <a:lstStyle/>
                    <a:p>
                      <a:pPr algn="ctr"/>
                      <a:r>
                        <a:rPr lang="fr-FR" sz="1200" b="1" dirty="0" smtClean="0"/>
                        <a:t>Sébastien</a:t>
                      </a:r>
                      <a:endParaRPr lang="fr-FR" sz="1200" b="1" dirty="0"/>
                    </a:p>
                  </a:txBody>
                  <a:tcPr/>
                </a:tc>
                <a:tc>
                  <a:txBody>
                    <a:bodyPr/>
                    <a:lstStyle/>
                    <a:p>
                      <a:pPr algn="ctr"/>
                      <a:r>
                        <a:rPr lang="fr-FR" sz="1200" b="1" dirty="0" smtClean="0"/>
                        <a:t>BMW</a:t>
                      </a:r>
                      <a:endParaRPr lang="fr-FR" sz="1200" b="1" dirty="0"/>
                    </a:p>
                  </a:txBody>
                  <a:tcPr/>
                </a:tc>
                <a:tc>
                  <a:txBody>
                    <a:bodyPr/>
                    <a:lstStyle/>
                    <a:p>
                      <a:pPr algn="ctr"/>
                      <a:r>
                        <a:rPr lang="fr-FR" sz="1200" b="1" dirty="0" smtClean="0"/>
                        <a:t>525</a:t>
                      </a:r>
                      <a:endParaRPr lang="fr-FR" sz="1200" b="1" dirty="0"/>
                    </a:p>
                  </a:txBody>
                  <a:tcPr/>
                </a:tc>
              </a:tr>
              <a:tr h="266010">
                <a:tc>
                  <a:txBody>
                    <a:bodyPr/>
                    <a:lstStyle/>
                    <a:p>
                      <a:pPr algn="ctr"/>
                      <a:r>
                        <a:rPr lang="fr-FR" sz="1200" b="1" dirty="0" smtClean="0"/>
                        <a:t>LEBLANC</a:t>
                      </a:r>
                      <a:endParaRPr lang="fr-FR" sz="1200" b="1" dirty="0"/>
                    </a:p>
                  </a:txBody>
                  <a:tcPr/>
                </a:tc>
                <a:tc>
                  <a:txBody>
                    <a:bodyPr/>
                    <a:lstStyle/>
                    <a:p>
                      <a:pPr algn="ctr"/>
                      <a:r>
                        <a:rPr lang="fr-FR" sz="1200" b="1" dirty="0" smtClean="0"/>
                        <a:t>Jean</a:t>
                      </a:r>
                      <a:endParaRPr lang="fr-FR" sz="1200" b="1" dirty="0"/>
                    </a:p>
                  </a:txBody>
                  <a:tcPr/>
                </a:tc>
                <a:tc>
                  <a:txBody>
                    <a:bodyPr/>
                    <a:lstStyle/>
                    <a:p>
                      <a:pPr algn="ctr"/>
                      <a:r>
                        <a:rPr lang="fr-FR" sz="1200" b="1" dirty="0" smtClean="0"/>
                        <a:t>MERCEDES</a:t>
                      </a:r>
                      <a:endParaRPr lang="fr-FR" sz="1200" b="1" dirty="0"/>
                    </a:p>
                  </a:txBody>
                  <a:tcPr/>
                </a:tc>
                <a:tc>
                  <a:txBody>
                    <a:bodyPr/>
                    <a:lstStyle/>
                    <a:p>
                      <a:pPr algn="ctr"/>
                      <a:r>
                        <a:rPr lang="fr-FR" sz="1200" b="1" dirty="0" smtClean="0"/>
                        <a:t>Classe A</a:t>
                      </a:r>
                      <a:endParaRPr lang="fr-FR" sz="1200" b="1" dirty="0"/>
                    </a:p>
                  </a:txBody>
                  <a:tcPr/>
                </a:tc>
              </a:tr>
            </a:tbl>
          </a:graphicData>
        </a:graphic>
      </p:graphicFrame>
    </p:spTree>
    <p:extLst>
      <p:ext uri="{BB962C8B-B14F-4D97-AF65-F5344CB8AC3E}">
        <p14:creationId xmlns:p14="http://schemas.microsoft.com/office/powerpoint/2010/main" val="2479893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6826" y="598709"/>
            <a:ext cx="11772000" cy="6192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solidFill>
                  <a:schemeClr val="accent5">
                    <a:lumMod val="75000"/>
                  </a:schemeClr>
                </a:solidFill>
              </a:rPr>
              <a:t>Objectif</a:t>
            </a:r>
          </a:p>
          <a:p>
            <a:r>
              <a:rPr lang="fr-FR" b="1" dirty="0" smtClean="0">
                <a:solidFill>
                  <a:schemeClr val="accent5">
                    <a:lumMod val="75000"/>
                  </a:schemeClr>
                </a:solidFill>
              </a:rPr>
              <a:t>La jointure LEFT JOIN (aussi appelée LEFT OUTER JOIN) permet de lister tous les enregistrements de la table de gauche même s'il n'y a pas de correspondance dans la table de droite.</a:t>
            </a:r>
          </a:p>
          <a:p>
            <a:endParaRPr lang="fr-FR" sz="800" b="1" dirty="0">
              <a:solidFill>
                <a:schemeClr val="accent5">
                  <a:lumMod val="75000"/>
                </a:schemeClr>
              </a:solidFill>
            </a:endParaRPr>
          </a:p>
          <a:p>
            <a:r>
              <a:rPr lang="fr-FR" b="1" dirty="0" smtClean="0">
                <a:solidFill>
                  <a:schemeClr val="accent5">
                    <a:lumMod val="75000"/>
                  </a:schemeClr>
                </a:solidFill>
              </a:rPr>
              <a:t>Syntaxe</a:t>
            </a:r>
          </a:p>
          <a:p>
            <a:pPr>
              <a:tabLst>
                <a:tab pos="5834063" algn="l"/>
              </a:tabLst>
            </a:pPr>
            <a:r>
              <a:rPr lang="fr-FR" b="1" dirty="0" smtClean="0">
                <a:solidFill>
                  <a:schemeClr val="accent5">
                    <a:lumMod val="75000"/>
                  </a:schemeClr>
                </a:solidFill>
              </a:rPr>
              <a:t> SELECT </a:t>
            </a:r>
            <a:r>
              <a:rPr lang="fr-FR" b="1" dirty="0" err="1" smtClean="0">
                <a:solidFill>
                  <a:schemeClr val="accent5">
                    <a:lumMod val="75000"/>
                  </a:schemeClr>
                </a:solidFill>
              </a:rPr>
              <a:t>nom_colonne_table</a:t>
            </a:r>
            <a:r>
              <a:rPr lang="fr-FR" b="1" dirty="0" smtClean="0">
                <a:solidFill>
                  <a:schemeClr val="accent5">
                    <a:lumMod val="75000"/>
                  </a:schemeClr>
                </a:solidFill>
              </a:rPr>
              <a:t> FROM </a:t>
            </a:r>
            <a:r>
              <a:rPr lang="fr-FR" b="1" dirty="0" smtClean="0">
                <a:solidFill>
                  <a:srgbClr val="00B050"/>
                </a:solidFill>
              </a:rPr>
              <a:t>nom_table1	</a:t>
            </a:r>
            <a:r>
              <a:rPr lang="fr-FR" b="1" dirty="0" smtClean="0">
                <a:solidFill>
                  <a:schemeClr val="accent5">
                    <a:lumMod val="75000"/>
                  </a:schemeClr>
                </a:solidFill>
              </a:rPr>
              <a:t>SELECT nom </a:t>
            </a:r>
            <a:r>
              <a:rPr lang="fr-FR" b="1" dirty="0" err="1" smtClean="0">
                <a:solidFill>
                  <a:schemeClr val="accent5">
                    <a:lumMod val="75000"/>
                  </a:schemeClr>
                </a:solidFill>
              </a:rPr>
              <a:t>colonne_table</a:t>
            </a:r>
            <a:r>
              <a:rPr lang="fr-FR" b="1" dirty="0" smtClean="0">
                <a:solidFill>
                  <a:schemeClr val="accent5">
                    <a:lumMod val="75000"/>
                  </a:schemeClr>
                </a:solidFill>
              </a:rPr>
              <a:t> FROM </a:t>
            </a:r>
            <a:r>
              <a:rPr lang="fr-FR" b="1" dirty="0" smtClean="0">
                <a:solidFill>
                  <a:srgbClr val="00B050"/>
                </a:solidFill>
              </a:rPr>
              <a:t>nom_table1</a:t>
            </a:r>
          </a:p>
          <a:p>
            <a:pPr>
              <a:tabLst>
                <a:tab pos="4757738" algn="l"/>
                <a:tab pos="5834063" algn="l"/>
              </a:tabLst>
            </a:pPr>
            <a:r>
              <a:rPr lang="fr-FR" b="1" dirty="0" smtClean="0">
                <a:solidFill>
                  <a:srgbClr val="00B0F0"/>
                </a:solidFill>
              </a:rPr>
              <a:t>LEFT JOIN </a:t>
            </a:r>
            <a:r>
              <a:rPr lang="fr-FR" b="1" dirty="0" smtClean="0">
                <a:solidFill>
                  <a:schemeClr val="accent5">
                    <a:lumMod val="75000"/>
                  </a:schemeClr>
                </a:solidFill>
              </a:rPr>
              <a:t>nom_table2 	OU	</a:t>
            </a:r>
            <a:r>
              <a:rPr lang="fr-FR" b="1" dirty="0" smtClean="0">
                <a:solidFill>
                  <a:srgbClr val="00B0F0"/>
                </a:solidFill>
              </a:rPr>
              <a:t>LEFT OUTER JOIN </a:t>
            </a:r>
            <a:r>
              <a:rPr lang="fr-FR" b="1" dirty="0" smtClean="0">
                <a:solidFill>
                  <a:schemeClr val="accent5">
                    <a:lumMod val="75000"/>
                  </a:schemeClr>
                </a:solidFill>
              </a:rPr>
              <a:t>nom_table2</a:t>
            </a:r>
          </a:p>
          <a:p>
            <a:pPr>
              <a:tabLst>
                <a:tab pos="5018088" algn="l"/>
                <a:tab pos="5834063" algn="l"/>
              </a:tabLst>
            </a:pPr>
            <a:r>
              <a:rPr lang="fr-FR" b="1" dirty="0" smtClean="0">
                <a:solidFill>
                  <a:schemeClr val="accent5">
                    <a:lumMod val="75000"/>
                  </a:schemeClr>
                </a:solidFill>
              </a:rPr>
              <a:t>ON </a:t>
            </a:r>
            <a:r>
              <a:rPr lang="fr-FR" b="1" dirty="0" smtClean="0">
                <a:solidFill>
                  <a:srgbClr val="00B050"/>
                </a:solidFill>
              </a:rPr>
              <a:t>nom_table1.pk_id</a:t>
            </a:r>
            <a:r>
              <a:rPr lang="fr-FR" b="1" dirty="0" smtClean="0">
                <a:solidFill>
                  <a:schemeClr val="accent5">
                    <a:lumMod val="75000"/>
                  </a:schemeClr>
                </a:solidFill>
              </a:rPr>
              <a:t> = nom_table2.fk_id;		ON </a:t>
            </a:r>
            <a:r>
              <a:rPr lang="fr-FR" b="1" dirty="0" err="1" smtClean="0">
                <a:solidFill>
                  <a:srgbClr val="00B050"/>
                </a:solidFill>
              </a:rPr>
              <a:t>nom_table.pk_id</a:t>
            </a:r>
            <a:r>
              <a:rPr lang="fr-FR" b="1" dirty="0" smtClean="0">
                <a:solidFill>
                  <a:srgbClr val="00B050"/>
                </a:solidFill>
              </a:rPr>
              <a:t>= </a:t>
            </a:r>
            <a:r>
              <a:rPr lang="fr-FR" b="1" dirty="0" smtClean="0">
                <a:solidFill>
                  <a:schemeClr val="accent5">
                    <a:lumMod val="75000"/>
                  </a:schemeClr>
                </a:solidFill>
              </a:rPr>
              <a:t>nom_table2.fk_id;</a:t>
            </a:r>
          </a:p>
          <a:p>
            <a:endParaRPr lang="fr-FR" sz="800" b="1" dirty="0">
              <a:solidFill>
                <a:schemeClr val="accent5">
                  <a:lumMod val="75000"/>
                </a:schemeClr>
              </a:solidFill>
            </a:endParaRPr>
          </a:p>
          <a:p>
            <a:r>
              <a:rPr lang="fr-FR" b="1" dirty="0" smtClean="0">
                <a:solidFill>
                  <a:schemeClr val="accent5">
                    <a:lumMod val="75000"/>
                  </a:schemeClr>
                </a:solidFill>
              </a:rPr>
              <a:t>Exemple</a:t>
            </a:r>
          </a:p>
          <a:p>
            <a:pPr marL="892175"/>
            <a:r>
              <a:rPr lang="fr-FR" b="1" dirty="0" smtClean="0">
                <a:solidFill>
                  <a:schemeClr val="accent5">
                    <a:lumMod val="75000"/>
                  </a:schemeClr>
                </a:solidFill>
              </a:rPr>
              <a:t>SELECT</a:t>
            </a:r>
            <a:r>
              <a:rPr lang="fr-FR" b="1" dirty="0">
                <a:solidFill>
                  <a:schemeClr val="accent5">
                    <a:lumMod val="75000"/>
                  </a:schemeClr>
                </a:solidFill>
              </a:rPr>
              <a:t> </a:t>
            </a:r>
            <a:r>
              <a:rPr lang="fr-FR" b="1" dirty="0" err="1" smtClean="0">
                <a:solidFill>
                  <a:schemeClr val="accent5">
                    <a:lumMod val="75000"/>
                  </a:schemeClr>
                </a:solidFill>
              </a:rPr>
              <a:t>nom_empl</a:t>
            </a:r>
            <a:r>
              <a:rPr lang="fr-FR" b="1" dirty="0" smtClean="0">
                <a:solidFill>
                  <a:schemeClr val="accent5">
                    <a:lumMod val="75000"/>
                  </a:schemeClr>
                </a:solidFill>
              </a:rPr>
              <a:t>, </a:t>
            </a:r>
            <a:r>
              <a:rPr lang="fr-FR" b="1" dirty="0" err="1" smtClean="0">
                <a:solidFill>
                  <a:schemeClr val="accent5">
                    <a:lumMod val="75000"/>
                  </a:schemeClr>
                </a:solidFill>
              </a:rPr>
              <a:t>prenom_empl</a:t>
            </a:r>
            <a:r>
              <a:rPr lang="fr-FR" b="1" dirty="0" smtClean="0">
                <a:solidFill>
                  <a:schemeClr val="accent5">
                    <a:lumMod val="75000"/>
                  </a:schemeClr>
                </a:solidFill>
              </a:rPr>
              <a:t>, </a:t>
            </a:r>
            <a:r>
              <a:rPr lang="fr-FR" b="1" dirty="0" err="1" smtClean="0">
                <a:solidFill>
                  <a:schemeClr val="accent5">
                    <a:lumMod val="75000"/>
                  </a:schemeClr>
                </a:solidFill>
              </a:rPr>
              <a:t>marque_vehic</a:t>
            </a:r>
            <a:r>
              <a:rPr lang="fr-FR" b="1" dirty="0" smtClean="0">
                <a:solidFill>
                  <a:schemeClr val="accent5">
                    <a:lumMod val="75000"/>
                  </a:schemeClr>
                </a:solidFill>
              </a:rPr>
              <a:t>, </a:t>
            </a:r>
            <a:r>
              <a:rPr lang="fr-FR" b="1" dirty="0" err="1" smtClean="0">
                <a:solidFill>
                  <a:schemeClr val="accent5">
                    <a:lumMod val="75000"/>
                  </a:schemeClr>
                </a:solidFill>
              </a:rPr>
              <a:t>modele_vehic</a:t>
            </a:r>
            <a:r>
              <a:rPr lang="fr-FR" b="1" dirty="0" smtClean="0">
                <a:solidFill>
                  <a:schemeClr val="accent5">
                    <a:lumMod val="75000"/>
                  </a:schemeClr>
                </a:solidFill>
              </a:rPr>
              <a:t> FROM </a:t>
            </a:r>
            <a:r>
              <a:rPr lang="fr-FR" b="1" dirty="0" err="1" smtClean="0">
                <a:solidFill>
                  <a:schemeClr val="accent5">
                    <a:lumMod val="75000"/>
                  </a:schemeClr>
                </a:solidFill>
              </a:rPr>
              <a:t>employes</a:t>
            </a:r>
            <a:endParaRPr lang="fr-FR" b="1" dirty="0" smtClean="0">
              <a:solidFill>
                <a:schemeClr val="accent5">
                  <a:lumMod val="75000"/>
                </a:schemeClr>
              </a:solidFill>
            </a:endParaRPr>
          </a:p>
          <a:p>
            <a:pPr marL="892175"/>
            <a:r>
              <a:rPr lang="fr-FR" b="1" dirty="0" smtClean="0">
                <a:solidFill>
                  <a:schemeClr val="accent5">
                    <a:lumMod val="75000"/>
                  </a:schemeClr>
                </a:solidFill>
              </a:rPr>
              <a:t>LEFT JOIN </a:t>
            </a:r>
            <a:r>
              <a:rPr lang="fr-FR" b="1" dirty="0" err="1" smtClean="0">
                <a:solidFill>
                  <a:schemeClr val="accent5">
                    <a:lumMod val="75000"/>
                  </a:schemeClr>
                </a:solidFill>
              </a:rPr>
              <a:t>vehicules</a:t>
            </a:r>
            <a:r>
              <a:rPr lang="fr-FR" b="1" dirty="0" smtClean="0">
                <a:solidFill>
                  <a:schemeClr val="accent5">
                    <a:lumMod val="75000"/>
                  </a:schemeClr>
                </a:solidFill>
              </a:rPr>
              <a:t> ON </a:t>
            </a:r>
            <a:r>
              <a:rPr lang="fr-FR" b="1" dirty="0" err="1" smtClean="0">
                <a:solidFill>
                  <a:schemeClr val="accent5">
                    <a:lumMod val="75000"/>
                  </a:schemeClr>
                </a:solidFill>
              </a:rPr>
              <a:t>employes.id_empl</a:t>
            </a:r>
            <a:r>
              <a:rPr lang="fr-FR" b="1" dirty="0" smtClean="0">
                <a:solidFill>
                  <a:schemeClr val="accent5">
                    <a:lumMod val="75000"/>
                  </a:schemeClr>
                </a:solidFill>
              </a:rPr>
              <a:t>=</a:t>
            </a:r>
            <a:r>
              <a:rPr lang="fr-FR" b="1" dirty="0" err="1" smtClean="0">
                <a:solidFill>
                  <a:schemeClr val="accent5">
                    <a:lumMod val="75000"/>
                  </a:schemeClr>
                </a:solidFill>
              </a:rPr>
              <a:t>vehicules.id_empl</a:t>
            </a:r>
            <a:r>
              <a:rPr lang="fr-FR" b="1" dirty="0" smtClean="0">
                <a:solidFill>
                  <a:schemeClr val="accent5">
                    <a:lumMod val="75000"/>
                  </a:schemeClr>
                </a:solidFill>
              </a:rPr>
              <a:t>;</a:t>
            </a:r>
            <a:endParaRPr lang="fr-FR" b="1" dirty="0">
              <a:solidFill>
                <a:schemeClr val="accent5">
                  <a:lumMod val="75000"/>
                </a:schemeClr>
              </a:solidFill>
            </a:endParaRPr>
          </a:p>
        </p:txBody>
      </p:sp>
      <p:sp>
        <p:nvSpPr>
          <p:cNvPr id="2" name="Espace réservé du pied de page 1"/>
          <p:cNvSpPr>
            <a:spLocks noGrp="1"/>
          </p:cNvSpPr>
          <p:nvPr>
            <p:ph type="ftr" sz="quarter" idx="11"/>
          </p:nvPr>
        </p:nvSpPr>
        <p:spPr/>
        <p:txBody>
          <a:bodyPr/>
          <a:lstStyle/>
          <a:p>
            <a:r>
              <a:rPr lang="fr-FR" dirty="0" smtClean="0"/>
              <a:t>(c) Philippe </a:t>
            </a:r>
            <a:r>
              <a:rPr lang="fr-FR" dirty="0" err="1" smtClean="0"/>
              <a:t>Maroudy</a:t>
            </a:r>
            <a:r>
              <a:rPr lang="fr-FR" dirty="0" smtClean="0"/>
              <a:t> - 2014</a:t>
            </a:r>
            <a:endParaRPr lang="fr-FR" dirty="0"/>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42</a:t>
            </a:fld>
            <a:endParaRPr lang="fr-FR"/>
          </a:p>
        </p:txBody>
      </p:sp>
      <p:sp>
        <p:nvSpPr>
          <p:cNvPr id="4" name="ZoneTexte 3"/>
          <p:cNvSpPr txBox="1"/>
          <p:nvPr/>
        </p:nvSpPr>
        <p:spPr>
          <a:xfrm>
            <a:off x="1757916" y="42797"/>
            <a:ext cx="8676166" cy="504000"/>
          </a:xfrm>
          <a:prstGeom prst="rect">
            <a:avLst/>
          </a:prstGeom>
          <a:noFill/>
        </p:spPr>
        <p:txBody>
          <a:bodyPr wrap="square" rtlCol="0">
            <a:spAutoFit/>
          </a:bodyPr>
          <a:lstStyle/>
          <a:p>
            <a:pPr algn="ctr"/>
            <a:r>
              <a:rPr lang="fr-FR" sz="3200" dirty="0" smtClean="0"/>
              <a:t>Les jointures externes : LEFT JOIN </a:t>
            </a:r>
            <a:endParaRPr lang="fr-FR" sz="3200" dirty="0"/>
          </a:p>
        </p:txBody>
      </p:sp>
      <p:graphicFrame>
        <p:nvGraphicFramePr>
          <p:cNvPr id="9" name="Tableau 8"/>
          <p:cNvGraphicFramePr>
            <a:graphicFrameLocks noGrp="1"/>
          </p:cNvGraphicFramePr>
          <p:nvPr>
            <p:extLst>
              <p:ext uri="{D42A27DB-BD31-4B8C-83A1-F6EECF244321}">
                <p14:modId xmlns:p14="http://schemas.microsoft.com/office/powerpoint/2010/main" val="263957557"/>
              </p:ext>
            </p:extLst>
          </p:nvPr>
        </p:nvGraphicFramePr>
        <p:xfrm>
          <a:off x="285471" y="3700175"/>
          <a:ext cx="2893155" cy="2743200"/>
        </p:xfrm>
        <a:graphic>
          <a:graphicData uri="http://schemas.openxmlformats.org/drawingml/2006/table">
            <a:tbl>
              <a:tblPr firstRow="1" bandRow="1">
                <a:tableStyleId>{5C22544A-7EE6-4342-B048-85BDC9FD1C3A}</a:tableStyleId>
              </a:tblPr>
              <a:tblGrid>
                <a:gridCol w="772863"/>
                <a:gridCol w="1026312"/>
                <a:gridCol w="1093980"/>
              </a:tblGrid>
              <a:tr h="266010">
                <a:tc gridSpan="3">
                  <a:txBody>
                    <a:bodyPr/>
                    <a:lstStyle/>
                    <a:p>
                      <a:pPr algn="ctr"/>
                      <a:r>
                        <a:rPr lang="fr-FR" sz="1200" dirty="0" smtClean="0"/>
                        <a:t>Table </a:t>
                      </a:r>
                      <a:r>
                        <a:rPr lang="fr-FR" sz="1200" dirty="0" err="1" smtClean="0"/>
                        <a:t>employes</a:t>
                      </a: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r>
              <a:tr h="266010">
                <a:tc>
                  <a:txBody>
                    <a:bodyPr/>
                    <a:lstStyle/>
                    <a:p>
                      <a:pPr algn="ctr"/>
                      <a:r>
                        <a:rPr lang="fr-FR" sz="1200" b="1" dirty="0" err="1" smtClean="0"/>
                        <a:t>id_empl</a:t>
                      </a:r>
                      <a:endParaRPr lang="fr-FR" sz="1200" b="1" dirty="0"/>
                    </a:p>
                  </a:txBody>
                  <a:tcPr>
                    <a:solidFill>
                      <a:schemeClr val="accent4">
                        <a:lumMod val="60000"/>
                        <a:lumOff val="40000"/>
                      </a:schemeClr>
                    </a:solidFill>
                  </a:tcPr>
                </a:tc>
                <a:tc>
                  <a:txBody>
                    <a:bodyPr/>
                    <a:lstStyle/>
                    <a:p>
                      <a:pPr algn="ctr"/>
                      <a:r>
                        <a:rPr lang="fr-FR" sz="1200" b="1" dirty="0" err="1" smtClean="0"/>
                        <a:t>nom_empl</a:t>
                      </a:r>
                      <a:endParaRPr lang="fr-FR" sz="1200" b="1" dirty="0"/>
                    </a:p>
                  </a:txBody>
                  <a:tcPr>
                    <a:solidFill>
                      <a:schemeClr val="accent4">
                        <a:lumMod val="60000"/>
                        <a:lumOff val="40000"/>
                      </a:schemeClr>
                    </a:solidFill>
                  </a:tcPr>
                </a:tc>
                <a:tc>
                  <a:txBody>
                    <a:bodyPr/>
                    <a:lstStyle/>
                    <a:p>
                      <a:pPr algn="ctr"/>
                      <a:r>
                        <a:rPr lang="fr-FR" sz="1200" b="1" dirty="0" err="1" smtClean="0"/>
                        <a:t>prenom_empl</a:t>
                      </a:r>
                      <a:endParaRPr lang="fr-FR" sz="1200" b="1" dirty="0"/>
                    </a:p>
                  </a:txBody>
                  <a:tcPr>
                    <a:solidFill>
                      <a:schemeClr val="accent4">
                        <a:lumMod val="60000"/>
                        <a:lumOff val="40000"/>
                      </a:schemeClr>
                    </a:solidFill>
                  </a:tcPr>
                </a:tc>
              </a:tr>
              <a:tr h="266010">
                <a:tc>
                  <a:txBody>
                    <a:bodyPr/>
                    <a:lstStyle/>
                    <a:p>
                      <a:pPr algn="ctr"/>
                      <a:r>
                        <a:rPr lang="fr-FR" sz="1200" b="1" dirty="0" smtClean="0"/>
                        <a:t>1</a:t>
                      </a:r>
                      <a:endParaRPr lang="fr-FR" sz="1200" b="1" dirty="0"/>
                    </a:p>
                  </a:txBody>
                  <a:tcPr/>
                </a:tc>
                <a:tc>
                  <a:txBody>
                    <a:bodyPr/>
                    <a:lstStyle/>
                    <a:p>
                      <a:pPr algn="ctr"/>
                      <a:r>
                        <a:rPr lang="fr-FR" sz="1200" b="1" dirty="0" smtClean="0"/>
                        <a:t>DUPONT</a:t>
                      </a:r>
                      <a:endParaRPr lang="fr-FR" sz="1200" b="1" dirty="0"/>
                    </a:p>
                  </a:txBody>
                  <a:tcPr/>
                </a:tc>
                <a:tc>
                  <a:txBody>
                    <a:bodyPr/>
                    <a:lstStyle/>
                    <a:p>
                      <a:pPr algn="ctr"/>
                      <a:r>
                        <a:rPr lang="fr-FR" sz="1200" b="1" dirty="0" smtClean="0"/>
                        <a:t>Paul</a:t>
                      </a:r>
                      <a:endParaRPr lang="fr-FR" sz="1200" b="1" dirty="0"/>
                    </a:p>
                  </a:txBody>
                  <a:tcPr/>
                </a:tc>
              </a:tr>
              <a:tr h="266010">
                <a:tc>
                  <a:txBody>
                    <a:bodyPr/>
                    <a:lstStyle/>
                    <a:p>
                      <a:pPr algn="ctr"/>
                      <a:r>
                        <a:rPr lang="fr-FR" sz="1200" b="1" dirty="0" smtClean="0"/>
                        <a:t>2</a:t>
                      </a:r>
                      <a:endParaRPr lang="fr-FR" sz="1200" b="1" dirty="0"/>
                    </a:p>
                  </a:txBody>
                  <a:tcPr/>
                </a:tc>
                <a:tc>
                  <a:txBody>
                    <a:bodyPr/>
                    <a:lstStyle/>
                    <a:p>
                      <a:pPr algn="ctr"/>
                      <a:r>
                        <a:rPr lang="fr-FR" sz="1200" b="1" dirty="0" smtClean="0"/>
                        <a:t>DURANT</a:t>
                      </a:r>
                      <a:endParaRPr lang="fr-FR" sz="1200" b="1" dirty="0"/>
                    </a:p>
                  </a:txBody>
                  <a:tcPr/>
                </a:tc>
                <a:tc>
                  <a:txBody>
                    <a:bodyPr/>
                    <a:lstStyle/>
                    <a:p>
                      <a:pPr algn="ctr"/>
                      <a:r>
                        <a:rPr lang="fr-FR" sz="1200" b="1" dirty="0" smtClean="0"/>
                        <a:t>Nicolas</a:t>
                      </a:r>
                      <a:endParaRPr lang="fr-FR" sz="1200" b="1" dirty="0"/>
                    </a:p>
                  </a:txBody>
                  <a:tcPr/>
                </a:tc>
              </a:tr>
              <a:tr h="267962">
                <a:tc>
                  <a:txBody>
                    <a:bodyPr/>
                    <a:lstStyle/>
                    <a:p>
                      <a:pPr algn="ctr"/>
                      <a:r>
                        <a:rPr lang="fr-FR" sz="1200" b="1" dirty="0" smtClean="0"/>
                        <a:t>3</a:t>
                      </a:r>
                      <a:endParaRPr lang="fr-FR" sz="1200" b="1" dirty="0"/>
                    </a:p>
                  </a:txBody>
                  <a:tcPr/>
                </a:tc>
                <a:tc>
                  <a:txBody>
                    <a:bodyPr/>
                    <a:lstStyle/>
                    <a:p>
                      <a:pPr algn="ctr"/>
                      <a:r>
                        <a:rPr lang="fr-FR" sz="1200" b="1" dirty="0" smtClean="0"/>
                        <a:t>LAGARDE</a:t>
                      </a:r>
                      <a:endParaRPr lang="fr-FR" sz="1200" b="1" dirty="0"/>
                    </a:p>
                  </a:txBody>
                  <a:tcPr/>
                </a:tc>
                <a:tc>
                  <a:txBody>
                    <a:bodyPr/>
                    <a:lstStyle/>
                    <a:p>
                      <a:pPr algn="ctr"/>
                      <a:r>
                        <a:rPr lang="fr-FR" sz="1200" b="1" dirty="0" smtClean="0"/>
                        <a:t>Sébastien</a:t>
                      </a:r>
                      <a:endParaRPr lang="fr-FR" sz="1200" b="1" dirty="0"/>
                    </a:p>
                  </a:txBody>
                  <a:tcPr/>
                </a:tc>
              </a:tr>
              <a:tr h="266010">
                <a:tc>
                  <a:txBody>
                    <a:bodyPr/>
                    <a:lstStyle/>
                    <a:p>
                      <a:pPr algn="ctr"/>
                      <a:r>
                        <a:rPr lang="fr-FR" sz="1200" b="1" dirty="0" smtClean="0"/>
                        <a:t>4</a:t>
                      </a:r>
                      <a:endParaRPr lang="fr-FR" sz="1200" b="1" dirty="0"/>
                    </a:p>
                  </a:txBody>
                  <a:tcPr/>
                </a:tc>
                <a:tc>
                  <a:txBody>
                    <a:bodyPr/>
                    <a:lstStyle/>
                    <a:p>
                      <a:pPr algn="ctr"/>
                      <a:r>
                        <a:rPr lang="fr-FR" sz="1200" b="1" dirty="0" smtClean="0"/>
                        <a:t>LEBLANC</a:t>
                      </a:r>
                      <a:endParaRPr lang="fr-FR" sz="1200" b="1" dirty="0"/>
                    </a:p>
                  </a:txBody>
                  <a:tcPr/>
                </a:tc>
                <a:tc>
                  <a:txBody>
                    <a:bodyPr/>
                    <a:lstStyle/>
                    <a:p>
                      <a:pPr algn="ctr"/>
                      <a:r>
                        <a:rPr lang="fr-FR" sz="1200" b="1" dirty="0" smtClean="0"/>
                        <a:t>Jean</a:t>
                      </a:r>
                      <a:endParaRPr lang="fr-FR" sz="1200" b="1" dirty="0"/>
                    </a:p>
                  </a:txBody>
                  <a:tcPr/>
                </a:tc>
              </a:tr>
              <a:tr h="266010">
                <a:tc>
                  <a:txBody>
                    <a:bodyPr/>
                    <a:lstStyle/>
                    <a:p>
                      <a:pPr algn="ctr"/>
                      <a:r>
                        <a:rPr lang="fr-FR" sz="1200" b="1" dirty="0" smtClean="0"/>
                        <a:t>5</a:t>
                      </a:r>
                      <a:endParaRPr lang="fr-FR" sz="1200" b="1" dirty="0"/>
                    </a:p>
                  </a:txBody>
                  <a:tcPr/>
                </a:tc>
                <a:tc>
                  <a:txBody>
                    <a:bodyPr/>
                    <a:lstStyle/>
                    <a:p>
                      <a:pPr algn="ctr"/>
                      <a:r>
                        <a:rPr lang="fr-FR" sz="1200" b="1" dirty="0" smtClean="0"/>
                        <a:t>MARTY</a:t>
                      </a:r>
                      <a:endParaRPr lang="fr-FR" sz="1200" b="1" dirty="0"/>
                    </a:p>
                  </a:txBody>
                  <a:tcPr/>
                </a:tc>
                <a:tc>
                  <a:txBody>
                    <a:bodyPr/>
                    <a:lstStyle/>
                    <a:p>
                      <a:pPr algn="ctr"/>
                      <a:r>
                        <a:rPr lang="fr-FR" sz="1200" b="1" dirty="0" smtClean="0"/>
                        <a:t>Franck</a:t>
                      </a:r>
                      <a:endParaRPr lang="fr-FR" sz="1200" b="1" dirty="0"/>
                    </a:p>
                  </a:txBody>
                  <a:tcPr/>
                </a:tc>
              </a:tr>
              <a:tr h="266010">
                <a:tc>
                  <a:txBody>
                    <a:bodyPr/>
                    <a:lstStyle/>
                    <a:p>
                      <a:pPr algn="ctr"/>
                      <a:r>
                        <a:rPr lang="fr-FR" sz="1200" b="1" dirty="0" smtClean="0"/>
                        <a:t>6</a:t>
                      </a:r>
                      <a:endParaRPr lang="fr-FR" sz="1200" b="1" dirty="0"/>
                    </a:p>
                  </a:txBody>
                  <a:tcPr/>
                </a:tc>
                <a:tc>
                  <a:txBody>
                    <a:bodyPr/>
                    <a:lstStyle/>
                    <a:p>
                      <a:pPr algn="ctr"/>
                      <a:r>
                        <a:rPr lang="fr-FR" sz="1200" b="1" dirty="0" smtClean="0"/>
                        <a:t>MARECHAL</a:t>
                      </a:r>
                      <a:endParaRPr lang="fr-FR" sz="1200" b="1" dirty="0"/>
                    </a:p>
                  </a:txBody>
                  <a:tcPr/>
                </a:tc>
                <a:tc>
                  <a:txBody>
                    <a:bodyPr/>
                    <a:lstStyle/>
                    <a:p>
                      <a:pPr algn="ctr"/>
                      <a:r>
                        <a:rPr lang="fr-FR" sz="1200" b="1" dirty="0" smtClean="0"/>
                        <a:t>Thomas</a:t>
                      </a:r>
                      <a:endParaRPr lang="fr-FR" sz="1200" b="1" dirty="0"/>
                    </a:p>
                  </a:txBody>
                  <a:tcPr/>
                </a:tc>
              </a:tr>
              <a:tr h="266010">
                <a:tc>
                  <a:txBody>
                    <a:bodyPr/>
                    <a:lstStyle/>
                    <a:p>
                      <a:pPr algn="ctr"/>
                      <a:r>
                        <a:rPr lang="fr-FR" sz="1200" b="1" dirty="0" smtClean="0"/>
                        <a:t>7</a:t>
                      </a:r>
                      <a:endParaRPr lang="fr-FR" sz="1200" b="1" dirty="0"/>
                    </a:p>
                  </a:txBody>
                  <a:tcPr/>
                </a:tc>
                <a:tc>
                  <a:txBody>
                    <a:bodyPr/>
                    <a:lstStyle/>
                    <a:p>
                      <a:pPr algn="ctr"/>
                      <a:r>
                        <a:rPr lang="fr-FR" sz="1200" b="1" dirty="0" smtClean="0"/>
                        <a:t>MULTIER</a:t>
                      </a:r>
                      <a:endParaRPr lang="fr-FR" sz="1200" b="1" dirty="0"/>
                    </a:p>
                  </a:txBody>
                  <a:tcPr/>
                </a:tc>
                <a:tc>
                  <a:txBody>
                    <a:bodyPr/>
                    <a:lstStyle/>
                    <a:p>
                      <a:pPr algn="ctr"/>
                      <a:r>
                        <a:rPr lang="fr-FR" sz="1200" b="1" dirty="0" smtClean="0"/>
                        <a:t>Edouard</a:t>
                      </a:r>
                      <a:endParaRPr lang="fr-FR" sz="1200" b="1" dirty="0"/>
                    </a:p>
                  </a:txBody>
                  <a:tcPr/>
                </a:tc>
              </a:tr>
              <a:tr h="266010">
                <a:tc>
                  <a:txBody>
                    <a:bodyPr/>
                    <a:lstStyle/>
                    <a:p>
                      <a:pPr algn="ctr"/>
                      <a:r>
                        <a:rPr lang="fr-FR" sz="1200" b="1" dirty="0" smtClean="0"/>
                        <a:t>8</a:t>
                      </a:r>
                      <a:endParaRPr lang="fr-FR" sz="1200" b="1" dirty="0"/>
                    </a:p>
                  </a:txBody>
                  <a:tcPr/>
                </a:tc>
                <a:tc>
                  <a:txBody>
                    <a:bodyPr/>
                    <a:lstStyle/>
                    <a:p>
                      <a:pPr algn="ctr"/>
                      <a:r>
                        <a:rPr lang="fr-FR" sz="1200" b="1" dirty="0" smtClean="0"/>
                        <a:t>MULLIEZ</a:t>
                      </a:r>
                      <a:endParaRPr lang="fr-FR" sz="1200" b="1" dirty="0"/>
                    </a:p>
                  </a:txBody>
                  <a:tcPr/>
                </a:tc>
                <a:tc>
                  <a:txBody>
                    <a:bodyPr/>
                    <a:lstStyle/>
                    <a:p>
                      <a:pPr algn="ctr"/>
                      <a:r>
                        <a:rPr lang="fr-FR" sz="1200" b="1" dirty="0" smtClean="0"/>
                        <a:t>Henri</a:t>
                      </a:r>
                      <a:endParaRPr lang="fr-FR" sz="1200" b="1" dirty="0"/>
                    </a:p>
                  </a:txBody>
                  <a:tcPr/>
                </a:tc>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4060684092"/>
              </p:ext>
            </p:extLst>
          </p:nvPr>
        </p:nvGraphicFramePr>
        <p:xfrm>
          <a:off x="3556002" y="3709404"/>
          <a:ext cx="3780000" cy="1645920"/>
        </p:xfrm>
        <a:graphic>
          <a:graphicData uri="http://schemas.openxmlformats.org/drawingml/2006/table">
            <a:tbl>
              <a:tblPr firstRow="1" bandRow="1">
                <a:tableStyleId>{5C22544A-7EE6-4342-B048-85BDC9FD1C3A}</a:tableStyleId>
              </a:tblPr>
              <a:tblGrid>
                <a:gridCol w="785218"/>
                <a:gridCol w="783218"/>
                <a:gridCol w="1101234"/>
                <a:gridCol w="1110330"/>
              </a:tblGrid>
              <a:tr h="0">
                <a:tc gridSpan="4">
                  <a:txBody>
                    <a:bodyPr/>
                    <a:lstStyle/>
                    <a:p>
                      <a:pPr algn="ctr"/>
                      <a:r>
                        <a:rPr lang="fr-FR" sz="1200" dirty="0" smtClean="0"/>
                        <a:t>Table </a:t>
                      </a:r>
                      <a:r>
                        <a:rPr lang="fr-FR" sz="1200" dirty="0" err="1" smtClean="0"/>
                        <a:t>vehicule</a:t>
                      </a: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r>
              <a:tr h="0">
                <a:tc>
                  <a:txBody>
                    <a:bodyPr/>
                    <a:lstStyle/>
                    <a:p>
                      <a:pPr algn="ctr"/>
                      <a:r>
                        <a:rPr lang="fr-FR" sz="1200" b="1" dirty="0" err="1" smtClean="0"/>
                        <a:t>id_vehic</a:t>
                      </a:r>
                      <a:endParaRPr lang="fr-FR" sz="1200" b="1" dirty="0"/>
                    </a:p>
                  </a:txBody>
                  <a:tcPr>
                    <a:solidFill>
                      <a:schemeClr val="accent4">
                        <a:lumMod val="60000"/>
                        <a:lumOff val="40000"/>
                      </a:schemeClr>
                    </a:solidFill>
                  </a:tcPr>
                </a:tc>
                <a:tc>
                  <a:txBody>
                    <a:bodyPr/>
                    <a:lstStyle/>
                    <a:p>
                      <a:pPr algn="ctr"/>
                      <a:r>
                        <a:rPr lang="fr-FR" sz="1200" b="1" dirty="0" err="1" smtClean="0"/>
                        <a:t>Id_empl</a:t>
                      </a:r>
                      <a:endParaRPr lang="fr-FR" sz="1200" b="1" dirty="0"/>
                    </a:p>
                  </a:txBody>
                  <a:tcPr>
                    <a:solidFill>
                      <a:schemeClr val="accent4">
                        <a:lumMod val="60000"/>
                        <a:lumOff val="40000"/>
                      </a:schemeClr>
                    </a:solidFill>
                  </a:tcPr>
                </a:tc>
                <a:tc>
                  <a:txBody>
                    <a:bodyPr/>
                    <a:lstStyle/>
                    <a:p>
                      <a:pPr algn="ctr"/>
                      <a:r>
                        <a:rPr lang="fr-FR" sz="1200" b="1" dirty="0" err="1" smtClean="0"/>
                        <a:t>Marque_vehic</a:t>
                      </a:r>
                      <a:endParaRPr lang="fr-FR" sz="1200" b="1" dirty="0"/>
                    </a:p>
                  </a:txBody>
                  <a:tcPr>
                    <a:solidFill>
                      <a:schemeClr val="accent4">
                        <a:lumMod val="60000"/>
                        <a:lumOff val="40000"/>
                      </a:schemeClr>
                    </a:solidFill>
                  </a:tcPr>
                </a:tc>
                <a:tc>
                  <a:txBody>
                    <a:bodyPr/>
                    <a:lstStyle/>
                    <a:p>
                      <a:pPr algn="ctr"/>
                      <a:r>
                        <a:rPr lang="fr-FR" sz="1200" b="1" dirty="0" err="1" smtClean="0"/>
                        <a:t>Modele_vehi</a:t>
                      </a:r>
                      <a:endParaRPr lang="fr-FR" sz="1200" b="1" dirty="0"/>
                    </a:p>
                  </a:txBody>
                  <a:tcPr>
                    <a:solidFill>
                      <a:schemeClr val="accent4">
                        <a:lumMod val="60000"/>
                        <a:lumOff val="40000"/>
                      </a:schemeClr>
                    </a:solidFill>
                  </a:tcPr>
                </a:tc>
              </a:tr>
              <a:tr h="266400">
                <a:tc>
                  <a:txBody>
                    <a:bodyPr/>
                    <a:lstStyle/>
                    <a:p>
                      <a:pPr algn="ctr"/>
                      <a:r>
                        <a:rPr lang="fr-FR" sz="1200" b="1" dirty="0" smtClean="0"/>
                        <a:t>1</a:t>
                      </a:r>
                      <a:endParaRPr lang="fr-FR" sz="1200" b="1" dirty="0"/>
                    </a:p>
                  </a:txBody>
                  <a:tcPr/>
                </a:tc>
                <a:tc>
                  <a:txBody>
                    <a:bodyPr/>
                    <a:lstStyle/>
                    <a:p>
                      <a:pPr algn="ctr"/>
                      <a:r>
                        <a:rPr lang="fr-FR" sz="1200" b="1" dirty="0" smtClean="0"/>
                        <a:t>4</a:t>
                      </a:r>
                      <a:endParaRPr lang="fr-FR" sz="1200" b="1" dirty="0"/>
                    </a:p>
                  </a:txBody>
                  <a:tcPr/>
                </a:tc>
                <a:tc>
                  <a:txBody>
                    <a:bodyPr/>
                    <a:lstStyle/>
                    <a:p>
                      <a:pPr algn="ctr"/>
                      <a:r>
                        <a:rPr lang="fr-FR" sz="1200" b="1" dirty="0" smtClean="0"/>
                        <a:t>MERCEDES</a:t>
                      </a:r>
                      <a:endParaRPr lang="fr-FR" sz="1200" b="1" dirty="0"/>
                    </a:p>
                  </a:txBody>
                  <a:tcPr/>
                </a:tc>
                <a:tc>
                  <a:txBody>
                    <a:bodyPr/>
                    <a:lstStyle/>
                    <a:p>
                      <a:pPr algn="ctr"/>
                      <a:r>
                        <a:rPr lang="fr-FR" sz="1200" b="1" dirty="0" smtClean="0"/>
                        <a:t>Classe</a:t>
                      </a:r>
                      <a:r>
                        <a:rPr lang="fr-FR" sz="1200" b="1" baseline="0" dirty="0" smtClean="0"/>
                        <a:t> A</a:t>
                      </a:r>
                      <a:endParaRPr lang="fr-FR" sz="1200" b="1" dirty="0"/>
                    </a:p>
                  </a:txBody>
                  <a:tcPr/>
                </a:tc>
              </a:tr>
              <a:tr h="266400">
                <a:tc>
                  <a:txBody>
                    <a:bodyPr/>
                    <a:lstStyle/>
                    <a:p>
                      <a:pPr algn="ctr"/>
                      <a:r>
                        <a:rPr lang="fr-FR" sz="1200" b="1" dirty="0" smtClean="0"/>
                        <a:t>2</a:t>
                      </a:r>
                      <a:endParaRPr lang="fr-FR" sz="1200" b="1" dirty="0"/>
                    </a:p>
                  </a:txBody>
                  <a:tcPr/>
                </a:tc>
                <a:tc>
                  <a:txBody>
                    <a:bodyPr/>
                    <a:lstStyle/>
                    <a:p>
                      <a:pPr algn="ctr"/>
                      <a:r>
                        <a:rPr lang="fr-FR" sz="1200" b="1" dirty="0" smtClean="0"/>
                        <a:t>1</a:t>
                      </a:r>
                      <a:endParaRPr lang="fr-FR" sz="1200" b="1" dirty="0"/>
                    </a:p>
                  </a:txBody>
                  <a:tcPr/>
                </a:tc>
                <a:tc>
                  <a:txBody>
                    <a:bodyPr/>
                    <a:lstStyle/>
                    <a:p>
                      <a:pPr algn="ctr"/>
                      <a:r>
                        <a:rPr lang="fr-FR" sz="1200" b="1" dirty="0" smtClean="0"/>
                        <a:t>MERCEDES</a:t>
                      </a:r>
                      <a:endParaRPr lang="fr-FR" sz="1200" b="1" dirty="0"/>
                    </a:p>
                  </a:txBody>
                  <a:tcPr/>
                </a:tc>
                <a:tc>
                  <a:txBody>
                    <a:bodyPr/>
                    <a:lstStyle/>
                    <a:p>
                      <a:pPr algn="ctr"/>
                      <a:r>
                        <a:rPr lang="fr-FR" sz="1200" b="1" dirty="0" smtClean="0"/>
                        <a:t>Classe</a:t>
                      </a:r>
                      <a:r>
                        <a:rPr lang="fr-FR" sz="1200" b="1" baseline="0" dirty="0" smtClean="0"/>
                        <a:t> C</a:t>
                      </a:r>
                      <a:endParaRPr lang="fr-FR" sz="1200" b="1" dirty="0"/>
                    </a:p>
                  </a:txBody>
                  <a:tcPr/>
                </a:tc>
              </a:tr>
              <a:tr h="266400">
                <a:tc>
                  <a:txBody>
                    <a:bodyPr/>
                    <a:lstStyle/>
                    <a:p>
                      <a:pPr algn="ctr"/>
                      <a:r>
                        <a:rPr lang="fr-FR" sz="1200" b="1" dirty="0" smtClean="0"/>
                        <a:t>3</a:t>
                      </a:r>
                      <a:endParaRPr lang="fr-FR" sz="1200" b="1" dirty="0"/>
                    </a:p>
                  </a:txBody>
                  <a:tcPr/>
                </a:tc>
                <a:tc>
                  <a:txBody>
                    <a:bodyPr/>
                    <a:lstStyle/>
                    <a:p>
                      <a:pPr algn="ctr"/>
                      <a:r>
                        <a:rPr lang="fr-FR" sz="1200" b="1" dirty="0" smtClean="0"/>
                        <a:t>3</a:t>
                      </a:r>
                      <a:endParaRPr lang="fr-FR" sz="1200" b="1" dirty="0"/>
                    </a:p>
                  </a:txBody>
                  <a:tcPr/>
                </a:tc>
                <a:tc>
                  <a:txBody>
                    <a:bodyPr/>
                    <a:lstStyle/>
                    <a:p>
                      <a:pPr algn="ctr"/>
                      <a:r>
                        <a:rPr lang="fr-FR" sz="1200" b="1" dirty="0" smtClean="0"/>
                        <a:t>BMW</a:t>
                      </a:r>
                      <a:endParaRPr lang="fr-FR" sz="1200" b="1" dirty="0"/>
                    </a:p>
                  </a:txBody>
                  <a:tcPr/>
                </a:tc>
                <a:tc>
                  <a:txBody>
                    <a:bodyPr/>
                    <a:lstStyle/>
                    <a:p>
                      <a:pPr algn="ctr"/>
                      <a:r>
                        <a:rPr lang="fr-FR" sz="1200" b="1" dirty="0" smtClean="0"/>
                        <a:t>525</a:t>
                      </a:r>
                      <a:endParaRPr lang="fr-FR" sz="1200" b="1" dirty="0"/>
                    </a:p>
                  </a:txBody>
                  <a:tcPr/>
                </a:tc>
              </a:tr>
              <a:tr h="266400">
                <a:tc>
                  <a:txBody>
                    <a:bodyPr/>
                    <a:lstStyle/>
                    <a:p>
                      <a:pPr algn="ctr"/>
                      <a:r>
                        <a:rPr lang="fr-FR" sz="1200" b="1" dirty="0" smtClean="0"/>
                        <a:t>4</a:t>
                      </a:r>
                      <a:endParaRPr lang="fr-FR" sz="1200" b="1" dirty="0"/>
                    </a:p>
                  </a:txBody>
                  <a:tcPr/>
                </a:tc>
                <a:tc>
                  <a:txBody>
                    <a:bodyPr/>
                    <a:lstStyle/>
                    <a:p>
                      <a:pPr algn="ctr"/>
                      <a:r>
                        <a:rPr lang="fr-FR" sz="1200" b="1" dirty="0" smtClean="0"/>
                        <a:t>2</a:t>
                      </a:r>
                      <a:endParaRPr lang="fr-FR" sz="1200" b="1" dirty="0"/>
                    </a:p>
                  </a:txBody>
                  <a:tcPr/>
                </a:tc>
                <a:tc>
                  <a:txBody>
                    <a:bodyPr/>
                    <a:lstStyle/>
                    <a:p>
                      <a:pPr algn="ctr"/>
                      <a:r>
                        <a:rPr lang="fr-FR" sz="1200" b="1" dirty="0" smtClean="0"/>
                        <a:t>BMW</a:t>
                      </a:r>
                      <a:endParaRPr lang="fr-FR" sz="1200" b="1" dirty="0"/>
                    </a:p>
                  </a:txBody>
                  <a:tcPr/>
                </a:tc>
                <a:tc>
                  <a:txBody>
                    <a:bodyPr/>
                    <a:lstStyle/>
                    <a:p>
                      <a:pPr algn="ctr"/>
                      <a:r>
                        <a:rPr lang="fr-FR" sz="1200" b="1" dirty="0" smtClean="0"/>
                        <a:t>X5</a:t>
                      </a:r>
                      <a:endParaRPr lang="fr-FR" sz="1200" b="1" dirty="0"/>
                    </a:p>
                  </a:txBody>
                  <a:tcPr/>
                </a:tc>
              </a:tr>
            </a:tbl>
          </a:graphicData>
        </a:graphic>
      </p:graphicFrame>
      <p:graphicFrame>
        <p:nvGraphicFramePr>
          <p:cNvPr id="14" name="Tableau 13"/>
          <p:cNvGraphicFramePr>
            <a:graphicFrameLocks noGrp="1"/>
          </p:cNvGraphicFramePr>
          <p:nvPr>
            <p:extLst>
              <p:ext uri="{D42A27DB-BD31-4B8C-83A1-F6EECF244321}">
                <p14:modId xmlns:p14="http://schemas.microsoft.com/office/powerpoint/2010/main" val="1499089975"/>
              </p:ext>
            </p:extLst>
          </p:nvPr>
        </p:nvGraphicFramePr>
        <p:xfrm>
          <a:off x="7703461" y="3469911"/>
          <a:ext cx="4205515" cy="2743200"/>
        </p:xfrm>
        <a:graphic>
          <a:graphicData uri="http://schemas.openxmlformats.org/drawingml/2006/table">
            <a:tbl>
              <a:tblPr firstRow="1" bandRow="1">
                <a:tableStyleId>{5C22544A-7EE6-4342-B048-85BDC9FD1C3A}</a:tableStyleId>
              </a:tblPr>
              <a:tblGrid>
                <a:gridCol w="907739"/>
                <a:gridCol w="1081535"/>
                <a:gridCol w="1127670"/>
                <a:gridCol w="1088571"/>
              </a:tblGrid>
              <a:tr h="266010">
                <a:tc gridSpan="4">
                  <a:txBody>
                    <a:bodyPr/>
                    <a:lstStyle/>
                    <a:p>
                      <a:pPr algn="ctr"/>
                      <a:r>
                        <a:rPr lang="fr-FR" sz="1200" dirty="0" smtClean="0"/>
                        <a:t>RESULTAT</a:t>
                      </a:r>
                      <a:r>
                        <a:rPr lang="fr-FR" sz="1200" baseline="0" dirty="0" smtClean="0"/>
                        <a:t> DE LA REQUETE</a:t>
                      </a: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r>
              <a:tr h="266010">
                <a:tc>
                  <a:txBody>
                    <a:bodyPr/>
                    <a:lstStyle/>
                    <a:p>
                      <a:pPr algn="ctr"/>
                      <a:r>
                        <a:rPr lang="fr-FR" sz="1200" b="1" dirty="0" err="1" smtClean="0"/>
                        <a:t>nom_empl</a:t>
                      </a:r>
                      <a:endParaRPr lang="fr-FR" sz="1200" b="1" dirty="0"/>
                    </a:p>
                  </a:txBody>
                  <a:tcPr>
                    <a:solidFill>
                      <a:schemeClr val="accent4">
                        <a:lumMod val="60000"/>
                        <a:lumOff val="40000"/>
                      </a:schemeClr>
                    </a:solidFill>
                  </a:tcPr>
                </a:tc>
                <a:tc>
                  <a:txBody>
                    <a:bodyPr/>
                    <a:lstStyle/>
                    <a:p>
                      <a:pPr algn="ctr"/>
                      <a:r>
                        <a:rPr lang="fr-FR" sz="1200" b="1" dirty="0" err="1" smtClean="0"/>
                        <a:t>prenom_empl</a:t>
                      </a:r>
                      <a:endParaRPr lang="fr-FR" sz="1200" b="1" dirty="0"/>
                    </a:p>
                  </a:txBody>
                  <a:tcPr>
                    <a:solidFill>
                      <a:schemeClr val="accent4">
                        <a:lumMod val="60000"/>
                        <a:lumOff val="40000"/>
                      </a:schemeClr>
                    </a:solidFill>
                  </a:tcPr>
                </a:tc>
                <a:tc>
                  <a:txBody>
                    <a:bodyPr/>
                    <a:lstStyle/>
                    <a:p>
                      <a:pPr algn="ctr"/>
                      <a:r>
                        <a:rPr lang="fr-FR" sz="1200" b="1" dirty="0" err="1" smtClean="0"/>
                        <a:t>marque_vehic</a:t>
                      </a:r>
                      <a:endParaRPr lang="fr-FR" sz="1200" b="1" dirty="0"/>
                    </a:p>
                  </a:txBody>
                  <a:tcPr>
                    <a:solidFill>
                      <a:schemeClr val="accent4">
                        <a:lumMod val="60000"/>
                        <a:lumOff val="40000"/>
                      </a:schemeClr>
                    </a:solidFill>
                  </a:tcPr>
                </a:tc>
                <a:tc>
                  <a:txBody>
                    <a:bodyPr/>
                    <a:lstStyle/>
                    <a:p>
                      <a:pPr algn="ctr"/>
                      <a:r>
                        <a:rPr lang="fr-FR" sz="1200" b="1" dirty="0" err="1" smtClean="0"/>
                        <a:t>modele_vehic</a:t>
                      </a:r>
                      <a:endParaRPr lang="fr-FR" sz="1200" b="1" dirty="0"/>
                    </a:p>
                  </a:txBody>
                  <a:tcPr>
                    <a:solidFill>
                      <a:schemeClr val="accent4">
                        <a:lumMod val="60000"/>
                        <a:lumOff val="40000"/>
                      </a:schemeClr>
                    </a:solidFill>
                  </a:tcPr>
                </a:tc>
              </a:tr>
              <a:tr h="266010">
                <a:tc>
                  <a:txBody>
                    <a:bodyPr/>
                    <a:lstStyle/>
                    <a:p>
                      <a:pPr algn="ctr"/>
                      <a:r>
                        <a:rPr lang="fr-FR" sz="1200" b="1" dirty="0" smtClean="0"/>
                        <a:t>DUPONT</a:t>
                      </a:r>
                      <a:endParaRPr lang="fr-FR" sz="1200" b="1" dirty="0"/>
                    </a:p>
                  </a:txBody>
                  <a:tcPr/>
                </a:tc>
                <a:tc>
                  <a:txBody>
                    <a:bodyPr/>
                    <a:lstStyle/>
                    <a:p>
                      <a:pPr algn="ctr"/>
                      <a:r>
                        <a:rPr lang="fr-FR" sz="1200" b="1" dirty="0" smtClean="0"/>
                        <a:t>Paul</a:t>
                      </a:r>
                      <a:endParaRPr lang="fr-FR" sz="1200" b="1" dirty="0"/>
                    </a:p>
                  </a:txBody>
                  <a:tcPr/>
                </a:tc>
                <a:tc>
                  <a:txBody>
                    <a:bodyPr/>
                    <a:lstStyle/>
                    <a:p>
                      <a:pPr algn="ctr"/>
                      <a:r>
                        <a:rPr lang="fr-FR" sz="1200" b="1" dirty="0" smtClean="0"/>
                        <a:t>MERCEDES</a:t>
                      </a:r>
                      <a:endParaRPr lang="fr-FR" sz="1200" b="1" dirty="0"/>
                    </a:p>
                  </a:txBody>
                  <a:tcPr/>
                </a:tc>
                <a:tc>
                  <a:txBody>
                    <a:bodyPr/>
                    <a:lstStyle/>
                    <a:p>
                      <a:pPr algn="ctr"/>
                      <a:r>
                        <a:rPr lang="fr-FR" sz="1200" b="1" dirty="0" smtClean="0"/>
                        <a:t>Classe C</a:t>
                      </a:r>
                      <a:endParaRPr lang="fr-FR" sz="1200" b="1" dirty="0"/>
                    </a:p>
                  </a:txBody>
                  <a:tcPr/>
                </a:tc>
              </a:tr>
              <a:tr h="266010">
                <a:tc>
                  <a:txBody>
                    <a:bodyPr/>
                    <a:lstStyle/>
                    <a:p>
                      <a:pPr algn="ctr"/>
                      <a:r>
                        <a:rPr lang="fr-FR" sz="1200" b="1" dirty="0" smtClean="0"/>
                        <a:t>DURANT</a:t>
                      </a:r>
                    </a:p>
                  </a:txBody>
                  <a:tcPr/>
                </a:tc>
                <a:tc>
                  <a:txBody>
                    <a:bodyPr/>
                    <a:lstStyle/>
                    <a:p>
                      <a:pPr algn="ctr"/>
                      <a:r>
                        <a:rPr lang="fr-FR" sz="1200" b="1" dirty="0" smtClean="0"/>
                        <a:t>Nicolas</a:t>
                      </a:r>
                      <a:endParaRPr lang="fr-FR" sz="1200" b="1" dirty="0"/>
                    </a:p>
                  </a:txBody>
                  <a:tcPr/>
                </a:tc>
                <a:tc>
                  <a:txBody>
                    <a:bodyPr/>
                    <a:lstStyle/>
                    <a:p>
                      <a:pPr algn="ctr"/>
                      <a:r>
                        <a:rPr lang="fr-FR" sz="1200" b="1" dirty="0" smtClean="0"/>
                        <a:t>BMW</a:t>
                      </a:r>
                      <a:endParaRPr lang="fr-FR" sz="1200" b="1" dirty="0"/>
                    </a:p>
                  </a:txBody>
                  <a:tcPr/>
                </a:tc>
                <a:tc>
                  <a:txBody>
                    <a:bodyPr/>
                    <a:lstStyle/>
                    <a:p>
                      <a:pPr algn="ctr"/>
                      <a:r>
                        <a:rPr lang="fr-FR" sz="1200" b="1" dirty="0" smtClean="0"/>
                        <a:t>X5</a:t>
                      </a:r>
                      <a:endParaRPr lang="fr-FR" sz="1200" b="1" dirty="0"/>
                    </a:p>
                  </a:txBody>
                  <a:tcPr/>
                </a:tc>
              </a:tr>
              <a:tr h="267962">
                <a:tc>
                  <a:txBody>
                    <a:bodyPr/>
                    <a:lstStyle/>
                    <a:p>
                      <a:pPr algn="ctr"/>
                      <a:r>
                        <a:rPr lang="fr-FR" sz="1200" b="1" dirty="0" smtClean="0"/>
                        <a:t>LAGARDE</a:t>
                      </a:r>
                      <a:endParaRPr lang="fr-FR" sz="1200" b="1" dirty="0"/>
                    </a:p>
                  </a:txBody>
                  <a:tcPr/>
                </a:tc>
                <a:tc>
                  <a:txBody>
                    <a:bodyPr/>
                    <a:lstStyle/>
                    <a:p>
                      <a:pPr algn="ctr"/>
                      <a:r>
                        <a:rPr lang="fr-FR" sz="1200" b="1" dirty="0" smtClean="0"/>
                        <a:t>Sébastien</a:t>
                      </a:r>
                      <a:endParaRPr lang="fr-FR" sz="1200" b="1" dirty="0"/>
                    </a:p>
                  </a:txBody>
                  <a:tcPr/>
                </a:tc>
                <a:tc>
                  <a:txBody>
                    <a:bodyPr/>
                    <a:lstStyle/>
                    <a:p>
                      <a:pPr algn="ctr"/>
                      <a:r>
                        <a:rPr lang="fr-FR" sz="1200" b="1" dirty="0" smtClean="0"/>
                        <a:t>BMW</a:t>
                      </a:r>
                      <a:endParaRPr lang="fr-FR" sz="1200" b="1" dirty="0"/>
                    </a:p>
                  </a:txBody>
                  <a:tcPr/>
                </a:tc>
                <a:tc>
                  <a:txBody>
                    <a:bodyPr/>
                    <a:lstStyle/>
                    <a:p>
                      <a:pPr algn="ctr"/>
                      <a:r>
                        <a:rPr lang="fr-FR" sz="1200" b="1" dirty="0" smtClean="0"/>
                        <a:t>525</a:t>
                      </a:r>
                      <a:endParaRPr lang="fr-FR" sz="1200" b="1" dirty="0"/>
                    </a:p>
                  </a:txBody>
                  <a:tcPr/>
                </a:tc>
              </a:tr>
              <a:tr h="266010">
                <a:tc>
                  <a:txBody>
                    <a:bodyPr/>
                    <a:lstStyle/>
                    <a:p>
                      <a:pPr algn="ctr"/>
                      <a:r>
                        <a:rPr lang="fr-FR" sz="1200" b="1" dirty="0" smtClean="0"/>
                        <a:t>LEBLANC</a:t>
                      </a:r>
                      <a:endParaRPr lang="fr-FR" sz="1200" b="1" dirty="0"/>
                    </a:p>
                  </a:txBody>
                  <a:tcPr/>
                </a:tc>
                <a:tc>
                  <a:txBody>
                    <a:bodyPr/>
                    <a:lstStyle/>
                    <a:p>
                      <a:pPr algn="ctr"/>
                      <a:r>
                        <a:rPr lang="fr-FR" sz="1200" b="1" dirty="0" smtClean="0"/>
                        <a:t>Jean</a:t>
                      </a:r>
                      <a:endParaRPr lang="fr-FR" sz="1200" b="1" dirty="0"/>
                    </a:p>
                  </a:txBody>
                  <a:tcPr/>
                </a:tc>
                <a:tc>
                  <a:txBody>
                    <a:bodyPr/>
                    <a:lstStyle/>
                    <a:p>
                      <a:pPr algn="ctr"/>
                      <a:r>
                        <a:rPr lang="fr-FR" sz="1200" b="1" dirty="0" smtClean="0"/>
                        <a:t>MERCEDES</a:t>
                      </a:r>
                      <a:endParaRPr lang="fr-FR" sz="1200" b="1" dirty="0"/>
                    </a:p>
                  </a:txBody>
                  <a:tcPr/>
                </a:tc>
                <a:tc>
                  <a:txBody>
                    <a:bodyPr/>
                    <a:lstStyle/>
                    <a:p>
                      <a:pPr algn="ctr"/>
                      <a:r>
                        <a:rPr lang="fr-FR" sz="1200" b="1" dirty="0" smtClean="0"/>
                        <a:t>Classe A</a:t>
                      </a:r>
                      <a:endParaRPr lang="fr-FR" sz="1200" b="1" dirty="0"/>
                    </a:p>
                  </a:txBody>
                  <a:tcPr/>
                </a:tc>
              </a:tr>
              <a:tr h="266010">
                <a:tc>
                  <a:txBody>
                    <a:bodyPr/>
                    <a:lstStyle/>
                    <a:p>
                      <a:pPr algn="ctr"/>
                      <a:r>
                        <a:rPr lang="fr-FR" sz="1200" b="1" dirty="0" smtClean="0"/>
                        <a:t>MARTY</a:t>
                      </a:r>
                      <a:endParaRPr lang="fr-FR" sz="1200" b="1" dirty="0"/>
                    </a:p>
                  </a:txBody>
                  <a:tcPr/>
                </a:tc>
                <a:tc>
                  <a:txBody>
                    <a:bodyPr/>
                    <a:lstStyle/>
                    <a:p>
                      <a:pPr algn="ctr"/>
                      <a:r>
                        <a:rPr lang="fr-FR" sz="1200" b="1" dirty="0" smtClean="0"/>
                        <a:t>Franck</a:t>
                      </a:r>
                      <a:endParaRPr lang="fr-FR" sz="1200" b="1" dirty="0"/>
                    </a:p>
                  </a:txBody>
                  <a:tcPr/>
                </a:tc>
                <a:tc>
                  <a:txBody>
                    <a:bodyPr/>
                    <a:lstStyle/>
                    <a:p>
                      <a:pPr algn="ctr"/>
                      <a:r>
                        <a:rPr lang="fr-FR" sz="1200" b="1" dirty="0" smtClean="0">
                          <a:solidFill>
                            <a:srgbClr val="00B050"/>
                          </a:solidFill>
                        </a:rPr>
                        <a:t>NULL</a:t>
                      </a:r>
                      <a:endParaRPr lang="fr-FR" sz="1200" b="1" dirty="0">
                        <a:solidFill>
                          <a:srgbClr val="00B050"/>
                        </a:solidFill>
                      </a:endParaRPr>
                    </a:p>
                  </a:txBody>
                  <a:tcPr/>
                </a:tc>
                <a:tc>
                  <a:txBody>
                    <a:bodyPr/>
                    <a:lstStyle/>
                    <a:p>
                      <a:pPr algn="ctr"/>
                      <a:r>
                        <a:rPr lang="fr-FR" sz="1200" b="1" dirty="0" smtClean="0">
                          <a:solidFill>
                            <a:srgbClr val="00B050"/>
                          </a:solidFill>
                        </a:rPr>
                        <a:t>NULL</a:t>
                      </a:r>
                      <a:endParaRPr lang="fr-FR" sz="1200" b="1" dirty="0">
                        <a:solidFill>
                          <a:srgbClr val="00B050"/>
                        </a:solidFill>
                      </a:endParaRPr>
                    </a:p>
                  </a:txBody>
                  <a:tcPr/>
                </a:tc>
              </a:tr>
              <a:tr h="266010">
                <a:tc>
                  <a:txBody>
                    <a:bodyPr/>
                    <a:lstStyle/>
                    <a:p>
                      <a:pPr algn="ctr"/>
                      <a:r>
                        <a:rPr lang="fr-FR" sz="1200" b="1" dirty="0" smtClean="0"/>
                        <a:t>MARECHAL</a:t>
                      </a:r>
                      <a:endParaRPr lang="fr-FR" sz="1200" b="1" dirty="0"/>
                    </a:p>
                  </a:txBody>
                  <a:tcPr/>
                </a:tc>
                <a:tc>
                  <a:txBody>
                    <a:bodyPr/>
                    <a:lstStyle/>
                    <a:p>
                      <a:pPr algn="ctr"/>
                      <a:r>
                        <a:rPr lang="fr-FR" sz="1200" b="1" dirty="0" smtClean="0"/>
                        <a:t>Thomas</a:t>
                      </a:r>
                      <a:endParaRPr lang="fr-FR" sz="1200" b="1" dirty="0"/>
                    </a:p>
                  </a:txBody>
                  <a:tcPr/>
                </a:tc>
                <a:tc>
                  <a:txBody>
                    <a:bodyPr/>
                    <a:lstStyle/>
                    <a:p>
                      <a:pPr algn="ctr"/>
                      <a:r>
                        <a:rPr lang="fr-FR" sz="1200" b="1" dirty="0" smtClean="0">
                          <a:solidFill>
                            <a:srgbClr val="00B050"/>
                          </a:solidFill>
                        </a:rPr>
                        <a:t>NULL</a:t>
                      </a:r>
                      <a:endParaRPr lang="fr-FR" sz="1200" b="1" dirty="0">
                        <a:solidFill>
                          <a:srgbClr val="00B050"/>
                        </a:solidFill>
                      </a:endParaRPr>
                    </a:p>
                  </a:txBody>
                  <a:tcPr/>
                </a:tc>
                <a:tc>
                  <a:txBody>
                    <a:bodyPr/>
                    <a:lstStyle/>
                    <a:p>
                      <a:pPr algn="ctr"/>
                      <a:r>
                        <a:rPr lang="fr-FR" sz="1200" b="1" dirty="0" smtClean="0">
                          <a:solidFill>
                            <a:srgbClr val="00B050"/>
                          </a:solidFill>
                        </a:rPr>
                        <a:t>NULL</a:t>
                      </a:r>
                      <a:endParaRPr lang="fr-FR" sz="1200" b="1" dirty="0">
                        <a:solidFill>
                          <a:srgbClr val="00B050"/>
                        </a:solidFill>
                      </a:endParaRPr>
                    </a:p>
                  </a:txBody>
                  <a:tcPr/>
                </a:tc>
              </a:tr>
              <a:tr h="266010">
                <a:tc>
                  <a:txBody>
                    <a:bodyPr/>
                    <a:lstStyle/>
                    <a:p>
                      <a:pPr algn="ctr"/>
                      <a:r>
                        <a:rPr lang="fr-FR" sz="1200" b="1" dirty="0" smtClean="0"/>
                        <a:t>MULTIER</a:t>
                      </a:r>
                      <a:endParaRPr lang="fr-FR" sz="1200" b="1" dirty="0"/>
                    </a:p>
                  </a:txBody>
                  <a:tcPr/>
                </a:tc>
                <a:tc>
                  <a:txBody>
                    <a:bodyPr/>
                    <a:lstStyle/>
                    <a:p>
                      <a:pPr algn="ctr"/>
                      <a:r>
                        <a:rPr lang="fr-FR" sz="1200" b="1" dirty="0" smtClean="0"/>
                        <a:t>Edouard</a:t>
                      </a:r>
                      <a:endParaRPr lang="fr-FR" sz="1200" b="1" dirty="0"/>
                    </a:p>
                  </a:txBody>
                  <a:tcPr/>
                </a:tc>
                <a:tc>
                  <a:txBody>
                    <a:bodyPr/>
                    <a:lstStyle/>
                    <a:p>
                      <a:pPr algn="ctr"/>
                      <a:r>
                        <a:rPr lang="fr-FR" sz="1200" b="1" dirty="0" smtClean="0">
                          <a:solidFill>
                            <a:srgbClr val="00B050"/>
                          </a:solidFill>
                        </a:rPr>
                        <a:t>NULL</a:t>
                      </a:r>
                      <a:endParaRPr lang="fr-FR" sz="1200" b="1" dirty="0">
                        <a:solidFill>
                          <a:srgbClr val="00B050"/>
                        </a:solidFill>
                      </a:endParaRPr>
                    </a:p>
                  </a:txBody>
                  <a:tcPr/>
                </a:tc>
                <a:tc>
                  <a:txBody>
                    <a:bodyPr/>
                    <a:lstStyle/>
                    <a:p>
                      <a:pPr algn="ctr"/>
                      <a:r>
                        <a:rPr lang="fr-FR" sz="1200" b="1" dirty="0" smtClean="0">
                          <a:solidFill>
                            <a:srgbClr val="00B050"/>
                          </a:solidFill>
                        </a:rPr>
                        <a:t>NULL</a:t>
                      </a:r>
                      <a:endParaRPr lang="fr-FR" sz="1200" b="1" dirty="0">
                        <a:solidFill>
                          <a:srgbClr val="00B050"/>
                        </a:solidFill>
                      </a:endParaRPr>
                    </a:p>
                  </a:txBody>
                  <a:tcPr/>
                </a:tc>
              </a:tr>
              <a:tr h="266010">
                <a:tc>
                  <a:txBody>
                    <a:bodyPr/>
                    <a:lstStyle/>
                    <a:p>
                      <a:pPr algn="ctr"/>
                      <a:r>
                        <a:rPr lang="fr-FR" sz="1200" b="1" dirty="0" smtClean="0"/>
                        <a:t>MULLIEZ</a:t>
                      </a:r>
                      <a:endParaRPr lang="fr-FR" sz="1200" b="1" dirty="0"/>
                    </a:p>
                  </a:txBody>
                  <a:tcPr/>
                </a:tc>
                <a:tc>
                  <a:txBody>
                    <a:bodyPr/>
                    <a:lstStyle/>
                    <a:p>
                      <a:pPr algn="ctr"/>
                      <a:r>
                        <a:rPr lang="fr-FR" sz="1200" b="1" dirty="0" err="1" smtClean="0"/>
                        <a:t>Hendri</a:t>
                      </a:r>
                      <a:endParaRPr lang="fr-FR" sz="1200" b="1" dirty="0"/>
                    </a:p>
                  </a:txBody>
                  <a:tcPr/>
                </a:tc>
                <a:tc>
                  <a:txBody>
                    <a:bodyPr/>
                    <a:lstStyle/>
                    <a:p>
                      <a:pPr algn="ctr"/>
                      <a:r>
                        <a:rPr lang="fr-FR" sz="1200" b="1" dirty="0" smtClean="0">
                          <a:solidFill>
                            <a:srgbClr val="00B050"/>
                          </a:solidFill>
                        </a:rPr>
                        <a:t>NULL</a:t>
                      </a:r>
                      <a:endParaRPr lang="fr-FR" sz="1200" b="1" dirty="0">
                        <a:solidFill>
                          <a:srgbClr val="00B050"/>
                        </a:solidFill>
                      </a:endParaRPr>
                    </a:p>
                  </a:txBody>
                  <a:tcPr/>
                </a:tc>
                <a:tc>
                  <a:txBody>
                    <a:bodyPr/>
                    <a:lstStyle/>
                    <a:p>
                      <a:pPr algn="ctr"/>
                      <a:r>
                        <a:rPr lang="fr-FR" sz="1200" b="1" dirty="0" smtClean="0">
                          <a:solidFill>
                            <a:srgbClr val="00B050"/>
                          </a:solidFill>
                        </a:rPr>
                        <a:t>NULL</a:t>
                      </a:r>
                      <a:endParaRPr lang="fr-FR" sz="1200" b="1" dirty="0">
                        <a:solidFill>
                          <a:srgbClr val="00B050"/>
                        </a:solidFill>
                      </a:endParaRPr>
                    </a:p>
                  </a:txBody>
                  <a:tcPr/>
                </a:tc>
              </a:tr>
            </a:tbl>
          </a:graphicData>
        </a:graphic>
      </p:graphicFrame>
      <p:sp>
        <p:nvSpPr>
          <p:cNvPr id="15" name="Organigramme : Connecteur 14"/>
          <p:cNvSpPr/>
          <p:nvPr/>
        </p:nvSpPr>
        <p:spPr>
          <a:xfrm>
            <a:off x="10659686" y="5519063"/>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16" name="Organigramme : Connecteur 15"/>
          <p:cNvSpPr/>
          <p:nvPr/>
        </p:nvSpPr>
        <p:spPr>
          <a:xfrm>
            <a:off x="7184570" y="5822899"/>
            <a:ext cx="359229" cy="326571"/>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17" name="ZoneTexte 16"/>
          <p:cNvSpPr txBox="1"/>
          <p:nvPr/>
        </p:nvSpPr>
        <p:spPr>
          <a:xfrm>
            <a:off x="3233057" y="5464633"/>
            <a:ext cx="4386943" cy="1169551"/>
          </a:xfrm>
          <a:prstGeom prst="rect">
            <a:avLst/>
          </a:prstGeom>
          <a:noFill/>
        </p:spPr>
        <p:txBody>
          <a:bodyPr wrap="square" rtlCol="0">
            <a:spAutoFit/>
          </a:bodyPr>
          <a:lstStyle/>
          <a:p>
            <a:r>
              <a:rPr lang="fr-FR" sz="1400" b="1" dirty="0"/>
              <a:t>T</a:t>
            </a:r>
            <a:r>
              <a:rPr lang="fr-FR" sz="1400" b="1" dirty="0" smtClean="0"/>
              <a:t>ous les employés de la table employés sont affichés même s'il n'ont pas de véhicule de fonction. Lorsque c'est le cas, la requête affiche NULL . La fonction </a:t>
            </a:r>
            <a:r>
              <a:rPr lang="fr-FR" sz="1400" b="1" dirty="0" err="1" smtClean="0"/>
              <a:t>isnull</a:t>
            </a:r>
            <a:r>
              <a:rPr lang="fr-FR" sz="1400" b="1" dirty="0" smtClean="0"/>
              <a:t>(</a:t>
            </a:r>
            <a:r>
              <a:rPr lang="fr-FR" sz="1400" b="1" dirty="0" err="1" smtClean="0"/>
              <a:t>nom_colonne</a:t>
            </a:r>
            <a:r>
              <a:rPr lang="fr-FR" sz="1400" b="1" dirty="0" smtClean="0"/>
              <a:t>) vérifie si un champ a une valeur a </a:t>
            </a:r>
            <a:r>
              <a:rPr lang="fr-FR" sz="1400" b="1" dirty="0" err="1" smtClean="0"/>
              <a:t>null</a:t>
            </a:r>
            <a:r>
              <a:rPr lang="fr-FR" sz="1400" b="1" dirty="0" smtClean="0"/>
              <a:t>.</a:t>
            </a:r>
            <a:endParaRPr lang="fr-FR" dirty="0"/>
          </a:p>
        </p:txBody>
      </p:sp>
    </p:spTree>
    <p:extLst>
      <p:ext uri="{BB962C8B-B14F-4D97-AF65-F5344CB8AC3E}">
        <p14:creationId xmlns:p14="http://schemas.microsoft.com/office/powerpoint/2010/main" val="28566399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971" y="696685"/>
            <a:ext cx="11996058" cy="6048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accent5">
                    <a:lumMod val="75000"/>
                  </a:schemeClr>
                </a:solidFill>
              </a:rPr>
              <a:t>Objectif</a:t>
            </a:r>
          </a:p>
          <a:p>
            <a:r>
              <a:rPr lang="fr-FR" b="1" dirty="0">
                <a:solidFill>
                  <a:schemeClr val="accent5">
                    <a:lumMod val="75000"/>
                  </a:schemeClr>
                </a:solidFill>
              </a:rPr>
              <a:t>La jointure </a:t>
            </a:r>
            <a:r>
              <a:rPr lang="fr-FR" b="1" dirty="0" smtClean="0">
                <a:solidFill>
                  <a:schemeClr val="accent5">
                    <a:lumMod val="75000"/>
                  </a:schemeClr>
                </a:solidFill>
              </a:rPr>
              <a:t>RIGHT </a:t>
            </a:r>
            <a:r>
              <a:rPr lang="fr-FR" b="1" dirty="0">
                <a:solidFill>
                  <a:schemeClr val="accent5">
                    <a:lumMod val="75000"/>
                  </a:schemeClr>
                </a:solidFill>
              </a:rPr>
              <a:t>JOIN (aussi appelée </a:t>
            </a:r>
            <a:r>
              <a:rPr lang="fr-FR" b="1" dirty="0" smtClean="0">
                <a:solidFill>
                  <a:schemeClr val="accent5">
                    <a:lumMod val="75000"/>
                  </a:schemeClr>
                </a:solidFill>
              </a:rPr>
              <a:t>RIGHT </a:t>
            </a:r>
            <a:r>
              <a:rPr lang="fr-FR" b="1" dirty="0">
                <a:solidFill>
                  <a:schemeClr val="accent5">
                    <a:lumMod val="75000"/>
                  </a:schemeClr>
                </a:solidFill>
              </a:rPr>
              <a:t>OUTER JOIN) permet de lister tous les enregistrements de la table de </a:t>
            </a:r>
            <a:r>
              <a:rPr lang="fr-FR" b="1" dirty="0" smtClean="0">
                <a:solidFill>
                  <a:schemeClr val="accent5">
                    <a:lumMod val="75000"/>
                  </a:schemeClr>
                </a:solidFill>
              </a:rPr>
              <a:t>droite </a:t>
            </a:r>
            <a:r>
              <a:rPr lang="fr-FR" b="1" dirty="0">
                <a:solidFill>
                  <a:schemeClr val="accent5">
                    <a:lumMod val="75000"/>
                  </a:schemeClr>
                </a:solidFill>
              </a:rPr>
              <a:t>même s'il n'y a pas de correspondance dans la table de </a:t>
            </a:r>
            <a:r>
              <a:rPr lang="fr-FR" b="1" dirty="0" smtClean="0">
                <a:solidFill>
                  <a:schemeClr val="accent5">
                    <a:lumMod val="75000"/>
                  </a:schemeClr>
                </a:solidFill>
              </a:rPr>
              <a:t>gauche.</a:t>
            </a:r>
            <a:endParaRPr lang="fr-FR" b="1" dirty="0">
              <a:solidFill>
                <a:schemeClr val="accent5">
                  <a:lumMod val="75000"/>
                </a:schemeClr>
              </a:solidFill>
            </a:endParaRPr>
          </a:p>
          <a:p>
            <a:endParaRPr lang="fr-FR" sz="1000" b="1" dirty="0">
              <a:solidFill>
                <a:schemeClr val="accent5">
                  <a:lumMod val="75000"/>
                </a:schemeClr>
              </a:solidFill>
            </a:endParaRPr>
          </a:p>
          <a:p>
            <a:r>
              <a:rPr lang="fr-FR" b="1" dirty="0">
                <a:solidFill>
                  <a:schemeClr val="accent5">
                    <a:lumMod val="75000"/>
                  </a:schemeClr>
                </a:solidFill>
              </a:rPr>
              <a:t>Syntaxe</a:t>
            </a:r>
          </a:p>
          <a:p>
            <a:pPr marL="533400">
              <a:tabLst>
                <a:tab pos="5834063" algn="l"/>
              </a:tabLst>
            </a:pPr>
            <a:r>
              <a:rPr lang="fr-FR" b="1" dirty="0" smtClean="0">
                <a:solidFill>
                  <a:schemeClr val="accent5">
                    <a:lumMod val="75000"/>
                  </a:schemeClr>
                </a:solidFill>
              </a:rPr>
              <a:t>SELECT </a:t>
            </a:r>
            <a:r>
              <a:rPr lang="fr-FR" b="1" dirty="0" err="1" smtClean="0">
                <a:solidFill>
                  <a:schemeClr val="accent5">
                    <a:lumMod val="75000"/>
                  </a:schemeClr>
                </a:solidFill>
              </a:rPr>
              <a:t>nom_colonne_table</a:t>
            </a:r>
            <a:r>
              <a:rPr lang="fr-FR" b="1" dirty="0" smtClean="0">
                <a:solidFill>
                  <a:schemeClr val="accent5">
                    <a:lumMod val="75000"/>
                  </a:schemeClr>
                </a:solidFill>
              </a:rPr>
              <a:t> </a:t>
            </a:r>
            <a:r>
              <a:rPr lang="fr-FR" b="1" dirty="0">
                <a:solidFill>
                  <a:schemeClr val="accent5">
                    <a:lumMod val="75000"/>
                  </a:schemeClr>
                </a:solidFill>
              </a:rPr>
              <a:t>FROM </a:t>
            </a:r>
            <a:r>
              <a:rPr lang="fr-FR" b="1" dirty="0">
                <a:solidFill>
                  <a:srgbClr val="00B050"/>
                </a:solidFill>
              </a:rPr>
              <a:t>nom_table1	</a:t>
            </a:r>
            <a:r>
              <a:rPr lang="fr-FR" b="1" dirty="0">
                <a:solidFill>
                  <a:schemeClr val="accent5">
                    <a:lumMod val="75000"/>
                  </a:schemeClr>
                </a:solidFill>
              </a:rPr>
              <a:t>SELECT </a:t>
            </a:r>
            <a:r>
              <a:rPr lang="fr-FR" b="1" dirty="0" err="1" smtClean="0">
                <a:solidFill>
                  <a:schemeClr val="accent5">
                    <a:lumMod val="75000"/>
                  </a:schemeClr>
                </a:solidFill>
              </a:rPr>
              <a:t>nom_colonne_table</a:t>
            </a:r>
            <a:r>
              <a:rPr lang="fr-FR" b="1" dirty="0" smtClean="0">
                <a:solidFill>
                  <a:schemeClr val="accent5">
                    <a:lumMod val="75000"/>
                  </a:schemeClr>
                </a:solidFill>
              </a:rPr>
              <a:t> </a:t>
            </a:r>
            <a:r>
              <a:rPr lang="fr-FR" b="1" dirty="0">
                <a:solidFill>
                  <a:schemeClr val="accent5">
                    <a:lumMod val="75000"/>
                  </a:schemeClr>
                </a:solidFill>
              </a:rPr>
              <a:t>FROM </a:t>
            </a:r>
            <a:r>
              <a:rPr lang="fr-FR" b="1" dirty="0">
                <a:solidFill>
                  <a:srgbClr val="00B050"/>
                </a:solidFill>
              </a:rPr>
              <a:t>nom_table1</a:t>
            </a:r>
          </a:p>
          <a:p>
            <a:pPr marL="533400">
              <a:tabLst>
                <a:tab pos="4930775" algn="l"/>
                <a:tab pos="5834063" algn="l"/>
              </a:tabLst>
            </a:pPr>
            <a:r>
              <a:rPr lang="fr-FR" b="1" dirty="0">
                <a:solidFill>
                  <a:srgbClr val="00B0F0"/>
                </a:solidFill>
              </a:rPr>
              <a:t>LEFT JOIN </a:t>
            </a:r>
            <a:r>
              <a:rPr lang="fr-FR" b="1" dirty="0">
                <a:solidFill>
                  <a:schemeClr val="accent5">
                    <a:lumMod val="75000"/>
                  </a:schemeClr>
                </a:solidFill>
              </a:rPr>
              <a:t>nom_table2 	OU	</a:t>
            </a:r>
            <a:r>
              <a:rPr lang="fr-FR" b="1" dirty="0">
                <a:solidFill>
                  <a:srgbClr val="00B0F0"/>
                </a:solidFill>
              </a:rPr>
              <a:t>LEFT OUTER JOIN </a:t>
            </a:r>
            <a:r>
              <a:rPr lang="fr-FR" b="1" dirty="0">
                <a:solidFill>
                  <a:schemeClr val="accent5">
                    <a:lumMod val="75000"/>
                  </a:schemeClr>
                </a:solidFill>
              </a:rPr>
              <a:t>nom_table2</a:t>
            </a:r>
          </a:p>
          <a:p>
            <a:pPr marL="533400">
              <a:tabLst>
                <a:tab pos="5018088" algn="l"/>
                <a:tab pos="5834063" algn="l"/>
              </a:tabLst>
            </a:pPr>
            <a:r>
              <a:rPr lang="fr-FR" b="1" dirty="0">
                <a:solidFill>
                  <a:schemeClr val="accent5">
                    <a:lumMod val="75000"/>
                  </a:schemeClr>
                </a:solidFill>
              </a:rPr>
              <a:t>ON </a:t>
            </a:r>
            <a:r>
              <a:rPr lang="fr-FR" b="1" dirty="0">
                <a:solidFill>
                  <a:srgbClr val="00B050"/>
                </a:solidFill>
              </a:rPr>
              <a:t>nom_table1.pk_id</a:t>
            </a:r>
            <a:r>
              <a:rPr lang="fr-FR" b="1" dirty="0">
                <a:solidFill>
                  <a:schemeClr val="accent5">
                    <a:lumMod val="75000"/>
                  </a:schemeClr>
                </a:solidFill>
              </a:rPr>
              <a:t> = nom_table2.fk_id</a:t>
            </a:r>
            <a:r>
              <a:rPr lang="fr-FR" b="1" dirty="0" smtClean="0">
                <a:solidFill>
                  <a:schemeClr val="accent5">
                    <a:lumMod val="75000"/>
                  </a:schemeClr>
                </a:solidFill>
              </a:rPr>
              <a:t>;</a:t>
            </a:r>
            <a:r>
              <a:rPr lang="fr-FR" b="1" dirty="0">
                <a:solidFill>
                  <a:schemeClr val="accent5">
                    <a:lumMod val="75000"/>
                  </a:schemeClr>
                </a:solidFill>
              </a:rPr>
              <a:t>		ON </a:t>
            </a:r>
            <a:r>
              <a:rPr lang="fr-FR" b="1" dirty="0" err="1">
                <a:solidFill>
                  <a:srgbClr val="00B050"/>
                </a:solidFill>
              </a:rPr>
              <a:t>nom_table.pk_id</a:t>
            </a:r>
            <a:r>
              <a:rPr lang="fr-FR" b="1" dirty="0">
                <a:solidFill>
                  <a:srgbClr val="00B050"/>
                </a:solidFill>
              </a:rPr>
              <a:t>= </a:t>
            </a:r>
            <a:r>
              <a:rPr lang="fr-FR" b="1" dirty="0">
                <a:solidFill>
                  <a:schemeClr val="accent5">
                    <a:lumMod val="75000"/>
                  </a:schemeClr>
                </a:solidFill>
              </a:rPr>
              <a:t>nom_table2.fk_id</a:t>
            </a:r>
            <a:r>
              <a:rPr lang="fr-FR" b="1" dirty="0" smtClean="0">
                <a:solidFill>
                  <a:schemeClr val="accent5">
                    <a:lumMod val="75000"/>
                  </a:schemeClr>
                </a:solidFill>
              </a:rPr>
              <a:t>;</a:t>
            </a:r>
          </a:p>
          <a:p>
            <a:pPr>
              <a:tabLst>
                <a:tab pos="5018088" algn="l"/>
                <a:tab pos="5834063" algn="l"/>
              </a:tabLst>
            </a:pPr>
            <a:endParaRPr lang="fr-FR" sz="1000" b="1" dirty="0">
              <a:solidFill>
                <a:schemeClr val="accent5">
                  <a:lumMod val="75000"/>
                </a:schemeClr>
              </a:solidFill>
            </a:endParaRPr>
          </a:p>
          <a:p>
            <a:pPr>
              <a:tabLst>
                <a:tab pos="5018088" algn="l"/>
                <a:tab pos="5834063" algn="l"/>
              </a:tabLst>
            </a:pPr>
            <a:r>
              <a:rPr lang="fr-FR" b="1" dirty="0" smtClean="0">
                <a:solidFill>
                  <a:schemeClr val="accent5">
                    <a:lumMod val="75000"/>
                  </a:schemeClr>
                </a:solidFill>
              </a:rPr>
              <a:t>Exemple</a:t>
            </a:r>
          </a:p>
          <a:p>
            <a:pPr marL="533400">
              <a:tabLst>
                <a:tab pos="5018088" algn="l"/>
                <a:tab pos="5834063" algn="l"/>
              </a:tabLst>
            </a:pPr>
            <a:r>
              <a:rPr lang="fr-FR" b="1" dirty="0" smtClean="0">
                <a:solidFill>
                  <a:schemeClr val="accent5">
                    <a:lumMod val="75000"/>
                  </a:schemeClr>
                </a:solidFill>
              </a:rPr>
              <a:t>SELECT </a:t>
            </a:r>
            <a:r>
              <a:rPr lang="fr-FR" b="1" dirty="0" err="1" smtClean="0">
                <a:solidFill>
                  <a:schemeClr val="accent5">
                    <a:lumMod val="75000"/>
                  </a:schemeClr>
                </a:solidFill>
              </a:rPr>
              <a:t>nom_empl</a:t>
            </a:r>
            <a:r>
              <a:rPr lang="fr-FR" b="1" dirty="0" smtClean="0">
                <a:solidFill>
                  <a:schemeClr val="accent5">
                    <a:lumMod val="75000"/>
                  </a:schemeClr>
                </a:solidFill>
              </a:rPr>
              <a:t>, </a:t>
            </a:r>
            <a:r>
              <a:rPr lang="fr-FR" b="1" dirty="0" err="1" smtClean="0">
                <a:solidFill>
                  <a:schemeClr val="accent5">
                    <a:lumMod val="75000"/>
                  </a:schemeClr>
                </a:solidFill>
              </a:rPr>
              <a:t>prenom_empl</a:t>
            </a:r>
            <a:r>
              <a:rPr lang="fr-FR" b="1" dirty="0" smtClean="0">
                <a:solidFill>
                  <a:schemeClr val="accent5">
                    <a:lumMod val="75000"/>
                  </a:schemeClr>
                </a:solidFill>
              </a:rPr>
              <a:t>, </a:t>
            </a:r>
            <a:r>
              <a:rPr lang="fr-FR" b="1" dirty="0" err="1" smtClean="0">
                <a:solidFill>
                  <a:schemeClr val="accent5">
                    <a:lumMod val="75000"/>
                  </a:schemeClr>
                </a:solidFill>
              </a:rPr>
              <a:t>marque_vehic_modele_vehic</a:t>
            </a:r>
            <a:r>
              <a:rPr lang="fr-FR" b="1" dirty="0" smtClean="0">
                <a:solidFill>
                  <a:schemeClr val="accent5">
                    <a:lumMod val="75000"/>
                  </a:schemeClr>
                </a:solidFill>
              </a:rPr>
              <a:t> </a:t>
            </a:r>
            <a:r>
              <a:rPr lang="fr-FR" b="1" dirty="0" err="1" smtClean="0">
                <a:solidFill>
                  <a:schemeClr val="accent5">
                    <a:lumMod val="75000"/>
                  </a:schemeClr>
                </a:solidFill>
              </a:rPr>
              <a:t>from</a:t>
            </a:r>
            <a:r>
              <a:rPr lang="fr-FR" b="1" dirty="0" smtClean="0">
                <a:solidFill>
                  <a:schemeClr val="accent5">
                    <a:lumMod val="75000"/>
                  </a:schemeClr>
                </a:solidFill>
              </a:rPr>
              <a:t> </a:t>
            </a:r>
            <a:r>
              <a:rPr lang="fr-FR" b="1" dirty="0" err="1" smtClean="0">
                <a:solidFill>
                  <a:schemeClr val="accent5">
                    <a:lumMod val="75000"/>
                  </a:schemeClr>
                </a:solidFill>
              </a:rPr>
              <a:t>employes</a:t>
            </a:r>
            <a:endParaRPr lang="fr-FR" b="1" dirty="0" smtClean="0">
              <a:solidFill>
                <a:schemeClr val="accent5">
                  <a:lumMod val="75000"/>
                </a:schemeClr>
              </a:solidFill>
            </a:endParaRPr>
          </a:p>
          <a:p>
            <a:pPr marL="533400">
              <a:tabLst>
                <a:tab pos="5018088" algn="l"/>
                <a:tab pos="5834063" algn="l"/>
              </a:tabLst>
            </a:pPr>
            <a:r>
              <a:rPr lang="fr-FR" b="1" dirty="0" smtClean="0">
                <a:solidFill>
                  <a:schemeClr val="accent5">
                    <a:lumMod val="75000"/>
                  </a:schemeClr>
                </a:solidFill>
              </a:rPr>
              <a:t>RIGHT JOIN </a:t>
            </a:r>
            <a:r>
              <a:rPr lang="fr-FR" b="1" dirty="0" err="1" smtClean="0">
                <a:solidFill>
                  <a:schemeClr val="accent5">
                    <a:lumMod val="75000"/>
                  </a:schemeClr>
                </a:solidFill>
              </a:rPr>
              <a:t>vehicules</a:t>
            </a:r>
            <a:r>
              <a:rPr lang="fr-FR" b="1" dirty="0" smtClean="0">
                <a:solidFill>
                  <a:schemeClr val="accent5">
                    <a:lumMod val="75000"/>
                  </a:schemeClr>
                </a:solidFill>
              </a:rPr>
              <a:t> ON </a:t>
            </a:r>
            <a:r>
              <a:rPr lang="fr-FR" b="1" dirty="0" err="1" smtClean="0">
                <a:solidFill>
                  <a:schemeClr val="accent5">
                    <a:lumMod val="75000"/>
                  </a:schemeClr>
                </a:solidFill>
              </a:rPr>
              <a:t>employes.id_empl</a:t>
            </a:r>
            <a:r>
              <a:rPr lang="fr-FR" b="1" dirty="0" smtClean="0">
                <a:solidFill>
                  <a:schemeClr val="accent5">
                    <a:lumMod val="75000"/>
                  </a:schemeClr>
                </a:solidFill>
              </a:rPr>
              <a:t>=</a:t>
            </a:r>
            <a:r>
              <a:rPr lang="fr-FR" b="1" dirty="0" err="1" smtClean="0">
                <a:solidFill>
                  <a:schemeClr val="accent5">
                    <a:lumMod val="75000"/>
                  </a:schemeClr>
                </a:solidFill>
              </a:rPr>
              <a:t>vehicules.id_empl</a:t>
            </a:r>
            <a:r>
              <a:rPr lang="fr-FR" b="1" dirty="0" smtClean="0">
                <a:solidFill>
                  <a:schemeClr val="accent5">
                    <a:lumMod val="75000"/>
                  </a:schemeClr>
                </a:solidFill>
              </a:rPr>
              <a:t>;</a:t>
            </a:r>
            <a:endParaRPr lang="fr-FR" b="1" dirty="0">
              <a:solidFill>
                <a:schemeClr val="accent5">
                  <a:lumMod val="75000"/>
                </a:schemeClr>
              </a:solidFill>
            </a:endParaRPr>
          </a:p>
        </p:txBody>
      </p:sp>
      <p:sp>
        <p:nvSpPr>
          <p:cNvPr id="2" name="Espace réservé du pied de page 1"/>
          <p:cNvSpPr>
            <a:spLocks noGrp="1"/>
          </p:cNvSpPr>
          <p:nvPr>
            <p:ph type="ftr" sz="quarter" idx="11"/>
          </p:nvPr>
        </p:nvSpPr>
        <p:spPr/>
        <p:txBody>
          <a:bodyPr/>
          <a:lstStyle/>
          <a:p>
            <a:r>
              <a:rPr lang="fr-FR" dirty="0" smtClean="0"/>
              <a:t>(c) Philippe </a:t>
            </a:r>
            <a:r>
              <a:rPr lang="fr-FR" dirty="0" err="1" smtClean="0"/>
              <a:t>Maroudy</a:t>
            </a:r>
            <a:r>
              <a:rPr lang="fr-FR" dirty="0" smtClean="0"/>
              <a:t> - 2014</a:t>
            </a:r>
            <a:endParaRPr lang="fr-FR" dirty="0"/>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43</a:t>
            </a:fld>
            <a:endParaRPr lang="fr-FR"/>
          </a:p>
        </p:txBody>
      </p:sp>
      <p:sp>
        <p:nvSpPr>
          <p:cNvPr id="9" name="ZoneTexte 8"/>
          <p:cNvSpPr txBox="1"/>
          <p:nvPr/>
        </p:nvSpPr>
        <p:spPr>
          <a:xfrm>
            <a:off x="3012621" y="76197"/>
            <a:ext cx="6166757" cy="504000"/>
          </a:xfrm>
          <a:prstGeom prst="rect">
            <a:avLst/>
          </a:prstGeom>
          <a:noFill/>
        </p:spPr>
        <p:txBody>
          <a:bodyPr wrap="square" rtlCol="0">
            <a:spAutoFit/>
          </a:bodyPr>
          <a:lstStyle/>
          <a:p>
            <a:pPr algn="ctr"/>
            <a:r>
              <a:rPr lang="fr-FR" sz="3200" dirty="0" smtClean="0"/>
              <a:t>Les jointures externes : RIGHT JOIN</a:t>
            </a:r>
            <a:endParaRPr lang="fr-FR" sz="3200" dirty="0"/>
          </a:p>
        </p:txBody>
      </p:sp>
      <p:graphicFrame>
        <p:nvGraphicFramePr>
          <p:cNvPr id="7" name="Tableau 6"/>
          <p:cNvGraphicFramePr>
            <a:graphicFrameLocks noGrp="1"/>
          </p:cNvGraphicFramePr>
          <p:nvPr>
            <p:extLst>
              <p:ext uri="{D42A27DB-BD31-4B8C-83A1-F6EECF244321}">
                <p14:modId xmlns:p14="http://schemas.microsoft.com/office/powerpoint/2010/main" val="2040385891"/>
              </p:ext>
            </p:extLst>
          </p:nvPr>
        </p:nvGraphicFramePr>
        <p:xfrm>
          <a:off x="231043" y="4461025"/>
          <a:ext cx="2893155" cy="1655839"/>
        </p:xfrm>
        <a:graphic>
          <a:graphicData uri="http://schemas.openxmlformats.org/drawingml/2006/table">
            <a:tbl>
              <a:tblPr firstRow="1" bandRow="1">
                <a:tableStyleId>{5C22544A-7EE6-4342-B048-85BDC9FD1C3A}</a:tableStyleId>
              </a:tblPr>
              <a:tblGrid>
                <a:gridCol w="772863"/>
                <a:gridCol w="1026312"/>
                <a:gridCol w="1093980"/>
              </a:tblGrid>
              <a:tr h="284239">
                <a:tc gridSpan="3">
                  <a:txBody>
                    <a:bodyPr/>
                    <a:lstStyle/>
                    <a:p>
                      <a:pPr algn="ctr"/>
                      <a:r>
                        <a:rPr lang="fr-FR" sz="1200" dirty="0" smtClean="0"/>
                        <a:t>Table </a:t>
                      </a:r>
                      <a:r>
                        <a:rPr lang="fr-FR" sz="1200" dirty="0" err="1" smtClean="0"/>
                        <a:t>employes</a:t>
                      </a: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r>
              <a:tr h="266010">
                <a:tc>
                  <a:txBody>
                    <a:bodyPr/>
                    <a:lstStyle/>
                    <a:p>
                      <a:pPr algn="ctr"/>
                      <a:r>
                        <a:rPr lang="fr-FR" sz="1200" b="1" dirty="0" err="1" smtClean="0"/>
                        <a:t>id_empl</a:t>
                      </a:r>
                      <a:endParaRPr lang="fr-FR" sz="1200" b="1" dirty="0"/>
                    </a:p>
                  </a:txBody>
                  <a:tcPr>
                    <a:solidFill>
                      <a:schemeClr val="accent4">
                        <a:lumMod val="60000"/>
                        <a:lumOff val="40000"/>
                      </a:schemeClr>
                    </a:solidFill>
                  </a:tcPr>
                </a:tc>
                <a:tc>
                  <a:txBody>
                    <a:bodyPr/>
                    <a:lstStyle/>
                    <a:p>
                      <a:pPr algn="ctr"/>
                      <a:r>
                        <a:rPr lang="fr-FR" sz="1200" b="1" dirty="0" err="1" smtClean="0"/>
                        <a:t>nom_empl</a:t>
                      </a:r>
                      <a:endParaRPr lang="fr-FR" sz="1200" b="1" dirty="0"/>
                    </a:p>
                  </a:txBody>
                  <a:tcPr>
                    <a:solidFill>
                      <a:schemeClr val="accent4">
                        <a:lumMod val="60000"/>
                        <a:lumOff val="40000"/>
                      </a:schemeClr>
                    </a:solidFill>
                  </a:tcPr>
                </a:tc>
                <a:tc>
                  <a:txBody>
                    <a:bodyPr/>
                    <a:lstStyle/>
                    <a:p>
                      <a:pPr algn="ctr"/>
                      <a:r>
                        <a:rPr lang="fr-FR" sz="1200" b="1" dirty="0" err="1" smtClean="0"/>
                        <a:t>prenom_empl</a:t>
                      </a:r>
                      <a:endParaRPr lang="fr-FR" sz="1200" b="1" dirty="0"/>
                    </a:p>
                  </a:txBody>
                  <a:tcPr>
                    <a:solidFill>
                      <a:schemeClr val="accent4">
                        <a:lumMod val="60000"/>
                        <a:lumOff val="40000"/>
                      </a:schemeClr>
                    </a:solidFill>
                  </a:tcPr>
                </a:tc>
              </a:tr>
              <a:tr h="266010">
                <a:tc>
                  <a:txBody>
                    <a:bodyPr/>
                    <a:lstStyle/>
                    <a:p>
                      <a:pPr algn="ctr"/>
                      <a:r>
                        <a:rPr lang="fr-FR" sz="1200" b="1" dirty="0" smtClean="0"/>
                        <a:t>1</a:t>
                      </a:r>
                      <a:endParaRPr lang="fr-FR" sz="1200" b="1" dirty="0"/>
                    </a:p>
                  </a:txBody>
                  <a:tcPr/>
                </a:tc>
                <a:tc>
                  <a:txBody>
                    <a:bodyPr/>
                    <a:lstStyle/>
                    <a:p>
                      <a:pPr algn="ctr"/>
                      <a:r>
                        <a:rPr lang="fr-FR" sz="1200" b="1" dirty="0" smtClean="0"/>
                        <a:t>DUPONT</a:t>
                      </a:r>
                      <a:endParaRPr lang="fr-FR" sz="1200" b="1" dirty="0"/>
                    </a:p>
                  </a:txBody>
                  <a:tcPr/>
                </a:tc>
                <a:tc>
                  <a:txBody>
                    <a:bodyPr/>
                    <a:lstStyle/>
                    <a:p>
                      <a:pPr algn="ctr"/>
                      <a:r>
                        <a:rPr lang="fr-FR" sz="1200" b="1" dirty="0" smtClean="0"/>
                        <a:t>Paul</a:t>
                      </a:r>
                      <a:endParaRPr lang="fr-FR" sz="1200" b="1" dirty="0"/>
                    </a:p>
                  </a:txBody>
                  <a:tcPr/>
                </a:tc>
              </a:tr>
              <a:tr h="266010">
                <a:tc>
                  <a:txBody>
                    <a:bodyPr/>
                    <a:lstStyle/>
                    <a:p>
                      <a:pPr algn="ctr"/>
                      <a:r>
                        <a:rPr lang="fr-FR" sz="1200" b="1" dirty="0" smtClean="0"/>
                        <a:t>2</a:t>
                      </a:r>
                      <a:endParaRPr lang="fr-FR" sz="1200" b="1" dirty="0"/>
                    </a:p>
                  </a:txBody>
                  <a:tcPr/>
                </a:tc>
                <a:tc>
                  <a:txBody>
                    <a:bodyPr/>
                    <a:lstStyle/>
                    <a:p>
                      <a:pPr algn="ctr"/>
                      <a:r>
                        <a:rPr lang="fr-FR" sz="1200" b="1" dirty="0" smtClean="0"/>
                        <a:t>DURANT</a:t>
                      </a:r>
                      <a:endParaRPr lang="fr-FR" sz="1200" b="1" dirty="0"/>
                    </a:p>
                  </a:txBody>
                  <a:tcPr/>
                </a:tc>
                <a:tc>
                  <a:txBody>
                    <a:bodyPr/>
                    <a:lstStyle/>
                    <a:p>
                      <a:pPr algn="ctr"/>
                      <a:r>
                        <a:rPr lang="fr-FR" sz="1200" b="1" dirty="0" smtClean="0"/>
                        <a:t>Nicolas</a:t>
                      </a:r>
                      <a:endParaRPr lang="fr-FR" sz="1200" b="1" dirty="0"/>
                    </a:p>
                  </a:txBody>
                  <a:tcPr/>
                </a:tc>
              </a:tr>
              <a:tr h="267962">
                <a:tc>
                  <a:txBody>
                    <a:bodyPr/>
                    <a:lstStyle/>
                    <a:p>
                      <a:pPr algn="ctr"/>
                      <a:r>
                        <a:rPr lang="fr-FR" sz="1200" b="1" dirty="0" smtClean="0"/>
                        <a:t>3</a:t>
                      </a:r>
                      <a:endParaRPr lang="fr-FR" sz="1200" b="1" dirty="0"/>
                    </a:p>
                  </a:txBody>
                  <a:tcPr/>
                </a:tc>
                <a:tc>
                  <a:txBody>
                    <a:bodyPr/>
                    <a:lstStyle/>
                    <a:p>
                      <a:pPr algn="ctr"/>
                      <a:r>
                        <a:rPr lang="fr-FR" sz="1200" b="1" dirty="0" smtClean="0"/>
                        <a:t>LAGARDE</a:t>
                      </a:r>
                      <a:endParaRPr lang="fr-FR" sz="1200" b="1" dirty="0"/>
                    </a:p>
                  </a:txBody>
                  <a:tcPr/>
                </a:tc>
                <a:tc>
                  <a:txBody>
                    <a:bodyPr/>
                    <a:lstStyle/>
                    <a:p>
                      <a:pPr algn="ctr"/>
                      <a:r>
                        <a:rPr lang="fr-FR" sz="1200" b="1" dirty="0" smtClean="0"/>
                        <a:t>Sébastien</a:t>
                      </a:r>
                      <a:endParaRPr lang="fr-FR" sz="1200" b="1" dirty="0"/>
                    </a:p>
                  </a:txBody>
                  <a:tcPr/>
                </a:tc>
              </a:tr>
              <a:tr h="266010">
                <a:tc>
                  <a:txBody>
                    <a:bodyPr/>
                    <a:lstStyle/>
                    <a:p>
                      <a:pPr algn="ctr"/>
                      <a:r>
                        <a:rPr lang="fr-FR" sz="1200" b="1" dirty="0" smtClean="0"/>
                        <a:t>4</a:t>
                      </a:r>
                      <a:endParaRPr lang="fr-FR" sz="1200" b="1" dirty="0"/>
                    </a:p>
                  </a:txBody>
                  <a:tcPr/>
                </a:tc>
                <a:tc>
                  <a:txBody>
                    <a:bodyPr/>
                    <a:lstStyle/>
                    <a:p>
                      <a:pPr algn="ctr"/>
                      <a:r>
                        <a:rPr lang="fr-FR" sz="1200" b="1" dirty="0" smtClean="0"/>
                        <a:t>LEBLANC</a:t>
                      </a:r>
                      <a:endParaRPr lang="fr-FR" sz="1200" b="1" dirty="0"/>
                    </a:p>
                  </a:txBody>
                  <a:tcPr/>
                </a:tc>
                <a:tc>
                  <a:txBody>
                    <a:bodyPr/>
                    <a:lstStyle/>
                    <a:p>
                      <a:pPr algn="ctr"/>
                      <a:r>
                        <a:rPr lang="fr-FR" sz="1200" b="1" dirty="0" smtClean="0"/>
                        <a:t>Jean</a:t>
                      </a:r>
                      <a:endParaRPr lang="fr-FR" sz="1200" b="1" dirty="0"/>
                    </a:p>
                  </a:txBody>
                  <a:tcPr/>
                </a:tc>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296601321"/>
              </p:ext>
            </p:extLst>
          </p:nvPr>
        </p:nvGraphicFramePr>
        <p:xfrm>
          <a:off x="3262084" y="4457882"/>
          <a:ext cx="3900715" cy="1920240"/>
        </p:xfrm>
        <a:graphic>
          <a:graphicData uri="http://schemas.openxmlformats.org/drawingml/2006/table">
            <a:tbl>
              <a:tblPr firstRow="1" bandRow="1">
                <a:tableStyleId>{5C22544A-7EE6-4342-B048-85BDC9FD1C3A}</a:tableStyleId>
              </a:tblPr>
              <a:tblGrid>
                <a:gridCol w="810294"/>
                <a:gridCol w="808230"/>
                <a:gridCol w="1128306"/>
                <a:gridCol w="1153885"/>
              </a:tblGrid>
              <a:tr h="0">
                <a:tc gridSpan="4">
                  <a:txBody>
                    <a:bodyPr/>
                    <a:lstStyle/>
                    <a:p>
                      <a:pPr algn="ctr"/>
                      <a:r>
                        <a:rPr lang="fr-FR" sz="1200" dirty="0" smtClean="0"/>
                        <a:t>Table </a:t>
                      </a:r>
                      <a:r>
                        <a:rPr lang="fr-FR" sz="1200" dirty="0" err="1" smtClean="0"/>
                        <a:t>vehicule</a:t>
                      </a: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r>
              <a:tr h="0">
                <a:tc>
                  <a:txBody>
                    <a:bodyPr/>
                    <a:lstStyle/>
                    <a:p>
                      <a:pPr algn="ctr"/>
                      <a:r>
                        <a:rPr lang="fr-FR" sz="1200" b="1" dirty="0" err="1" smtClean="0"/>
                        <a:t>id_vehic</a:t>
                      </a:r>
                      <a:endParaRPr lang="fr-FR" sz="1200" b="1" dirty="0"/>
                    </a:p>
                  </a:txBody>
                  <a:tcPr>
                    <a:solidFill>
                      <a:schemeClr val="accent4">
                        <a:lumMod val="60000"/>
                        <a:lumOff val="40000"/>
                      </a:schemeClr>
                    </a:solidFill>
                  </a:tcPr>
                </a:tc>
                <a:tc>
                  <a:txBody>
                    <a:bodyPr/>
                    <a:lstStyle/>
                    <a:p>
                      <a:pPr algn="ctr"/>
                      <a:r>
                        <a:rPr lang="fr-FR" sz="1200" b="1" dirty="0" err="1" smtClean="0"/>
                        <a:t>Id_empl</a:t>
                      </a:r>
                      <a:endParaRPr lang="fr-FR" sz="1200" b="1" dirty="0"/>
                    </a:p>
                  </a:txBody>
                  <a:tcPr>
                    <a:solidFill>
                      <a:schemeClr val="accent4">
                        <a:lumMod val="60000"/>
                        <a:lumOff val="40000"/>
                      </a:schemeClr>
                    </a:solidFill>
                  </a:tcPr>
                </a:tc>
                <a:tc>
                  <a:txBody>
                    <a:bodyPr/>
                    <a:lstStyle/>
                    <a:p>
                      <a:pPr algn="ctr"/>
                      <a:r>
                        <a:rPr lang="fr-FR" sz="1200" b="1" dirty="0" err="1" smtClean="0"/>
                        <a:t>Marque_vehic</a:t>
                      </a:r>
                      <a:endParaRPr lang="fr-FR" sz="1200" b="1" dirty="0"/>
                    </a:p>
                  </a:txBody>
                  <a:tcPr>
                    <a:solidFill>
                      <a:schemeClr val="accent4">
                        <a:lumMod val="60000"/>
                        <a:lumOff val="40000"/>
                      </a:schemeClr>
                    </a:solidFill>
                  </a:tcPr>
                </a:tc>
                <a:tc>
                  <a:txBody>
                    <a:bodyPr/>
                    <a:lstStyle/>
                    <a:p>
                      <a:pPr algn="ctr"/>
                      <a:r>
                        <a:rPr lang="fr-FR" sz="1200" b="1" dirty="0" err="1" smtClean="0"/>
                        <a:t>Modele_vehi</a:t>
                      </a:r>
                      <a:endParaRPr lang="fr-FR" sz="1200" b="1" dirty="0"/>
                    </a:p>
                  </a:txBody>
                  <a:tcPr>
                    <a:solidFill>
                      <a:schemeClr val="accent4">
                        <a:lumMod val="60000"/>
                        <a:lumOff val="40000"/>
                      </a:schemeClr>
                    </a:solidFill>
                  </a:tcPr>
                </a:tc>
              </a:tr>
              <a:tr h="266400">
                <a:tc>
                  <a:txBody>
                    <a:bodyPr/>
                    <a:lstStyle/>
                    <a:p>
                      <a:pPr algn="ctr"/>
                      <a:r>
                        <a:rPr lang="fr-FR" sz="1200" b="1" dirty="0" smtClean="0"/>
                        <a:t>1</a:t>
                      </a:r>
                      <a:endParaRPr lang="fr-FR" sz="1200" b="1" dirty="0"/>
                    </a:p>
                  </a:txBody>
                  <a:tcPr/>
                </a:tc>
                <a:tc>
                  <a:txBody>
                    <a:bodyPr/>
                    <a:lstStyle/>
                    <a:p>
                      <a:pPr algn="ctr"/>
                      <a:r>
                        <a:rPr lang="fr-FR" sz="1200" b="1" dirty="0" smtClean="0"/>
                        <a:t>4</a:t>
                      </a:r>
                      <a:endParaRPr lang="fr-FR" sz="1200" b="1" dirty="0"/>
                    </a:p>
                  </a:txBody>
                  <a:tcPr/>
                </a:tc>
                <a:tc>
                  <a:txBody>
                    <a:bodyPr/>
                    <a:lstStyle/>
                    <a:p>
                      <a:pPr algn="ctr"/>
                      <a:r>
                        <a:rPr lang="fr-FR" sz="1200" b="1" dirty="0" smtClean="0"/>
                        <a:t>MERCEDES</a:t>
                      </a:r>
                      <a:endParaRPr lang="fr-FR" sz="1200" b="1" dirty="0"/>
                    </a:p>
                  </a:txBody>
                  <a:tcPr/>
                </a:tc>
                <a:tc>
                  <a:txBody>
                    <a:bodyPr/>
                    <a:lstStyle/>
                    <a:p>
                      <a:pPr algn="ctr"/>
                      <a:r>
                        <a:rPr lang="fr-FR" sz="1200" b="1" dirty="0" smtClean="0"/>
                        <a:t>Classe</a:t>
                      </a:r>
                      <a:r>
                        <a:rPr lang="fr-FR" sz="1200" b="1" baseline="0" dirty="0" smtClean="0"/>
                        <a:t> A</a:t>
                      </a:r>
                      <a:endParaRPr lang="fr-FR" sz="1200" b="1" dirty="0"/>
                    </a:p>
                  </a:txBody>
                  <a:tcPr/>
                </a:tc>
              </a:tr>
              <a:tr h="266400">
                <a:tc>
                  <a:txBody>
                    <a:bodyPr/>
                    <a:lstStyle/>
                    <a:p>
                      <a:pPr algn="ctr"/>
                      <a:r>
                        <a:rPr lang="fr-FR" sz="1200" b="1" dirty="0" smtClean="0"/>
                        <a:t>2</a:t>
                      </a:r>
                      <a:endParaRPr lang="fr-FR" sz="1200" b="1" dirty="0"/>
                    </a:p>
                  </a:txBody>
                  <a:tcPr/>
                </a:tc>
                <a:tc>
                  <a:txBody>
                    <a:bodyPr/>
                    <a:lstStyle/>
                    <a:p>
                      <a:pPr algn="ctr"/>
                      <a:r>
                        <a:rPr lang="fr-FR" sz="1200" b="1" dirty="0" smtClean="0"/>
                        <a:t>1</a:t>
                      </a:r>
                      <a:endParaRPr lang="fr-FR" sz="1200" b="1" dirty="0"/>
                    </a:p>
                  </a:txBody>
                  <a:tcPr/>
                </a:tc>
                <a:tc>
                  <a:txBody>
                    <a:bodyPr/>
                    <a:lstStyle/>
                    <a:p>
                      <a:pPr algn="ctr"/>
                      <a:r>
                        <a:rPr lang="fr-FR" sz="1200" b="1" dirty="0" smtClean="0"/>
                        <a:t>MERCEDES</a:t>
                      </a:r>
                      <a:endParaRPr lang="fr-FR" sz="1200" b="1" dirty="0"/>
                    </a:p>
                  </a:txBody>
                  <a:tcPr/>
                </a:tc>
                <a:tc>
                  <a:txBody>
                    <a:bodyPr/>
                    <a:lstStyle/>
                    <a:p>
                      <a:pPr algn="ctr"/>
                      <a:r>
                        <a:rPr lang="fr-FR" sz="1200" b="1" dirty="0" smtClean="0"/>
                        <a:t>Classe</a:t>
                      </a:r>
                      <a:r>
                        <a:rPr lang="fr-FR" sz="1200" b="1" baseline="0" dirty="0" smtClean="0"/>
                        <a:t> C</a:t>
                      </a:r>
                      <a:endParaRPr lang="fr-FR" sz="1200" b="1" dirty="0"/>
                    </a:p>
                  </a:txBody>
                  <a:tcPr/>
                </a:tc>
              </a:tr>
              <a:tr h="266400">
                <a:tc>
                  <a:txBody>
                    <a:bodyPr/>
                    <a:lstStyle/>
                    <a:p>
                      <a:pPr algn="ctr"/>
                      <a:r>
                        <a:rPr lang="fr-FR" sz="1200" b="1" dirty="0" smtClean="0"/>
                        <a:t>3</a:t>
                      </a:r>
                      <a:endParaRPr lang="fr-FR" sz="1200" b="1" dirty="0"/>
                    </a:p>
                  </a:txBody>
                  <a:tcPr/>
                </a:tc>
                <a:tc>
                  <a:txBody>
                    <a:bodyPr/>
                    <a:lstStyle/>
                    <a:p>
                      <a:pPr algn="ctr"/>
                      <a:r>
                        <a:rPr lang="fr-FR" sz="1200" b="1" dirty="0" smtClean="0"/>
                        <a:t>3</a:t>
                      </a:r>
                      <a:endParaRPr lang="fr-FR" sz="1200" b="1" dirty="0"/>
                    </a:p>
                  </a:txBody>
                  <a:tcPr/>
                </a:tc>
                <a:tc>
                  <a:txBody>
                    <a:bodyPr/>
                    <a:lstStyle/>
                    <a:p>
                      <a:pPr algn="ctr"/>
                      <a:r>
                        <a:rPr lang="fr-FR" sz="1200" b="1" dirty="0" smtClean="0"/>
                        <a:t>BMW</a:t>
                      </a:r>
                      <a:endParaRPr lang="fr-FR" sz="1200" b="1" dirty="0"/>
                    </a:p>
                  </a:txBody>
                  <a:tcPr/>
                </a:tc>
                <a:tc>
                  <a:txBody>
                    <a:bodyPr/>
                    <a:lstStyle/>
                    <a:p>
                      <a:pPr algn="ctr"/>
                      <a:r>
                        <a:rPr lang="fr-FR" sz="1200" b="1" dirty="0" smtClean="0"/>
                        <a:t>525</a:t>
                      </a:r>
                      <a:endParaRPr lang="fr-FR" sz="1200" b="1" dirty="0"/>
                    </a:p>
                  </a:txBody>
                  <a:tcPr/>
                </a:tc>
              </a:tr>
              <a:tr h="266400">
                <a:tc>
                  <a:txBody>
                    <a:bodyPr/>
                    <a:lstStyle/>
                    <a:p>
                      <a:pPr algn="ctr"/>
                      <a:r>
                        <a:rPr lang="fr-FR" sz="1200" b="1" dirty="0" smtClean="0"/>
                        <a:t>4</a:t>
                      </a:r>
                      <a:endParaRPr lang="fr-FR" sz="1200" b="1" dirty="0"/>
                    </a:p>
                  </a:txBody>
                  <a:tcPr/>
                </a:tc>
                <a:tc>
                  <a:txBody>
                    <a:bodyPr/>
                    <a:lstStyle/>
                    <a:p>
                      <a:pPr algn="ctr"/>
                      <a:r>
                        <a:rPr lang="fr-FR" sz="1200" b="1" dirty="0" smtClean="0"/>
                        <a:t>2</a:t>
                      </a:r>
                      <a:endParaRPr lang="fr-FR" sz="1200" b="1" dirty="0"/>
                    </a:p>
                  </a:txBody>
                  <a:tcPr/>
                </a:tc>
                <a:tc>
                  <a:txBody>
                    <a:bodyPr/>
                    <a:lstStyle/>
                    <a:p>
                      <a:pPr algn="ctr"/>
                      <a:r>
                        <a:rPr lang="fr-FR" sz="1200" b="1" dirty="0" smtClean="0"/>
                        <a:t>BMW</a:t>
                      </a:r>
                      <a:endParaRPr lang="fr-FR" sz="1200" b="1" dirty="0"/>
                    </a:p>
                  </a:txBody>
                  <a:tcPr/>
                </a:tc>
                <a:tc>
                  <a:txBody>
                    <a:bodyPr/>
                    <a:lstStyle/>
                    <a:p>
                      <a:pPr algn="ctr"/>
                      <a:r>
                        <a:rPr lang="fr-FR" sz="1200" b="1" dirty="0" smtClean="0"/>
                        <a:t>X5</a:t>
                      </a:r>
                      <a:endParaRPr lang="fr-FR" sz="1200" b="1" dirty="0"/>
                    </a:p>
                  </a:txBody>
                  <a:tcPr/>
                </a:tc>
              </a:tr>
              <a:tr h="266400">
                <a:tc>
                  <a:txBody>
                    <a:bodyPr/>
                    <a:lstStyle/>
                    <a:p>
                      <a:pPr algn="ctr"/>
                      <a:r>
                        <a:rPr lang="fr-FR" sz="1200" b="1" dirty="0" smtClean="0"/>
                        <a:t>5</a:t>
                      </a:r>
                      <a:endParaRPr lang="fr-FR" sz="1200" b="1" dirty="0"/>
                    </a:p>
                  </a:txBody>
                  <a:tcPr/>
                </a:tc>
                <a:tc>
                  <a:txBody>
                    <a:bodyPr/>
                    <a:lstStyle/>
                    <a:p>
                      <a:pPr algn="ctr"/>
                      <a:r>
                        <a:rPr lang="fr-FR" sz="1200" b="1" dirty="0" smtClean="0"/>
                        <a:t>NULL</a:t>
                      </a:r>
                      <a:endParaRPr lang="fr-FR" sz="1200" b="1" dirty="0"/>
                    </a:p>
                  </a:txBody>
                  <a:tcPr/>
                </a:tc>
                <a:tc>
                  <a:txBody>
                    <a:bodyPr/>
                    <a:lstStyle/>
                    <a:p>
                      <a:pPr algn="ctr"/>
                      <a:r>
                        <a:rPr lang="fr-FR" sz="1200" b="1" dirty="0" smtClean="0"/>
                        <a:t>Bentley</a:t>
                      </a:r>
                      <a:endParaRPr lang="fr-FR" sz="1200" b="1" dirty="0"/>
                    </a:p>
                  </a:txBody>
                  <a:tcPr/>
                </a:tc>
                <a:tc>
                  <a:txBody>
                    <a:bodyPr/>
                    <a:lstStyle/>
                    <a:p>
                      <a:pPr algn="ctr"/>
                      <a:r>
                        <a:rPr lang="fr-FR" sz="1200" b="1" dirty="0" smtClean="0"/>
                        <a:t>Continental GT</a:t>
                      </a:r>
                      <a:endParaRPr lang="fr-FR" sz="1200" b="1" dirty="0"/>
                    </a:p>
                  </a:txBody>
                  <a:tcPr/>
                </a:tc>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2624687154"/>
              </p:ext>
            </p:extLst>
          </p:nvPr>
        </p:nvGraphicFramePr>
        <p:xfrm>
          <a:off x="7496627" y="4490540"/>
          <a:ext cx="4368801" cy="1920240"/>
        </p:xfrm>
        <a:graphic>
          <a:graphicData uri="http://schemas.openxmlformats.org/drawingml/2006/table">
            <a:tbl>
              <a:tblPr firstRow="1" bandRow="1">
                <a:tableStyleId>{5C22544A-7EE6-4342-B048-85BDC9FD1C3A}</a:tableStyleId>
              </a:tblPr>
              <a:tblGrid>
                <a:gridCol w="942983"/>
                <a:gridCol w="1123527"/>
                <a:gridCol w="1171454"/>
                <a:gridCol w="1130837"/>
              </a:tblGrid>
              <a:tr h="266010">
                <a:tc gridSpan="4">
                  <a:txBody>
                    <a:bodyPr/>
                    <a:lstStyle/>
                    <a:p>
                      <a:pPr algn="ctr"/>
                      <a:r>
                        <a:rPr lang="fr-FR" sz="1200" dirty="0" smtClean="0"/>
                        <a:t>RESULTAT</a:t>
                      </a:r>
                      <a:r>
                        <a:rPr lang="fr-FR" sz="1200" baseline="0" dirty="0" smtClean="0"/>
                        <a:t> DE LA REQUETE</a:t>
                      </a: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c hMerge="1">
                  <a:txBody>
                    <a:bodyPr/>
                    <a:lstStyle/>
                    <a:p>
                      <a:pPr algn="ctr"/>
                      <a:endParaRPr lang="fr-FR" sz="1200" dirty="0"/>
                    </a:p>
                  </a:txBody>
                  <a:tcPr/>
                </a:tc>
              </a:tr>
              <a:tr h="266010">
                <a:tc>
                  <a:txBody>
                    <a:bodyPr/>
                    <a:lstStyle/>
                    <a:p>
                      <a:pPr algn="ctr"/>
                      <a:r>
                        <a:rPr lang="fr-FR" sz="1200" b="1" dirty="0" err="1" smtClean="0"/>
                        <a:t>nom_empl</a:t>
                      </a:r>
                      <a:endParaRPr lang="fr-FR" sz="1200" b="1" dirty="0"/>
                    </a:p>
                  </a:txBody>
                  <a:tcPr>
                    <a:solidFill>
                      <a:schemeClr val="accent4">
                        <a:lumMod val="60000"/>
                        <a:lumOff val="40000"/>
                      </a:schemeClr>
                    </a:solidFill>
                  </a:tcPr>
                </a:tc>
                <a:tc>
                  <a:txBody>
                    <a:bodyPr/>
                    <a:lstStyle/>
                    <a:p>
                      <a:pPr algn="ctr"/>
                      <a:r>
                        <a:rPr lang="fr-FR" sz="1200" b="1" dirty="0" err="1" smtClean="0"/>
                        <a:t>prenom_empl</a:t>
                      </a:r>
                      <a:endParaRPr lang="fr-FR" sz="1200" b="1" dirty="0"/>
                    </a:p>
                  </a:txBody>
                  <a:tcPr>
                    <a:solidFill>
                      <a:schemeClr val="accent4">
                        <a:lumMod val="60000"/>
                        <a:lumOff val="40000"/>
                      </a:schemeClr>
                    </a:solidFill>
                  </a:tcPr>
                </a:tc>
                <a:tc>
                  <a:txBody>
                    <a:bodyPr/>
                    <a:lstStyle/>
                    <a:p>
                      <a:pPr algn="ctr"/>
                      <a:r>
                        <a:rPr lang="fr-FR" sz="1200" b="1" dirty="0" err="1" smtClean="0"/>
                        <a:t>marque_vehic</a:t>
                      </a:r>
                      <a:endParaRPr lang="fr-FR" sz="1200" b="1" dirty="0"/>
                    </a:p>
                  </a:txBody>
                  <a:tcPr>
                    <a:solidFill>
                      <a:schemeClr val="accent4">
                        <a:lumMod val="60000"/>
                        <a:lumOff val="40000"/>
                      </a:schemeClr>
                    </a:solidFill>
                  </a:tcPr>
                </a:tc>
                <a:tc>
                  <a:txBody>
                    <a:bodyPr/>
                    <a:lstStyle/>
                    <a:p>
                      <a:pPr algn="ctr"/>
                      <a:r>
                        <a:rPr lang="fr-FR" sz="1200" b="1" dirty="0" err="1" smtClean="0"/>
                        <a:t>modele_vehic</a:t>
                      </a:r>
                      <a:endParaRPr lang="fr-FR" sz="1200" b="1" dirty="0"/>
                    </a:p>
                  </a:txBody>
                  <a:tcPr>
                    <a:solidFill>
                      <a:schemeClr val="accent4">
                        <a:lumMod val="60000"/>
                        <a:lumOff val="40000"/>
                      </a:schemeClr>
                    </a:solidFill>
                  </a:tcPr>
                </a:tc>
              </a:tr>
              <a:tr h="266010">
                <a:tc>
                  <a:txBody>
                    <a:bodyPr/>
                    <a:lstStyle/>
                    <a:p>
                      <a:pPr algn="ctr"/>
                      <a:r>
                        <a:rPr lang="fr-FR" sz="1200" b="1" dirty="0" smtClean="0"/>
                        <a:t>DUPONT</a:t>
                      </a:r>
                      <a:endParaRPr lang="fr-FR" sz="1200" b="1" dirty="0"/>
                    </a:p>
                  </a:txBody>
                  <a:tcPr/>
                </a:tc>
                <a:tc>
                  <a:txBody>
                    <a:bodyPr/>
                    <a:lstStyle/>
                    <a:p>
                      <a:pPr algn="ctr"/>
                      <a:r>
                        <a:rPr lang="fr-FR" sz="1200" b="1" dirty="0" smtClean="0"/>
                        <a:t>Paul</a:t>
                      </a:r>
                      <a:endParaRPr lang="fr-FR" sz="1200" b="1" dirty="0"/>
                    </a:p>
                  </a:txBody>
                  <a:tcPr/>
                </a:tc>
                <a:tc>
                  <a:txBody>
                    <a:bodyPr/>
                    <a:lstStyle/>
                    <a:p>
                      <a:pPr algn="ctr"/>
                      <a:r>
                        <a:rPr lang="fr-FR" sz="1200" b="1" dirty="0" smtClean="0"/>
                        <a:t>MERCEDES</a:t>
                      </a:r>
                      <a:endParaRPr lang="fr-FR" sz="1200" b="1" dirty="0"/>
                    </a:p>
                  </a:txBody>
                  <a:tcPr/>
                </a:tc>
                <a:tc>
                  <a:txBody>
                    <a:bodyPr/>
                    <a:lstStyle/>
                    <a:p>
                      <a:pPr algn="ctr"/>
                      <a:r>
                        <a:rPr lang="fr-FR" sz="1200" b="1" dirty="0" smtClean="0"/>
                        <a:t>Classe C</a:t>
                      </a:r>
                      <a:endParaRPr lang="fr-FR" sz="1200" b="1" dirty="0"/>
                    </a:p>
                  </a:txBody>
                  <a:tcPr/>
                </a:tc>
              </a:tr>
              <a:tr h="266010">
                <a:tc>
                  <a:txBody>
                    <a:bodyPr/>
                    <a:lstStyle/>
                    <a:p>
                      <a:pPr algn="ctr"/>
                      <a:r>
                        <a:rPr lang="fr-FR" sz="1200" b="1" dirty="0" smtClean="0"/>
                        <a:t>DURANT</a:t>
                      </a:r>
                    </a:p>
                  </a:txBody>
                  <a:tcPr/>
                </a:tc>
                <a:tc>
                  <a:txBody>
                    <a:bodyPr/>
                    <a:lstStyle/>
                    <a:p>
                      <a:pPr algn="ctr"/>
                      <a:r>
                        <a:rPr lang="fr-FR" sz="1200" b="1" dirty="0" smtClean="0"/>
                        <a:t>Nicolas</a:t>
                      </a:r>
                      <a:endParaRPr lang="fr-FR" sz="1200" b="1" dirty="0"/>
                    </a:p>
                  </a:txBody>
                  <a:tcPr/>
                </a:tc>
                <a:tc>
                  <a:txBody>
                    <a:bodyPr/>
                    <a:lstStyle/>
                    <a:p>
                      <a:pPr algn="ctr"/>
                      <a:r>
                        <a:rPr lang="fr-FR" sz="1200" b="1" dirty="0" smtClean="0"/>
                        <a:t>BMW</a:t>
                      </a:r>
                      <a:endParaRPr lang="fr-FR" sz="1200" b="1" dirty="0"/>
                    </a:p>
                  </a:txBody>
                  <a:tcPr/>
                </a:tc>
                <a:tc>
                  <a:txBody>
                    <a:bodyPr/>
                    <a:lstStyle/>
                    <a:p>
                      <a:pPr algn="ctr"/>
                      <a:r>
                        <a:rPr lang="fr-FR" sz="1200" b="1" dirty="0" smtClean="0"/>
                        <a:t>X5</a:t>
                      </a:r>
                      <a:endParaRPr lang="fr-FR" sz="1200" b="1" dirty="0"/>
                    </a:p>
                  </a:txBody>
                  <a:tcPr/>
                </a:tc>
              </a:tr>
              <a:tr h="267962">
                <a:tc>
                  <a:txBody>
                    <a:bodyPr/>
                    <a:lstStyle/>
                    <a:p>
                      <a:pPr algn="ctr"/>
                      <a:r>
                        <a:rPr lang="fr-FR" sz="1200" b="1" dirty="0" smtClean="0"/>
                        <a:t>LAGARDE</a:t>
                      </a:r>
                      <a:endParaRPr lang="fr-FR" sz="1200" b="1" dirty="0"/>
                    </a:p>
                  </a:txBody>
                  <a:tcPr/>
                </a:tc>
                <a:tc>
                  <a:txBody>
                    <a:bodyPr/>
                    <a:lstStyle/>
                    <a:p>
                      <a:pPr algn="ctr"/>
                      <a:r>
                        <a:rPr lang="fr-FR" sz="1200" b="1" dirty="0" smtClean="0"/>
                        <a:t>Sébastien</a:t>
                      </a:r>
                      <a:endParaRPr lang="fr-FR" sz="1200" b="1" dirty="0"/>
                    </a:p>
                  </a:txBody>
                  <a:tcPr/>
                </a:tc>
                <a:tc>
                  <a:txBody>
                    <a:bodyPr/>
                    <a:lstStyle/>
                    <a:p>
                      <a:pPr algn="ctr"/>
                      <a:r>
                        <a:rPr lang="fr-FR" sz="1200" b="1" dirty="0" smtClean="0"/>
                        <a:t>BMW</a:t>
                      </a:r>
                      <a:endParaRPr lang="fr-FR" sz="1200" b="1" dirty="0"/>
                    </a:p>
                  </a:txBody>
                  <a:tcPr/>
                </a:tc>
                <a:tc>
                  <a:txBody>
                    <a:bodyPr/>
                    <a:lstStyle/>
                    <a:p>
                      <a:pPr algn="ctr"/>
                      <a:r>
                        <a:rPr lang="fr-FR" sz="1200" b="1" dirty="0" smtClean="0"/>
                        <a:t>525</a:t>
                      </a:r>
                      <a:endParaRPr lang="fr-FR" sz="1200" b="1" dirty="0"/>
                    </a:p>
                  </a:txBody>
                  <a:tcPr/>
                </a:tc>
              </a:tr>
              <a:tr h="266010">
                <a:tc>
                  <a:txBody>
                    <a:bodyPr/>
                    <a:lstStyle/>
                    <a:p>
                      <a:pPr algn="ctr"/>
                      <a:r>
                        <a:rPr lang="fr-FR" sz="1200" b="1" dirty="0" smtClean="0"/>
                        <a:t>LEBLANC</a:t>
                      </a:r>
                      <a:endParaRPr lang="fr-FR" sz="1200" b="1" dirty="0"/>
                    </a:p>
                  </a:txBody>
                  <a:tcPr/>
                </a:tc>
                <a:tc>
                  <a:txBody>
                    <a:bodyPr/>
                    <a:lstStyle/>
                    <a:p>
                      <a:pPr algn="ctr"/>
                      <a:r>
                        <a:rPr lang="fr-FR" sz="1200" b="1" dirty="0" smtClean="0"/>
                        <a:t>Jean</a:t>
                      </a:r>
                      <a:endParaRPr lang="fr-FR" sz="1200" b="1" dirty="0"/>
                    </a:p>
                  </a:txBody>
                  <a:tcPr/>
                </a:tc>
                <a:tc>
                  <a:txBody>
                    <a:bodyPr/>
                    <a:lstStyle/>
                    <a:p>
                      <a:pPr algn="ctr"/>
                      <a:r>
                        <a:rPr lang="fr-FR" sz="1200" b="1" dirty="0" smtClean="0"/>
                        <a:t>MERCEDES</a:t>
                      </a:r>
                      <a:endParaRPr lang="fr-FR" sz="1200" b="1" dirty="0"/>
                    </a:p>
                  </a:txBody>
                  <a:tcPr/>
                </a:tc>
                <a:tc>
                  <a:txBody>
                    <a:bodyPr/>
                    <a:lstStyle/>
                    <a:p>
                      <a:pPr algn="ctr"/>
                      <a:r>
                        <a:rPr lang="fr-FR" sz="1200" b="1" dirty="0" smtClean="0"/>
                        <a:t>Classe A</a:t>
                      </a:r>
                      <a:endParaRPr lang="fr-FR" sz="1200" b="1" dirty="0"/>
                    </a:p>
                  </a:txBody>
                  <a:tcPr/>
                </a:tc>
              </a:tr>
              <a:tr h="266010">
                <a:tc>
                  <a:txBody>
                    <a:bodyPr/>
                    <a:lstStyle/>
                    <a:p>
                      <a:pPr algn="ctr"/>
                      <a:r>
                        <a:rPr lang="fr-FR" sz="1200" b="1" dirty="0" smtClean="0">
                          <a:solidFill>
                            <a:srgbClr val="00B050"/>
                          </a:solidFill>
                        </a:rPr>
                        <a:t>NULL</a:t>
                      </a:r>
                      <a:endParaRPr lang="fr-FR" sz="1200" b="1" dirty="0">
                        <a:solidFill>
                          <a:srgbClr val="00B050"/>
                        </a:solidFill>
                      </a:endParaRPr>
                    </a:p>
                  </a:txBody>
                  <a:tcPr/>
                </a:tc>
                <a:tc>
                  <a:txBody>
                    <a:bodyPr/>
                    <a:lstStyle/>
                    <a:p>
                      <a:pPr algn="ctr"/>
                      <a:r>
                        <a:rPr lang="fr-FR" sz="1200" b="1" dirty="0" smtClean="0">
                          <a:solidFill>
                            <a:srgbClr val="00B050"/>
                          </a:solidFill>
                        </a:rPr>
                        <a:t>NULL</a:t>
                      </a:r>
                      <a:endParaRPr lang="fr-FR" sz="1200" b="1" dirty="0">
                        <a:solidFill>
                          <a:srgbClr val="00B050"/>
                        </a:solidFill>
                      </a:endParaRPr>
                    </a:p>
                  </a:txBody>
                  <a:tcPr/>
                </a:tc>
                <a:tc>
                  <a:txBody>
                    <a:bodyPr/>
                    <a:lstStyle/>
                    <a:p>
                      <a:pPr algn="ctr"/>
                      <a:r>
                        <a:rPr lang="fr-FR" sz="1200" b="1" dirty="0" smtClean="0">
                          <a:solidFill>
                            <a:schemeClr val="tx1"/>
                          </a:solidFill>
                        </a:rPr>
                        <a:t>BENTLEY</a:t>
                      </a:r>
                      <a:endParaRPr lang="fr-FR" sz="1200" b="1" dirty="0">
                        <a:solidFill>
                          <a:schemeClr val="tx1"/>
                        </a:solidFill>
                      </a:endParaRPr>
                    </a:p>
                  </a:txBody>
                  <a:tcPr/>
                </a:tc>
                <a:tc>
                  <a:txBody>
                    <a:bodyPr/>
                    <a:lstStyle/>
                    <a:p>
                      <a:pPr algn="ctr"/>
                      <a:r>
                        <a:rPr lang="fr-FR" sz="1200" b="1" dirty="0" smtClean="0">
                          <a:solidFill>
                            <a:schemeClr val="tx1"/>
                          </a:solidFill>
                        </a:rPr>
                        <a:t>Continental</a:t>
                      </a:r>
                      <a:r>
                        <a:rPr lang="fr-FR" sz="1200" b="1" baseline="0" dirty="0" smtClean="0">
                          <a:solidFill>
                            <a:schemeClr val="tx1"/>
                          </a:solidFill>
                        </a:rPr>
                        <a:t> GT</a:t>
                      </a:r>
                      <a:endParaRPr lang="fr-FR" sz="1200" b="1" dirty="0">
                        <a:solidFill>
                          <a:schemeClr val="tx1"/>
                        </a:solidFill>
                      </a:endParaRPr>
                    </a:p>
                  </a:txBody>
                  <a:tcPr/>
                </a:tc>
              </a:tr>
            </a:tbl>
          </a:graphicData>
        </a:graphic>
      </p:graphicFrame>
      <p:sp>
        <p:nvSpPr>
          <p:cNvPr id="5" name="Organigramme : Connecteur 4"/>
          <p:cNvSpPr/>
          <p:nvPr/>
        </p:nvSpPr>
        <p:spPr>
          <a:xfrm>
            <a:off x="8538407" y="3797453"/>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11" name="Organigramme : Connecteur 10"/>
          <p:cNvSpPr/>
          <p:nvPr/>
        </p:nvSpPr>
        <p:spPr>
          <a:xfrm>
            <a:off x="8279722" y="6119438"/>
            <a:ext cx="288000" cy="288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13" name="ZoneTexte 12"/>
          <p:cNvSpPr txBox="1"/>
          <p:nvPr/>
        </p:nvSpPr>
        <p:spPr>
          <a:xfrm>
            <a:off x="8840635" y="3461611"/>
            <a:ext cx="3209853" cy="954107"/>
          </a:xfrm>
          <a:prstGeom prst="rect">
            <a:avLst/>
          </a:prstGeom>
          <a:noFill/>
        </p:spPr>
        <p:txBody>
          <a:bodyPr wrap="square" rtlCol="0">
            <a:spAutoFit/>
          </a:bodyPr>
          <a:lstStyle/>
          <a:p>
            <a:r>
              <a:rPr lang="fr-FR" sz="1400" b="1" dirty="0" smtClean="0"/>
              <a:t>La requête affiche l'ensemble des véhicules même ceux qui ne sont pas affiliés à un employé. Lorsque c'est le cas, la requête affiche NULL.</a:t>
            </a:r>
            <a:endParaRPr lang="fr-FR" sz="1400" b="1" dirty="0"/>
          </a:p>
        </p:txBody>
      </p:sp>
    </p:spTree>
    <p:extLst>
      <p:ext uri="{BB962C8B-B14F-4D97-AF65-F5344CB8AC3E}">
        <p14:creationId xmlns:p14="http://schemas.microsoft.com/office/powerpoint/2010/main" val="36579111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44</a:t>
            </a:fld>
            <a:endParaRPr lang="fr-FR"/>
          </a:p>
        </p:txBody>
      </p:sp>
      <p:sp>
        <p:nvSpPr>
          <p:cNvPr id="5" name="ZoneTexte 4"/>
          <p:cNvSpPr txBox="1"/>
          <p:nvPr/>
        </p:nvSpPr>
        <p:spPr>
          <a:xfrm>
            <a:off x="1845128" y="108854"/>
            <a:ext cx="8501743" cy="504000"/>
          </a:xfrm>
          <a:prstGeom prst="rect">
            <a:avLst/>
          </a:prstGeom>
          <a:noFill/>
        </p:spPr>
        <p:txBody>
          <a:bodyPr wrap="square" rtlCol="0">
            <a:spAutoFit/>
          </a:bodyPr>
          <a:lstStyle/>
          <a:p>
            <a:pPr algn="ctr"/>
            <a:r>
              <a:rPr lang="fr-FR" sz="3200" dirty="0" smtClean="0"/>
              <a:t>La jointure CROSS JOIN  : Le produit cartésien</a:t>
            </a:r>
            <a:endParaRPr lang="fr-FR" sz="3200" dirty="0"/>
          </a:p>
        </p:txBody>
      </p:sp>
      <p:sp>
        <p:nvSpPr>
          <p:cNvPr id="6" name="Rectangle 5"/>
          <p:cNvSpPr/>
          <p:nvPr/>
        </p:nvSpPr>
        <p:spPr>
          <a:xfrm>
            <a:off x="108857" y="696680"/>
            <a:ext cx="11930743" cy="57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solidFill>
                  <a:schemeClr val="accent5">
                    <a:lumMod val="75000"/>
                  </a:schemeClr>
                </a:solidFill>
              </a:rPr>
              <a:t>Objectif</a:t>
            </a:r>
          </a:p>
          <a:p>
            <a:r>
              <a:rPr lang="fr-FR" b="1" dirty="0" smtClean="0">
                <a:solidFill>
                  <a:schemeClr val="accent5">
                    <a:lumMod val="75000"/>
                  </a:schemeClr>
                </a:solidFill>
              </a:rPr>
              <a:t>Le produit cartésien de deux ensemble X et Y est l'ensemble de tous les couples (a, b) où a appartient à X et b appartient à Y.</a:t>
            </a:r>
          </a:p>
          <a:p>
            <a:r>
              <a:rPr lang="fr-FR" b="1" dirty="0" smtClean="0">
                <a:solidFill>
                  <a:schemeClr val="accent5">
                    <a:lumMod val="75000"/>
                  </a:schemeClr>
                </a:solidFill>
              </a:rPr>
              <a:t>En SQL, il est possible d'effectuer un produit cartésien avec la jointure CROSS JOIN.</a:t>
            </a:r>
          </a:p>
          <a:p>
            <a:r>
              <a:rPr lang="fr-FR" b="1" dirty="0" smtClean="0">
                <a:solidFill>
                  <a:schemeClr val="accent5">
                    <a:lumMod val="75000"/>
                  </a:schemeClr>
                </a:solidFill>
              </a:rPr>
              <a:t>Elle agit sur deux tables et permet de renvoyer chaque ligne d'une table avec chaque ligne de l'autre table.</a:t>
            </a:r>
          </a:p>
          <a:p>
            <a:endParaRPr lang="fr-FR" sz="1000" b="1" dirty="0">
              <a:solidFill>
                <a:schemeClr val="accent5">
                  <a:lumMod val="75000"/>
                </a:schemeClr>
              </a:solidFill>
            </a:endParaRPr>
          </a:p>
          <a:p>
            <a:r>
              <a:rPr lang="fr-FR" b="1" dirty="0" smtClean="0">
                <a:solidFill>
                  <a:schemeClr val="accent5">
                    <a:lumMod val="75000"/>
                  </a:schemeClr>
                </a:solidFill>
              </a:rPr>
              <a:t>Syntaxe</a:t>
            </a:r>
          </a:p>
          <a:p>
            <a:pPr marL="533400">
              <a:tabLst>
                <a:tab pos="4310063" algn="l"/>
              </a:tabLst>
            </a:pPr>
            <a:r>
              <a:rPr lang="fr-FR" b="1" dirty="0" smtClean="0">
                <a:solidFill>
                  <a:schemeClr val="accent5">
                    <a:lumMod val="75000"/>
                  </a:schemeClr>
                </a:solidFill>
              </a:rPr>
              <a:t>SELECT </a:t>
            </a:r>
            <a:r>
              <a:rPr lang="fr-FR" b="1" dirty="0" err="1" smtClean="0">
                <a:solidFill>
                  <a:schemeClr val="accent5">
                    <a:lumMod val="75000"/>
                  </a:schemeClr>
                </a:solidFill>
              </a:rPr>
              <a:t>nom_colonne</a:t>
            </a:r>
            <a:r>
              <a:rPr lang="fr-FR" b="1" dirty="0" smtClean="0">
                <a:solidFill>
                  <a:schemeClr val="accent5">
                    <a:lumMod val="75000"/>
                  </a:schemeClr>
                </a:solidFill>
              </a:rPr>
              <a:t>(s)_table	SELECT </a:t>
            </a:r>
            <a:r>
              <a:rPr lang="fr-FR" b="1" dirty="0" err="1" smtClean="0">
                <a:solidFill>
                  <a:schemeClr val="accent5">
                    <a:lumMod val="75000"/>
                  </a:schemeClr>
                </a:solidFill>
              </a:rPr>
              <a:t>nom_colonne</a:t>
            </a:r>
            <a:r>
              <a:rPr lang="fr-FR" b="1" dirty="0" smtClean="0">
                <a:solidFill>
                  <a:schemeClr val="accent5">
                    <a:lumMod val="75000"/>
                  </a:schemeClr>
                </a:solidFill>
              </a:rPr>
              <a:t>(s)_table</a:t>
            </a:r>
          </a:p>
          <a:p>
            <a:pPr marL="533400">
              <a:tabLst>
                <a:tab pos="3494088" algn="l"/>
                <a:tab pos="4310063" algn="l"/>
              </a:tabLst>
            </a:pPr>
            <a:r>
              <a:rPr lang="fr-FR" b="1" dirty="0" smtClean="0">
                <a:solidFill>
                  <a:schemeClr val="accent5">
                    <a:lumMod val="75000"/>
                  </a:schemeClr>
                </a:solidFill>
              </a:rPr>
              <a:t>FROM  </a:t>
            </a:r>
            <a:r>
              <a:rPr lang="fr-FR" b="1" dirty="0" smtClean="0">
                <a:solidFill>
                  <a:srgbClr val="00B050"/>
                </a:solidFill>
              </a:rPr>
              <a:t>nom_table1	</a:t>
            </a:r>
            <a:r>
              <a:rPr lang="fr-FR" b="1" dirty="0" smtClean="0">
                <a:solidFill>
                  <a:schemeClr val="accent5">
                    <a:lumMod val="75000"/>
                  </a:schemeClr>
                </a:solidFill>
              </a:rPr>
              <a:t>OU	FROM </a:t>
            </a:r>
            <a:r>
              <a:rPr lang="fr-FR" b="1" dirty="0" smtClean="0">
                <a:solidFill>
                  <a:srgbClr val="00B050"/>
                </a:solidFill>
              </a:rPr>
              <a:t>nom_table1</a:t>
            </a:r>
            <a:r>
              <a:rPr lang="fr-FR" b="1" dirty="0" smtClean="0">
                <a:solidFill>
                  <a:schemeClr val="accent5">
                    <a:lumMod val="75000"/>
                  </a:schemeClr>
                </a:solidFill>
              </a:rPr>
              <a:t>, </a:t>
            </a:r>
            <a:r>
              <a:rPr lang="fr-FR" b="1" dirty="0" smtClean="0">
                <a:solidFill>
                  <a:srgbClr val="00B050"/>
                </a:solidFill>
              </a:rPr>
              <a:t>nom_table2</a:t>
            </a:r>
            <a:r>
              <a:rPr lang="fr-FR" b="1" dirty="0" smtClean="0">
                <a:solidFill>
                  <a:schemeClr val="accent5">
                    <a:lumMod val="75000"/>
                  </a:schemeClr>
                </a:solidFill>
              </a:rPr>
              <a:t>;</a:t>
            </a:r>
          </a:p>
          <a:p>
            <a:pPr marL="533400">
              <a:tabLst>
                <a:tab pos="4310063" algn="l"/>
              </a:tabLst>
            </a:pPr>
            <a:r>
              <a:rPr lang="fr-FR" b="1" dirty="0" smtClean="0">
                <a:solidFill>
                  <a:srgbClr val="00B0F0"/>
                </a:solidFill>
              </a:rPr>
              <a:t>CROSS JOIN </a:t>
            </a:r>
            <a:r>
              <a:rPr lang="fr-FR" b="1" dirty="0" smtClean="0">
                <a:solidFill>
                  <a:schemeClr val="accent5">
                    <a:lumMod val="75000"/>
                  </a:schemeClr>
                </a:solidFill>
              </a:rPr>
              <a:t>nom_table2;	</a:t>
            </a:r>
          </a:p>
          <a:p>
            <a:endParaRPr lang="fr-FR" sz="1000" b="1" dirty="0">
              <a:solidFill>
                <a:schemeClr val="accent5">
                  <a:lumMod val="75000"/>
                </a:schemeClr>
              </a:solidFill>
            </a:endParaRPr>
          </a:p>
          <a:p>
            <a:r>
              <a:rPr lang="fr-FR" b="1" dirty="0" smtClean="0">
                <a:solidFill>
                  <a:schemeClr val="accent5">
                    <a:lumMod val="75000"/>
                  </a:schemeClr>
                </a:solidFill>
              </a:rPr>
              <a:t>Exemple</a:t>
            </a:r>
          </a:p>
          <a:p>
            <a:pPr marL="533400"/>
            <a:r>
              <a:rPr lang="fr-FR" b="1" dirty="0" smtClean="0">
                <a:solidFill>
                  <a:schemeClr val="accent5">
                    <a:lumMod val="75000"/>
                  </a:schemeClr>
                </a:solidFill>
              </a:rPr>
              <a:t>SELECT </a:t>
            </a:r>
            <a:r>
              <a:rPr lang="fr-FR" b="1" dirty="0" err="1" smtClean="0">
                <a:solidFill>
                  <a:schemeClr val="accent5">
                    <a:lumMod val="75000"/>
                  </a:schemeClr>
                </a:solidFill>
              </a:rPr>
              <a:t>nom_ingrédient</a:t>
            </a:r>
            <a:r>
              <a:rPr lang="fr-FR" b="1" dirty="0" smtClean="0">
                <a:solidFill>
                  <a:schemeClr val="accent5">
                    <a:lumMod val="75000"/>
                  </a:schemeClr>
                </a:solidFill>
              </a:rPr>
              <a:t>, </a:t>
            </a:r>
            <a:r>
              <a:rPr lang="fr-FR" b="1" dirty="0" err="1" smtClean="0">
                <a:solidFill>
                  <a:schemeClr val="accent5">
                    <a:lumMod val="75000"/>
                  </a:schemeClr>
                </a:solidFill>
              </a:rPr>
              <a:t>nom_dessert</a:t>
            </a:r>
            <a:r>
              <a:rPr lang="fr-FR" b="1" dirty="0" smtClean="0">
                <a:solidFill>
                  <a:schemeClr val="accent5">
                    <a:lumMod val="75000"/>
                  </a:schemeClr>
                </a:solidFill>
              </a:rPr>
              <a:t> FROM </a:t>
            </a:r>
            <a:r>
              <a:rPr lang="fr-FR" b="1" dirty="0" err="1" smtClean="0">
                <a:solidFill>
                  <a:schemeClr val="accent5">
                    <a:lumMod val="75000"/>
                  </a:schemeClr>
                </a:solidFill>
              </a:rPr>
              <a:t>ingredients</a:t>
            </a:r>
            <a:endParaRPr lang="fr-FR" b="1" dirty="0" smtClean="0">
              <a:solidFill>
                <a:schemeClr val="accent5">
                  <a:lumMod val="75000"/>
                </a:schemeClr>
              </a:solidFill>
            </a:endParaRPr>
          </a:p>
          <a:p>
            <a:pPr marL="533400"/>
            <a:r>
              <a:rPr lang="fr-FR" b="1" dirty="0" smtClean="0">
                <a:solidFill>
                  <a:schemeClr val="accent5">
                    <a:lumMod val="75000"/>
                  </a:schemeClr>
                </a:solidFill>
              </a:rPr>
              <a:t>CROSS JOIN desserts;</a:t>
            </a:r>
            <a:endParaRPr lang="fr-FR" b="1" dirty="0">
              <a:solidFill>
                <a:schemeClr val="accent5">
                  <a:lumMod val="75000"/>
                </a:schemeClr>
              </a:solidFill>
            </a:endParaRPr>
          </a:p>
        </p:txBody>
      </p:sp>
      <p:graphicFrame>
        <p:nvGraphicFramePr>
          <p:cNvPr id="7" name="Tableau 6"/>
          <p:cNvGraphicFramePr>
            <a:graphicFrameLocks noGrp="1"/>
          </p:cNvGraphicFramePr>
          <p:nvPr>
            <p:extLst>
              <p:ext uri="{D42A27DB-BD31-4B8C-83A1-F6EECF244321}">
                <p14:modId xmlns:p14="http://schemas.microsoft.com/office/powerpoint/2010/main" val="331716534"/>
              </p:ext>
            </p:extLst>
          </p:nvPr>
        </p:nvGraphicFramePr>
        <p:xfrm>
          <a:off x="966172" y="4258771"/>
          <a:ext cx="2549914" cy="1107882"/>
        </p:xfrm>
        <a:graphic>
          <a:graphicData uri="http://schemas.openxmlformats.org/drawingml/2006/table">
            <a:tbl>
              <a:tblPr firstRow="1" bandRow="1">
                <a:tableStyleId>{5C22544A-7EE6-4342-B048-85BDC9FD1C3A}</a:tableStyleId>
              </a:tblPr>
              <a:tblGrid>
                <a:gridCol w="1134771"/>
                <a:gridCol w="1415143"/>
              </a:tblGrid>
              <a:tr h="0">
                <a:tc gridSpan="2">
                  <a:txBody>
                    <a:bodyPr/>
                    <a:lstStyle/>
                    <a:p>
                      <a:pPr algn="ctr"/>
                      <a:r>
                        <a:rPr lang="fr-FR" sz="1200" dirty="0" smtClean="0"/>
                        <a:t>Table Ingrédient</a:t>
                      </a:r>
                    </a:p>
                  </a:txBody>
                  <a:tcPr/>
                </a:tc>
                <a:tc hMerge="1">
                  <a:txBody>
                    <a:bodyPr/>
                    <a:lstStyle/>
                    <a:p>
                      <a:pPr algn="ctr"/>
                      <a:endParaRPr lang="fr-FR" sz="1200" dirty="0"/>
                    </a:p>
                  </a:txBody>
                  <a:tcPr/>
                </a:tc>
              </a:tr>
              <a:tr h="0">
                <a:tc>
                  <a:txBody>
                    <a:bodyPr/>
                    <a:lstStyle/>
                    <a:p>
                      <a:pPr algn="ctr"/>
                      <a:r>
                        <a:rPr lang="fr-FR" sz="1200" b="1" dirty="0" err="1" smtClean="0"/>
                        <a:t>id_ingredient</a:t>
                      </a:r>
                      <a:endParaRPr lang="fr-FR" sz="1200" b="1" dirty="0"/>
                    </a:p>
                  </a:txBody>
                  <a:tcPr>
                    <a:solidFill>
                      <a:schemeClr val="accent4">
                        <a:lumMod val="60000"/>
                        <a:lumOff val="40000"/>
                      </a:schemeClr>
                    </a:solidFill>
                  </a:tcPr>
                </a:tc>
                <a:tc>
                  <a:txBody>
                    <a:bodyPr/>
                    <a:lstStyle/>
                    <a:p>
                      <a:pPr algn="ctr"/>
                      <a:r>
                        <a:rPr lang="fr-FR" sz="1200" b="1" dirty="0" err="1" smtClean="0"/>
                        <a:t>n</a:t>
                      </a:r>
                      <a:r>
                        <a:rPr lang="fr-FR" sz="1200" b="1" smtClean="0"/>
                        <a:t>om_ingredient</a:t>
                      </a:r>
                      <a:endParaRPr lang="fr-FR" sz="1200" b="1" dirty="0"/>
                    </a:p>
                  </a:txBody>
                  <a:tcPr>
                    <a:solidFill>
                      <a:schemeClr val="accent4">
                        <a:lumMod val="60000"/>
                        <a:lumOff val="40000"/>
                      </a:schemeClr>
                    </a:solidFill>
                  </a:tcPr>
                </a:tc>
              </a:tr>
              <a:tr h="266400">
                <a:tc>
                  <a:txBody>
                    <a:bodyPr/>
                    <a:lstStyle/>
                    <a:p>
                      <a:pPr algn="ctr"/>
                      <a:r>
                        <a:rPr lang="fr-FR" sz="1200" b="1" dirty="0" smtClean="0"/>
                        <a:t>1</a:t>
                      </a:r>
                      <a:endParaRPr lang="fr-FR" sz="1200" b="1" dirty="0"/>
                    </a:p>
                  </a:txBody>
                  <a:tcPr/>
                </a:tc>
                <a:tc>
                  <a:txBody>
                    <a:bodyPr/>
                    <a:lstStyle/>
                    <a:p>
                      <a:pPr algn="ctr"/>
                      <a:r>
                        <a:rPr lang="fr-FR" sz="1200" b="1" dirty="0" smtClean="0"/>
                        <a:t>Farine</a:t>
                      </a:r>
                      <a:endParaRPr lang="fr-FR" sz="1200" b="1" dirty="0"/>
                    </a:p>
                  </a:txBody>
                  <a:tcPr/>
                </a:tc>
              </a:tr>
              <a:tr h="284922">
                <a:tc>
                  <a:txBody>
                    <a:bodyPr/>
                    <a:lstStyle/>
                    <a:p>
                      <a:pPr algn="ctr"/>
                      <a:r>
                        <a:rPr lang="fr-FR" sz="1200" b="1" dirty="0" smtClean="0"/>
                        <a:t>2</a:t>
                      </a:r>
                      <a:endParaRPr lang="fr-FR" sz="1200" b="1" dirty="0"/>
                    </a:p>
                  </a:txBody>
                  <a:tcPr/>
                </a:tc>
                <a:tc>
                  <a:txBody>
                    <a:bodyPr/>
                    <a:lstStyle/>
                    <a:p>
                      <a:pPr algn="ctr"/>
                      <a:r>
                        <a:rPr lang="fr-FR" sz="1200" b="1" dirty="0" err="1" smtClean="0"/>
                        <a:t>Oeufs</a:t>
                      </a:r>
                      <a:endParaRPr lang="fr-FR" sz="1200" b="1" dirty="0"/>
                    </a:p>
                  </a:txBody>
                  <a:tcPr/>
                </a:tc>
              </a:tr>
            </a:tbl>
          </a:graphicData>
        </a:graphic>
      </p:graphicFrame>
      <p:graphicFrame>
        <p:nvGraphicFramePr>
          <p:cNvPr id="32" name="Tableau 31"/>
          <p:cNvGraphicFramePr>
            <a:graphicFrameLocks noGrp="1"/>
          </p:cNvGraphicFramePr>
          <p:nvPr>
            <p:extLst>
              <p:ext uri="{D42A27DB-BD31-4B8C-83A1-F6EECF244321}">
                <p14:modId xmlns:p14="http://schemas.microsoft.com/office/powerpoint/2010/main" val="2469288507"/>
              </p:ext>
            </p:extLst>
          </p:nvPr>
        </p:nvGraphicFramePr>
        <p:xfrm>
          <a:off x="3818228" y="4252967"/>
          <a:ext cx="2789400" cy="1645920"/>
        </p:xfrm>
        <a:graphic>
          <a:graphicData uri="http://schemas.openxmlformats.org/drawingml/2006/table">
            <a:tbl>
              <a:tblPr firstRow="1" bandRow="1">
                <a:tableStyleId>{5C22544A-7EE6-4342-B048-85BDC9FD1C3A}</a:tableStyleId>
              </a:tblPr>
              <a:tblGrid>
                <a:gridCol w="1241348"/>
                <a:gridCol w="1548052"/>
              </a:tblGrid>
              <a:tr h="0">
                <a:tc gridSpan="2">
                  <a:txBody>
                    <a:bodyPr/>
                    <a:lstStyle/>
                    <a:p>
                      <a:pPr algn="ctr"/>
                      <a:r>
                        <a:rPr lang="fr-FR" sz="1200" dirty="0" smtClean="0"/>
                        <a:t>Table Dessert</a:t>
                      </a:r>
                    </a:p>
                  </a:txBody>
                  <a:tcPr/>
                </a:tc>
                <a:tc hMerge="1">
                  <a:txBody>
                    <a:bodyPr/>
                    <a:lstStyle/>
                    <a:p>
                      <a:pPr algn="ctr"/>
                      <a:endParaRPr lang="fr-FR" sz="1200" dirty="0"/>
                    </a:p>
                  </a:txBody>
                  <a:tcPr/>
                </a:tc>
              </a:tr>
              <a:tr h="0">
                <a:tc>
                  <a:txBody>
                    <a:bodyPr/>
                    <a:lstStyle/>
                    <a:p>
                      <a:pPr algn="ctr"/>
                      <a:r>
                        <a:rPr lang="fr-FR" sz="1200" b="1" dirty="0" err="1" smtClean="0"/>
                        <a:t>id_dessert</a:t>
                      </a:r>
                      <a:endParaRPr lang="fr-FR" sz="1200" b="1" dirty="0"/>
                    </a:p>
                  </a:txBody>
                  <a:tcPr>
                    <a:solidFill>
                      <a:schemeClr val="accent4">
                        <a:lumMod val="60000"/>
                        <a:lumOff val="40000"/>
                      </a:schemeClr>
                    </a:solidFill>
                  </a:tcPr>
                </a:tc>
                <a:tc>
                  <a:txBody>
                    <a:bodyPr/>
                    <a:lstStyle/>
                    <a:p>
                      <a:pPr algn="ctr"/>
                      <a:r>
                        <a:rPr lang="fr-FR" sz="1200" b="1" dirty="0" err="1" smtClean="0"/>
                        <a:t>nom_dessert</a:t>
                      </a:r>
                      <a:endParaRPr lang="fr-FR" sz="1200" b="1" dirty="0"/>
                    </a:p>
                  </a:txBody>
                  <a:tcPr>
                    <a:solidFill>
                      <a:schemeClr val="accent4">
                        <a:lumMod val="60000"/>
                        <a:lumOff val="40000"/>
                      </a:schemeClr>
                    </a:solidFill>
                  </a:tcPr>
                </a:tc>
              </a:tr>
              <a:tr h="266400">
                <a:tc>
                  <a:txBody>
                    <a:bodyPr/>
                    <a:lstStyle/>
                    <a:p>
                      <a:pPr algn="ctr"/>
                      <a:r>
                        <a:rPr lang="fr-FR" sz="1200" b="1" dirty="0" smtClean="0"/>
                        <a:t>1</a:t>
                      </a:r>
                      <a:endParaRPr lang="fr-FR" sz="1200" b="1" dirty="0"/>
                    </a:p>
                  </a:txBody>
                  <a:tcPr/>
                </a:tc>
                <a:tc>
                  <a:txBody>
                    <a:bodyPr/>
                    <a:lstStyle/>
                    <a:p>
                      <a:pPr algn="ctr"/>
                      <a:r>
                        <a:rPr lang="fr-FR" sz="1200" b="1" dirty="0" smtClean="0"/>
                        <a:t>Tarte</a:t>
                      </a:r>
                      <a:r>
                        <a:rPr lang="fr-FR" sz="1200" b="1" baseline="0" dirty="0" smtClean="0"/>
                        <a:t> aux pommes</a:t>
                      </a:r>
                      <a:endParaRPr lang="fr-FR" sz="1200" b="1" dirty="0"/>
                    </a:p>
                  </a:txBody>
                  <a:tcPr/>
                </a:tc>
              </a:tr>
              <a:tr h="266400">
                <a:tc>
                  <a:txBody>
                    <a:bodyPr/>
                    <a:lstStyle/>
                    <a:p>
                      <a:pPr algn="ctr"/>
                      <a:r>
                        <a:rPr lang="fr-FR" sz="1200" b="1" dirty="0" smtClean="0"/>
                        <a:t>2</a:t>
                      </a:r>
                      <a:endParaRPr lang="fr-FR" sz="1200" b="1" dirty="0"/>
                    </a:p>
                  </a:txBody>
                  <a:tcPr/>
                </a:tc>
                <a:tc>
                  <a:txBody>
                    <a:bodyPr/>
                    <a:lstStyle/>
                    <a:p>
                      <a:pPr algn="ctr"/>
                      <a:r>
                        <a:rPr lang="fr-FR" sz="1200" b="1" dirty="0" smtClean="0"/>
                        <a:t>Mousse</a:t>
                      </a:r>
                      <a:r>
                        <a:rPr lang="fr-FR" sz="1200" b="1" baseline="0" dirty="0" smtClean="0"/>
                        <a:t> au chocolat</a:t>
                      </a:r>
                      <a:endParaRPr lang="fr-FR" sz="1200" b="1" dirty="0"/>
                    </a:p>
                  </a:txBody>
                  <a:tcPr/>
                </a:tc>
              </a:tr>
              <a:tr h="266400">
                <a:tc>
                  <a:txBody>
                    <a:bodyPr/>
                    <a:lstStyle/>
                    <a:p>
                      <a:pPr algn="ctr"/>
                      <a:r>
                        <a:rPr lang="fr-FR" sz="1200" b="1" dirty="0" smtClean="0"/>
                        <a:t>3</a:t>
                      </a:r>
                      <a:endParaRPr lang="fr-FR" sz="1200" b="1" dirty="0"/>
                    </a:p>
                  </a:txBody>
                  <a:tcPr/>
                </a:tc>
                <a:tc>
                  <a:txBody>
                    <a:bodyPr/>
                    <a:lstStyle/>
                    <a:p>
                      <a:pPr algn="ctr"/>
                      <a:r>
                        <a:rPr lang="fr-FR" sz="1200" b="1" dirty="0" smtClean="0"/>
                        <a:t>Crêpes</a:t>
                      </a:r>
                      <a:endParaRPr lang="fr-FR" sz="1200" b="1" dirty="0"/>
                    </a:p>
                  </a:txBody>
                  <a:tcPr/>
                </a:tc>
              </a:tr>
              <a:tr h="266400">
                <a:tc>
                  <a:txBody>
                    <a:bodyPr/>
                    <a:lstStyle/>
                    <a:p>
                      <a:pPr algn="ctr"/>
                      <a:r>
                        <a:rPr lang="fr-FR" sz="1200" b="1" dirty="0" smtClean="0"/>
                        <a:t>4</a:t>
                      </a:r>
                      <a:endParaRPr lang="fr-FR" sz="1200" b="1" dirty="0"/>
                    </a:p>
                  </a:txBody>
                  <a:tcPr/>
                </a:tc>
                <a:tc>
                  <a:txBody>
                    <a:bodyPr/>
                    <a:lstStyle/>
                    <a:p>
                      <a:pPr algn="ctr"/>
                      <a:r>
                        <a:rPr lang="fr-FR" sz="1200" b="1" dirty="0" smtClean="0"/>
                        <a:t>Choux à la crème</a:t>
                      </a:r>
                      <a:endParaRPr lang="fr-FR" sz="1200" b="1" dirty="0"/>
                    </a:p>
                  </a:txBody>
                  <a:tcPr/>
                </a:tc>
              </a:tr>
            </a:tbl>
          </a:graphicData>
        </a:graphic>
      </p:graphicFrame>
      <p:graphicFrame>
        <p:nvGraphicFramePr>
          <p:cNvPr id="33" name="Tableau 32"/>
          <p:cNvGraphicFramePr>
            <a:graphicFrameLocks noGrp="1"/>
          </p:cNvGraphicFramePr>
          <p:nvPr>
            <p:extLst>
              <p:ext uri="{D42A27DB-BD31-4B8C-83A1-F6EECF244321}">
                <p14:modId xmlns:p14="http://schemas.microsoft.com/office/powerpoint/2010/main" val="1242498567"/>
              </p:ext>
            </p:extLst>
          </p:nvPr>
        </p:nvGraphicFramePr>
        <p:xfrm>
          <a:off x="6905654" y="3516087"/>
          <a:ext cx="3213944" cy="2743200"/>
        </p:xfrm>
        <a:graphic>
          <a:graphicData uri="http://schemas.openxmlformats.org/drawingml/2006/table">
            <a:tbl>
              <a:tblPr firstRow="1" bandRow="1">
                <a:tableStyleId>{5C22544A-7EE6-4342-B048-85BDC9FD1C3A}</a:tableStyleId>
              </a:tblPr>
              <a:tblGrid>
                <a:gridCol w="1430280"/>
                <a:gridCol w="1783664"/>
              </a:tblGrid>
              <a:tr h="270000">
                <a:tc gridSpan="2">
                  <a:txBody>
                    <a:bodyPr/>
                    <a:lstStyle/>
                    <a:p>
                      <a:pPr algn="ctr"/>
                      <a:r>
                        <a:rPr lang="fr-FR" sz="1200" dirty="0" smtClean="0"/>
                        <a:t>PRODUIT</a:t>
                      </a:r>
                      <a:r>
                        <a:rPr lang="fr-FR" sz="1200" baseline="0" dirty="0" smtClean="0"/>
                        <a:t> CARTESIEN</a:t>
                      </a:r>
                      <a:endParaRPr lang="fr-FR" sz="1200" dirty="0" smtClean="0"/>
                    </a:p>
                  </a:txBody>
                  <a:tcPr/>
                </a:tc>
                <a:tc hMerge="1">
                  <a:txBody>
                    <a:bodyPr/>
                    <a:lstStyle/>
                    <a:p>
                      <a:pPr algn="ctr"/>
                      <a:endParaRPr lang="fr-FR" sz="1200" dirty="0"/>
                    </a:p>
                  </a:txBody>
                  <a:tcPr/>
                </a:tc>
              </a:tr>
              <a:tr h="270000">
                <a:tc>
                  <a:txBody>
                    <a:bodyPr/>
                    <a:lstStyle/>
                    <a:p>
                      <a:pPr algn="ctr"/>
                      <a:r>
                        <a:rPr lang="fr-FR" sz="1200" b="1" dirty="0" err="1" smtClean="0"/>
                        <a:t>nom_ingredient</a:t>
                      </a:r>
                      <a:endParaRPr lang="fr-FR" sz="1200" b="1" dirty="0"/>
                    </a:p>
                  </a:txBody>
                  <a:tcPr>
                    <a:solidFill>
                      <a:schemeClr val="accent4">
                        <a:lumMod val="60000"/>
                        <a:lumOff val="40000"/>
                      </a:schemeClr>
                    </a:solidFill>
                  </a:tcPr>
                </a:tc>
                <a:tc>
                  <a:txBody>
                    <a:bodyPr/>
                    <a:lstStyle/>
                    <a:p>
                      <a:pPr algn="ctr"/>
                      <a:r>
                        <a:rPr lang="fr-FR" sz="1200" b="1" dirty="0" err="1" smtClean="0"/>
                        <a:t>nom_dessert</a:t>
                      </a:r>
                      <a:endParaRPr lang="fr-FR" sz="1200" b="1" dirty="0"/>
                    </a:p>
                  </a:txBody>
                  <a:tcPr>
                    <a:solidFill>
                      <a:schemeClr val="accent4">
                        <a:lumMod val="60000"/>
                        <a:lumOff val="40000"/>
                      </a:schemeClr>
                    </a:solidFill>
                  </a:tcPr>
                </a:tc>
              </a:tr>
              <a:tr h="270000">
                <a:tc>
                  <a:txBody>
                    <a:bodyPr/>
                    <a:lstStyle/>
                    <a:p>
                      <a:pPr algn="ctr"/>
                      <a:r>
                        <a:rPr lang="fr-FR" sz="1200" b="1" dirty="0" smtClean="0"/>
                        <a:t>Farine</a:t>
                      </a:r>
                      <a:endParaRPr lang="fr-FR" sz="1200" b="1" dirty="0"/>
                    </a:p>
                  </a:txBody>
                  <a:tcPr/>
                </a:tc>
                <a:tc>
                  <a:txBody>
                    <a:bodyPr/>
                    <a:lstStyle/>
                    <a:p>
                      <a:pPr algn="ctr"/>
                      <a:r>
                        <a:rPr lang="fr-FR" sz="1200" b="1" dirty="0" smtClean="0"/>
                        <a:t>Tarte</a:t>
                      </a:r>
                      <a:r>
                        <a:rPr lang="fr-FR" sz="1200" b="1" baseline="0" dirty="0" smtClean="0"/>
                        <a:t> aux pommes</a:t>
                      </a:r>
                      <a:endParaRPr lang="fr-FR" sz="1200" b="1" dirty="0"/>
                    </a:p>
                  </a:txBody>
                  <a:tcPr/>
                </a:tc>
              </a:tr>
              <a:tr h="270000">
                <a:tc>
                  <a:txBody>
                    <a:bodyPr/>
                    <a:lstStyle/>
                    <a:p>
                      <a:pPr algn="ctr"/>
                      <a:r>
                        <a:rPr lang="fr-FR" sz="1200" b="1" dirty="0" smtClean="0"/>
                        <a:t>Farine</a:t>
                      </a:r>
                      <a:endParaRPr lang="fr-FR" sz="1200" b="1" dirty="0"/>
                    </a:p>
                  </a:txBody>
                  <a:tcPr/>
                </a:tc>
                <a:tc>
                  <a:txBody>
                    <a:bodyPr/>
                    <a:lstStyle/>
                    <a:p>
                      <a:pPr algn="ctr"/>
                      <a:r>
                        <a:rPr lang="fr-FR" sz="1200" b="1" dirty="0" smtClean="0"/>
                        <a:t>Mousse</a:t>
                      </a:r>
                      <a:r>
                        <a:rPr lang="fr-FR" sz="1200" b="1" baseline="0" dirty="0" smtClean="0"/>
                        <a:t> aux chocolat</a:t>
                      </a:r>
                      <a:endParaRPr lang="fr-FR" sz="1200" b="1" dirty="0"/>
                    </a:p>
                  </a:txBody>
                  <a:tcPr/>
                </a:tc>
              </a:tr>
              <a:tr h="270000">
                <a:tc>
                  <a:txBody>
                    <a:bodyPr/>
                    <a:lstStyle/>
                    <a:p>
                      <a:pPr algn="ctr"/>
                      <a:r>
                        <a:rPr lang="fr-FR" sz="1200" b="1" dirty="0" smtClean="0"/>
                        <a:t>Farine</a:t>
                      </a:r>
                      <a:endParaRPr lang="fr-FR" sz="1200" b="1" dirty="0"/>
                    </a:p>
                  </a:txBody>
                  <a:tcPr/>
                </a:tc>
                <a:tc>
                  <a:txBody>
                    <a:bodyPr/>
                    <a:lstStyle/>
                    <a:p>
                      <a:pPr algn="ctr"/>
                      <a:r>
                        <a:rPr lang="fr-FR" sz="1200" b="1" dirty="0" smtClean="0"/>
                        <a:t>Crêpes</a:t>
                      </a:r>
                      <a:endParaRPr lang="fr-FR" sz="1200" b="1" dirty="0"/>
                    </a:p>
                  </a:txBody>
                  <a:tcPr/>
                </a:tc>
              </a:tr>
              <a:tr h="270000">
                <a:tc>
                  <a:txBody>
                    <a:bodyPr/>
                    <a:lstStyle/>
                    <a:p>
                      <a:pPr algn="ctr"/>
                      <a:r>
                        <a:rPr lang="fr-FR" sz="1200" b="1" dirty="0" smtClean="0"/>
                        <a:t>Farine</a:t>
                      </a:r>
                      <a:endParaRPr lang="fr-FR" sz="1200" b="1" dirty="0"/>
                    </a:p>
                  </a:txBody>
                  <a:tcPr/>
                </a:tc>
                <a:tc>
                  <a:txBody>
                    <a:bodyPr/>
                    <a:lstStyle/>
                    <a:p>
                      <a:pPr algn="ctr"/>
                      <a:r>
                        <a:rPr lang="fr-FR" sz="1200" b="1" dirty="0" smtClean="0"/>
                        <a:t>Choux</a:t>
                      </a:r>
                      <a:r>
                        <a:rPr lang="fr-FR" sz="1200" b="1" baseline="0" dirty="0" smtClean="0"/>
                        <a:t> à la crème</a:t>
                      </a:r>
                      <a:endParaRPr lang="fr-FR" sz="1200" b="1" dirty="0"/>
                    </a:p>
                  </a:txBody>
                  <a:tcPr/>
                </a:tc>
              </a:tr>
              <a:tr h="270000">
                <a:tc>
                  <a:txBody>
                    <a:bodyPr/>
                    <a:lstStyle/>
                    <a:p>
                      <a:pPr algn="ctr"/>
                      <a:r>
                        <a:rPr lang="fr-FR" sz="1200" b="1" dirty="0" err="1" smtClean="0"/>
                        <a:t>Oeufs</a:t>
                      </a:r>
                      <a:endParaRPr lang="fr-FR" sz="1200" b="1" dirty="0"/>
                    </a:p>
                  </a:txBody>
                  <a:tcPr/>
                </a:tc>
                <a:tc>
                  <a:txBody>
                    <a:bodyPr/>
                    <a:lstStyle/>
                    <a:p>
                      <a:pPr algn="ctr"/>
                      <a:r>
                        <a:rPr lang="fr-FR" sz="1200" b="1" dirty="0" smtClean="0"/>
                        <a:t>Tarte aux pommes</a:t>
                      </a:r>
                      <a:endParaRPr lang="fr-FR" sz="1200" b="1" dirty="0"/>
                    </a:p>
                  </a:txBody>
                  <a:tcPr/>
                </a:tc>
              </a:tr>
              <a:tr h="270000">
                <a:tc>
                  <a:txBody>
                    <a:bodyPr/>
                    <a:lstStyle/>
                    <a:p>
                      <a:pPr algn="ctr"/>
                      <a:r>
                        <a:rPr lang="fr-FR" sz="1200" b="1" dirty="0" err="1" smtClean="0"/>
                        <a:t>Oeufs</a:t>
                      </a:r>
                      <a:endParaRPr lang="fr-FR" sz="1200" b="1" dirty="0"/>
                    </a:p>
                  </a:txBody>
                  <a:tcPr/>
                </a:tc>
                <a:tc>
                  <a:txBody>
                    <a:bodyPr/>
                    <a:lstStyle/>
                    <a:p>
                      <a:pPr algn="ctr"/>
                      <a:r>
                        <a:rPr lang="fr-FR" sz="1200" b="1" dirty="0" smtClean="0"/>
                        <a:t>Mousse aux chocolat</a:t>
                      </a:r>
                      <a:endParaRPr lang="fr-FR" sz="1200" b="1" dirty="0"/>
                    </a:p>
                  </a:txBody>
                  <a:tcPr/>
                </a:tc>
              </a:tr>
              <a:tr h="270000">
                <a:tc>
                  <a:txBody>
                    <a:bodyPr/>
                    <a:lstStyle/>
                    <a:p>
                      <a:pPr algn="ctr"/>
                      <a:r>
                        <a:rPr lang="fr-FR" sz="1200" b="1" dirty="0" err="1" smtClean="0"/>
                        <a:t>Oeufs</a:t>
                      </a:r>
                      <a:endParaRPr lang="fr-FR" sz="1200" b="1" dirty="0"/>
                    </a:p>
                  </a:txBody>
                  <a:tcPr/>
                </a:tc>
                <a:tc>
                  <a:txBody>
                    <a:bodyPr/>
                    <a:lstStyle/>
                    <a:p>
                      <a:pPr algn="ctr"/>
                      <a:r>
                        <a:rPr lang="fr-FR" sz="1200" b="1" dirty="0" smtClean="0"/>
                        <a:t>Crêpes</a:t>
                      </a:r>
                      <a:endParaRPr lang="fr-FR" sz="1200" b="1" dirty="0"/>
                    </a:p>
                  </a:txBody>
                  <a:tcPr/>
                </a:tc>
              </a:tr>
              <a:tr h="270000">
                <a:tc>
                  <a:txBody>
                    <a:bodyPr/>
                    <a:lstStyle/>
                    <a:p>
                      <a:pPr algn="ctr"/>
                      <a:r>
                        <a:rPr lang="fr-FR" sz="1200" b="1" dirty="0" err="1" smtClean="0"/>
                        <a:t>Oeufs</a:t>
                      </a:r>
                      <a:endParaRPr lang="fr-FR" sz="1200" b="1" dirty="0"/>
                    </a:p>
                  </a:txBody>
                  <a:tcPr/>
                </a:tc>
                <a:tc>
                  <a:txBody>
                    <a:bodyPr/>
                    <a:lstStyle/>
                    <a:p>
                      <a:pPr algn="ctr"/>
                      <a:r>
                        <a:rPr lang="fr-FR" sz="1200" b="1" dirty="0" smtClean="0"/>
                        <a:t>Choix à la crème</a:t>
                      </a:r>
                      <a:endParaRPr lang="fr-FR" sz="1200" b="1" dirty="0"/>
                    </a:p>
                  </a:txBody>
                  <a:tcPr/>
                </a:tc>
              </a:tr>
            </a:tbl>
          </a:graphicData>
        </a:graphic>
      </p:graphicFrame>
    </p:spTree>
    <p:extLst>
      <p:ext uri="{BB962C8B-B14F-4D97-AF65-F5344CB8AC3E}">
        <p14:creationId xmlns:p14="http://schemas.microsoft.com/office/powerpoint/2010/main" val="934181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9743" y="693633"/>
            <a:ext cx="11919857" cy="602784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solidFill>
                  <a:schemeClr val="accent5">
                    <a:lumMod val="75000"/>
                  </a:schemeClr>
                </a:solidFill>
              </a:rPr>
              <a:t>Objectif</a:t>
            </a:r>
          </a:p>
          <a:p>
            <a:r>
              <a:rPr lang="fr-FR" b="1" dirty="0" smtClean="0">
                <a:solidFill>
                  <a:schemeClr val="accent5">
                    <a:lumMod val="75000"/>
                  </a:schemeClr>
                </a:solidFill>
              </a:rPr>
              <a:t>Une vue peut être considérée comme une table virtuelle qui ne stocke pas les données et permet de réunir des informations provenant de plusieurs tables.  </a:t>
            </a:r>
          </a:p>
          <a:p>
            <a:r>
              <a:rPr lang="fr-FR" b="1" dirty="0" smtClean="0">
                <a:solidFill>
                  <a:schemeClr val="accent5">
                    <a:lumMod val="75000"/>
                  </a:schemeClr>
                </a:solidFill>
              </a:rPr>
              <a:t>L'intérêt principal d'une vue est de sécuriser les tables des bases de données puisque l'on travaille sur des données non enregistrées.</a:t>
            </a:r>
          </a:p>
          <a:p>
            <a:endParaRPr lang="fr-FR" sz="1200" b="1" dirty="0">
              <a:solidFill>
                <a:schemeClr val="accent5">
                  <a:lumMod val="75000"/>
                </a:schemeClr>
              </a:solidFill>
            </a:endParaRPr>
          </a:p>
          <a:p>
            <a:r>
              <a:rPr lang="fr-FR" b="1" dirty="0" smtClean="0">
                <a:solidFill>
                  <a:schemeClr val="accent5">
                    <a:lumMod val="75000"/>
                  </a:schemeClr>
                </a:solidFill>
              </a:rPr>
              <a:t>Syntaxe</a:t>
            </a:r>
          </a:p>
          <a:p>
            <a:pPr marL="1252538">
              <a:tabLst>
                <a:tab pos="8077200" algn="l"/>
              </a:tabLst>
            </a:pPr>
            <a:r>
              <a:rPr lang="fr-FR" b="1" dirty="0" smtClean="0">
                <a:solidFill>
                  <a:schemeClr val="accent5">
                    <a:lumMod val="75000"/>
                  </a:schemeClr>
                </a:solidFill>
              </a:rPr>
              <a:t>Création de la vue	Appel de la vue</a:t>
            </a:r>
          </a:p>
          <a:p>
            <a:pPr marL="533400">
              <a:tabLst>
                <a:tab pos="6815138" algn="l"/>
              </a:tabLst>
            </a:pPr>
            <a:r>
              <a:rPr lang="fr-FR" b="1" dirty="0" smtClean="0">
                <a:solidFill>
                  <a:srgbClr val="00B0F0"/>
                </a:solidFill>
              </a:rPr>
              <a:t>CREATE VIEW </a:t>
            </a:r>
            <a:r>
              <a:rPr lang="fr-FR" b="1" dirty="0" err="1" smtClean="0">
                <a:solidFill>
                  <a:schemeClr val="accent2">
                    <a:lumMod val="75000"/>
                  </a:schemeClr>
                </a:solidFill>
              </a:rPr>
              <a:t>nom_vue</a:t>
            </a:r>
            <a:r>
              <a:rPr lang="fr-FR" b="1" dirty="0" smtClean="0">
                <a:solidFill>
                  <a:srgbClr val="7030A0"/>
                </a:solidFill>
              </a:rPr>
              <a:t>[(</a:t>
            </a:r>
            <a:r>
              <a:rPr lang="fr-FR" b="1" dirty="0" err="1" smtClean="0">
                <a:solidFill>
                  <a:srgbClr val="7030A0"/>
                </a:solidFill>
              </a:rPr>
              <a:t>Alias_nom</a:t>
            </a:r>
            <a:r>
              <a:rPr lang="fr-FR" b="1" dirty="0" smtClean="0">
                <a:solidFill>
                  <a:srgbClr val="7030A0"/>
                </a:solidFill>
              </a:rPr>
              <a:t>(s)_colonne(s)] </a:t>
            </a:r>
            <a:r>
              <a:rPr lang="fr-FR" b="1" dirty="0" smtClean="0">
                <a:solidFill>
                  <a:srgbClr val="00B0F0"/>
                </a:solidFill>
              </a:rPr>
              <a:t>AS	</a:t>
            </a:r>
            <a:r>
              <a:rPr lang="fr-FR" b="1" dirty="0" smtClean="0">
                <a:solidFill>
                  <a:schemeClr val="accent5">
                    <a:lumMod val="75000"/>
                  </a:schemeClr>
                </a:solidFill>
              </a:rPr>
              <a:t>SELECT </a:t>
            </a:r>
            <a:r>
              <a:rPr lang="fr-FR" b="1" dirty="0" smtClean="0">
                <a:solidFill>
                  <a:srgbClr val="0070C0"/>
                </a:solidFill>
              </a:rPr>
              <a:t>nom(s)_colonne(s)_vue </a:t>
            </a:r>
            <a:r>
              <a:rPr lang="fr-FR" b="1" dirty="0" smtClean="0">
                <a:solidFill>
                  <a:schemeClr val="accent5">
                    <a:lumMod val="75000"/>
                  </a:schemeClr>
                </a:solidFill>
              </a:rPr>
              <a:t>FROM </a:t>
            </a:r>
            <a:r>
              <a:rPr lang="fr-FR" b="1" dirty="0" err="1" smtClean="0">
                <a:solidFill>
                  <a:schemeClr val="accent5">
                    <a:lumMod val="75000"/>
                  </a:schemeClr>
                </a:solidFill>
              </a:rPr>
              <a:t>nom_vue</a:t>
            </a:r>
            <a:endParaRPr lang="fr-FR" b="1" dirty="0" smtClean="0">
              <a:solidFill>
                <a:srgbClr val="00B0F0"/>
              </a:solidFill>
            </a:endParaRPr>
          </a:p>
          <a:p>
            <a:pPr marL="533400"/>
            <a:r>
              <a:rPr lang="fr-FR" b="1" dirty="0" smtClean="0">
                <a:solidFill>
                  <a:schemeClr val="accent5">
                    <a:lumMod val="75000"/>
                  </a:schemeClr>
                </a:solidFill>
              </a:rPr>
              <a:t>SELECT nom(s)_colonne(s)</a:t>
            </a:r>
          </a:p>
          <a:p>
            <a:pPr marL="533400"/>
            <a:r>
              <a:rPr lang="fr-FR" b="1" dirty="0" smtClean="0">
                <a:solidFill>
                  <a:schemeClr val="accent5">
                    <a:lumMod val="75000"/>
                  </a:schemeClr>
                </a:solidFill>
              </a:rPr>
              <a:t>FROM </a:t>
            </a:r>
            <a:r>
              <a:rPr lang="fr-FR" b="1" dirty="0" smtClean="0">
                <a:solidFill>
                  <a:srgbClr val="00B050"/>
                </a:solidFill>
              </a:rPr>
              <a:t>nom(s)_table(s)</a:t>
            </a:r>
            <a:r>
              <a:rPr lang="fr-FR" b="1" dirty="0" smtClean="0">
                <a:solidFill>
                  <a:schemeClr val="accent5">
                    <a:lumMod val="75000"/>
                  </a:schemeClr>
                </a:solidFill>
              </a:rPr>
              <a:t>;</a:t>
            </a:r>
          </a:p>
          <a:p>
            <a:pPr marL="358775"/>
            <a:endParaRPr lang="fr-FR" sz="1200" b="1" dirty="0">
              <a:solidFill>
                <a:schemeClr val="accent5">
                  <a:lumMod val="75000"/>
                </a:schemeClr>
              </a:solidFill>
            </a:endParaRPr>
          </a:p>
          <a:p>
            <a:r>
              <a:rPr lang="fr-FR" b="1" dirty="0" smtClean="0">
                <a:solidFill>
                  <a:schemeClr val="accent5">
                    <a:lumMod val="75000"/>
                  </a:schemeClr>
                </a:solidFill>
              </a:rPr>
              <a:t>Exemples</a:t>
            </a:r>
            <a:endParaRPr lang="fr-FR" b="1" dirty="0">
              <a:solidFill>
                <a:schemeClr val="accent5">
                  <a:lumMod val="75000"/>
                </a:schemeClr>
              </a:solidFill>
            </a:endParaRPr>
          </a:p>
          <a:p>
            <a:pPr marL="892175"/>
            <a:r>
              <a:rPr lang="fr-FR" b="1" dirty="0" smtClean="0">
                <a:solidFill>
                  <a:schemeClr val="accent5">
                    <a:lumMod val="75000"/>
                  </a:schemeClr>
                </a:solidFill>
              </a:rPr>
              <a:t>Créer une vue qui liste les employés avec leur véhicule de fonction attitré</a:t>
            </a:r>
          </a:p>
          <a:p>
            <a:pPr marL="892175"/>
            <a:endParaRPr lang="fr-FR" sz="1400" b="1" dirty="0">
              <a:solidFill>
                <a:schemeClr val="accent5">
                  <a:lumMod val="75000"/>
                </a:schemeClr>
              </a:solidFill>
            </a:endParaRPr>
          </a:p>
          <a:p>
            <a:pPr marL="533400"/>
            <a:r>
              <a:rPr lang="fr-FR" b="1" dirty="0" smtClean="0">
                <a:solidFill>
                  <a:schemeClr val="accent5">
                    <a:lumMod val="75000"/>
                  </a:schemeClr>
                </a:solidFill>
              </a:rPr>
              <a:t>CREATE VIEW </a:t>
            </a:r>
            <a:r>
              <a:rPr lang="fr-FR" b="1" dirty="0" err="1">
                <a:solidFill>
                  <a:schemeClr val="accent5">
                    <a:lumMod val="75000"/>
                  </a:schemeClr>
                </a:solidFill>
              </a:rPr>
              <a:t>V</a:t>
            </a:r>
            <a:r>
              <a:rPr lang="fr-FR" b="1" dirty="0" err="1" smtClean="0">
                <a:solidFill>
                  <a:schemeClr val="accent5">
                    <a:lumMod val="75000"/>
                  </a:schemeClr>
                </a:solidFill>
              </a:rPr>
              <a:t>_emplcar</a:t>
            </a:r>
            <a:r>
              <a:rPr lang="fr-FR" b="1" dirty="0" smtClean="0">
                <a:solidFill>
                  <a:schemeClr val="accent5">
                    <a:lumMod val="75000"/>
                  </a:schemeClr>
                </a:solidFill>
              </a:rPr>
              <a:t> (Nom</a:t>
            </a:r>
            <a:r>
              <a:rPr lang="fr-FR" b="1" smtClean="0">
                <a:solidFill>
                  <a:schemeClr val="accent5">
                    <a:lumMod val="75000"/>
                  </a:schemeClr>
                </a:solidFill>
              </a:rPr>
              <a:t>, Prénom</a:t>
            </a:r>
            <a:r>
              <a:rPr lang="fr-FR" b="1" dirty="0" smtClean="0">
                <a:solidFill>
                  <a:schemeClr val="accent5">
                    <a:lumMod val="75000"/>
                  </a:schemeClr>
                </a:solidFill>
              </a:rPr>
              <a:t>, Marque, Modèle) AS</a:t>
            </a:r>
          </a:p>
          <a:p>
            <a:pPr marL="533400"/>
            <a:r>
              <a:rPr lang="fr-FR" b="1" dirty="0" smtClean="0">
                <a:solidFill>
                  <a:schemeClr val="accent5">
                    <a:lumMod val="75000"/>
                  </a:schemeClr>
                </a:solidFill>
              </a:rPr>
              <a:t>SELECT </a:t>
            </a:r>
            <a:r>
              <a:rPr lang="fr-FR" b="1" dirty="0" err="1" smtClean="0">
                <a:solidFill>
                  <a:schemeClr val="accent5">
                    <a:lumMod val="75000"/>
                  </a:schemeClr>
                </a:solidFill>
              </a:rPr>
              <a:t>nom_empl</a:t>
            </a:r>
            <a:r>
              <a:rPr lang="fr-FR" b="1" dirty="0" smtClean="0">
                <a:solidFill>
                  <a:schemeClr val="accent5">
                    <a:lumMod val="75000"/>
                  </a:schemeClr>
                </a:solidFill>
              </a:rPr>
              <a:t>, </a:t>
            </a:r>
            <a:r>
              <a:rPr lang="fr-FR" b="1" dirty="0" err="1" smtClean="0">
                <a:solidFill>
                  <a:schemeClr val="accent5">
                    <a:lumMod val="75000"/>
                  </a:schemeClr>
                </a:solidFill>
              </a:rPr>
              <a:t>prenom_empl</a:t>
            </a:r>
            <a:r>
              <a:rPr lang="fr-FR" b="1" dirty="0" smtClean="0">
                <a:solidFill>
                  <a:schemeClr val="accent5">
                    <a:lumMod val="75000"/>
                  </a:schemeClr>
                </a:solidFill>
              </a:rPr>
              <a:t>, </a:t>
            </a:r>
            <a:r>
              <a:rPr lang="fr-FR" b="1" dirty="0" err="1" smtClean="0">
                <a:solidFill>
                  <a:schemeClr val="accent5">
                    <a:lumMod val="75000"/>
                  </a:schemeClr>
                </a:solidFill>
              </a:rPr>
              <a:t>marque_vehicule</a:t>
            </a:r>
            <a:r>
              <a:rPr lang="fr-FR" b="1" dirty="0" smtClean="0">
                <a:solidFill>
                  <a:schemeClr val="accent5">
                    <a:lumMod val="75000"/>
                  </a:schemeClr>
                </a:solidFill>
              </a:rPr>
              <a:t>, </a:t>
            </a:r>
            <a:r>
              <a:rPr lang="fr-FR" b="1" dirty="0" err="1" smtClean="0">
                <a:solidFill>
                  <a:schemeClr val="accent5">
                    <a:lumMod val="75000"/>
                  </a:schemeClr>
                </a:solidFill>
              </a:rPr>
              <a:t>modele_vehicule</a:t>
            </a:r>
            <a:endParaRPr lang="fr-FR" b="1" dirty="0" smtClean="0">
              <a:solidFill>
                <a:schemeClr val="accent5">
                  <a:lumMod val="75000"/>
                </a:schemeClr>
              </a:solidFill>
            </a:endParaRPr>
          </a:p>
          <a:p>
            <a:pPr marL="533400"/>
            <a:r>
              <a:rPr lang="fr-FR" b="1" dirty="0" smtClean="0">
                <a:solidFill>
                  <a:schemeClr val="accent5">
                    <a:lumMod val="75000"/>
                  </a:schemeClr>
                </a:solidFill>
              </a:rPr>
              <a:t>FROM </a:t>
            </a:r>
            <a:r>
              <a:rPr lang="fr-FR" b="1" dirty="0" err="1" smtClean="0">
                <a:solidFill>
                  <a:schemeClr val="accent5">
                    <a:lumMod val="75000"/>
                  </a:schemeClr>
                </a:solidFill>
              </a:rPr>
              <a:t>T_employes</a:t>
            </a:r>
            <a:r>
              <a:rPr lang="fr-FR" b="1" dirty="0" smtClean="0">
                <a:solidFill>
                  <a:schemeClr val="accent5">
                    <a:lumMod val="75000"/>
                  </a:schemeClr>
                </a:solidFill>
              </a:rPr>
              <a:t>, </a:t>
            </a:r>
            <a:r>
              <a:rPr lang="fr-FR" b="1" dirty="0" err="1" smtClean="0">
                <a:solidFill>
                  <a:schemeClr val="accent5">
                    <a:lumMod val="75000"/>
                  </a:schemeClr>
                </a:solidFill>
              </a:rPr>
              <a:t>T_vehicules</a:t>
            </a:r>
            <a:endParaRPr lang="fr-FR" b="1" dirty="0" smtClean="0">
              <a:solidFill>
                <a:schemeClr val="accent5">
                  <a:lumMod val="75000"/>
                </a:schemeClr>
              </a:solidFill>
            </a:endParaRPr>
          </a:p>
          <a:p>
            <a:pPr marL="533400"/>
            <a:r>
              <a:rPr lang="fr-FR" b="1" dirty="0" smtClean="0">
                <a:solidFill>
                  <a:schemeClr val="accent5">
                    <a:lumMod val="75000"/>
                  </a:schemeClr>
                </a:solidFill>
              </a:rPr>
              <a:t>WHERE </a:t>
            </a:r>
            <a:r>
              <a:rPr lang="fr-FR" b="1" dirty="0" err="1" smtClean="0">
                <a:solidFill>
                  <a:schemeClr val="accent5">
                    <a:lumMod val="75000"/>
                  </a:schemeClr>
                </a:solidFill>
              </a:rPr>
              <a:t>T_employes.id_empl</a:t>
            </a:r>
            <a:r>
              <a:rPr lang="fr-FR" b="1" dirty="0" smtClean="0">
                <a:solidFill>
                  <a:schemeClr val="accent5">
                    <a:lumMod val="75000"/>
                  </a:schemeClr>
                </a:solidFill>
              </a:rPr>
              <a:t> = </a:t>
            </a:r>
            <a:r>
              <a:rPr lang="fr-FR" b="1" dirty="0" err="1" smtClean="0">
                <a:solidFill>
                  <a:schemeClr val="accent5">
                    <a:lumMod val="75000"/>
                  </a:schemeClr>
                </a:solidFill>
              </a:rPr>
              <a:t>T_vehicule.id_empl</a:t>
            </a:r>
            <a:r>
              <a:rPr lang="fr-FR" b="1" dirty="0" smtClean="0">
                <a:solidFill>
                  <a:schemeClr val="accent5">
                    <a:lumMod val="75000"/>
                  </a:schemeClr>
                </a:solidFill>
              </a:rPr>
              <a:t>;</a:t>
            </a:r>
          </a:p>
          <a:p>
            <a:pPr marL="892175"/>
            <a:endParaRPr lang="fr-FR" b="1" dirty="0" smtClean="0">
              <a:solidFill>
                <a:schemeClr val="accent5">
                  <a:lumMod val="75000"/>
                </a:schemeClr>
              </a:solidFill>
            </a:endParaRPr>
          </a:p>
          <a:p>
            <a:pPr marL="892175"/>
            <a:r>
              <a:rPr lang="fr-FR" b="1" dirty="0" smtClean="0">
                <a:solidFill>
                  <a:schemeClr val="accent5">
                    <a:lumMod val="75000"/>
                  </a:schemeClr>
                </a:solidFill>
              </a:rPr>
              <a:t>Appel</a:t>
            </a:r>
          </a:p>
          <a:p>
            <a:pPr marL="533400"/>
            <a:r>
              <a:rPr lang="fr-FR" b="1" dirty="0" smtClean="0">
                <a:solidFill>
                  <a:schemeClr val="accent5">
                    <a:lumMod val="75000"/>
                  </a:schemeClr>
                </a:solidFill>
              </a:rPr>
              <a:t>SELECT * FROM </a:t>
            </a:r>
            <a:r>
              <a:rPr lang="fr-FR" b="1" dirty="0" err="1">
                <a:solidFill>
                  <a:schemeClr val="accent5">
                    <a:lumMod val="75000"/>
                  </a:schemeClr>
                </a:solidFill>
              </a:rPr>
              <a:t>V</a:t>
            </a:r>
            <a:r>
              <a:rPr lang="fr-FR" b="1" dirty="0" err="1" smtClean="0">
                <a:solidFill>
                  <a:schemeClr val="accent5">
                    <a:lumMod val="75000"/>
                  </a:schemeClr>
                </a:solidFill>
              </a:rPr>
              <a:t>_emplcar</a:t>
            </a:r>
            <a:r>
              <a:rPr lang="fr-FR" b="1" dirty="0" smtClean="0">
                <a:solidFill>
                  <a:schemeClr val="accent5">
                    <a:lumMod val="75000"/>
                  </a:schemeClr>
                </a:solidFill>
              </a:rPr>
              <a:t>;</a:t>
            </a:r>
            <a:endParaRPr lang="fr-FR" b="1" dirty="0">
              <a:solidFill>
                <a:schemeClr val="accent5">
                  <a:lumMod val="75000"/>
                </a:schemeClr>
              </a:solidFill>
            </a:endParaRP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45</a:t>
            </a:fld>
            <a:endParaRPr lang="fr-FR"/>
          </a:p>
        </p:txBody>
      </p:sp>
      <p:sp>
        <p:nvSpPr>
          <p:cNvPr id="4" name="ZoneTexte 3"/>
          <p:cNvSpPr txBox="1"/>
          <p:nvPr/>
        </p:nvSpPr>
        <p:spPr>
          <a:xfrm>
            <a:off x="3113314" y="108858"/>
            <a:ext cx="5497286" cy="584775"/>
          </a:xfrm>
          <a:prstGeom prst="rect">
            <a:avLst/>
          </a:prstGeom>
          <a:noFill/>
        </p:spPr>
        <p:txBody>
          <a:bodyPr wrap="square" rtlCol="0">
            <a:spAutoFit/>
          </a:bodyPr>
          <a:lstStyle/>
          <a:p>
            <a:pPr algn="ctr"/>
            <a:r>
              <a:rPr lang="fr-FR" sz="3200" dirty="0" smtClean="0"/>
              <a:t>Les vues en SQL : Créer une vue</a:t>
            </a:r>
            <a:endParaRPr lang="fr-FR" sz="3200" dirty="0"/>
          </a:p>
        </p:txBody>
      </p:sp>
      <p:sp>
        <p:nvSpPr>
          <p:cNvPr id="6" name="Flèche droite 5"/>
          <p:cNvSpPr/>
          <p:nvPr/>
        </p:nvSpPr>
        <p:spPr>
          <a:xfrm>
            <a:off x="6259285" y="3100448"/>
            <a:ext cx="598715" cy="28302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7" name="Organigramme : Connecteur 6"/>
          <p:cNvSpPr/>
          <p:nvPr/>
        </p:nvSpPr>
        <p:spPr>
          <a:xfrm>
            <a:off x="4158344" y="3174665"/>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8" name="Organigramme : Connecteur 7"/>
          <p:cNvSpPr/>
          <p:nvPr/>
        </p:nvSpPr>
        <p:spPr>
          <a:xfrm>
            <a:off x="8610600" y="3154874"/>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a:t>
            </a:r>
          </a:p>
        </p:txBody>
      </p:sp>
      <p:sp>
        <p:nvSpPr>
          <p:cNvPr id="9" name="Organigramme : Connecteur 8"/>
          <p:cNvSpPr/>
          <p:nvPr/>
        </p:nvSpPr>
        <p:spPr>
          <a:xfrm>
            <a:off x="8448600" y="4431612"/>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10" name="Organigramme : Connecteur 9"/>
          <p:cNvSpPr/>
          <p:nvPr/>
        </p:nvSpPr>
        <p:spPr>
          <a:xfrm>
            <a:off x="8448600" y="5484386"/>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2</a:t>
            </a:r>
            <a:endParaRPr lang="fr-FR" dirty="0">
              <a:solidFill>
                <a:srgbClr val="FF0000"/>
              </a:solidFill>
            </a:endParaRPr>
          </a:p>
        </p:txBody>
      </p:sp>
      <p:sp>
        <p:nvSpPr>
          <p:cNvPr id="11" name="ZoneTexte 10"/>
          <p:cNvSpPr txBox="1"/>
          <p:nvPr/>
        </p:nvSpPr>
        <p:spPr>
          <a:xfrm>
            <a:off x="8824459" y="4324424"/>
            <a:ext cx="3095398" cy="738664"/>
          </a:xfrm>
          <a:prstGeom prst="rect">
            <a:avLst/>
          </a:prstGeom>
          <a:noFill/>
        </p:spPr>
        <p:txBody>
          <a:bodyPr wrap="square" rtlCol="0">
            <a:spAutoFit/>
          </a:bodyPr>
          <a:lstStyle/>
          <a:p>
            <a:r>
              <a:rPr lang="fr-FR" sz="1400" b="1" dirty="0" smtClean="0"/>
              <a:t>Les alias sont facultatifs et représentent les noms affichés dans les colonnes de la vue</a:t>
            </a:r>
            <a:endParaRPr lang="fr-FR" sz="1400" b="1" dirty="0"/>
          </a:p>
        </p:txBody>
      </p:sp>
      <p:sp>
        <p:nvSpPr>
          <p:cNvPr id="12" name="ZoneTexte 11"/>
          <p:cNvSpPr txBox="1"/>
          <p:nvPr/>
        </p:nvSpPr>
        <p:spPr>
          <a:xfrm>
            <a:off x="8824459" y="5178386"/>
            <a:ext cx="3168000" cy="936000"/>
          </a:xfrm>
          <a:prstGeom prst="rect">
            <a:avLst/>
          </a:prstGeom>
          <a:noFill/>
        </p:spPr>
        <p:txBody>
          <a:bodyPr wrap="square" rtlCol="0">
            <a:spAutoFit/>
          </a:bodyPr>
          <a:lstStyle/>
          <a:p>
            <a:r>
              <a:rPr lang="fr-FR" sz="1400" b="1" dirty="0" smtClean="0"/>
              <a:t>Les noms de colonnes sont soient les noms des colonnes des tables soient les alias que vous avez spécifiez lors de la création de la vue</a:t>
            </a:r>
            <a:endParaRPr lang="fr-FR" sz="1400" b="1" dirty="0"/>
          </a:p>
        </p:txBody>
      </p:sp>
    </p:spTree>
    <p:extLst>
      <p:ext uri="{BB962C8B-B14F-4D97-AF65-F5344CB8AC3E}">
        <p14:creationId xmlns:p14="http://schemas.microsoft.com/office/powerpoint/2010/main" val="13725904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46</a:t>
            </a:fld>
            <a:endParaRPr lang="fr-FR"/>
          </a:p>
        </p:txBody>
      </p:sp>
      <p:sp>
        <p:nvSpPr>
          <p:cNvPr id="4" name="ZoneTexte 3"/>
          <p:cNvSpPr txBox="1"/>
          <p:nvPr/>
        </p:nvSpPr>
        <p:spPr>
          <a:xfrm>
            <a:off x="326571" y="97969"/>
            <a:ext cx="11473543" cy="584775"/>
          </a:xfrm>
          <a:prstGeom prst="rect">
            <a:avLst/>
          </a:prstGeom>
          <a:noFill/>
        </p:spPr>
        <p:txBody>
          <a:bodyPr wrap="square" rtlCol="0">
            <a:spAutoFit/>
          </a:bodyPr>
          <a:lstStyle/>
          <a:p>
            <a:pPr algn="ctr"/>
            <a:r>
              <a:rPr lang="fr-FR" sz="3200" dirty="0" smtClean="0"/>
              <a:t>Les vues SQL : La commande ALTER VIEW</a:t>
            </a:r>
            <a:endParaRPr lang="fr-FR" sz="3200" dirty="0"/>
          </a:p>
        </p:txBody>
      </p:sp>
      <p:sp>
        <p:nvSpPr>
          <p:cNvPr id="5" name="Rectangle 4"/>
          <p:cNvSpPr/>
          <p:nvPr/>
        </p:nvSpPr>
        <p:spPr>
          <a:xfrm>
            <a:off x="206829" y="758946"/>
            <a:ext cx="11723914" cy="548945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solidFill>
                  <a:schemeClr val="accent5">
                    <a:lumMod val="75000"/>
                  </a:schemeClr>
                </a:solidFill>
              </a:rPr>
              <a:t>Objectif</a:t>
            </a:r>
          </a:p>
          <a:p>
            <a:r>
              <a:rPr lang="fr-FR" b="1" dirty="0" smtClean="0">
                <a:solidFill>
                  <a:schemeClr val="accent5">
                    <a:lumMod val="75000"/>
                  </a:schemeClr>
                </a:solidFill>
              </a:rPr>
              <a:t>La commande ALTER VIEW permet de modifier une vue dans une base de données.</a:t>
            </a:r>
          </a:p>
          <a:p>
            <a:endParaRPr lang="fr-FR" b="1" dirty="0">
              <a:solidFill>
                <a:schemeClr val="accent5">
                  <a:lumMod val="75000"/>
                </a:schemeClr>
              </a:solidFill>
            </a:endParaRPr>
          </a:p>
          <a:p>
            <a:r>
              <a:rPr lang="fr-FR" b="1" dirty="0" smtClean="0">
                <a:solidFill>
                  <a:schemeClr val="accent5">
                    <a:lumMod val="75000"/>
                  </a:schemeClr>
                </a:solidFill>
              </a:rPr>
              <a:t>Syntaxe</a:t>
            </a:r>
          </a:p>
          <a:p>
            <a:pPr marL="533400"/>
            <a:r>
              <a:rPr lang="fr-FR" b="1" dirty="0" smtClean="0">
                <a:solidFill>
                  <a:srgbClr val="00B0F0"/>
                </a:solidFill>
              </a:rPr>
              <a:t>ALTER VIEW </a:t>
            </a:r>
            <a:r>
              <a:rPr lang="fr-FR" b="1" dirty="0" err="1" smtClean="0">
                <a:solidFill>
                  <a:schemeClr val="accent2">
                    <a:lumMod val="75000"/>
                  </a:schemeClr>
                </a:solidFill>
              </a:rPr>
              <a:t>nom_vue</a:t>
            </a:r>
            <a:r>
              <a:rPr lang="fr-FR" b="1" dirty="0" smtClean="0">
                <a:solidFill>
                  <a:schemeClr val="accent2">
                    <a:lumMod val="75000"/>
                  </a:schemeClr>
                </a:solidFill>
              </a:rPr>
              <a:t> </a:t>
            </a:r>
            <a:r>
              <a:rPr lang="fr-FR" b="1" dirty="0">
                <a:solidFill>
                  <a:srgbClr val="7030A0"/>
                </a:solidFill>
              </a:rPr>
              <a:t>[(</a:t>
            </a:r>
            <a:r>
              <a:rPr lang="fr-FR" b="1" dirty="0" err="1">
                <a:solidFill>
                  <a:srgbClr val="7030A0"/>
                </a:solidFill>
              </a:rPr>
              <a:t>Alias_nom</a:t>
            </a:r>
            <a:r>
              <a:rPr lang="fr-FR" b="1" dirty="0">
                <a:solidFill>
                  <a:srgbClr val="7030A0"/>
                </a:solidFill>
              </a:rPr>
              <a:t>(s)_colonne(s)] </a:t>
            </a:r>
            <a:r>
              <a:rPr lang="fr-FR" b="1" dirty="0" smtClean="0">
                <a:solidFill>
                  <a:srgbClr val="00B0F0"/>
                </a:solidFill>
              </a:rPr>
              <a:t>AS</a:t>
            </a:r>
          </a:p>
          <a:p>
            <a:pPr marL="533400"/>
            <a:r>
              <a:rPr lang="fr-FR" b="1" dirty="0">
                <a:solidFill>
                  <a:schemeClr val="accent5">
                    <a:lumMod val="75000"/>
                  </a:schemeClr>
                </a:solidFill>
              </a:rPr>
              <a:t>SELECT nom(s)_colonne(s</a:t>
            </a:r>
            <a:r>
              <a:rPr lang="fr-FR" b="1" dirty="0" smtClean="0">
                <a:solidFill>
                  <a:schemeClr val="accent5">
                    <a:lumMod val="75000"/>
                  </a:schemeClr>
                </a:solidFill>
              </a:rPr>
              <a:t>)</a:t>
            </a:r>
          </a:p>
          <a:p>
            <a:pPr marL="533400"/>
            <a:r>
              <a:rPr lang="fr-FR" b="1" dirty="0">
                <a:solidFill>
                  <a:schemeClr val="accent5">
                    <a:lumMod val="75000"/>
                  </a:schemeClr>
                </a:solidFill>
              </a:rPr>
              <a:t>FROM </a:t>
            </a:r>
            <a:r>
              <a:rPr lang="fr-FR" b="1" dirty="0">
                <a:solidFill>
                  <a:srgbClr val="00B050"/>
                </a:solidFill>
              </a:rPr>
              <a:t>nom(s)_table(s</a:t>
            </a:r>
            <a:r>
              <a:rPr lang="fr-FR" b="1" dirty="0" smtClean="0">
                <a:solidFill>
                  <a:srgbClr val="00B050"/>
                </a:solidFill>
              </a:rPr>
              <a:t>)</a:t>
            </a:r>
            <a:r>
              <a:rPr lang="fr-FR" b="1" dirty="0" smtClean="0">
                <a:solidFill>
                  <a:schemeClr val="accent5">
                    <a:lumMod val="75000"/>
                  </a:schemeClr>
                </a:solidFill>
              </a:rPr>
              <a:t>;</a:t>
            </a:r>
          </a:p>
          <a:p>
            <a:endParaRPr lang="fr-FR" b="1" dirty="0" smtClean="0">
              <a:solidFill>
                <a:schemeClr val="accent5">
                  <a:lumMod val="75000"/>
                </a:schemeClr>
              </a:solidFill>
            </a:endParaRPr>
          </a:p>
          <a:p>
            <a:r>
              <a:rPr lang="fr-FR" b="1" dirty="0" smtClean="0">
                <a:solidFill>
                  <a:schemeClr val="accent5">
                    <a:lumMod val="75000"/>
                  </a:schemeClr>
                </a:solidFill>
              </a:rPr>
              <a:t>Exemple</a:t>
            </a:r>
          </a:p>
          <a:p>
            <a:pPr marL="533400"/>
            <a:r>
              <a:rPr lang="fr-FR" b="1" dirty="0">
                <a:solidFill>
                  <a:schemeClr val="accent5">
                    <a:lumMod val="75000"/>
                  </a:schemeClr>
                </a:solidFill>
              </a:rPr>
              <a:t>N</a:t>
            </a:r>
            <a:r>
              <a:rPr lang="fr-FR" b="1" dirty="0" smtClean="0">
                <a:solidFill>
                  <a:schemeClr val="accent5">
                    <a:lumMod val="75000"/>
                  </a:schemeClr>
                </a:solidFill>
              </a:rPr>
              <a:t>e plus afficher le prénom des employés dans la vue qui liste les employés et leur véhicule de fonction attitré.</a:t>
            </a:r>
          </a:p>
          <a:p>
            <a:pPr marL="533400"/>
            <a:endParaRPr lang="fr-FR" sz="1400" b="1" dirty="0">
              <a:solidFill>
                <a:schemeClr val="accent5">
                  <a:lumMod val="75000"/>
                </a:schemeClr>
              </a:solidFill>
            </a:endParaRPr>
          </a:p>
          <a:p>
            <a:pPr marL="533400"/>
            <a:r>
              <a:rPr lang="fr-FR" b="1" dirty="0" smtClean="0">
                <a:solidFill>
                  <a:schemeClr val="accent5">
                    <a:lumMod val="75000"/>
                  </a:schemeClr>
                </a:solidFill>
              </a:rPr>
              <a:t>ALTER VIEW </a:t>
            </a:r>
            <a:r>
              <a:rPr lang="fr-FR" b="1" dirty="0" err="1" smtClean="0">
                <a:solidFill>
                  <a:schemeClr val="accent5">
                    <a:lumMod val="75000"/>
                  </a:schemeClr>
                </a:solidFill>
              </a:rPr>
              <a:t>v_emplcar</a:t>
            </a:r>
            <a:r>
              <a:rPr lang="fr-FR" b="1" dirty="0" smtClean="0">
                <a:solidFill>
                  <a:schemeClr val="accent5">
                    <a:lumMod val="75000"/>
                  </a:schemeClr>
                </a:solidFill>
              </a:rPr>
              <a:t> (nom, marque, </a:t>
            </a:r>
            <a:r>
              <a:rPr lang="fr-FR" b="1" dirty="0" err="1" smtClean="0">
                <a:solidFill>
                  <a:schemeClr val="accent5">
                    <a:lumMod val="75000"/>
                  </a:schemeClr>
                </a:solidFill>
              </a:rPr>
              <a:t>modele</a:t>
            </a:r>
            <a:r>
              <a:rPr lang="fr-FR" b="1" dirty="0" smtClean="0">
                <a:solidFill>
                  <a:schemeClr val="accent5">
                    <a:lumMod val="75000"/>
                  </a:schemeClr>
                </a:solidFill>
              </a:rPr>
              <a:t>) AS</a:t>
            </a:r>
          </a:p>
          <a:p>
            <a:pPr marL="533400"/>
            <a:r>
              <a:rPr lang="fr-FR" b="1" dirty="0" smtClean="0">
                <a:solidFill>
                  <a:schemeClr val="accent5">
                    <a:lumMod val="75000"/>
                  </a:schemeClr>
                </a:solidFill>
              </a:rPr>
              <a:t>SELECT </a:t>
            </a:r>
            <a:r>
              <a:rPr lang="fr-FR" b="1" dirty="0" err="1" smtClean="0">
                <a:solidFill>
                  <a:schemeClr val="accent5">
                    <a:lumMod val="75000"/>
                  </a:schemeClr>
                </a:solidFill>
              </a:rPr>
              <a:t>nom_empl</a:t>
            </a:r>
            <a:r>
              <a:rPr lang="fr-FR" b="1" dirty="0" smtClean="0">
                <a:solidFill>
                  <a:schemeClr val="accent5">
                    <a:lumMod val="75000"/>
                  </a:schemeClr>
                </a:solidFill>
              </a:rPr>
              <a:t>, </a:t>
            </a:r>
            <a:r>
              <a:rPr lang="fr-FR" b="1" dirty="0" err="1" smtClean="0">
                <a:solidFill>
                  <a:schemeClr val="accent5">
                    <a:lumMod val="75000"/>
                  </a:schemeClr>
                </a:solidFill>
              </a:rPr>
              <a:t>marque_vehicule</a:t>
            </a:r>
            <a:r>
              <a:rPr lang="fr-FR" b="1" dirty="0" smtClean="0">
                <a:solidFill>
                  <a:schemeClr val="accent5">
                    <a:lumMod val="75000"/>
                  </a:schemeClr>
                </a:solidFill>
              </a:rPr>
              <a:t>, </a:t>
            </a:r>
            <a:r>
              <a:rPr lang="fr-FR" b="1" dirty="0" err="1" smtClean="0">
                <a:solidFill>
                  <a:schemeClr val="accent5">
                    <a:lumMod val="75000"/>
                  </a:schemeClr>
                </a:solidFill>
              </a:rPr>
              <a:t>modele_vehicule</a:t>
            </a:r>
            <a:endParaRPr lang="fr-FR" b="1" dirty="0" smtClean="0">
              <a:solidFill>
                <a:schemeClr val="accent5">
                  <a:lumMod val="75000"/>
                </a:schemeClr>
              </a:solidFill>
            </a:endParaRPr>
          </a:p>
          <a:p>
            <a:pPr marL="533400"/>
            <a:r>
              <a:rPr lang="fr-FR" b="1" dirty="0" smtClean="0">
                <a:solidFill>
                  <a:schemeClr val="accent5">
                    <a:lumMod val="75000"/>
                  </a:schemeClr>
                </a:solidFill>
              </a:rPr>
              <a:t>FROM </a:t>
            </a:r>
            <a:r>
              <a:rPr lang="fr-FR" b="1" dirty="0" err="1" smtClean="0">
                <a:solidFill>
                  <a:schemeClr val="accent5">
                    <a:lumMod val="75000"/>
                  </a:schemeClr>
                </a:solidFill>
              </a:rPr>
              <a:t>T_employe</a:t>
            </a:r>
            <a:r>
              <a:rPr lang="fr-FR" b="1" dirty="0" smtClean="0">
                <a:solidFill>
                  <a:schemeClr val="accent5">
                    <a:lumMod val="75000"/>
                  </a:schemeClr>
                </a:solidFill>
              </a:rPr>
              <a:t>, </a:t>
            </a:r>
            <a:r>
              <a:rPr lang="fr-FR" b="1" dirty="0" err="1" smtClean="0">
                <a:solidFill>
                  <a:schemeClr val="accent5">
                    <a:lumMod val="75000"/>
                  </a:schemeClr>
                </a:solidFill>
              </a:rPr>
              <a:t>T_vehicule</a:t>
            </a:r>
            <a:endParaRPr lang="fr-FR" b="1" dirty="0" smtClean="0">
              <a:solidFill>
                <a:schemeClr val="accent5">
                  <a:lumMod val="75000"/>
                </a:schemeClr>
              </a:solidFill>
            </a:endParaRPr>
          </a:p>
          <a:p>
            <a:pPr marL="533400"/>
            <a:r>
              <a:rPr lang="fr-FR" b="1" dirty="0" smtClean="0">
                <a:solidFill>
                  <a:schemeClr val="accent5">
                    <a:lumMod val="75000"/>
                  </a:schemeClr>
                </a:solidFill>
              </a:rPr>
              <a:t>WHERE </a:t>
            </a:r>
            <a:r>
              <a:rPr lang="fr-FR" b="1" dirty="0" err="1" smtClean="0">
                <a:solidFill>
                  <a:schemeClr val="accent5">
                    <a:lumMod val="75000"/>
                  </a:schemeClr>
                </a:solidFill>
              </a:rPr>
              <a:t>T_employe.id_empl</a:t>
            </a:r>
            <a:r>
              <a:rPr lang="fr-FR" b="1" dirty="0" smtClean="0">
                <a:solidFill>
                  <a:schemeClr val="accent5">
                    <a:lumMod val="75000"/>
                  </a:schemeClr>
                </a:solidFill>
              </a:rPr>
              <a:t> = </a:t>
            </a:r>
            <a:r>
              <a:rPr lang="fr-FR" b="1" dirty="0" err="1" smtClean="0">
                <a:solidFill>
                  <a:schemeClr val="accent5">
                    <a:lumMod val="75000"/>
                  </a:schemeClr>
                </a:solidFill>
              </a:rPr>
              <a:t>T_vehicule.id_empl</a:t>
            </a:r>
            <a:r>
              <a:rPr lang="fr-FR" b="1" dirty="0" smtClean="0">
                <a:solidFill>
                  <a:schemeClr val="accent5">
                    <a:lumMod val="75000"/>
                  </a:schemeClr>
                </a:solidFill>
              </a:rPr>
              <a:t>;</a:t>
            </a:r>
            <a:endParaRPr lang="fr-FR" b="1" dirty="0">
              <a:solidFill>
                <a:schemeClr val="accent5">
                  <a:lumMod val="75000"/>
                </a:schemeClr>
              </a:solidFill>
            </a:endParaRPr>
          </a:p>
        </p:txBody>
      </p:sp>
    </p:spTree>
    <p:extLst>
      <p:ext uri="{BB962C8B-B14F-4D97-AF65-F5344CB8AC3E}">
        <p14:creationId xmlns:p14="http://schemas.microsoft.com/office/powerpoint/2010/main" val="37804673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47</a:t>
            </a:fld>
            <a:endParaRPr lang="fr-FR"/>
          </a:p>
        </p:txBody>
      </p:sp>
      <p:sp>
        <p:nvSpPr>
          <p:cNvPr id="4" name="ZoneTexte 3"/>
          <p:cNvSpPr txBox="1"/>
          <p:nvPr/>
        </p:nvSpPr>
        <p:spPr>
          <a:xfrm>
            <a:off x="1458686" y="158914"/>
            <a:ext cx="9274627" cy="584775"/>
          </a:xfrm>
          <a:prstGeom prst="rect">
            <a:avLst/>
          </a:prstGeom>
          <a:noFill/>
          <a:effectLst/>
        </p:spPr>
        <p:txBody>
          <a:bodyPr wrap="square" rtlCol="0">
            <a:spAutoFit/>
          </a:bodyPr>
          <a:lstStyle/>
          <a:p>
            <a:pPr algn="ctr"/>
            <a:r>
              <a:rPr lang="fr-FR" sz="3200" dirty="0" smtClean="0"/>
              <a:t>Les vues en SQL : La commande DROP VIEW</a:t>
            </a:r>
            <a:endParaRPr lang="fr-FR" sz="3200" dirty="0"/>
          </a:p>
        </p:txBody>
      </p:sp>
      <p:sp>
        <p:nvSpPr>
          <p:cNvPr id="5" name="Rectangle 4"/>
          <p:cNvSpPr/>
          <p:nvPr/>
        </p:nvSpPr>
        <p:spPr>
          <a:xfrm>
            <a:off x="185058" y="881743"/>
            <a:ext cx="11865428" cy="547460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solidFill>
                  <a:schemeClr val="accent5">
                    <a:lumMod val="75000"/>
                  </a:schemeClr>
                </a:solidFill>
              </a:rPr>
              <a:t>Objectif</a:t>
            </a:r>
          </a:p>
          <a:p>
            <a:r>
              <a:rPr lang="fr-FR" b="1" dirty="0" smtClean="0">
                <a:solidFill>
                  <a:schemeClr val="accent5">
                    <a:lumMod val="75000"/>
                  </a:schemeClr>
                </a:solidFill>
              </a:rPr>
              <a:t>La commande DROP VIEW permet de supprimer une vue de la base de donnée.</a:t>
            </a:r>
          </a:p>
          <a:p>
            <a:endParaRPr lang="fr-FR" b="1" dirty="0">
              <a:solidFill>
                <a:schemeClr val="accent5">
                  <a:lumMod val="75000"/>
                </a:schemeClr>
              </a:solidFill>
            </a:endParaRPr>
          </a:p>
          <a:p>
            <a:r>
              <a:rPr lang="fr-FR" b="1" dirty="0" smtClean="0">
                <a:solidFill>
                  <a:schemeClr val="accent5">
                    <a:lumMod val="75000"/>
                  </a:schemeClr>
                </a:solidFill>
              </a:rPr>
              <a:t>Syntaxe</a:t>
            </a:r>
          </a:p>
          <a:p>
            <a:pPr marL="533400"/>
            <a:r>
              <a:rPr lang="fr-FR" b="1" dirty="0" smtClean="0">
                <a:solidFill>
                  <a:srgbClr val="00B0F0"/>
                </a:solidFill>
              </a:rPr>
              <a:t>DROP VIEW </a:t>
            </a:r>
            <a:r>
              <a:rPr lang="fr-FR" b="1" dirty="0" err="1" smtClean="0">
                <a:solidFill>
                  <a:schemeClr val="accent5">
                    <a:lumMod val="75000"/>
                  </a:schemeClr>
                </a:solidFill>
              </a:rPr>
              <a:t>nom_vue</a:t>
            </a:r>
            <a:r>
              <a:rPr lang="fr-FR" b="1" dirty="0" smtClean="0">
                <a:solidFill>
                  <a:schemeClr val="accent5">
                    <a:lumMod val="75000"/>
                  </a:schemeClr>
                </a:solidFill>
              </a:rPr>
              <a:t>;</a:t>
            </a:r>
          </a:p>
          <a:p>
            <a:endParaRPr lang="fr-FR" b="1" dirty="0" smtClean="0">
              <a:solidFill>
                <a:schemeClr val="accent5">
                  <a:lumMod val="75000"/>
                </a:schemeClr>
              </a:solidFill>
            </a:endParaRPr>
          </a:p>
          <a:p>
            <a:r>
              <a:rPr lang="fr-FR" b="1" dirty="0" smtClean="0">
                <a:solidFill>
                  <a:schemeClr val="accent5">
                    <a:lumMod val="75000"/>
                  </a:schemeClr>
                </a:solidFill>
              </a:rPr>
              <a:t>Exemple</a:t>
            </a:r>
          </a:p>
          <a:p>
            <a:pPr marL="533400"/>
            <a:r>
              <a:rPr lang="fr-FR" b="1" dirty="0" smtClean="0">
                <a:solidFill>
                  <a:schemeClr val="accent5">
                    <a:lumMod val="75000"/>
                  </a:schemeClr>
                </a:solidFill>
              </a:rPr>
              <a:t>Supprimer la vue </a:t>
            </a:r>
            <a:r>
              <a:rPr lang="fr-FR" b="1" dirty="0" err="1" smtClean="0">
                <a:solidFill>
                  <a:schemeClr val="accent5">
                    <a:lumMod val="75000"/>
                  </a:schemeClr>
                </a:solidFill>
              </a:rPr>
              <a:t>employes</a:t>
            </a:r>
            <a:endParaRPr lang="fr-FR" b="1" dirty="0" smtClean="0">
              <a:solidFill>
                <a:schemeClr val="accent5">
                  <a:lumMod val="75000"/>
                </a:schemeClr>
              </a:solidFill>
            </a:endParaRPr>
          </a:p>
          <a:p>
            <a:pPr marL="533400"/>
            <a:r>
              <a:rPr lang="fr-FR" b="1" dirty="0" smtClean="0">
                <a:solidFill>
                  <a:schemeClr val="accent5">
                    <a:lumMod val="75000"/>
                  </a:schemeClr>
                </a:solidFill>
              </a:rPr>
              <a:t>DROP VIEW </a:t>
            </a:r>
            <a:r>
              <a:rPr lang="fr-FR" b="1" dirty="0" err="1" smtClean="0">
                <a:solidFill>
                  <a:schemeClr val="accent5">
                    <a:lumMod val="75000"/>
                  </a:schemeClr>
                </a:solidFill>
              </a:rPr>
              <a:t>V_employes</a:t>
            </a:r>
            <a:r>
              <a:rPr lang="fr-FR" b="1" dirty="0" smtClean="0">
                <a:solidFill>
                  <a:schemeClr val="accent5">
                    <a:lumMod val="75000"/>
                  </a:schemeClr>
                </a:solidFill>
              </a:rPr>
              <a:t>;</a:t>
            </a:r>
            <a:endParaRPr lang="fr-FR" b="1" dirty="0">
              <a:solidFill>
                <a:schemeClr val="accent5">
                  <a:lumMod val="75000"/>
                </a:schemeClr>
              </a:solidFill>
            </a:endParaRPr>
          </a:p>
        </p:txBody>
      </p:sp>
    </p:spTree>
    <p:extLst>
      <p:ext uri="{BB962C8B-B14F-4D97-AF65-F5344CB8AC3E}">
        <p14:creationId xmlns:p14="http://schemas.microsoft.com/office/powerpoint/2010/main" val="40413553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48</a:t>
            </a:fld>
            <a:endParaRPr lang="fr-FR"/>
          </a:p>
        </p:txBody>
      </p:sp>
      <p:sp>
        <p:nvSpPr>
          <p:cNvPr id="4" name="ZoneTexte 3"/>
          <p:cNvSpPr txBox="1"/>
          <p:nvPr/>
        </p:nvSpPr>
        <p:spPr>
          <a:xfrm>
            <a:off x="2100942" y="195943"/>
            <a:ext cx="7413172" cy="584775"/>
          </a:xfrm>
          <a:prstGeom prst="rect">
            <a:avLst/>
          </a:prstGeom>
          <a:noFill/>
        </p:spPr>
        <p:txBody>
          <a:bodyPr wrap="square" rtlCol="0">
            <a:spAutoFit/>
          </a:bodyPr>
          <a:lstStyle/>
          <a:p>
            <a:pPr algn="ctr"/>
            <a:r>
              <a:rPr lang="fr-FR" sz="3200" dirty="0" smtClean="0"/>
              <a:t>Import/export de données avec MySQL</a:t>
            </a:r>
            <a:endParaRPr lang="fr-FR" sz="3200" dirty="0"/>
          </a:p>
        </p:txBody>
      </p:sp>
      <p:sp>
        <p:nvSpPr>
          <p:cNvPr id="5" name="Rectangle 4"/>
          <p:cNvSpPr/>
          <p:nvPr/>
        </p:nvSpPr>
        <p:spPr>
          <a:xfrm>
            <a:off x="217713" y="1012370"/>
            <a:ext cx="11772000" cy="536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solidFill>
                  <a:schemeClr val="accent5">
                    <a:lumMod val="75000"/>
                  </a:schemeClr>
                </a:solidFill>
              </a:rPr>
              <a:t>Objectif</a:t>
            </a:r>
          </a:p>
          <a:p>
            <a:r>
              <a:rPr lang="fr-FR" b="1" dirty="0" smtClean="0">
                <a:solidFill>
                  <a:schemeClr val="accent5">
                    <a:lumMod val="75000"/>
                  </a:schemeClr>
                </a:solidFill>
              </a:rPr>
              <a:t>Dans un système de gestion de bases de données, il peut être intéressant de pouvoir : </a:t>
            </a:r>
          </a:p>
          <a:p>
            <a:pPr marL="719138"/>
            <a:endParaRPr lang="fr-FR" sz="1200" b="1" dirty="0">
              <a:solidFill>
                <a:schemeClr val="accent5">
                  <a:lumMod val="75000"/>
                </a:schemeClr>
              </a:solidFill>
            </a:endParaRPr>
          </a:p>
          <a:p>
            <a:pPr marL="719138"/>
            <a:r>
              <a:rPr lang="fr-FR" b="1" dirty="0" smtClean="0">
                <a:solidFill>
                  <a:schemeClr val="accent5">
                    <a:lumMod val="75000"/>
                  </a:schemeClr>
                </a:solidFill>
              </a:rPr>
              <a:t>Exporter l'ensemble des informations contenu dans une base de donnés  pour</a:t>
            </a:r>
          </a:p>
          <a:p>
            <a:pPr marL="1436688"/>
            <a:r>
              <a:rPr lang="fr-FR" b="1" dirty="0" smtClean="0">
                <a:solidFill>
                  <a:schemeClr val="accent5">
                    <a:lumMod val="75000"/>
                  </a:schemeClr>
                </a:solidFill>
              </a:rPr>
              <a:t>Effectuer une sauvegarde de sécurité (backup)</a:t>
            </a:r>
          </a:p>
          <a:p>
            <a:pPr marL="1436688"/>
            <a:r>
              <a:rPr lang="fr-FR" b="1" dirty="0">
                <a:solidFill>
                  <a:schemeClr val="accent5">
                    <a:lumMod val="75000"/>
                  </a:schemeClr>
                </a:solidFill>
              </a:rPr>
              <a:t>S</a:t>
            </a:r>
            <a:r>
              <a:rPr lang="fr-FR" b="1" dirty="0" smtClean="0">
                <a:solidFill>
                  <a:schemeClr val="accent5">
                    <a:lumMod val="75000"/>
                  </a:schemeClr>
                </a:solidFill>
              </a:rPr>
              <a:t>tocker une base sur un support amovible pour travailler chez soi </a:t>
            </a:r>
          </a:p>
          <a:p>
            <a:pPr marL="1436688"/>
            <a:r>
              <a:rPr lang="fr-FR" b="1" dirty="0">
                <a:solidFill>
                  <a:schemeClr val="accent5">
                    <a:lumMod val="75000"/>
                  </a:schemeClr>
                </a:solidFill>
              </a:rPr>
              <a:t>C</a:t>
            </a:r>
            <a:r>
              <a:rPr lang="fr-FR" b="1" dirty="0" smtClean="0">
                <a:solidFill>
                  <a:schemeClr val="accent5">
                    <a:lumMod val="75000"/>
                  </a:schemeClr>
                </a:solidFill>
              </a:rPr>
              <a:t>omparer les données de la base de données à un instant T</a:t>
            </a:r>
          </a:p>
          <a:p>
            <a:pPr marL="1436688"/>
            <a:r>
              <a:rPr lang="fr-FR" b="1" dirty="0" smtClean="0">
                <a:solidFill>
                  <a:schemeClr val="accent5">
                    <a:lumMod val="75000"/>
                  </a:schemeClr>
                </a:solidFill>
              </a:rPr>
              <a:t>Tester la portabilité d'une base de données dans différents SGBD</a:t>
            </a:r>
          </a:p>
          <a:p>
            <a:pPr marL="719138"/>
            <a:endParaRPr lang="fr-FR" b="1" dirty="0">
              <a:solidFill>
                <a:schemeClr val="accent5">
                  <a:lumMod val="75000"/>
                </a:schemeClr>
              </a:solidFill>
            </a:endParaRPr>
          </a:p>
          <a:p>
            <a:pPr marL="719138"/>
            <a:r>
              <a:rPr lang="fr-FR" b="1" dirty="0" smtClean="0">
                <a:solidFill>
                  <a:schemeClr val="accent5">
                    <a:lumMod val="75000"/>
                  </a:schemeClr>
                </a:solidFill>
              </a:rPr>
              <a:t>Importer des informations dans une base de données pour </a:t>
            </a:r>
          </a:p>
          <a:p>
            <a:pPr marL="1436688"/>
            <a:r>
              <a:rPr lang="fr-FR" b="1" dirty="0" smtClean="0">
                <a:solidFill>
                  <a:schemeClr val="accent5">
                    <a:lumMod val="75000"/>
                  </a:schemeClr>
                </a:solidFill>
              </a:rPr>
              <a:t>Un </a:t>
            </a:r>
            <a:r>
              <a:rPr lang="fr-FR" b="1" dirty="0">
                <a:solidFill>
                  <a:schemeClr val="accent5">
                    <a:lumMod val="75000"/>
                  </a:schemeClr>
                </a:solidFill>
              </a:rPr>
              <a:t>g</a:t>
            </a:r>
            <a:r>
              <a:rPr lang="fr-FR" b="1" dirty="0" smtClean="0">
                <a:solidFill>
                  <a:schemeClr val="accent5">
                    <a:lumMod val="75000"/>
                  </a:schemeClr>
                </a:solidFill>
              </a:rPr>
              <a:t>ain de temps lors de la création de la base</a:t>
            </a:r>
          </a:p>
          <a:p>
            <a:pPr marL="1436688"/>
            <a:r>
              <a:rPr lang="fr-FR" b="1" dirty="0" smtClean="0">
                <a:solidFill>
                  <a:schemeClr val="accent5">
                    <a:lumMod val="75000"/>
                  </a:schemeClr>
                </a:solidFill>
              </a:rPr>
              <a:t>Fusionner deux bases de données</a:t>
            </a:r>
          </a:p>
          <a:p>
            <a:pPr marL="1436688"/>
            <a:r>
              <a:rPr lang="fr-FR" b="1" dirty="0" smtClean="0">
                <a:solidFill>
                  <a:schemeClr val="accent5">
                    <a:lumMod val="75000"/>
                  </a:schemeClr>
                </a:solidFill>
              </a:rPr>
              <a:t>Tester la portabilité d'une base de données dans différents SGBD</a:t>
            </a:r>
          </a:p>
          <a:p>
            <a:pPr marL="1436688"/>
            <a:r>
              <a:rPr lang="fr-FR" b="1" dirty="0" smtClean="0">
                <a:solidFill>
                  <a:schemeClr val="accent5">
                    <a:lumMod val="75000"/>
                  </a:schemeClr>
                </a:solidFill>
              </a:rPr>
              <a:t>Migrer des données de différents fichiers Excel vers une bases de données centralisée</a:t>
            </a:r>
          </a:p>
          <a:p>
            <a:endParaRPr lang="fr-FR" b="1" dirty="0" smtClean="0">
              <a:solidFill>
                <a:schemeClr val="accent5">
                  <a:lumMod val="75000"/>
                </a:schemeClr>
              </a:solidFill>
            </a:endParaRPr>
          </a:p>
          <a:p>
            <a:r>
              <a:rPr lang="fr-FR" b="1" dirty="0" smtClean="0">
                <a:solidFill>
                  <a:schemeClr val="accent5">
                    <a:lumMod val="75000"/>
                  </a:schemeClr>
                </a:solidFill>
              </a:rPr>
              <a:t>Pour effectuer ces opérations, nous emploierons deux méthodes :</a:t>
            </a:r>
            <a:endParaRPr lang="fr-FR" b="1" dirty="0">
              <a:solidFill>
                <a:schemeClr val="accent5">
                  <a:lumMod val="75000"/>
                </a:schemeClr>
              </a:solidFill>
            </a:endParaRPr>
          </a:p>
          <a:p>
            <a:pPr marL="1436688"/>
            <a:r>
              <a:rPr lang="fr-FR" b="1" dirty="0" smtClean="0">
                <a:solidFill>
                  <a:schemeClr val="accent5">
                    <a:lumMod val="75000"/>
                  </a:schemeClr>
                </a:solidFill>
              </a:rPr>
              <a:t>Avec l'interface graphique de </a:t>
            </a:r>
            <a:r>
              <a:rPr lang="fr-FR" b="1" dirty="0" err="1" smtClean="0">
                <a:solidFill>
                  <a:schemeClr val="accent5">
                    <a:lumMod val="75000"/>
                  </a:schemeClr>
                </a:solidFill>
              </a:rPr>
              <a:t>phpMyAdmin</a:t>
            </a:r>
            <a:endParaRPr lang="fr-FR" b="1" dirty="0" smtClean="0">
              <a:solidFill>
                <a:schemeClr val="accent5">
                  <a:lumMod val="75000"/>
                </a:schemeClr>
              </a:solidFill>
            </a:endParaRPr>
          </a:p>
          <a:p>
            <a:pPr marL="1436688"/>
            <a:r>
              <a:rPr lang="fr-FR" b="1" dirty="0" smtClean="0">
                <a:solidFill>
                  <a:schemeClr val="accent5">
                    <a:lumMod val="75000"/>
                  </a:schemeClr>
                </a:solidFill>
              </a:rPr>
              <a:t>Avec MySQL en ligne de commande </a:t>
            </a:r>
          </a:p>
          <a:p>
            <a:pPr marL="1436688"/>
            <a:endParaRPr lang="fr-FR" b="1" dirty="0" smtClean="0">
              <a:solidFill>
                <a:schemeClr val="accent5">
                  <a:lumMod val="75000"/>
                </a:schemeClr>
              </a:solidFill>
            </a:endParaRPr>
          </a:p>
          <a:p>
            <a:endParaRPr lang="fr-FR" b="1" dirty="0">
              <a:solidFill>
                <a:schemeClr val="accent5">
                  <a:lumMod val="75000"/>
                </a:schemeClr>
              </a:solidFill>
            </a:endParaRPr>
          </a:p>
          <a:p>
            <a:endParaRPr lang="fr-FR" b="1" dirty="0" smtClean="0">
              <a:solidFill>
                <a:schemeClr val="accent5">
                  <a:lumMod val="75000"/>
                </a:schemeClr>
              </a:solidFill>
            </a:endParaRPr>
          </a:p>
          <a:p>
            <a:endParaRPr lang="fr-FR" b="1" dirty="0" smtClean="0">
              <a:solidFill>
                <a:schemeClr val="accent5">
                  <a:lumMod val="75000"/>
                </a:schemeClr>
              </a:solidFill>
            </a:endParaRPr>
          </a:p>
          <a:p>
            <a:endParaRPr lang="fr-FR" b="1" dirty="0">
              <a:solidFill>
                <a:schemeClr val="accent5">
                  <a:lumMod val="75000"/>
                </a:schemeClr>
              </a:solidFill>
            </a:endParaRPr>
          </a:p>
        </p:txBody>
      </p:sp>
      <p:sp>
        <p:nvSpPr>
          <p:cNvPr id="8" name="Flèche droite 7"/>
          <p:cNvSpPr/>
          <p:nvPr/>
        </p:nvSpPr>
        <p:spPr>
          <a:xfrm>
            <a:off x="489857" y="1736270"/>
            <a:ext cx="500743" cy="360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0" name="Flèche droite 9"/>
          <p:cNvSpPr/>
          <p:nvPr/>
        </p:nvSpPr>
        <p:spPr>
          <a:xfrm>
            <a:off x="489857" y="3385457"/>
            <a:ext cx="500743" cy="360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Flèche droite 11"/>
          <p:cNvSpPr/>
          <p:nvPr/>
        </p:nvSpPr>
        <p:spPr>
          <a:xfrm>
            <a:off x="1360714" y="2096270"/>
            <a:ext cx="360000" cy="180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3" name="Flèche droite 12"/>
          <p:cNvSpPr/>
          <p:nvPr/>
        </p:nvSpPr>
        <p:spPr>
          <a:xfrm>
            <a:off x="1371600" y="2383970"/>
            <a:ext cx="360000" cy="180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4" name="Flèche droite 13"/>
          <p:cNvSpPr/>
          <p:nvPr/>
        </p:nvSpPr>
        <p:spPr>
          <a:xfrm>
            <a:off x="1360714" y="2656112"/>
            <a:ext cx="360000" cy="180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5" name="Flèche droite 14"/>
          <p:cNvSpPr/>
          <p:nvPr/>
        </p:nvSpPr>
        <p:spPr>
          <a:xfrm>
            <a:off x="1360714" y="2950853"/>
            <a:ext cx="360000" cy="180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6" name="Flèche droite 15"/>
          <p:cNvSpPr/>
          <p:nvPr/>
        </p:nvSpPr>
        <p:spPr>
          <a:xfrm>
            <a:off x="1371600" y="3752596"/>
            <a:ext cx="360000" cy="180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7" name="Flèche droite 16"/>
          <p:cNvSpPr/>
          <p:nvPr/>
        </p:nvSpPr>
        <p:spPr>
          <a:xfrm>
            <a:off x="1371600" y="4012597"/>
            <a:ext cx="360000" cy="180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8" name="Flèche droite 17"/>
          <p:cNvSpPr/>
          <p:nvPr/>
        </p:nvSpPr>
        <p:spPr>
          <a:xfrm>
            <a:off x="1371600" y="4312478"/>
            <a:ext cx="360000" cy="180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9" name="Flèche droite 18"/>
          <p:cNvSpPr/>
          <p:nvPr/>
        </p:nvSpPr>
        <p:spPr>
          <a:xfrm>
            <a:off x="1371600" y="4592006"/>
            <a:ext cx="360000" cy="180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0" name="Flèche droite 19"/>
          <p:cNvSpPr/>
          <p:nvPr/>
        </p:nvSpPr>
        <p:spPr>
          <a:xfrm>
            <a:off x="1360714" y="5402810"/>
            <a:ext cx="360000" cy="180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1" name="Flèche droite 20"/>
          <p:cNvSpPr/>
          <p:nvPr/>
        </p:nvSpPr>
        <p:spPr>
          <a:xfrm>
            <a:off x="1360714" y="5682338"/>
            <a:ext cx="360000" cy="180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138709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49</a:t>
            </a:fld>
            <a:endParaRPr lang="fr-FR"/>
          </a:p>
        </p:txBody>
      </p:sp>
      <p:sp>
        <p:nvSpPr>
          <p:cNvPr id="7" name="ZoneTexte 6"/>
          <p:cNvSpPr txBox="1"/>
          <p:nvPr/>
        </p:nvSpPr>
        <p:spPr>
          <a:xfrm>
            <a:off x="119744" y="141515"/>
            <a:ext cx="11941627" cy="584775"/>
          </a:xfrm>
          <a:prstGeom prst="rect">
            <a:avLst/>
          </a:prstGeom>
          <a:noFill/>
        </p:spPr>
        <p:txBody>
          <a:bodyPr wrap="square" rtlCol="0">
            <a:spAutoFit/>
          </a:bodyPr>
          <a:lstStyle/>
          <a:p>
            <a:r>
              <a:rPr lang="fr-FR" sz="3200" dirty="0" smtClean="0"/>
              <a:t>Import de données dans une base de données avec </a:t>
            </a:r>
            <a:r>
              <a:rPr lang="fr-FR" sz="3200" dirty="0" err="1" smtClean="0"/>
              <a:t>phpMyAdmin</a:t>
            </a:r>
            <a:r>
              <a:rPr lang="fr-FR" sz="3200" dirty="0" smtClean="0"/>
              <a:t>(1)</a:t>
            </a:r>
            <a:endParaRPr lang="fr-FR" sz="3200" dirty="0"/>
          </a:p>
        </p:txBody>
      </p:sp>
      <p:sp>
        <p:nvSpPr>
          <p:cNvPr id="8" name="Rectangle 7"/>
          <p:cNvSpPr/>
          <p:nvPr/>
        </p:nvSpPr>
        <p:spPr>
          <a:xfrm>
            <a:off x="119744" y="726290"/>
            <a:ext cx="11941628" cy="516288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2"/>
          <a:stretch>
            <a:fillRect/>
          </a:stretch>
        </p:blipFill>
        <p:spPr>
          <a:xfrm>
            <a:off x="227226" y="873351"/>
            <a:ext cx="11726663" cy="4863419"/>
          </a:xfrm>
          <a:prstGeom prst="rect">
            <a:avLst/>
          </a:prstGeom>
        </p:spPr>
      </p:pic>
      <p:sp>
        <p:nvSpPr>
          <p:cNvPr id="5" name="Organigramme : Connecteur 4"/>
          <p:cNvSpPr/>
          <p:nvPr/>
        </p:nvSpPr>
        <p:spPr>
          <a:xfrm>
            <a:off x="870858" y="1289293"/>
            <a:ext cx="288000" cy="288000"/>
          </a:xfrm>
          <a:prstGeom prst="flowChartConnector">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p:cNvSpPr/>
          <p:nvPr/>
        </p:nvSpPr>
        <p:spPr>
          <a:xfrm>
            <a:off x="8839198" y="1143000"/>
            <a:ext cx="1088572" cy="43429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rganigramme : Connecteur 8"/>
          <p:cNvSpPr/>
          <p:nvPr/>
        </p:nvSpPr>
        <p:spPr>
          <a:xfrm>
            <a:off x="2523604" y="1810944"/>
            <a:ext cx="288000" cy="288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11" name="Organigramme : Connecteur 10"/>
          <p:cNvSpPr/>
          <p:nvPr/>
        </p:nvSpPr>
        <p:spPr>
          <a:xfrm>
            <a:off x="9296396" y="1663450"/>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2</a:t>
            </a:r>
            <a:endParaRPr lang="fr-FR" dirty="0">
              <a:solidFill>
                <a:srgbClr val="FF0000"/>
              </a:solidFill>
            </a:endParaRPr>
          </a:p>
        </p:txBody>
      </p:sp>
      <p:sp>
        <p:nvSpPr>
          <p:cNvPr id="27" name="Organigramme : Connecteur 26"/>
          <p:cNvSpPr/>
          <p:nvPr/>
        </p:nvSpPr>
        <p:spPr>
          <a:xfrm>
            <a:off x="5631859" y="4639794"/>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28" name="Organigramme : Connecteur 27"/>
          <p:cNvSpPr/>
          <p:nvPr/>
        </p:nvSpPr>
        <p:spPr>
          <a:xfrm>
            <a:off x="5631859" y="5138852"/>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2</a:t>
            </a:r>
            <a:endParaRPr lang="fr-FR" dirty="0">
              <a:solidFill>
                <a:srgbClr val="FF0000"/>
              </a:solidFill>
            </a:endParaRPr>
          </a:p>
        </p:txBody>
      </p:sp>
      <p:sp>
        <p:nvSpPr>
          <p:cNvPr id="29" name="ZoneTexte 28"/>
          <p:cNvSpPr txBox="1"/>
          <p:nvPr/>
        </p:nvSpPr>
        <p:spPr>
          <a:xfrm>
            <a:off x="5977631" y="4517963"/>
            <a:ext cx="5833370" cy="523220"/>
          </a:xfrm>
          <a:prstGeom prst="rect">
            <a:avLst/>
          </a:prstGeom>
          <a:noFill/>
        </p:spPr>
        <p:txBody>
          <a:bodyPr wrap="square" rtlCol="0">
            <a:spAutoFit/>
          </a:bodyPr>
          <a:lstStyle/>
          <a:p>
            <a:r>
              <a:rPr lang="fr-FR" sz="1400" b="1" dirty="0" smtClean="0"/>
              <a:t>Se positionner sur la page d'accueil ou sur une base existante selon que l'on souhaite créer ou mettre à jour une base</a:t>
            </a:r>
            <a:endParaRPr lang="fr-FR" sz="1400" b="1" dirty="0"/>
          </a:p>
        </p:txBody>
      </p:sp>
      <p:sp>
        <p:nvSpPr>
          <p:cNvPr id="30" name="ZoneTexte 29"/>
          <p:cNvSpPr txBox="1"/>
          <p:nvPr/>
        </p:nvSpPr>
        <p:spPr>
          <a:xfrm>
            <a:off x="5955858" y="5132626"/>
            <a:ext cx="2480571" cy="307777"/>
          </a:xfrm>
          <a:prstGeom prst="rect">
            <a:avLst/>
          </a:prstGeom>
          <a:noFill/>
        </p:spPr>
        <p:txBody>
          <a:bodyPr wrap="square" rtlCol="0">
            <a:spAutoFit/>
          </a:bodyPr>
          <a:lstStyle/>
          <a:p>
            <a:r>
              <a:rPr lang="fr-FR" sz="1400" b="1" dirty="0" smtClean="0"/>
              <a:t>Cliquer sur le l'onglet Importer</a:t>
            </a:r>
            <a:endParaRPr lang="fr-FR" sz="1400" b="1" dirty="0"/>
          </a:p>
        </p:txBody>
      </p:sp>
      <p:sp>
        <p:nvSpPr>
          <p:cNvPr id="31" name="Rectangle 30"/>
          <p:cNvSpPr/>
          <p:nvPr/>
        </p:nvSpPr>
        <p:spPr>
          <a:xfrm>
            <a:off x="672858" y="2057840"/>
            <a:ext cx="972000" cy="252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61234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198" y="692305"/>
            <a:ext cx="12024000" cy="602917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pied de page 1"/>
          <p:cNvSpPr>
            <a:spLocks noGrp="1"/>
          </p:cNvSpPr>
          <p:nvPr>
            <p:ph type="ftr" sz="quarter" idx="11"/>
          </p:nvPr>
        </p:nvSpPr>
        <p:spPr>
          <a:xfrm>
            <a:off x="4158346" y="6356350"/>
            <a:ext cx="4114800" cy="365125"/>
          </a:xfrm>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a:xfrm>
            <a:off x="8730346" y="6356350"/>
            <a:ext cx="2743200" cy="365125"/>
          </a:xfrm>
        </p:spPr>
        <p:txBody>
          <a:bodyPr/>
          <a:lstStyle/>
          <a:p>
            <a:fld id="{20AA8767-BC59-4CC9-946E-2BE5743AD7A4}" type="slidenum">
              <a:rPr lang="fr-FR" smtClean="0"/>
              <a:t>5</a:t>
            </a:fld>
            <a:endParaRPr lang="fr-FR"/>
          </a:p>
        </p:txBody>
      </p:sp>
      <p:sp>
        <p:nvSpPr>
          <p:cNvPr id="5" name="ZoneTexte 4"/>
          <p:cNvSpPr txBox="1"/>
          <p:nvPr/>
        </p:nvSpPr>
        <p:spPr>
          <a:xfrm>
            <a:off x="1594536" y="33170"/>
            <a:ext cx="9448801" cy="707886"/>
          </a:xfrm>
          <a:prstGeom prst="rect">
            <a:avLst/>
          </a:prstGeom>
          <a:noFill/>
        </p:spPr>
        <p:txBody>
          <a:bodyPr wrap="square" rtlCol="0">
            <a:spAutoFit/>
          </a:bodyPr>
          <a:lstStyle/>
          <a:p>
            <a:pPr algn="ctr">
              <a:tabLst>
                <a:tab pos="1165225" algn="l"/>
              </a:tabLst>
            </a:pPr>
            <a:r>
              <a:rPr lang="fr-FR" sz="4000" dirty="0" smtClean="0"/>
              <a:t>Description d'une relation entre deux tables</a:t>
            </a:r>
            <a:endParaRPr lang="fr-FR" sz="4000" dirty="0"/>
          </a:p>
        </p:txBody>
      </p:sp>
      <p:sp>
        <p:nvSpPr>
          <p:cNvPr id="6" name="Rectangle 5"/>
          <p:cNvSpPr/>
          <p:nvPr/>
        </p:nvSpPr>
        <p:spPr>
          <a:xfrm>
            <a:off x="4221843" y="1205740"/>
            <a:ext cx="2461988" cy="22776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b="1" dirty="0" err="1" smtClean="0">
                <a:solidFill>
                  <a:schemeClr val="accent5"/>
                </a:solidFill>
              </a:rPr>
              <a:t>athlete</a:t>
            </a:r>
            <a:endParaRPr lang="fr-FR" b="1" dirty="0">
              <a:solidFill>
                <a:schemeClr val="accent5"/>
              </a:solidFill>
            </a:endParaRPr>
          </a:p>
          <a:p>
            <a:pPr algn="ctr"/>
            <a:endParaRPr lang="fr-FR" b="1" dirty="0" smtClean="0">
              <a:solidFill>
                <a:schemeClr val="accent5"/>
              </a:solidFill>
            </a:endParaRPr>
          </a:p>
          <a:p>
            <a:r>
              <a:rPr lang="fr-FR" b="1" dirty="0" err="1" smtClean="0">
                <a:solidFill>
                  <a:srgbClr val="00B050"/>
                </a:solidFill>
              </a:rPr>
              <a:t>ID_athlete</a:t>
            </a:r>
            <a:endParaRPr lang="fr-FR" b="1" dirty="0" smtClean="0">
              <a:solidFill>
                <a:srgbClr val="00B050"/>
              </a:solidFill>
            </a:endParaRPr>
          </a:p>
          <a:p>
            <a:r>
              <a:rPr lang="fr-FR" b="1" dirty="0" err="1" smtClean="0">
                <a:solidFill>
                  <a:schemeClr val="accent4"/>
                </a:solidFill>
              </a:rPr>
              <a:t>ID_sport</a:t>
            </a:r>
            <a:endParaRPr lang="fr-FR" b="1" dirty="0" smtClean="0">
              <a:solidFill>
                <a:schemeClr val="accent4"/>
              </a:solidFill>
            </a:endParaRPr>
          </a:p>
          <a:p>
            <a:r>
              <a:rPr lang="fr-FR" b="1" dirty="0" err="1" smtClean="0">
                <a:solidFill>
                  <a:schemeClr val="accent4"/>
                </a:solidFill>
              </a:rPr>
              <a:t>ID_competition</a:t>
            </a:r>
            <a:endParaRPr lang="fr-FR" b="1" dirty="0" smtClean="0">
              <a:solidFill>
                <a:schemeClr val="accent4"/>
              </a:solidFill>
            </a:endParaRPr>
          </a:p>
          <a:p>
            <a:r>
              <a:rPr lang="fr-FR" b="1" dirty="0" err="1" smtClean="0">
                <a:solidFill>
                  <a:schemeClr val="accent4"/>
                </a:solidFill>
              </a:rPr>
              <a:t>ID_pays</a:t>
            </a:r>
            <a:endParaRPr lang="fr-FR" b="1" dirty="0" smtClean="0">
              <a:solidFill>
                <a:schemeClr val="accent4"/>
              </a:solidFill>
            </a:endParaRPr>
          </a:p>
          <a:p>
            <a:r>
              <a:rPr lang="fr-FR" b="1" dirty="0" err="1" smtClean="0">
                <a:solidFill>
                  <a:schemeClr val="accent5"/>
                </a:solidFill>
              </a:rPr>
              <a:t>nom_joueur</a:t>
            </a:r>
            <a:endParaRPr lang="fr-FR" b="1" dirty="0" smtClean="0">
              <a:solidFill>
                <a:schemeClr val="accent5"/>
              </a:solidFill>
            </a:endParaRPr>
          </a:p>
          <a:p>
            <a:r>
              <a:rPr lang="fr-FR" b="1" dirty="0" err="1" smtClean="0">
                <a:solidFill>
                  <a:schemeClr val="accent5"/>
                </a:solidFill>
              </a:rPr>
              <a:t>pren_joueur</a:t>
            </a:r>
            <a:endParaRPr lang="fr-FR" b="1" dirty="0" smtClean="0">
              <a:solidFill>
                <a:schemeClr val="accent5"/>
              </a:solidFill>
            </a:endParaRPr>
          </a:p>
        </p:txBody>
      </p:sp>
      <p:sp>
        <p:nvSpPr>
          <p:cNvPr id="7" name="Rectangle 6"/>
          <p:cNvSpPr/>
          <p:nvPr/>
        </p:nvSpPr>
        <p:spPr>
          <a:xfrm>
            <a:off x="1372728" y="1466630"/>
            <a:ext cx="1391338" cy="10995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b="1" dirty="0" smtClean="0">
                <a:solidFill>
                  <a:schemeClr val="accent5"/>
                </a:solidFill>
              </a:rPr>
              <a:t>sport</a:t>
            </a:r>
          </a:p>
          <a:p>
            <a:endParaRPr lang="fr-FR" b="1" dirty="0">
              <a:solidFill>
                <a:schemeClr val="accent5"/>
              </a:solidFill>
            </a:endParaRPr>
          </a:p>
          <a:p>
            <a:r>
              <a:rPr lang="fr-FR" b="1" dirty="0" err="1" smtClean="0">
                <a:solidFill>
                  <a:srgbClr val="00B050"/>
                </a:solidFill>
              </a:rPr>
              <a:t>ID_sport</a:t>
            </a:r>
            <a:endParaRPr lang="fr-FR" b="1" dirty="0" smtClean="0">
              <a:solidFill>
                <a:srgbClr val="00B050"/>
              </a:solidFill>
            </a:endParaRPr>
          </a:p>
          <a:p>
            <a:r>
              <a:rPr lang="fr-FR" b="1" dirty="0" err="1">
                <a:solidFill>
                  <a:schemeClr val="accent5"/>
                </a:solidFill>
              </a:rPr>
              <a:t>n</a:t>
            </a:r>
            <a:r>
              <a:rPr lang="fr-FR" b="1" dirty="0" err="1" smtClean="0">
                <a:solidFill>
                  <a:schemeClr val="accent5"/>
                </a:solidFill>
              </a:rPr>
              <a:t>om_sport</a:t>
            </a:r>
            <a:endParaRPr lang="fr-FR" b="1" dirty="0" smtClean="0">
              <a:solidFill>
                <a:schemeClr val="accent5"/>
              </a:solidFill>
            </a:endParaRPr>
          </a:p>
        </p:txBody>
      </p:sp>
      <p:cxnSp>
        <p:nvCxnSpPr>
          <p:cNvPr id="12" name="Connecteur droit 11"/>
          <p:cNvCxnSpPr/>
          <p:nvPr/>
        </p:nvCxnSpPr>
        <p:spPr>
          <a:xfrm>
            <a:off x="2764066" y="2204065"/>
            <a:ext cx="14577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0997" y="968818"/>
            <a:ext cx="6984000" cy="2601739"/>
          </a:xfrm>
          <a:prstGeom prst="wedgeRectCallout">
            <a:avLst>
              <a:gd name="adj1" fmla="val 68210"/>
              <a:gd name="adj2" fmla="val 5271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p:cNvSpPr/>
          <p:nvPr/>
        </p:nvSpPr>
        <p:spPr>
          <a:xfrm>
            <a:off x="9664696" y="3683248"/>
            <a:ext cx="945057" cy="10817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900" b="1" dirty="0" err="1" smtClean="0">
                <a:solidFill>
                  <a:schemeClr val="accent5"/>
                </a:solidFill>
              </a:rPr>
              <a:t>athlete</a:t>
            </a:r>
            <a:endParaRPr lang="fr-FR" sz="900" b="1" dirty="0" smtClean="0">
              <a:solidFill>
                <a:schemeClr val="accent5"/>
              </a:solidFill>
            </a:endParaRPr>
          </a:p>
          <a:p>
            <a:r>
              <a:rPr lang="fr-FR" sz="900" b="1" dirty="0" err="1" smtClean="0">
                <a:solidFill>
                  <a:schemeClr val="accent5"/>
                </a:solidFill>
              </a:rPr>
              <a:t>ID_athlete</a:t>
            </a:r>
            <a:endParaRPr lang="fr-FR" sz="900" b="1" dirty="0" smtClean="0">
              <a:solidFill>
                <a:schemeClr val="accent5"/>
              </a:solidFill>
            </a:endParaRPr>
          </a:p>
          <a:p>
            <a:r>
              <a:rPr lang="fr-FR" sz="900" b="1" dirty="0" err="1" smtClean="0">
                <a:solidFill>
                  <a:schemeClr val="accent5"/>
                </a:solidFill>
              </a:rPr>
              <a:t>ID_sport</a:t>
            </a:r>
            <a:endParaRPr lang="fr-FR" sz="900" b="1" dirty="0" smtClean="0">
              <a:solidFill>
                <a:schemeClr val="accent5"/>
              </a:solidFill>
            </a:endParaRPr>
          </a:p>
          <a:p>
            <a:r>
              <a:rPr lang="fr-FR" sz="900" b="1" dirty="0" err="1" smtClean="0">
                <a:solidFill>
                  <a:schemeClr val="accent5"/>
                </a:solidFill>
              </a:rPr>
              <a:t>ID_competition</a:t>
            </a:r>
            <a:endParaRPr lang="fr-FR" sz="900" b="1" dirty="0" smtClean="0">
              <a:solidFill>
                <a:schemeClr val="accent5"/>
              </a:solidFill>
            </a:endParaRPr>
          </a:p>
          <a:p>
            <a:r>
              <a:rPr lang="fr-FR" sz="900" b="1" dirty="0" err="1" smtClean="0">
                <a:solidFill>
                  <a:schemeClr val="accent5"/>
                </a:solidFill>
              </a:rPr>
              <a:t>ID_pays</a:t>
            </a:r>
            <a:endParaRPr lang="fr-FR" sz="900" b="1" dirty="0" smtClean="0">
              <a:solidFill>
                <a:schemeClr val="accent5"/>
              </a:solidFill>
            </a:endParaRPr>
          </a:p>
          <a:p>
            <a:r>
              <a:rPr lang="fr-FR" sz="900" b="1" dirty="0" err="1" smtClean="0">
                <a:solidFill>
                  <a:schemeClr val="accent5"/>
                </a:solidFill>
              </a:rPr>
              <a:t>nom_joueur</a:t>
            </a:r>
            <a:endParaRPr lang="fr-FR" sz="900" b="1" dirty="0" smtClean="0">
              <a:solidFill>
                <a:schemeClr val="accent5"/>
              </a:solidFill>
            </a:endParaRPr>
          </a:p>
          <a:p>
            <a:r>
              <a:rPr lang="fr-FR" sz="900" b="1" dirty="0" err="1" smtClean="0">
                <a:solidFill>
                  <a:schemeClr val="accent5"/>
                </a:solidFill>
              </a:rPr>
              <a:t>pren_joueur</a:t>
            </a:r>
            <a:endParaRPr lang="fr-FR" sz="900" b="1" dirty="0" smtClean="0">
              <a:solidFill>
                <a:schemeClr val="accent5"/>
              </a:solidFill>
            </a:endParaRPr>
          </a:p>
        </p:txBody>
      </p:sp>
      <p:sp>
        <p:nvSpPr>
          <p:cNvPr id="44" name="Rectangle 43"/>
          <p:cNvSpPr/>
          <p:nvPr/>
        </p:nvSpPr>
        <p:spPr>
          <a:xfrm>
            <a:off x="11113755" y="4129161"/>
            <a:ext cx="698503" cy="4791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900" b="1" dirty="0" smtClean="0">
                <a:solidFill>
                  <a:schemeClr val="accent5"/>
                </a:solidFill>
              </a:rPr>
              <a:t>Pays</a:t>
            </a:r>
          </a:p>
          <a:p>
            <a:r>
              <a:rPr lang="fr-FR" sz="900" b="1" dirty="0" err="1" smtClean="0">
                <a:solidFill>
                  <a:schemeClr val="accent5"/>
                </a:solidFill>
              </a:rPr>
              <a:t>ID_pays</a:t>
            </a:r>
            <a:endParaRPr lang="fr-FR" sz="900" b="1" dirty="0" smtClean="0">
              <a:solidFill>
                <a:schemeClr val="accent5"/>
              </a:solidFill>
            </a:endParaRPr>
          </a:p>
          <a:p>
            <a:r>
              <a:rPr lang="fr-FR" sz="900" b="1" dirty="0" err="1">
                <a:solidFill>
                  <a:schemeClr val="accent5"/>
                </a:solidFill>
              </a:rPr>
              <a:t>n</a:t>
            </a:r>
            <a:r>
              <a:rPr lang="fr-FR" sz="900" b="1" dirty="0" err="1" smtClean="0">
                <a:solidFill>
                  <a:schemeClr val="accent5"/>
                </a:solidFill>
              </a:rPr>
              <a:t>om_pays</a:t>
            </a:r>
            <a:endParaRPr lang="fr-FR" sz="900" b="1" dirty="0">
              <a:solidFill>
                <a:schemeClr val="accent5"/>
              </a:solidFill>
            </a:endParaRPr>
          </a:p>
          <a:p>
            <a:endParaRPr lang="fr-FR" sz="900" b="1" dirty="0">
              <a:solidFill>
                <a:schemeClr val="accent5"/>
              </a:solidFill>
            </a:endParaRPr>
          </a:p>
        </p:txBody>
      </p:sp>
      <p:sp>
        <p:nvSpPr>
          <p:cNvPr id="45" name="Rectangle 44"/>
          <p:cNvSpPr/>
          <p:nvPr/>
        </p:nvSpPr>
        <p:spPr>
          <a:xfrm>
            <a:off x="9608358" y="5262316"/>
            <a:ext cx="1057732" cy="6553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900" b="1" dirty="0" smtClean="0">
                <a:solidFill>
                  <a:schemeClr val="accent5"/>
                </a:solidFill>
              </a:rPr>
              <a:t>Compétition</a:t>
            </a:r>
          </a:p>
          <a:p>
            <a:endParaRPr lang="fr-FR" sz="900" b="1" dirty="0">
              <a:solidFill>
                <a:schemeClr val="accent5"/>
              </a:solidFill>
            </a:endParaRPr>
          </a:p>
          <a:p>
            <a:r>
              <a:rPr lang="fr-FR" sz="900" b="1" dirty="0" err="1" smtClean="0">
                <a:solidFill>
                  <a:schemeClr val="accent5"/>
                </a:solidFill>
              </a:rPr>
              <a:t>ID_competition</a:t>
            </a:r>
            <a:endParaRPr lang="fr-FR" sz="900" b="1" dirty="0" smtClean="0">
              <a:solidFill>
                <a:schemeClr val="accent5"/>
              </a:solidFill>
            </a:endParaRPr>
          </a:p>
          <a:p>
            <a:r>
              <a:rPr lang="fr-FR" sz="900" b="1" dirty="0" err="1" smtClean="0">
                <a:solidFill>
                  <a:schemeClr val="accent5"/>
                </a:solidFill>
              </a:rPr>
              <a:t>nom_competition</a:t>
            </a:r>
            <a:endParaRPr lang="fr-FR" sz="900" b="1" dirty="0" smtClean="0">
              <a:solidFill>
                <a:schemeClr val="accent5"/>
              </a:solidFill>
            </a:endParaRPr>
          </a:p>
          <a:p>
            <a:endParaRPr lang="fr-FR" sz="900" b="1" dirty="0" smtClean="0">
              <a:solidFill>
                <a:schemeClr val="accent5"/>
              </a:solidFill>
            </a:endParaRPr>
          </a:p>
        </p:txBody>
      </p:sp>
      <p:sp>
        <p:nvSpPr>
          <p:cNvPr id="46" name="Rectangle 45"/>
          <p:cNvSpPr/>
          <p:nvPr/>
        </p:nvSpPr>
        <p:spPr>
          <a:xfrm>
            <a:off x="8591590" y="3842706"/>
            <a:ext cx="711813" cy="5260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900" b="1" dirty="0" smtClean="0">
                <a:solidFill>
                  <a:schemeClr val="accent5"/>
                </a:solidFill>
              </a:rPr>
              <a:t>sport</a:t>
            </a:r>
            <a:endParaRPr lang="fr-FR" sz="900" b="1" dirty="0">
              <a:solidFill>
                <a:schemeClr val="accent5"/>
              </a:solidFill>
            </a:endParaRPr>
          </a:p>
          <a:p>
            <a:r>
              <a:rPr lang="fr-FR" sz="900" b="1" dirty="0" err="1" smtClean="0">
                <a:solidFill>
                  <a:schemeClr val="accent5"/>
                </a:solidFill>
              </a:rPr>
              <a:t>ID_sport</a:t>
            </a:r>
            <a:endParaRPr lang="fr-FR" sz="900" b="1" dirty="0" smtClean="0">
              <a:solidFill>
                <a:schemeClr val="accent5"/>
              </a:solidFill>
            </a:endParaRPr>
          </a:p>
          <a:p>
            <a:r>
              <a:rPr lang="fr-FR" sz="900" b="1" dirty="0" err="1">
                <a:solidFill>
                  <a:schemeClr val="accent5"/>
                </a:solidFill>
              </a:rPr>
              <a:t>n</a:t>
            </a:r>
            <a:r>
              <a:rPr lang="fr-FR" sz="900" b="1" dirty="0" err="1" smtClean="0">
                <a:solidFill>
                  <a:schemeClr val="accent5"/>
                </a:solidFill>
              </a:rPr>
              <a:t>om_sport</a:t>
            </a:r>
            <a:endParaRPr lang="fr-FR" sz="900" b="1" dirty="0" smtClean="0">
              <a:solidFill>
                <a:schemeClr val="accent5"/>
              </a:solidFill>
            </a:endParaRPr>
          </a:p>
        </p:txBody>
      </p:sp>
      <p:cxnSp>
        <p:nvCxnSpPr>
          <p:cNvPr id="47" name="Connecteur droit 46"/>
          <p:cNvCxnSpPr/>
          <p:nvPr/>
        </p:nvCxnSpPr>
        <p:spPr>
          <a:xfrm>
            <a:off x="10609755" y="4368755"/>
            <a:ext cx="50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flipV="1">
            <a:off x="9309756" y="4096978"/>
            <a:ext cx="3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flipH="1">
            <a:off x="10132422" y="4765015"/>
            <a:ext cx="2838" cy="504000"/>
          </a:xfrm>
          <a:prstGeom prst="line">
            <a:avLst/>
          </a:prstGeom>
        </p:spPr>
        <p:style>
          <a:lnRef idx="1">
            <a:schemeClr val="dk1"/>
          </a:lnRef>
          <a:fillRef idx="0">
            <a:schemeClr val="dk1"/>
          </a:fillRef>
          <a:effectRef idx="0">
            <a:schemeClr val="dk1"/>
          </a:effectRef>
          <a:fontRef idx="minor">
            <a:schemeClr val="tx1"/>
          </a:fontRef>
        </p:style>
      </p:cxnSp>
      <p:sp>
        <p:nvSpPr>
          <p:cNvPr id="57" name="Accolade fermante 56"/>
          <p:cNvSpPr/>
          <p:nvPr/>
        </p:nvSpPr>
        <p:spPr>
          <a:xfrm>
            <a:off x="5679620" y="2171407"/>
            <a:ext cx="403896" cy="70241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58" name="Organigramme : Connecteur 57"/>
          <p:cNvSpPr/>
          <p:nvPr/>
        </p:nvSpPr>
        <p:spPr>
          <a:xfrm>
            <a:off x="6171980" y="2374344"/>
            <a:ext cx="293915" cy="29654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3</a:t>
            </a:r>
            <a:endParaRPr lang="fr-FR" dirty="0">
              <a:solidFill>
                <a:srgbClr val="FF0000"/>
              </a:solidFill>
            </a:endParaRPr>
          </a:p>
        </p:txBody>
      </p:sp>
      <p:sp>
        <p:nvSpPr>
          <p:cNvPr id="59" name="Organigramme : Connecteur 58"/>
          <p:cNvSpPr/>
          <p:nvPr/>
        </p:nvSpPr>
        <p:spPr>
          <a:xfrm>
            <a:off x="3254831" y="1284509"/>
            <a:ext cx="314779" cy="326571"/>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a:t>
            </a:r>
          </a:p>
        </p:txBody>
      </p:sp>
      <p:cxnSp>
        <p:nvCxnSpPr>
          <p:cNvPr id="61" name="Connecteur droit avec flèche 60"/>
          <p:cNvCxnSpPr>
            <a:stCxn id="59" idx="2"/>
          </p:cNvCxnSpPr>
          <p:nvPr/>
        </p:nvCxnSpPr>
        <p:spPr>
          <a:xfrm flipH="1">
            <a:off x="2275118" y="1447795"/>
            <a:ext cx="979713" cy="7236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Connecteur droit avec flèche 63"/>
          <p:cNvCxnSpPr>
            <a:stCxn id="59" idx="6"/>
          </p:cNvCxnSpPr>
          <p:nvPr/>
        </p:nvCxnSpPr>
        <p:spPr>
          <a:xfrm>
            <a:off x="3569610" y="1447795"/>
            <a:ext cx="730250" cy="4789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Organigramme : Connecteur 65"/>
          <p:cNvSpPr/>
          <p:nvPr/>
        </p:nvSpPr>
        <p:spPr>
          <a:xfrm>
            <a:off x="7489588" y="900784"/>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67" name="Organigramme : Connecteur 66"/>
          <p:cNvSpPr/>
          <p:nvPr/>
        </p:nvSpPr>
        <p:spPr>
          <a:xfrm>
            <a:off x="141507" y="3816504"/>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a:t>
            </a:r>
          </a:p>
        </p:txBody>
      </p:sp>
      <p:sp>
        <p:nvSpPr>
          <p:cNvPr id="68" name="Accolade fermante 67"/>
          <p:cNvSpPr/>
          <p:nvPr/>
        </p:nvSpPr>
        <p:spPr>
          <a:xfrm rot="10800000">
            <a:off x="1066674" y="2082389"/>
            <a:ext cx="403896" cy="52437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70" name="Organigramme : Connecteur 69"/>
          <p:cNvSpPr/>
          <p:nvPr/>
        </p:nvSpPr>
        <p:spPr>
          <a:xfrm>
            <a:off x="696151" y="2204065"/>
            <a:ext cx="293915" cy="29654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a:t>
            </a:r>
          </a:p>
        </p:txBody>
      </p:sp>
      <p:sp>
        <p:nvSpPr>
          <p:cNvPr id="71" name="Organigramme : Connecteur 70"/>
          <p:cNvSpPr/>
          <p:nvPr/>
        </p:nvSpPr>
        <p:spPr>
          <a:xfrm>
            <a:off x="3297465" y="2310228"/>
            <a:ext cx="293915" cy="29654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4</a:t>
            </a:r>
            <a:endParaRPr lang="fr-FR" dirty="0">
              <a:solidFill>
                <a:srgbClr val="FF0000"/>
              </a:solidFill>
            </a:endParaRPr>
          </a:p>
        </p:txBody>
      </p:sp>
      <p:sp>
        <p:nvSpPr>
          <p:cNvPr id="72" name="Ellipse 71"/>
          <p:cNvSpPr/>
          <p:nvPr/>
        </p:nvSpPr>
        <p:spPr>
          <a:xfrm>
            <a:off x="8468174" y="3222164"/>
            <a:ext cx="2548392" cy="183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ZoneTexte 72"/>
          <p:cNvSpPr txBox="1"/>
          <p:nvPr/>
        </p:nvSpPr>
        <p:spPr>
          <a:xfrm>
            <a:off x="7813589" y="900784"/>
            <a:ext cx="2582486" cy="307777"/>
          </a:xfrm>
          <a:prstGeom prst="rect">
            <a:avLst/>
          </a:prstGeom>
          <a:noFill/>
        </p:spPr>
        <p:txBody>
          <a:bodyPr wrap="square" rtlCol="0">
            <a:spAutoFit/>
          </a:bodyPr>
          <a:lstStyle/>
          <a:p>
            <a:r>
              <a:rPr lang="fr-FR" sz="1400" b="1" dirty="0" smtClean="0"/>
              <a:t>Champs ou attributs de la table</a:t>
            </a:r>
            <a:endParaRPr lang="fr-FR" sz="1400" b="1" dirty="0"/>
          </a:p>
        </p:txBody>
      </p:sp>
      <p:sp>
        <p:nvSpPr>
          <p:cNvPr id="74" name="ZoneTexte 73"/>
          <p:cNvSpPr txBox="1"/>
          <p:nvPr/>
        </p:nvSpPr>
        <p:spPr>
          <a:xfrm>
            <a:off x="457189" y="3816504"/>
            <a:ext cx="8064974" cy="738664"/>
          </a:xfrm>
          <a:prstGeom prst="rect">
            <a:avLst/>
          </a:prstGeom>
          <a:noFill/>
        </p:spPr>
        <p:txBody>
          <a:bodyPr wrap="square" rtlCol="0">
            <a:spAutoFit/>
          </a:bodyPr>
          <a:lstStyle/>
          <a:p>
            <a:r>
              <a:rPr lang="fr-FR" sz="1400" b="1" dirty="0" smtClean="0"/>
              <a:t>Clés primaires</a:t>
            </a:r>
          </a:p>
          <a:p>
            <a:r>
              <a:rPr lang="fr-FR" sz="1400" b="1" dirty="0" smtClean="0"/>
              <a:t>Une clé primaire est ce que l'on appelle une contrainte d'unicité et permet d'identifier de façon unique un enregistrement dans une table de base de donnée.</a:t>
            </a:r>
            <a:endParaRPr lang="fr-FR" sz="1400" b="1" dirty="0"/>
          </a:p>
        </p:txBody>
      </p:sp>
      <p:sp>
        <p:nvSpPr>
          <p:cNvPr id="75" name="Organigramme : Connecteur 74"/>
          <p:cNvSpPr/>
          <p:nvPr/>
        </p:nvSpPr>
        <p:spPr>
          <a:xfrm>
            <a:off x="133826" y="4609637"/>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3</a:t>
            </a:r>
            <a:endParaRPr lang="fr-FR" dirty="0">
              <a:solidFill>
                <a:srgbClr val="FF0000"/>
              </a:solidFill>
            </a:endParaRPr>
          </a:p>
        </p:txBody>
      </p:sp>
      <p:sp>
        <p:nvSpPr>
          <p:cNvPr id="76" name="ZoneTexte 75"/>
          <p:cNvSpPr txBox="1"/>
          <p:nvPr/>
        </p:nvSpPr>
        <p:spPr>
          <a:xfrm>
            <a:off x="457189" y="4612039"/>
            <a:ext cx="8172000" cy="1815882"/>
          </a:xfrm>
          <a:prstGeom prst="rect">
            <a:avLst/>
          </a:prstGeom>
          <a:noFill/>
        </p:spPr>
        <p:txBody>
          <a:bodyPr wrap="square" rtlCol="0">
            <a:spAutoFit/>
          </a:bodyPr>
          <a:lstStyle/>
          <a:p>
            <a:r>
              <a:rPr lang="fr-FR" sz="1400" b="1" dirty="0" smtClean="0"/>
              <a:t>Clés étrangères</a:t>
            </a:r>
          </a:p>
          <a:p>
            <a:r>
              <a:rPr lang="fr-FR" sz="1400" b="1" dirty="0" smtClean="0"/>
              <a:t>Une clé étrangère est un champ dans une table (table référençant) qui référence un champ ou un ensemble de champs dans une autre table (table référencée). </a:t>
            </a:r>
          </a:p>
          <a:p>
            <a:r>
              <a:rPr lang="fr-FR" sz="1400" b="1" dirty="0" smtClean="0"/>
              <a:t>Cela signifie que pour un enregistrement de la table référençant, il existe un et un seul enregistrement dans la table référencée.</a:t>
            </a:r>
          </a:p>
          <a:p>
            <a:r>
              <a:rPr lang="fr-FR" sz="1400" b="1" dirty="0" smtClean="0"/>
              <a:t>La clé étrangère dans la table référençant est la clé primaire de la table référencée et doit portée exactement le même nom.</a:t>
            </a:r>
          </a:p>
          <a:p>
            <a:r>
              <a:rPr lang="fr-FR" sz="1400" b="1" dirty="0" smtClean="0"/>
              <a:t>Il peux y avoir plusieurs clés étrangères dans une table référençant. </a:t>
            </a:r>
            <a:endParaRPr lang="fr-FR" sz="1400" b="1" dirty="0"/>
          </a:p>
        </p:txBody>
      </p:sp>
      <p:sp>
        <p:nvSpPr>
          <p:cNvPr id="81" name="Organigramme : Connecteur 80"/>
          <p:cNvSpPr/>
          <p:nvPr/>
        </p:nvSpPr>
        <p:spPr>
          <a:xfrm>
            <a:off x="7500250" y="1497693"/>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4</a:t>
            </a:r>
          </a:p>
        </p:txBody>
      </p:sp>
      <p:sp>
        <p:nvSpPr>
          <p:cNvPr id="82" name="ZoneTexte 81"/>
          <p:cNvSpPr txBox="1"/>
          <p:nvPr/>
        </p:nvSpPr>
        <p:spPr>
          <a:xfrm>
            <a:off x="7847682" y="1497693"/>
            <a:ext cx="3924000" cy="900000"/>
          </a:xfrm>
          <a:prstGeom prst="rect">
            <a:avLst/>
          </a:prstGeom>
          <a:noFill/>
        </p:spPr>
        <p:txBody>
          <a:bodyPr wrap="square" rtlCol="0">
            <a:spAutoFit/>
          </a:bodyPr>
          <a:lstStyle/>
          <a:p>
            <a:r>
              <a:rPr lang="fr-FR" sz="1400" b="1" dirty="0" smtClean="0"/>
              <a:t>Relation</a:t>
            </a:r>
          </a:p>
          <a:p>
            <a:r>
              <a:rPr lang="fr-FR" sz="1400" b="1" dirty="0" smtClean="0"/>
              <a:t>Une relation est un lien logique entre deux tables souvent représentée par le couple clé primaire/clé étrangère ou par une table de jointure.</a:t>
            </a:r>
            <a:endParaRPr lang="fr-FR" sz="1400" b="1" dirty="0"/>
          </a:p>
        </p:txBody>
      </p:sp>
    </p:spTree>
    <p:extLst>
      <p:ext uri="{BB962C8B-B14F-4D97-AF65-F5344CB8AC3E}">
        <p14:creationId xmlns:p14="http://schemas.microsoft.com/office/powerpoint/2010/main" val="39473815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dirty="0" smtClean="0"/>
              <a:t>(c) Philippe </a:t>
            </a:r>
            <a:r>
              <a:rPr lang="fr-FR" dirty="0" err="1" smtClean="0"/>
              <a:t>Maroudy</a:t>
            </a:r>
            <a:r>
              <a:rPr lang="fr-FR" dirty="0" smtClean="0"/>
              <a:t> - 2014</a:t>
            </a:r>
            <a:endParaRPr lang="fr-FR" dirty="0"/>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50</a:t>
            </a:fld>
            <a:endParaRPr lang="fr-FR"/>
          </a:p>
        </p:txBody>
      </p:sp>
      <p:sp>
        <p:nvSpPr>
          <p:cNvPr id="5" name="ZoneTexte 4"/>
          <p:cNvSpPr txBox="1"/>
          <p:nvPr/>
        </p:nvSpPr>
        <p:spPr>
          <a:xfrm>
            <a:off x="119744" y="141515"/>
            <a:ext cx="11941627" cy="584775"/>
          </a:xfrm>
          <a:prstGeom prst="rect">
            <a:avLst/>
          </a:prstGeom>
          <a:noFill/>
        </p:spPr>
        <p:txBody>
          <a:bodyPr wrap="square" rtlCol="0">
            <a:spAutoFit/>
          </a:bodyPr>
          <a:lstStyle/>
          <a:p>
            <a:r>
              <a:rPr lang="fr-FR" sz="3200" dirty="0" smtClean="0"/>
              <a:t>Import de données dans une base de données avec </a:t>
            </a:r>
            <a:r>
              <a:rPr lang="fr-FR" sz="3200" dirty="0" err="1" smtClean="0"/>
              <a:t>phpMyAdmin</a:t>
            </a:r>
            <a:r>
              <a:rPr lang="fr-FR" sz="3200" dirty="0" smtClean="0"/>
              <a:t>(2)</a:t>
            </a:r>
            <a:endParaRPr lang="fr-FR" sz="3200" dirty="0"/>
          </a:p>
        </p:txBody>
      </p:sp>
      <p:sp>
        <p:nvSpPr>
          <p:cNvPr id="6" name="Rectangle 5"/>
          <p:cNvSpPr/>
          <p:nvPr/>
        </p:nvSpPr>
        <p:spPr>
          <a:xfrm>
            <a:off x="119744" y="863888"/>
            <a:ext cx="11898086" cy="535486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a:blip r:embed="rId2"/>
          <a:stretch>
            <a:fillRect/>
          </a:stretch>
        </p:blipFill>
        <p:spPr>
          <a:xfrm>
            <a:off x="119744" y="863888"/>
            <a:ext cx="11898086" cy="5354864"/>
          </a:xfrm>
          <a:prstGeom prst="rect">
            <a:avLst/>
          </a:prstGeom>
          <a:noFill/>
        </p:spPr>
      </p:pic>
      <p:sp>
        <p:nvSpPr>
          <p:cNvPr id="8" name="Ellipse 7"/>
          <p:cNvSpPr/>
          <p:nvPr/>
        </p:nvSpPr>
        <p:spPr>
          <a:xfrm>
            <a:off x="3712029" y="2481943"/>
            <a:ext cx="1512000" cy="31568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4876799" y="2797628"/>
            <a:ext cx="413657" cy="26125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2819403" y="4299857"/>
            <a:ext cx="2340000" cy="35923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2939142" y="5627915"/>
            <a:ext cx="1008000" cy="40277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Organigramme : Connecteur 12"/>
          <p:cNvSpPr/>
          <p:nvPr/>
        </p:nvSpPr>
        <p:spPr>
          <a:xfrm>
            <a:off x="7096185" y="4155472"/>
            <a:ext cx="324000" cy="324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14" name="Organigramme : Connecteur 13"/>
          <p:cNvSpPr/>
          <p:nvPr/>
        </p:nvSpPr>
        <p:spPr>
          <a:xfrm>
            <a:off x="7096185" y="4771966"/>
            <a:ext cx="324000" cy="324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2</a:t>
            </a:r>
            <a:endParaRPr lang="fr-FR" dirty="0">
              <a:solidFill>
                <a:srgbClr val="FF0000"/>
              </a:solidFill>
            </a:endParaRPr>
          </a:p>
        </p:txBody>
      </p:sp>
      <p:sp>
        <p:nvSpPr>
          <p:cNvPr id="15" name="Organigramme : Connecteur 14"/>
          <p:cNvSpPr/>
          <p:nvPr/>
        </p:nvSpPr>
        <p:spPr>
          <a:xfrm>
            <a:off x="7096185" y="5233564"/>
            <a:ext cx="324000" cy="324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3</a:t>
            </a:r>
            <a:endParaRPr lang="fr-FR" dirty="0">
              <a:solidFill>
                <a:srgbClr val="FF0000"/>
              </a:solidFill>
            </a:endParaRPr>
          </a:p>
        </p:txBody>
      </p:sp>
      <p:sp>
        <p:nvSpPr>
          <p:cNvPr id="16" name="Organigramme : Connecteur 15"/>
          <p:cNvSpPr/>
          <p:nvPr/>
        </p:nvSpPr>
        <p:spPr>
          <a:xfrm>
            <a:off x="7096185" y="5690499"/>
            <a:ext cx="324000" cy="324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4</a:t>
            </a:r>
            <a:endParaRPr lang="fr-FR" dirty="0">
              <a:solidFill>
                <a:srgbClr val="FF0000"/>
              </a:solidFill>
            </a:endParaRPr>
          </a:p>
        </p:txBody>
      </p:sp>
      <p:sp>
        <p:nvSpPr>
          <p:cNvPr id="17" name="Organigramme : Connecteur 16"/>
          <p:cNvSpPr/>
          <p:nvPr/>
        </p:nvSpPr>
        <p:spPr>
          <a:xfrm>
            <a:off x="3295879" y="2653628"/>
            <a:ext cx="288000" cy="2880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18" name="Organigramme : Connecteur 17"/>
          <p:cNvSpPr/>
          <p:nvPr/>
        </p:nvSpPr>
        <p:spPr>
          <a:xfrm>
            <a:off x="4939627" y="3100414"/>
            <a:ext cx="288000"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2</a:t>
            </a:r>
            <a:endParaRPr lang="fr-FR" dirty="0">
              <a:solidFill>
                <a:srgbClr val="FF0000"/>
              </a:solidFill>
            </a:endParaRPr>
          </a:p>
        </p:txBody>
      </p:sp>
      <p:sp>
        <p:nvSpPr>
          <p:cNvPr id="20" name="Organigramme : Connecteur 19"/>
          <p:cNvSpPr/>
          <p:nvPr/>
        </p:nvSpPr>
        <p:spPr>
          <a:xfrm>
            <a:off x="4038600" y="5663528"/>
            <a:ext cx="288000"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4</a:t>
            </a:r>
            <a:endParaRPr lang="fr-FR" dirty="0">
              <a:solidFill>
                <a:srgbClr val="FF0000"/>
              </a:solidFill>
            </a:endParaRPr>
          </a:p>
        </p:txBody>
      </p:sp>
      <p:sp>
        <p:nvSpPr>
          <p:cNvPr id="21" name="Organigramme : Connecteur 20"/>
          <p:cNvSpPr/>
          <p:nvPr/>
        </p:nvSpPr>
        <p:spPr>
          <a:xfrm>
            <a:off x="5251879" y="4335472"/>
            <a:ext cx="288000"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3</a:t>
            </a:r>
            <a:endParaRPr lang="fr-FR" dirty="0">
              <a:solidFill>
                <a:srgbClr val="FF0000"/>
              </a:solidFill>
            </a:endParaRPr>
          </a:p>
        </p:txBody>
      </p:sp>
      <p:sp>
        <p:nvSpPr>
          <p:cNvPr id="22" name="ZoneTexte 21"/>
          <p:cNvSpPr txBox="1"/>
          <p:nvPr/>
        </p:nvSpPr>
        <p:spPr>
          <a:xfrm>
            <a:off x="7387527" y="3990984"/>
            <a:ext cx="4596352" cy="646331"/>
          </a:xfrm>
          <a:prstGeom prst="rect">
            <a:avLst/>
          </a:prstGeom>
          <a:noFill/>
        </p:spPr>
        <p:txBody>
          <a:bodyPr wrap="square" rtlCol="0">
            <a:spAutoFit/>
          </a:bodyPr>
          <a:lstStyle/>
          <a:p>
            <a:r>
              <a:rPr lang="fr-FR" sz="1200" b="1" dirty="0" smtClean="0"/>
              <a:t>Sélectionner un fichier où se trouve les données. Veiller à ce qu'il ait été sauvegardé avec un encodage utf8 pour un affichage correct des caractères accentués. Dans cet exemple le fichier est un fichier .</a:t>
            </a:r>
            <a:r>
              <a:rPr lang="fr-FR" sz="1200" b="1" dirty="0" err="1" smtClean="0"/>
              <a:t>txt</a:t>
            </a:r>
            <a:endParaRPr lang="fr-FR" sz="1200" b="1" dirty="0"/>
          </a:p>
        </p:txBody>
      </p:sp>
      <p:sp>
        <p:nvSpPr>
          <p:cNvPr id="23" name="ZoneTexte 22"/>
          <p:cNvSpPr txBox="1"/>
          <p:nvPr/>
        </p:nvSpPr>
        <p:spPr>
          <a:xfrm>
            <a:off x="7420185" y="4783225"/>
            <a:ext cx="2405743" cy="276999"/>
          </a:xfrm>
          <a:prstGeom prst="rect">
            <a:avLst/>
          </a:prstGeom>
          <a:noFill/>
        </p:spPr>
        <p:txBody>
          <a:bodyPr wrap="square" rtlCol="0">
            <a:spAutoFit/>
          </a:bodyPr>
          <a:lstStyle/>
          <a:p>
            <a:r>
              <a:rPr lang="fr-FR" sz="1200" b="1" dirty="0" smtClean="0"/>
              <a:t>Garder le jeu de caractères utf8</a:t>
            </a:r>
            <a:endParaRPr lang="fr-FR" sz="1200" b="1" dirty="0"/>
          </a:p>
        </p:txBody>
      </p:sp>
      <p:sp>
        <p:nvSpPr>
          <p:cNvPr id="24" name="ZoneTexte 23"/>
          <p:cNvSpPr txBox="1"/>
          <p:nvPr/>
        </p:nvSpPr>
        <p:spPr>
          <a:xfrm>
            <a:off x="7376641" y="5254733"/>
            <a:ext cx="3189515" cy="276999"/>
          </a:xfrm>
          <a:prstGeom prst="rect">
            <a:avLst/>
          </a:prstGeom>
          <a:noFill/>
        </p:spPr>
        <p:txBody>
          <a:bodyPr wrap="square" rtlCol="0">
            <a:spAutoFit/>
          </a:bodyPr>
          <a:lstStyle/>
          <a:p>
            <a:r>
              <a:rPr lang="fr-FR" sz="1200" b="1" dirty="0" smtClean="0"/>
              <a:t>Sélectionner le format d'import selon le besoin</a:t>
            </a:r>
            <a:endParaRPr lang="fr-FR" sz="1200" b="1" dirty="0"/>
          </a:p>
        </p:txBody>
      </p:sp>
      <p:sp>
        <p:nvSpPr>
          <p:cNvPr id="25" name="ZoneTexte 24"/>
          <p:cNvSpPr txBox="1"/>
          <p:nvPr/>
        </p:nvSpPr>
        <p:spPr>
          <a:xfrm>
            <a:off x="7420185" y="5748563"/>
            <a:ext cx="2122715" cy="276999"/>
          </a:xfrm>
          <a:prstGeom prst="rect">
            <a:avLst/>
          </a:prstGeom>
          <a:noFill/>
        </p:spPr>
        <p:txBody>
          <a:bodyPr wrap="square" rtlCol="0">
            <a:spAutoFit/>
          </a:bodyPr>
          <a:lstStyle/>
          <a:p>
            <a:r>
              <a:rPr lang="fr-FR" sz="1200" b="1" dirty="0" smtClean="0"/>
              <a:t>Cliquer sur le bouton exécuter</a:t>
            </a:r>
            <a:endParaRPr lang="fr-FR" sz="1200" b="1" dirty="0"/>
          </a:p>
        </p:txBody>
      </p:sp>
    </p:spTree>
    <p:extLst>
      <p:ext uri="{BB962C8B-B14F-4D97-AF65-F5344CB8AC3E}">
        <p14:creationId xmlns:p14="http://schemas.microsoft.com/office/powerpoint/2010/main" val="8955008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51</a:t>
            </a:fld>
            <a:endParaRPr lang="fr-FR"/>
          </a:p>
        </p:txBody>
      </p:sp>
      <p:pic>
        <p:nvPicPr>
          <p:cNvPr id="5" name="Image 4"/>
          <p:cNvPicPr>
            <a:picLocks noChangeAspect="1"/>
          </p:cNvPicPr>
          <p:nvPr/>
        </p:nvPicPr>
        <p:blipFill>
          <a:blip r:embed="rId2"/>
          <a:stretch>
            <a:fillRect/>
          </a:stretch>
        </p:blipFill>
        <p:spPr>
          <a:xfrm>
            <a:off x="866775" y="1082449"/>
            <a:ext cx="10115244" cy="4235903"/>
          </a:xfrm>
          <a:prstGeom prst="rect">
            <a:avLst/>
          </a:prstGeom>
        </p:spPr>
      </p:pic>
      <p:sp>
        <p:nvSpPr>
          <p:cNvPr id="6" name="ZoneTexte 5"/>
          <p:cNvSpPr txBox="1"/>
          <p:nvPr/>
        </p:nvSpPr>
        <p:spPr>
          <a:xfrm>
            <a:off x="185057" y="206829"/>
            <a:ext cx="11745685" cy="584775"/>
          </a:xfrm>
          <a:prstGeom prst="rect">
            <a:avLst/>
          </a:prstGeom>
          <a:noFill/>
        </p:spPr>
        <p:txBody>
          <a:bodyPr wrap="square" rtlCol="0">
            <a:spAutoFit/>
          </a:bodyPr>
          <a:lstStyle/>
          <a:p>
            <a:r>
              <a:rPr lang="fr-FR" sz="3200" dirty="0" smtClean="0"/>
              <a:t>Import de données dans une base de données avec </a:t>
            </a:r>
            <a:r>
              <a:rPr lang="fr-FR" sz="3200" dirty="0" err="1" smtClean="0"/>
              <a:t>phpMyAdmin</a:t>
            </a:r>
            <a:r>
              <a:rPr lang="fr-FR" sz="3200" dirty="0" smtClean="0"/>
              <a:t>(3)</a:t>
            </a:r>
            <a:endParaRPr lang="fr-FR" sz="3200" dirty="0"/>
          </a:p>
        </p:txBody>
      </p:sp>
      <p:sp>
        <p:nvSpPr>
          <p:cNvPr id="7" name="Organigramme : Connecteur 6"/>
          <p:cNvSpPr/>
          <p:nvPr/>
        </p:nvSpPr>
        <p:spPr>
          <a:xfrm>
            <a:off x="9579428" y="1971117"/>
            <a:ext cx="288000"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8" name="Organigramme : Connecteur 7"/>
          <p:cNvSpPr/>
          <p:nvPr/>
        </p:nvSpPr>
        <p:spPr>
          <a:xfrm>
            <a:off x="6985670" y="3916374"/>
            <a:ext cx="288000"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9" name="Organigramme : Connecteur 8"/>
          <p:cNvSpPr/>
          <p:nvPr/>
        </p:nvSpPr>
        <p:spPr>
          <a:xfrm>
            <a:off x="6985670" y="4470965"/>
            <a:ext cx="288000"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2</a:t>
            </a:r>
            <a:endParaRPr lang="fr-FR" dirty="0">
              <a:solidFill>
                <a:srgbClr val="FF0000"/>
              </a:solidFill>
            </a:endParaRPr>
          </a:p>
        </p:txBody>
      </p:sp>
      <p:sp>
        <p:nvSpPr>
          <p:cNvPr id="10" name="Organigramme : Connecteur 9"/>
          <p:cNvSpPr/>
          <p:nvPr/>
        </p:nvSpPr>
        <p:spPr>
          <a:xfrm>
            <a:off x="6985670" y="4884038"/>
            <a:ext cx="288000"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3</a:t>
            </a:r>
            <a:endParaRPr lang="fr-FR" dirty="0">
              <a:solidFill>
                <a:srgbClr val="FF0000"/>
              </a:solidFill>
            </a:endParaRPr>
          </a:p>
        </p:txBody>
      </p:sp>
      <p:sp>
        <p:nvSpPr>
          <p:cNvPr id="11" name="Organigramme : Connecteur 10"/>
          <p:cNvSpPr/>
          <p:nvPr/>
        </p:nvSpPr>
        <p:spPr>
          <a:xfrm>
            <a:off x="3095625" y="2326116"/>
            <a:ext cx="288000"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a:t>
            </a:r>
          </a:p>
        </p:txBody>
      </p:sp>
      <p:sp>
        <p:nvSpPr>
          <p:cNvPr id="12" name="Organigramme : Connecteur 11"/>
          <p:cNvSpPr/>
          <p:nvPr/>
        </p:nvSpPr>
        <p:spPr>
          <a:xfrm>
            <a:off x="4752647" y="3630856"/>
            <a:ext cx="288000"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3</a:t>
            </a:r>
            <a:endParaRPr lang="fr-FR" dirty="0">
              <a:solidFill>
                <a:srgbClr val="FF0000"/>
              </a:solidFill>
            </a:endParaRPr>
          </a:p>
        </p:txBody>
      </p:sp>
      <p:sp>
        <p:nvSpPr>
          <p:cNvPr id="14" name="Ellipse 13"/>
          <p:cNvSpPr/>
          <p:nvPr/>
        </p:nvSpPr>
        <p:spPr>
          <a:xfrm>
            <a:off x="1045028" y="2057399"/>
            <a:ext cx="2050597" cy="18614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7273669" y="3843945"/>
            <a:ext cx="3240000" cy="468000"/>
          </a:xfrm>
          <a:prstGeom prst="rect">
            <a:avLst/>
          </a:prstGeom>
          <a:noFill/>
        </p:spPr>
        <p:txBody>
          <a:bodyPr wrap="square" rtlCol="0">
            <a:spAutoFit/>
          </a:bodyPr>
          <a:lstStyle/>
          <a:p>
            <a:r>
              <a:rPr lang="fr-FR" sz="1200" b="1" dirty="0" smtClean="0"/>
              <a:t>Un message indique que l'importation s'est bien déroulée</a:t>
            </a:r>
            <a:endParaRPr lang="fr-FR" sz="1200" b="1" dirty="0"/>
          </a:p>
        </p:txBody>
      </p:sp>
      <p:sp>
        <p:nvSpPr>
          <p:cNvPr id="19" name="ZoneTexte 18"/>
          <p:cNvSpPr txBox="1"/>
          <p:nvPr/>
        </p:nvSpPr>
        <p:spPr>
          <a:xfrm>
            <a:off x="7273670" y="4470965"/>
            <a:ext cx="3352800" cy="276999"/>
          </a:xfrm>
          <a:prstGeom prst="rect">
            <a:avLst/>
          </a:prstGeom>
          <a:noFill/>
        </p:spPr>
        <p:txBody>
          <a:bodyPr wrap="square" rtlCol="0">
            <a:spAutoFit/>
          </a:bodyPr>
          <a:lstStyle/>
          <a:p>
            <a:r>
              <a:rPr lang="fr-FR" sz="1200" b="1" dirty="0" smtClean="0"/>
              <a:t>La base importée apparait dans le menu à gauche</a:t>
            </a:r>
            <a:endParaRPr lang="fr-FR" sz="1200" b="1" dirty="0"/>
          </a:p>
        </p:txBody>
      </p:sp>
      <p:sp>
        <p:nvSpPr>
          <p:cNvPr id="20" name="ZoneTexte 19"/>
          <p:cNvSpPr txBox="1"/>
          <p:nvPr/>
        </p:nvSpPr>
        <p:spPr>
          <a:xfrm>
            <a:off x="7273670" y="4884038"/>
            <a:ext cx="2993399" cy="276999"/>
          </a:xfrm>
          <a:prstGeom prst="rect">
            <a:avLst/>
          </a:prstGeom>
          <a:noFill/>
        </p:spPr>
        <p:txBody>
          <a:bodyPr wrap="square" rtlCol="0">
            <a:spAutoFit/>
          </a:bodyPr>
          <a:lstStyle/>
          <a:p>
            <a:r>
              <a:rPr lang="fr-FR" sz="1200" b="1" dirty="0" smtClean="0"/>
              <a:t>Le contenu du fichier d'import s'affiche</a:t>
            </a:r>
            <a:endParaRPr lang="fr-FR" sz="1200" b="1" dirty="0"/>
          </a:p>
        </p:txBody>
      </p:sp>
    </p:spTree>
    <p:extLst>
      <p:ext uri="{BB962C8B-B14F-4D97-AF65-F5344CB8AC3E}">
        <p14:creationId xmlns:p14="http://schemas.microsoft.com/office/powerpoint/2010/main" val="16549427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52</a:t>
            </a:fld>
            <a:endParaRPr lang="fr-FR"/>
          </a:p>
        </p:txBody>
      </p:sp>
      <p:sp>
        <p:nvSpPr>
          <p:cNvPr id="4" name="ZoneTexte 3"/>
          <p:cNvSpPr txBox="1"/>
          <p:nvPr/>
        </p:nvSpPr>
        <p:spPr>
          <a:xfrm>
            <a:off x="1148443" y="97967"/>
            <a:ext cx="9895114" cy="504000"/>
          </a:xfrm>
          <a:prstGeom prst="rect">
            <a:avLst/>
          </a:prstGeom>
          <a:noFill/>
        </p:spPr>
        <p:txBody>
          <a:bodyPr wrap="square" rtlCol="0">
            <a:spAutoFit/>
          </a:bodyPr>
          <a:lstStyle/>
          <a:p>
            <a:pPr algn="ctr"/>
            <a:r>
              <a:rPr lang="fr-FR" sz="3200" dirty="0" smtClean="0"/>
              <a:t>Exporter des données avec </a:t>
            </a:r>
            <a:r>
              <a:rPr lang="fr-FR" sz="3200" dirty="0" err="1" smtClean="0"/>
              <a:t>phpMyAdmin</a:t>
            </a:r>
            <a:r>
              <a:rPr lang="fr-FR" sz="3200" dirty="0" smtClean="0"/>
              <a:t> (1)</a:t>
            </a:r>
            <a:endParaRPr lang="fr-FR" sz="3200" dirty="0"/>
          </a:p>
        </p:txBody>
      </p:sp>
      <p:pic>
        <p:nvPicPr>
          <p:cNvPr id="16" name="Image 15"/>
          <p:cNvPicPr>
            <a:picLocks noChangeAspect="1"/>
          </p:cNvPicPr>
          <p:nvPr/>
        </p:nvPicPr>
        <p:blipFill>
          <a:blip r:embed="rId2"/>
          <a:stretch>
            <a:fillRect/>
          </a:stretch>
        </p:blipFill>
        <p:spPr>
          <a:xfrm>
            <a:off x="653143" y="753245"/>
            <a:ext cx="10548000" cy="5316268"/>
          </a:xfrm>
          <a:prstGeom prst="rect">
            <a:avLst/>
          </a:prstGeom>
          <a:ln>
            <a:solidFill>
              <a:schemeClr val="tx1"/>
            </a:solidFill>
          </a:ln>
        </p:spPr>
      </p:pic>
      <p:pic>
        <p:nvPicPr>
          <p:cNvPr id="15" name="Image 14"/>
          <p:cNvPicPr>
            <a:picLocks noChangeAspect="1"/>
          </p:cNvPicPr>
          <p:nvPr/>
        </p:nvPicPr>
        <p:blipFill>
          <a:blip r:embed="rId3"/>
          <a:stretch>
            <a:fillRect/>
          </a:stretch>
        </p:blipFill>
        <p:spPr>
          <a:xfrm>
            <a:off x="5894615" y="3617911"/>
            <a:ext cx="819150" cy="295275"/>
          </a:xfrm>
          <a:prstGeom prst="rect">
            <a:avLst/>
          </a:prstGeom>
        </p:spPr>
      </p:pic>
      <p:sp>
        <p:nvSpPr>
          <p:cNvPr id="17" name="Organigramme : Connecteur 16"/>
          <p:cNvSpPr/>
          <p:nvPr/>
        </p:nvSpPr>
        <p:spPr>
          <a:xfrm>
            <a:off x="2492828" y="2177142"/>
            <a:ext cx="288000"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FF0000"/>
                </a:solidFill>
              </a:rPr>
              <a:t>1</a:t>
            </a:r>
            <a:endParaRPr lang="fr-FR" b="1" dirty="0">
              <a:solidFill>
                <a:srgbClr val="FF0000"/>
              </a:solidFill>
            </a:endParaRPr>
          </a:p>
        </p:txBody>
      </p:sp>
      <p:sp>
        <p:nvSpPr>
          <p:cNvPr id="18" name="Organigramme : Connecteur 17"/>
          <p:cNvSpPr/>
          <p:nvPr/>
        </p:nvSpPr>
        <p:spPr>
          <a:xfrm>
            <a:off x="7598701" y="2633718"/>
            <a:ext cx="288000"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FF0000"/>
                </a:solidFill>
              </a:rPr>
              <a:t>3</a:t>
            </a:r>
            <a:endParaRPr lang="fr-FR" b="1" dirty="0">
              <a:solidFill>
                <a:srgbClr val="FF0000"/>
              </a:solidFill>
            </a:endParaRPr>
          </a:p>
        </p:txBody>
      </p:sp>
      <p:sp>
        <p:nvSpPr>
          <p:cNvPr id="19" name="Organigramme : Connecteur 18"/>
          <p:cNvSpPr/>
          <p:nvPr/>
        </p:nvSpPr>
        <p:spPr>
          <a:xfrm>
            <a:off x="5192485" y="4441371"/>
            <a:ext cx="288000"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FF0000"/>
                </a:solidFill>
              </a:rPr>
              <a:t>4</a:t>
            </a:r>
            <a:endParaRPr lang="fr-FR" b="1" dirty="0">
              <a:solidFill>
                <a:srgbClr val="FF0000"/>
              </a:solidFill>
            </a:endParaRPr>
          </a:p>
        </p:txBody>
      </p:sp>
      <p:sp>
        <p:nvSpPr>
          <p:cNvPr id="20" name="Organigramme : Connecteur 19"/>
          <p:cNvSpPr/>
          <p:nvPr/>
        </p:nvSpPr>
        <p:spPr>
          <a:xfrm>
            <a:off x="6160190" y="3931750"/>
            <a:ext cx="288000"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5</a:t>
            </a:r>
          </a:p>
        </p:txBody>
      </p:sp>
      <p:sp>
        <p:nvSpPr>
          <p:cNvPr id="21" name="Organigramme : Connecteur 20"/>
          <p:cNvSpPr/>
          <p:nvPr/>
        </p:nvSpPr>
        <p:spPr>
          <a:xfrm>
            <a:off x="8196947" y="1349827"/>
            <a:ext cx="288000"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FF0000"/>
                </a:solidFill>
              </a:rPr>
              <a:t>2</a:t>
            </a:r>
            <a:endParaRPr lang="fr-FR" b="1" dirty="0">
              <a:solidFill>
                <a:srgbClr val="FF0000"/>
              </a:solidFill>
            </a:endParaRPr>
          </a:p>
        </p:txBody>
      </p:sp>
      <p:sp>
        <p:nvSpPr>
          <p:cNvPr id="22" name="Organigramme : Connecteur 21"/>
          <p:cNvSpPr/>
          <p:nvPr/>
        </p:nvSpPr>
        <p:spPr>
          <a:xfrm>
            <a:off x="7200421" y="3495409"/>
            <a:ext cx="316506"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FF0000"/>
                </a:solidFill>
              </a:rPr>
              <a:t>1</a:t>
            </a:r>
            <a:endParaRPr lang="fr-FR" b="1" dirty="0">
              <a:solidFill>
                <a:srgbClr val="FF0000"/>
              </a:solidFill>
            </a:endParaRPr>
          </a:p>
        </p:txBody>
      </p:sp>
      <p:sp>
        <p:nvSpPr>
          <p:cNvPr id="23" name="Organigramme : Connecteur 22"/>
          <p:cNvSpPr/>
          <p:nvPr/>
        </p:nvSpPr>
        <p:spPr>
          <a:xfrm>
            <a:off x="7200421" y="3931199"/>
            <a:ext cx="316506"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FF0000"/>
                </a:solidFill>
              </a:rPr>
              <a:t>2</a:t>
            </a:r>
            <a:endParaRPr lang="fr-FR" b="1" dirty="0">
              <a:solidFill>
                <a:srgbClr val="FF0000"/>
              </a:solidFill>
            </a:endParaRPr>
          </a:p>
        </p:txBody>
      </p:sp>
      <p:sp>
        <p:nvSpPr>
          <p:cNvPr id="24" name="Organigramme : Connecteur 23"/>
          <p:cNvSpPr/>
          <p:nvPr/>
        </p:nvSpPr>
        <p:spPr>
          <a:xfrm>
            <a:off x="7200421" y="4360715"/>
            <a:ext cx="316506"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FF0000"/>
                </a:solidFill>
              </a:rPr>
              <a:t>3</a:t>
            </a:r>
            <a:endParaRPr lang="fr-FR" b="1" dirty="0">
              <a:solidFill>
                <a:srgbClr val="FF0000"/>
              </a:solidFill>
            </a:endParaRPr>
          </a:p>
        </p:txBody>
      </p:sp>
      <p:sp>
        <p:nvSpPr>
          <p:cNvPr id="25" name="Organigramme : Connecteur 24"/>
          <p:cNvSpPr/>
          <p:nvPr/>
        </p:nvSpPr>
        <p:spPr>
          <a:xfrm>
            <a:off x="7200421" y="4812833"/>
            <a:ext cx="316506"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FF0000"/>
                </a:solidFill>
              </a:rPr>
              <a:t>4</a:t>
            </a:r>
            <a:endParaRPr lang="fr-FR" b="1" dirty="0">
              <a:solidFill>
                <a:srgbClr val="FF0000"/>
              </a:solidFill>
            </a:endParaRPr>
          </a:p>
        </p:txBody>
      </p:sp>
      <p:sp>
        <p:nvSpPr>
          <p:cNvPr id="26" name="Organigramme : Connecteur 25"/>
          <p:cNvSpPr/>
          <p:nvPr/>
        </p:nvSpPr>
        <p:spPr>
          <a:xfrm>
            <a:off x="7200421" y="5448058"/>
            <a:ext cx="316506"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FF0000"/>
                </a:solidFill>
              </a:rPr>
              <a:t>5</a:t>
            </a:r>
            <a:endParaRPr lang="fr-FR" b="1" dirty="0">
              <a:solidFill>
                <a:srgbClr val="FF0000"/>
              </a:solidFill>
            </a:endParaRPr>
          </a:p>
        </p:txBody>
      </p:sp>
      <p:sp>
        <p:nvSpPr>
          <p:cNvPr id="28" name="ZoneTexte 27"/>
          <p:cNvSpPr txBox="1"/>
          <p:nvPr/>
        </p:nvSpPr>
        <p:spPr>
          <a:xfrm>
            <a:off x="7511140" y="3488377"/>
            <a:ext cx="2787415" cy="276999"/>
          </a:xfrm>
          <a:prstGeom prst="rect">
            <a:avLst/>
          </a:prstGeom>
          <a:noFill/>
        </p:spPr>
        <p:txBody>
          <a:bodyPr wrap="square" rtlCol="0">
            <a:spAutoFit/>
          </a:bodyPr>
          <a:lstStyle/>
          <a:p>
            <a:r>
              <a:rPr lang="fr-FR" sz="1200" b="1" dirty="0" smtClean="0"/>
              <a:t>Sélectionner la base à exporter</a:t>
            </a:r>
            <a:endParaRPr lang="fr-FR" sz="1200" b="1" dirty="0"/>
          </a:p>
        </p:txBody>
      </p:sp>
      <p:sp>
        <p:nvSpPr>
          <p:cNvPr id="29" name="ZoneTexte 28"/>
          <p:cNvSpPr txBox="1"/>
          <p:nvPr/>
        </p:nvSpPr>
        <p:spPr>
          <a:xfrm>
            <a:off x="7521083" y="3924555"/>
            <a:ext cx="2799378" cy="276999"/>
          </a:xfrm>
          <a:prstGeom prst="rect">
            <a:avLst/>
          </a:prstGeom>
          <a:noFill/>
        </p:spPr>
        <p:txBody>
          <a:bodyPr wrap="square" rtlCol="0">
            <a:spAutoFit/>
          </a:bodyPr>
          <a:lstStyle/>
          <a:p>
            <a:r>
              <a:rPr lang="fr-FR" sz="1200" b="1" dirty="0" smtClean="0"/>
              <a:t>Cliquer sur l'onglet Exporter</a:t>
            </a:r>
            <a:endParaRPr lang="fr-FR" sz="1200" b="1" dirty="0"/>
          </a:p>
        </p:txBody>
      </p:sp>
      <p:sp>
        <p:nvSpPr>
          <p:cNvPr id="30" name="ZoneTexte 29"/>
          <p:cNvSpPr txBox="1"/>
          <p:nvPr/>
        </p:nvSpPr>
        <p:spPr>
          <a:xfrm>
            <a:off x="7510195" y="4371716"/>
            <a:ext cx="2787415" cy="276999"/>
          </a:xfrm>
          <a:prstGeom prst="rect">
            <a:avLst/>
          </a:prstGeom>
          <a:noFill/>
        </p:spPr>
        <p:txBody>
          <a:bodyPr wrap="square" rtlCol="0">
            <a:spAutoFit/>
          </a:bodyPr>
          <a:lstStyle/>
          <a:p>
            <a:r>
              <a:rPr lang="fr-FR" sz="1200" b="1" dirty="0" smtClean="0"/>
              <a:t>Choisir la méthode d'exportation</a:t>
            </a:r>
            <a:endParaRPr lang="fr-FR" sz="1200" b="1" dirty="0"/>
          </a:p>
        </p:txBody>
      </p:sp>
      <p:sp>
        <p:nvSpPr>
          <p:cNvPr id="31" name="ZoneTexte 30"/>
          <p:cNvSpPr txBox="1"/>
          <p:nvPr/>
        </p:nvSpPr>
        <p:spPr>
          <a:xfrm>
            <a:off x="7510192" y="4725746"/>
            <a:ext cx="3718427" cy="461665"/>
          </a:xfrm>
          <a:prstGeom prst="rect">
            <a:avLst/>
          </a:prstGeom>
          <a:noFill/>
        </p:spPr>
        <p:txBody>
          <a:bodyPr wrap="square" rtlCol="0">
            <a:spAutoFit/>
          </a:bodyPr>
          <a:lstStyle/>
          <a:p>
            <a:r>
              <a:rPr lang="fr-FR" sz="1200" b="1" dirty="0" smtClean="0"/>
              <a:t>Choisir le format du fichier dans lequel les données seront exportées</a:t>
            </a:r>
            <a:endParaRPr lang="fr-FR" sz="1200" b="1" dirty="0"/>
          </a:p>
        </p:txBody>
      </p:sp>
      <p:sp>
        <p:nvSpPr>
          <p:cNvPr id="32" name="ZoneTexte 31"/>
          <p:cNvSpPr txBox="1"/>
          <p:nvPr/>
        </p:nvSpPr>
        <p:spPr>
          <a:xfrm>
            <a:off x="7516927" y="5262997"/>
            <a:ext cx="3869278" cy="646331"/>
          </a:xfrm>
          <a:prstGeom prst="rect">
            <a:avLst/>
          </a:prstGeom>
          <a:noFill/>
        </p:spPr>
        <p:txBody>
          <a:bodyPr wrap="square" rtlCol="0">
            <a:spAutoFit/>
          </a:bodyPr>
          <a:lstStyle/>
          <a:p>
            <a:r>
              <a:rPr lang="fr-FR" sz="1200" b="1" dirty="0" smtClean="0"/>
              <a:t>Cliquer sur le bouton Exécuter pour lancer l'exportation. Le fichier est sauvegardé dans le répertoire Téléchargements de l'utilisateur courant</a:t>
            </a:r>
            <a:endParaRPr lang="fr-FR" sz="1200" b="1" dirty="0"/>
          </a:p>
        </p:txBody>
      </p:sp>
    </p:spTree>
    <p:extLst>
      <p:ext uri="{BB962C8B-B14F-4D97-AF65-F5344CB8AC3E}">
        <p14:creationId xmlns:p14="http://schemas.microsoft.com/office/powerpoint/2010/main" val="29156378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53</a:t>
            </a:fld>
            <a:endParaRPr lang="fr-FR"/>
          </a:p>
        </p:txBody>
      </p:sp>
      <p:sp>
        <p:nvSpPr>
          <p:cNvPr id="4" name="ZoneTexte 3"/>
          <p:cNvSpPr txBox="1"/>
          <p:nvPr/>
        </p:nvSpPr>
        <p:spPr>
          <a:xfrm>
            <a:off x="3352800" y="108854"/>
            <a:ext cx="5725886" cy="584775"/>
          </a:xfrm>
          <a:prstGeom prst="rect">
            <a:avLst/>
          </a:prstGeom>
          <a:noFill/>
        </p:spPr>
        <p:txBody>
          <a:bodyPr wrap="square" rtlCol="0">
            <a:spAutoFit/>
          </a:bodyPr>
          <a:lstStyle/>
          <a:p>
            <a:pPr algn="ctr"/>
            <a:r>
              <a:rPr lang="fr-FR" sz="3200" dirty="0" smtClean="0"/>
              <a:t>MySQL en ligne de commande</a:t>
            </a:r>
            <a:endParaRPr lang="fr-FR" sz="3200" dirty="0"/>
          </a:p>
        </p:txBody>
      </p:sp>
      <p:sp>
        <p:nvSpPr>
          <p:cNvPr id="5" name="Rectangle 4"/>
          <p:cNvSpPr/>
          <p:nvPr/>
        </p:nvSpPr>
        <p:spPr>
          <a:xfrm>
            <a:off x="261257" y="805543"/>
            <a:ext cx="11636829" cy="555080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2000" b="1" dirty="0" smtClean="0">
              <a:solidFill>
                <a:schemeClr val="accent5">
                  <a:lumMod val="75000"/>
                </a:schemeClr>
              </a:solidFill>
            </a:endParaRPr>
          </a:p>
          <a:p>
            <a:r>
              <a:rPr lang="fr-FR" sz="2000" b="1" u="sng" dirty="0" smtClean="0">
                <a:solidFill>
                  <a:schemeClr val="accent5">
                    <a:lumMod val="75000"/>
                  </a:schemeClr>
                </a:solidFill>
              </a:rPr>
              <a:t>Se connecter à MySQL en ligne de commande</a:t>
            </a:r>
          </a:p>
          <a:p>
            <a:endParaRPr lang="fr-FR" sz="800" b="1" dirty="0" smtClean="0">
              <a:solidFill>
                <a:schemeClr val="accent5">
                  <a:lumMod val="75000"/>
                </a:schemeClr>
              </a:solidFill>
            </a:endParaRPr>
          </a:p>
          <a:p>
            <a:pPr marL="174625"/>
            <a:r>
              <a:rPr lang="fr-FR" b="1" dirty="0" smtClean="0">
                <a:solidFill>
                  <a:schemeClr val="accent5">
                    <a:lumMod val="75000"/>
                  </a:schemeClr>
                </a:solidFill>
              </a:rPr>
              <a:t>Syntaxe</a:t>
            </a:r>
          </a:p>
          <a:p>
            <a:pPr marL="174625"/>
            <a:endParaRPr lang="fr-FR" b="1" dirty="0" smtClean="0">
              <a:solidFill>
                <a:schemeClr val="accent5">
                  <a:lumMod val="75000"/>
                </a:schemeClr>
              </a:solidFill>
            </a:endParaRPr>
          </a:p>
          <a:p>
            <a:pPr marL="533400"/>
            <a:r>
              <a:rPr lang="fr-FR" b="1" dirty="0" smtClean="0">
                <a:solidFill>
                  <a:schemeClr val="tx1">
                    <a:lumMod val="95000"/>
                    <a:lumOff val="5000"/>
                  </a:schemeClr>
                </a:solidFill>
              </a:rPr>
              <a:t>Shell&gt; </a:t>
            </a:r>
            <a:r>
              <a:rPr lang="fr-FR" b="1" dirty="0" err="1" smtClean="0">
                <a:solidFill>
                  <a:srgbClr val="00B0F0"/>
                </a:solidFill>
              </a:rPr>
              <a:t>mysql</a:t>
            </a:r>
            <a:r>
              <a:rPr lang="fr-FR" b="1" dirty="0" smtClean="0">
                <a:solidFill>
                  <a:srgbClr val="00B0F0"/>
                </a:solidFill>
              </a:rPr>
              <a:t> </a:t>
            </a:r>
            <a:r>
              <a:rPr lang="fr-FR" b="1" dirty="0" smtClean="0">
                <a:solidFill>
                  <a:srgbClr val="00B050"/>
                </a:solidFill>
              </a:rPr>
              <a:t>–h </a:t>
            </a:r>
            <a:r>
              <a:rPr lang="fr-FR" b="1" dirty="0" err="1" smtClean="0">
                <a:solidFill>
                  <a:srgbClr val="00B050"/>
                </a:solidFill>
              </a:rPr>
              <a:t>hostname</a:t>
            </a:r>
            <a:r>
              <a:rPr lang="fr-FR" b="1" dirty="0" smtClean="0">
                <a:solidFill>
                  <a:srgbClr val="00B050"/>
                </a:solidFill>
              </a:rPr>
              <a:t> </a:t>
            </a:r>
            <a:r>
              <a:rPr lang="fr-FR" b="1" dirty="0" smtClean="0">
                <a:solidFill>
                  <a:srgbClr val="7030A0"/>
                </a:solidFill>
              </a:rPr>
              <a:t>–u </a:t>
            </a:r>
            <a:r>
              <a:rPr lang="fr-FR" b="1" dirty="0" err="1" smtClean="0">
                <a:solidFill>
                  <a:srgbClr val="7030A0"/>
                </a:solidFill>
              </a:rPr>
              <a:t>username</a:t>
            </a:r>
            <a:r>
              <a:rPr lang="fr-FR" b="1" dirty="0" smtClean="0">
                <a:solidFill>
                  <a:srgbClr val="7030A0"/>
                </a:solidFill>
              </a:rPr>
              <a:t> </a:t>
            </a:r>
            <a:r>
              <a:rPr lang="fr-FR" b="1" dirty="0" smtClean="0">
                <a:solidFill>
                  <a:schemeClr val="accent1">
                    <a:lumMod val="75000"/>
                  </a:schemeClr>
                </a:solidFill>
              </a:rPr>
              <a:t>–p</a:t>
            </a:r>
          </a:p>
          <a:p>
            <a:pPr marL="533400"/>
            <a:r>
              <a:rPr lang="fr-FR" sz="1400" b="1" dirty="0" smtClean="0">
                <a:solidFill>
                  <a:schemeClr val="tx1"/>
                </a:solidFill>
              </a:rPr>
              <a:t>Enter </a:t>
            </a:r>
            <a:r>
              <a:rPr lang="fr-FR" sz="1400" b="1" dirty="0" err="1" smtClean="0">
                <a:solidFill>
                  <a:schemeClr val="tx1"/>
                </a:solidFill>
              </a:rPr>
              <a:t>password</a:t>
            </a:r>
            <a:r>
              <a:rPr lang="fr-FR" sz="1400" b="1" dirty="0" smtClean="0">
                <a:solidFill>
                  <a:schemeClr val="tx1"/>
                </a:solidFill>
              </a:rPr>
              <a:t> : </a:t>
            </a:r>
            <a:r>
              <a:rPr lang="fr-FR" sz="1400" b="1" dirty="0" err="1" smtClean="0">
                <a:solidFill>
                  <a:schemeClr val="tx1"/>
                </a:solidFill>
              </a:rPr>
              <a:t>password</a:t>
            </a:r>
            <a:endParaRPr lang="fr-FR" sz="1400" b="1" dirty="0" smtClean="0">
              <a:solidFill>
                <a:schemeClr val="tx1"/>
              </a:solidFill>
            </a:endParaRPr>
          </a:p>
          <a:p>
            <a:pPr marL="2328863"/>
            <a:r>
              <a:rPr lang="fr-FR" b="1" dirty="0" smtClean="0">
                <a:solidFill>
                  <a:schemeClr val="accent5">
                    <a:lumMod val="75000"/>
                  </a:schemeClr>
                </a:solidFill>
              </a:rPr>
              <a:t>OU</a:t>
            </a:r>
          </a:p>
          <a:p>
            <a:pPr marL="533400"/>
            <a:r>
              <a:rPr lang="fr-FR" b="1" i="1" dirty="0" smtClean="0">
                <a:solidFill>
                  <a:schemeClr val="tx1"/>
                </a:solidFill>
              </a:rPr>
              <a:t>Shell&gt; </a:t>
            </a:r>
            <a:r>
              <a:rPr lang="fr-FR" b="1" i="1" dirty="0" err="1" smtClean="0">
                <a:solidFill>
                  <a:srgbClr val="00B0F0"/>
                </a:solidFill>
              </a:rPr>
              <a:t>mysql</a:t>
            </a:r>
            <a:r>
              <a:rPr lang="fr-FR" b="1" i="1" dirty="0" smtClean="0">
                <a:solidFill>
                  <a:srgbClr val="00B0F0"/>
                </a:solidFill>
              </a:rPr>
              <a:t> </a:t>
            </a:r>
            <a:r>
              <a:rPr lang="fr-FR" b="1" i="1" dirty="0" smtClean="0">
                <a:solidFill>
                  <a:srgbClr val="00B050"/>
                </a:solidFill>
              </a:rPr>
              <a:t>–h </a:t>
            </a:r>
            <a:r>
              <a:rPr lang="fr-FR" b="1" i="1" dirty="0" err="1" smtClean="0">
                <a:solidFill>
                  <a:srgbClr val="00B050"/>
                </a:solidFill>
              </a:rPr>
              <a:t>hostname</a:t>
            </a:r>
            <a:r>
              <a:rPr lang="fr-FR" b="1" i="1" dirty="0" smtClean="0">
                <a:solidFill>
                  <a:srgbClr val="00B050"/>
                </a:solidFill>
              </a:rPr>
              <a:t> </a:t>
            </a:r>
            <a:r>
              <a:rPr lang="fr-FR" b="1" i="1" dirty="0" smtClean="0">
                <a:solidFill>
                  <a:srgbClr val="7030A0"/>
                </a:solidFill>
              </a:rPr>
              <a:t>–u </a:t>
            </a:r>
            <a:r>
              <a:rPr lang="fr-FR" b="1" i="1" dirty="0" err="1" smtClean="0">
                <a:solidFill>
                  <a:srgbClr val="7030A0"/>
                </a:solidFill>
              </a:rPr>
              <a:t>username</a:t>
            </a:r>
            <a:r>
              <a:rPr lang="fr-FR" b="1" i="1" dirty="0" smtClean="0">
                <a:solidFill>
                  <a:srgbClr val="7030A0"/>
                </a:solidFill>
              </a:rPr>
              <a:t> </a:t>
            </a:r>
            <a:r>
              <a:rPr lang="fr-FR" b="1" i="1" dirty="0" smtClean="0">
                <a:solidFill>
                  <a:schemeClr val="accent1">
                    <a:lumMod val="75000"/>
                  </a:schemeClr>
                </a:solidFill>
              </a:rPr>
              <a:t>–</a:t>
            </a:r>
            <a:r>
              <a:rPr lang="fr-FR" b="1" i="1" dirty="0" err="1" smtClean="0">
                <a:solidFill>
                  <a:schemeClr val="accent1">
                    <a:lumMod val="75000"/>
                  </a:schemeClr>
                </a:solidFill>
              </a:rPr>
              <a:t>ppassword</a:t>
            </a:r>
            <a:endParaRPr lang="fr-FR" sz="1400" b="1" i="1" dirty="0" smtClean="0">
              <a:solidFill>
                <a:schemeClr val="tx1"/>
              </a:solidFill>
            </a:endParaRPr>
          </a:p>
          <a:p>
            <a:pPr marL="533400"/>
            <a:endParaRPr lang="fr-FR" sz="1400" b="1" dirty="0">
              <a:solidFill>
                <a:schemeClr val="accent5">
                  <a:lumMod val="75000"/>
                </a:schemeClr>
              </a:solidFill>
            </a:endParaRPr>
          </a:p>
          <a:p>
            <a:r>
              <a:rPr lang="fr-FR" sz="1400" b="1" dirty="0" err="1">
                <a:solidFill>
                  <a:schemeClr val="accent5">
                    <a:lumMod val="75000"/>
                  </a:schemeClr>
                </a:solidFill>
              </a:rPr>
              <a:t>h</a:t>
            </a:r>
            <a:r>
              <a:rPr lang="fr-FR" sz="1400" b="1" dirty="0" err="1" smtClean="0">
                <a:solidFill>
                  <a:schemeClr val="accent5">
                    <a:lumMod val="75000"/>
                  </a:schemeClr>
                </a:solidFill>
              </a:rPr>
              <a:t>ostname</a:t>
            </a:r>
            <a:r>
              <a:rPr lang="fr-FR" sz="1400" b="1" dirty="0" smtClean="0">
                <a:solidFill>
                  <a:schemeClr val="accent5">
                    <a:lumMod val="75000"/>
                  </a:schemeClr>
                </a:solidFill>
              </a:rPr>
              <a:t> : représente le nom ou l'adresse IP de la machine sur laquelle se trouve la base de donnée. En général, il faut saisir </a:t>
            </a:r>
            <a:r>
              <a:rPr lang="fr-FR" sz="1400" b="1" dirty="0" err="1" smtClean="0">
                <a:solidFill>
                  <a:schemeClr val="accent5">
                    <a:lumMod val="75000"/>
                  </a:schemeClr>
                </a:solidFill>
              </a:rPr>
              <a:t>localhost</a:t>
            </a:r>
            <a:r>
              <a:rPr lang="fr-FR" sz="1400" b="1" dirty="0" smtClean="0">
                <a:solidFill>
                  <a:schemeClr val="accent5">
                    <a:lumMod val="75000"/>
                  </a:schemeClr>
                </a:solidFill>
              </a:rPr>
              <a:t>.</a:t>
            </a:r>
          </a:p>
          <a:p>
            <a:r>
              <a:rPr lang="fr-FR" sz="1400" b="1" dirty="0" err="1" smtClean="0">
                <a:solidFill>
                  <a:schemeClr val="accent5">
                    <a:lumMod val="75000"/>
                  </a:schemeClr>
                </a:solidFill>
              </a:rPr>
              <a:t>username</a:t>
            </a:r>
            <a:r>
              <a:rPr lang="fr-FR" sz="1400" b="1" dirty="0" smtClean="0">
                <a:solidFill>
                  <a:schemeClr val="accent5">
                    <a:lumMod val="75000"/>
                  </a:schemeClr>
                </a:solidFill>
              </a:rPr>
              <a:t> : représente le nom de l'utilisateur avec lequel nous souhaitons nous connecter.</a:t>
            </a:r>
          </a:p>
          <a:p>
            <a:pPr marL="719138" indent="-719138"/>
            <a:r>
              <a:rPr lang="fr-FR" sz="1400" b="1" dirty="0" err="1">
                <a:solidFill>
                  <a:schemeClr val="accent5">
                    <a:lumMod val="75000"/>
                  </a:schemeClr>
                </a:solidFill>
              </a:rPr>
              <a:t>p</a:t>
            </a:r>
            <a:r>
              <a:rPr lang="fr-FR" sz="1400" b="1" dirty="0" err="1" smtClean="0">
                <a:solidFill>
                  <a:schemeClr val="accent5">
                    <a:lumMod val="75000"/>
                  </a:schemeClr>
                </a:solidFill>
              </a:rPr>
              <a:t>assword</a:t>
            </a:r>
            <a:r>
              <a:rPr lang="fr-FR" sz="1400" b="1" dirty="0" smtClean="0">
                <a:solidFill>
                  <a:schemeClr val="accent5">
                    <a:lumMod val="75000"/>
                  </a:schemeClr>
                </a:solidFill>
              </a:rPr>
              <a:t> : représente le mot de passe de l'utilisateur avec lequel nous souhaitons nous connecter. </a:t>
            </a:r>
          </a:p>
          <a:p>
            <a:pPr marL="804863" indent="-804863"/>
            <a:r>
              <a:rPr lang="fr-FR" sz="1400" b="1" dirty="0" smtClean="0">
                <a:solidFill>
                  <a:schemeClr val="accent5">
                    <a:lumMod val="75000"/>
                  </a:schemeClr>
                </a:solidFill>
              </a:rPr>
              <a:t>	Il est à noter que dans la seconde syntaxe, il n'y a pas d'espace entre l'option –p et </a:t>
            </a:r>
            <a:r>
              <a:rPr lang="fr-FR" sz="1400" b="1" dirty="0" err="1" smtClean="0">
                <a:solidFill>
                  <a:schemeClr val="accent5">
                    <a:lumMod val="75000"/>
                  </a:schemeClr>
                </a:solidFill>
              </a:rPr>
              <a:t>password</a:t>
            </a:r>
            <a:r>
              <a:rPr lang="fr-FR" sz="1400" b="1" dirty="0" smtClean="0">
                <a:solidFill>
                  <a:schemeClr val="accent5">
                    <a:lumMod val="75000"/>
                  </a:schemeClr>
                </a:solidFill>
              </a:rPr>
              <a:t>.</a:t>
            </a:r>
          </a:p>
          <a:p>
            <a:endParaRPr lang="fr-FR" sz="1400" b="1" dirty="0">
              <a:solidFill>
                <a:schemeClr val="accent5">
                  <a:lumMod val="75000"/>
                </a:schemeClr>
              </a:solidFill>
            </a:endParaRPr>
          </a:p>
          <a:p>
            <a:pPr marL="174625"/>
            <a:r>
              <a:rPr lang="fr-FR" b="1" dirty="0" smtClean="0">
                <a:solidFill>
                  <a:schemeClr val="accent5">
                    <a:lumMod val="75000"/>
                  </a:schemeClr>
                </a:solidFill>
              </a:rPr>
              <a:t>Exemples</a:t>
            </a:r>
          </a:p>
          <a:p>
            <a:pPr marL="174625"/>
            <a:endParaRPr lang="fr-FR" b="1" dirty="0" smtClean="0">
              <a:solidFill>
                <a:schemeClr val="accent5">
                  <a:lumMod val="75000"/>
                </a:schemeClr>
              </a:solidFill>
            </a:endParaRPr>
          </a:p>
          <a:p>
            <a:pPr marL="533400"/>
            <a:r>
              <a:rPr lang="fr-FR" b="1" dirty="0" smtClean="0">
                <a:solidFill>
                  <a:schemeClr val="accent5">
                    <a:lumMod val="75000"/>
                  </a:schemeClr>
                </a:solidFill>
              </a:rPr>
              <a:t>Shell&gt; </a:t>
            </a:r>
            <a:r>
              <a:rPr lang="fr-FR" b="1" dirty="0" err="1" smtClean="0">
                <a:solidFill>
                  <a:schemeClr val="accent5">
                    <a:lumMod val="75000"/>
                  </a:schemeClr>
                </a:solidFill>
              </a:rPr>
              <a:t>mysql</a:t>
            </a:r>
            <a:r>
              <a:rPr lang="fr-FR" b="1" dirty="0" smtClean="0">
                <a:solidFill>
                  <a:schemeClr val="accent5">
                    <a:lumMod val="75000"/>
                  </a:schemeClr>
                </a:solidFill>
              </a:rPr>
              <a:t> –h </a:t>
            </a:r>
            <a:r>
              <a:rPr lang="fr-FR" b="1" dirty="0" err="1" smtClean="0">
                <a:solidFill>
                  <a:schemeClr val="accent5">
                    <a:lumMod val="75000"/>
                  </a:schemeClr>
                </a:solidFill>
              </a:rPr>
              <a:t>localhost</a:t>
            </a:r>
            <a:r>
              <a:rPr lang="fr-FR" b="1" dirty="0" smtClean="0">
                <a:solidFill>
                  <a:schemeClr val="accent5">
                    <a:lumMod val="75000"/>
                  </a:schemeClr>
                </a:solidFill>
              </a:rPr>
              <a:t> –u </a:t>
            </a:r>
            <a:r>
              <a:rPr lang="fr-FR" b="1" dirty="0" err="1" smtClean="0">
                <a:solidFill>
                  <a:schemeClr val="accent5">
                    <a:lumMod val="75000"/>
                  </a:schemeClr>
                </a:solidFill>
              </a:rPr>
              <a:t>userclient</a:t>
            </a:r>
            <a:r>
              <a:rPr lang="fr-FR" b="1" dirty="0" smtClean="0">
                <a:solidFill>
                  <a:schemeClr val="accent5">
                    <a:lumMod val="75000"/>
                  </a:schemeClr>
                </a:solidFill>
              </a:rPr>
              <a:t> –p</a:t>
            </a:r>
          </a:p>
          <a:p>
            <a:pPr marL="533400"/>
            <a:r>
              <a:rPr lang="fr-FR" sz="1400" b="1" dirty="0" smtClean="0">
                <a:solidFill>
                  <a:schemeClr val="accent5">
                    <a:lumMod val="75000"/>
                  </a:schemeClr>
                </a:solidFill>
              </a:rPr>
              <a:t>Enter </a:t>
            </a:r>
            <a:r>
              <a:rPr lang="fr-FR" sz="1400" b="1" dirty="0" err="1" smtClean="0">
                <a:solidFill>
                  <a:schemeClr val="accent5">
                    <a:lumMod val="75000"/>
                  </a:schemeClr>
                </a:solidFill>
              </a:rPr>
              <a:t>password</a:t>
            </a:r>
            <a:r>
              <a:rPr lang="fr-FR" sz="1400" b="1" dirty="0" smtClean="0">
                <a:solidFill>
                  <a:schemeClr val="accent5">
                    <a:lumMod val="75000"/>
                  </a:schemeClr>
                </a:solidFill>
              </a:rPr>
              <a:t> : titi</a:t>
            </a:r>
          </a:p>
          <a:p>
            <a:pPr marL="533400"/>
            <a:endParaRPr lang="fr-FR" b="1" dirty="0" smtClean="0">
              <a:solidFill>
                <a:schemeClr val="accent5">
                  <a:lumMod val="75000"/>
                </a:schemeClr>
              </a:solidFill>
            </a:endParaRPr>
          </a:p>
          <a:p>
            <a:pPr marL="533400"/>
            <a:r>
              <a:rPr lang="fr-FR" b="1" dirty="0" smtClean="0">
                <a:solidFill>
                  <a:schemeClr val="accent5">
                    <a:lumMod val="75000"/>
                  </a:schemeClr>
                </a:solidFill>
              </a:rPr>
              <a:t>Shell&gt; </a:t>
            </a:r>
            <a:r>
              <a:rPr lang="fr-FR" b="1" dirty="0" err="1" smtClean="0">
                <a:solidFill>
                  <a:schemeClr val="accent5">
                    <a:lumMod val="75000"/>
                  </a:schemeClr>
                </a:solidFill>
              </a:rPr>
              <a:t>mysql</a:t>
            </a:r>
            <a:r>
              <a:rPr lang="fr-FR" b="1" dirty="0" smtClean="0">
                <a:solidFill>
                  <a:schemeClr val="accent5">
                    <a:lumMod val="75000"/>
                  </a:schemeClr>
                </a:solidFill>
              </a:rPr>
              <a:t> –h </a:t>
            </a:r>
            <a:r>
              <a:rPr lang="fr-FR" b="1" dirty="0" err="1" smtClean="0">
                <a:solidFill>
                  <a:schemeClr val="accent5">
                    <a:lumMod val="75000"/>
                  </a:schemeClr>
                </a:solidFill>
              </a:rPr>
              <a:t>localhost</a:t>
            </a:r>
            <a:r>
              <a:rPr lang="fr-FR" b="1" dirty="0" smtClean="0">
                <a:solidFill>
                  <a:schemeClr val="accent5">
                    <a:lumMod val="75000"/>
                  </a:schemeClr>
                </a:solidFill>
              </a:rPr>
              <a:t> –u </a:t>
            </a:r>
            <a:r>
              <a:rPr lang="fr-FR" b="1" dirty="0" err="1" smtClean="0">
                <a:solidFill>
                  <a:schemeClr val="accent5">
                    <a:lumMod val="75000"/>
                  </a:schemeClr>
                </a:solidFill>
              </a:rPr>
              <a:t>userclient</a:t>
            </a:r>
            <a:r>
              <a:rPr lang="fr-FR" b="1" dirty="0" smtClean="0">
                <a:solidFill>
                  <a:schemeClr val="accent5">
                    <a:lumMod val="75000"/>
                  </a:schemeClr>
                </a:solidFill>
              </a:rPr>
              <a:t> –</a:t>
            </a:r>
            <a:r>
              <a:rPr lang="fr-FR" b="1" dirty="0" err="1" smtClean="0">
                <a:solidFill>
                  <a:schemeClr val="accent5">
                    <a:lumMod val="75000"/>
                  </a:schemeClr>
                </a:solidFill>
              </a:rPr>
              <a:t>ptiti</a:t>
            </a:r>
            <a:endParaRPr lang="fr-FR" sz="1400" b="1" dirty="0" smtClean="0">
              <a:solidFill>
                <a:schemeClr val="tx1"/>
              </a:solidFill>
            </a:endParaRPr>
          </a:p>
          <a:p>
            <a:endParaRPr lang="fr-FR" sz="1400" b="1" dirty="0">
              <a:solidFill>
                <a:schemeClr val="accent5">
                  <a:lumMod val="75000"/>
                </a:schemeClr>
              </a:solidFill>
            </a:endParaRPr>
          </a:p>
          <a:p>
            <a:endParaRPr lang="fr-FR" sz="1400" b="1" dirty="0" smtClean="0">
              <a:solidFill>
                <a:schemeClr val="accent5">
                  <a:lumMod val="75000"/>
                </a:schemeClr>
              </a:solidFill>
            </a:endParaRPr>
          </a:p>
          <a:p>
            <a:endParaRPr lang="fr-FR" sz="1400" b="1" dirty="0" smtClean="0">
              <a:solidFill>
                <a:schemeClr val="accent5">
                  <a:lumMod val="75000"/>
                </a:schemeClr>
              </a:solidFill>
            </a:endParaRPr>
          </a:p>
          <a:p>
            <a:endParaRPr lang="fr-FR" b="1" dirty="0" smtClean="0">
              <a:solidFill>
                <a:schemeClr val="accent5">
                  <a:lumMod val="75000"/>
                </a:schemeClr>
              </a:solidFill>
            </a:endParaRPr>
          </a:p>
          <a:p>
            <a:pPr marL="342900" indent="-342900">
              <a:buAutoNum type="arabicParenR"/>
            </a:pPr>
            <a:endParaRPr lang="fr-FR" b="1" dirty="0">
              <a:solidFill>
                <a:schemeClr val="accent5">
                  <a:lumMod val="75000"/>
                </a:schemeClr>
              </a:solidFill>
            </a:endParaRPr>
          </a:p>
        </p:txBody>
      </p:sp>
    </p:spTree>
    <p:extLst>
      <p:ext uri="{BB962C8B-B14F-4D97-AF65-F5344CB8AC3E}">
        <p14:creationId xmlns:p14="http://schemas.microsoft.com/office/powerpoint/2010/main" val="16609400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6827" y="787687"/>
            <a:ext cx="11778343" cy="593378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u="sng" dirty="0" smtClean="0">
                <a:solidFill>
                  <a:schemeClr val="accent5">
                    <a:lumMod val="75000"/>
                  </a:schemeClr>
                </a:solidFill>
              </a:rPr>
              <a:t>Sélectionner les identités et coordonnées des techniciens dans la base </a:t>
            </a:r>
            <a:r>
              <a:rPr lang="fr-FR" b="1" u="sng" dirty="0" err="1" smtClean="0">
                <a:solidFill>
                  <a:schemeClr val="accent5">
                    <a:lumMod val="75000"/>
                  </a:schemeClr>
                </a:solidFill>
              </a:rPr>
              <a:t>db_tech</a:t>
            </a:r>
            <a:endParaRPr lang="fr-FR" b="1" u="sng" dirty="0" smtClean="0">
              <a:solidFill>
                <a:schemeClr val="accent5">
                  <a:lumMod val="75000"/>
                </a:schemeClr>
              </a:solidFill>
            </a:endParaRPr>
          </a:p>
          <a:p>
            <a:endParaRPr lang="fr-FR" sz="1000" b="1" u="sng" dirty="0">
              <a:solidFill>
                <a:schemeClr val="accent5">
                  <a:lumMod val="75000"/>
                </a:schemeClr>
              </a:solidFill>
            </a:endParaRPr>
          </a:p>
          <a:p>
            <a:pPr marL="358775"/>
            <a:r>
              <a:rPr lang="fr-FR" b="1" dirty="0" smtClean="0">
                <a:solidFill>
                  <a:schemeClr val="accent5">
                    <a:lumMod val="75000"/>
                  </a:schemeClr>
                </a:solidFill>
              </a:rPr>
              <a:t>1) Indiquer la base sur laquelle nous souhaitons travailler</a:t>
            </a:r>
          </a:p>
          <a:p>
            <a:pPr marL="719138"/>
            <a:endParaRPr lang="fr-FR" b="1" dirty="0" smtClean="0">
              <a:solidFill>
                <a:schemeClr val="accent5">
                  <a:lumMod val="75000"/>
                </a:schemeClr>
              </a:solidFill>
            </a:endParaRPr>
          </a:p>
          <a:p>
            <a:pPr marL="358775"/>
            <a:endParaRPr lang="fr-FR" b="1" dirty="0">
              <a:solidFill>
                <a:schemeClr val="accent5">
                  <a:lumMod val="75000"/>
                </a:schemeClr>
              </a:solidFill>
            </a:endParaRPr>
          </a:p>
          <a:p>
            <a:pPr marL="358775"/>
            <a:endParaRPr lang="fr-FR" b="1" dirty="0" smtClean="0">
              <a:solidFill>
                <a:schemeClr val="accent5">
                  <a:lumMod val="75000"/>
                </a:schemeClr>
              </a:solidFill>
            </a:endParaRPr>
          </a:p>
          <a:p>
            <a:pPr marL="358775"/>
            <a:endParaRPr lang="fr-FR" b="1" dirty="0" smtClean="0">
              <a:solidFill>
                <a:schemeClr val="accent5">
                  <a:lumMod val="75000"/>
                </a:schemeClr>
              </a:solidFill>
            </a:endParaRPr>
          </a:p>
          <a:p>
            <a:pPr marL="358775"/>
            <a:r>
              <a:rPr lang="fr-FR" b="1" dirty="0" smtClean="0">
                <a:solidFill>
                  <a:schemeClr val="accent5">
                    <a:lumMod val="75000"/>
                  </a:schemeClr>
                </a:solidFill>
              </a:rPr>
              <a:t>2) Saisir la requête souhaitée et afficher le résultat</a:t>
            </a:r>
          </a:p>
          <a:p>
            <a:pPr marL="358775"/>
            <a:endParaRPr lang="fr-FR" b="1" dirty="0">
              <a:solidFill>
                <a:schemeClr val="accent5">
                  <a:lumMod val="75000"/>
                </a:schemeClr>
              </a:solidFill>
            </a:endParaRP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54</a:t>
            </a:fld>
            <a:endParaRPr lang="fr-FR"/>
          </a:p>
        </p:txBody>
      </p:sp>
      <p:sp>
        <p:nvSpPr>
          <p:cNvPr id="4" name="ZoneTexte 3"/>
          <p:cNvSpPr txBox="1"/>
          <p:nvPr/>
        </p:nvSpPr>
        <p:spPr>
          <a:xfrm>
            <a:off x="3222171" y="76202"/>
            <a:ext cx="5747657" cy="584775"/>
          </a:xfrm>
          <a:prstGeom prst="rect">
            <a:avLst/>
          </a:prstGeom>
          <a:noFill/>
        </p:spPr>
        <p:txBody>
          <a:bodyPr wrap="square" rtlCol="0">
            <a:spAutoFit/>
          </a:bodyPr>
          <a:lstStyle/>
          <a:p>
            <a:pPr algn="ctr"/>
            <a:r>
              <a:rPr lang="fr-FR" sz="3200" dirty="0" smtClean="0"/>
              <a:t>MySQL en ligne de commande</a:t>
            </a:r>
            <a:endParaRPr lang="fr-FR" sz="3200" dirty="0"/>
          </a:p>
        </p:txBody>
      </p:sp>
      <p:sp>
        <p:nvSpPr>
          <p:cNvPr id="6" name="Rectangle 5"/>
          <p:cNvSpPr/>
          <p:nvPr/>
        </p:nvSpPr>
        <p:spPr>
          <a:xfrm>
            <a:off x="903514" y="1709059"/>
            <a:ext cx="2579915" cy="7184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400" b="1" dirty="0" err="1">
                <a:solidFill>
                  <a:schemeClr val="bg1"/>
                </a:solidFill>
              </a:rPr>
              <a:t>m</a:t>
            </a:r>
            <a:r>
              <a:rPr lang="fr-FR" sz="1400" b="1" dirty="0" err="1" smtClean="0">
                <a:solidFill>
                  <a:schemeClr val="bg1"/>
                </a:solidFill>
              </a:rPr>
              <a:t>ysql</a:t>
            </a:r>
            <a:r>
              <a:rPr lang="fr-FR" sz="1400" b="1" dirty="0" smtClean="0">
                <a:solidFill>
                  <a:schemeClr val="bg1"/>
                </a:solidFill>
              </a:rPr>
              <a:t>&gt; use </a:t>
            </a:r>
            <a:r>
              <a:rPr lang="fr-FR" sz="1400" b="1" dirty="0" err="1" smtClean="0">
                <a:solidFill>
                  <a:schemeClr val="bg1"/>
                </a:solidFill>
              </a:rPr>
              <a:t>db_tech</a:t>
            </a:r>
            <a:r>
              <a:rPr lang="fr-FR" sz="1400" b="1" dirty="0" smtClean="0">
                <a:solidFill>
                  <a:schemeClr val="bg1"/>
                </a:solidFill>
              </a:rPr>
              <a:t>;</a:t>
            </a:r>
          </a:p>
          <a:p>
            <a:r>
              <a:rPr lang="fr-FR" sz="1400" b="1" dirty="0" err="1" smtClean="0">
                <a:solidFill>
                  <a:schemeClr val="bg1"/>
                </a:solidFill>
              </a:rPr>
              <a:t>Database</a:t>
            </a:r>
            <a:r>
              <a:rPr lang="fr-FR" sz="1400" b="1" dirty="0" smtClean="0">
                <a:solidFill>
                  <a:schemeClr val="bg1"/>
                </a:solidFill>
              </a:rPr>
              <a:t> </a:t>
            </a:r>
            <a:r>
              <a:rPr lang="fr-FR" sz="1400" b="1" dirty="0" err="1" smtClean="0">
                <a:solidFill>
                  <a:schemeClr val="bg1"/>
                </a:solidFill>
              </a:rPr>
              <a:t>changed</a:t>
            </a:r>
            <a:endParaRPr lang="fr-FR" sz="1400" b="1" dirty="0" smtClean="0">
              <a:solidFill>
                <a:schemeClr val="bg1"/>
              </a:solidFill>
            </a:endParaRPr>
          </a:p>
          <a:p>
            <a:r>
              <a:rPr lang="fr-FR" sz="1400" b="1" dirty="0" err="1">
                <a:solidFill>
                  <a:schemeClr val="bg1"/>
                </a:solidFill>
              </a:rPr>
              <a:t>m</a:t>
            </a:r>
            <a:r>
              <a:rPr lang="fr-FR" sz="1400" b="1" dirty="0" err="1" smtClean="0">
                <a:solidFill>
                  <a:schemeClr val="bg1"/>
                </a:solidFill>
              </a:rPr>
              <a:t>ysql</a:t>
            </a:r>
            <a:r>
              <a:rPr lang="fr-FR" sz="1400" b="1" dirty="0" smtClean="0">
                <a:solidFill>
                  <a:schemeClr val="bg1"/>
                </a:solidFill>
              </a:rPr>
              <a:t>&gt;</a:t>
            </a:r>
            <a:endParaRPr lang="fr-FR" sz="1400" b="1" dirty="0">
              <a:solidFill>
                <a:schemeClr val="bg1"/>
              </a:solidFill>
            </a:endParaRPr>
          </a:p>
        </p:txBody>
      </p:sp>
      <p:pic>
        <p:nvPicPr>
          <p:cNvPr id="8" name="Image 7"/>
          <p:cNvPicPr>
            <a:picLocks noChangeAspect="1"/>
          </p:cNvPicPr>
          <p:nvPr/>
        </p:nvPicPr>
        <p:blipFill>
          <a:blip r:embed="rId2"/>
          <a:stretch>
            <a:fillRect/>
          </a:stretch>
        </p:blipFill>
        <p:spPr>
          <a:xfrm>
            <a:off x="809625" y="3025919"/>
            <a:ext cx="6457950" cy="3267075"/>
          </a:xfrm>
          <a:prstGeom prst="rect">
            <a:avLst/>
          </a:prstGeom>
        </p:spPr>
      </p:pic>
    </p:spTree>
    <p:extLst>
      <p:ext uri="{BB962C8B-B14F-4D97-AF65-F5344CB8AC3E}">
        <p14:creationId xmlns:p14="http://schemas.microsoft.com/office/powerpoint/2010/main" val="16715670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5057" y="813374"/>
            <a:ext cx="11821886" cy="5940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solidFill>
                  <a:schemeClr val="accent5">
                    <a:lumMod val="75000"/>
                  </a:schemeClr>
                </a:solidFill>
              </a:rPr>
              <a:t>Objectif</a:t>
            </a:r>
          </a:p>
          <a:p>
            <a:r>
              <a:rPr lang="fr-FR" b="1" dirty="0" smtClean="0">
                <a:solidFill>
                  <a:schemeClr val="accent5">
                    <a:lumMod val="75000"/>
                  </a:schemeClr>
                </a:solidFill>
              </a:rPr>
              <a:t>MySQL offre la possibilité d'importer des données dans une base de données à l'aide de l'utilitaire </a:t>
            </a:r>
            <a:r>
              <a:rPr lang="fr-FR" b="1" dirty="0" err="1" smtClean="0">
                <a:solidFill>
                  <a:schemeClr val="accent5">
                    <a:lumMod val="75000"/>
                  </a:schemeClr>
                </a:solidFill>
              </a:rPr>
              <a:t>mysqlimport</a:t>
            </a:r>
            <a:r>
              <a:rPr lang="fr-FR" b="1" dirty="0" smtClean="0">
                <a:solidFill>
                  <a:schemeClr val="accent5">
                    <a:lumMod val="75000"/>
                  </a:schemeClr>
                </a:solidFill>
              </a:rPr>
              <a:t>.</a:t>
            </a:r>
          </a:p>
          <a:p>
            <a:r>
              <a:rPr lang="fr-FR" b="1" dirty="0" smtClean="0">
                <a:solidFill>
                  <a:schemeClr val="accent5">
                    <a:lumMod val="75000"/>
                  </a:schemeClr>
                </a:solidFill>
              </a:rPr>
              <a:t>Cet utilitaire agit sur les données d'une base mais ne permet pas de créer ou d'en modifier la structure.</a:t>
            </a:r>
          </a:p>
          <a:p>
            <a:r>
              <a:rPr lang="fr-FR" b="1" dirty="0" err="1">
                <a:solidFill>
                  <a:schemeClr val="accent5">
                    <a:lumMod val="75000"/>
                  </a:schemeClr>
                </a:solidFill>
              </a:rPr>
              <a:t>m</a:t>
            </a:r>
            <a:r>
              <a:rPr lang="fr-FR" b="1" dirty="0" err="1" smtClean="0">
                <a:solidFill>
                  <a:schemeClr val="accent5">
                    <a:lumMod val="75000"/>
                  </a:schemeClr>
                </a:solidFill>
              </a:rPr>
              <a:t>ysqlimport</a:t>
            </a:r>
            <a:r>
              <a:rPr lang="fr-FR" b="1" dirty="0" smtClean="0">
                <a:solidFill>
                  <a:schemeClr val="accent5">
                    <a:lumMod val="75000"/>
                  </a:schemeClr>
                </a:solidFill>
              </a:rPr>
              <a:t> est similaire à LOAD DATA INFILE.</a:t>
            </a:r>
          </a:p>
          <a:p>
            <a:endParaRPr lang="fr-FR" sz="1400" b="1" dirty="0">
              <a:solidFill>
                <a:schemeClr val="accent5">
                  <a:lumMod val="75000"/>
                </a:schemeClr>
              </a:solidFill>
            </a:endParaRPr>
          </a:p>
          <a:p>
            <a:r>
              <a:rPr lang="fr-FR" b="1" dirty="0" smtClean="0">
                <a:solidFill>
                  <a:schemeClr val="accent5">
                    <a:lumMod val="75000"/>
                  </a:schemeClr>
                </a:solidFill>
              </a:rPr>
              <a:t>Syntaxe</a:t>
            </a:r>
          </a:p>
          <a:p>
            <a:pPr marL="358775"/>
            <a:r>
              <a:rPr lang="fr-FR" b="1" dirty="0" smtClean="0">
                <a:solidFill>
                  <a:schemeClr val="tx1"/>
                </a:solidFill>
              </a:rPr>
              <a:t>Shell</a:t>
            </a:r>
            <a:r>
              <a:rPr lang="fr-FR" b="1" dirty="0" smtClean="0">
                <a:solidFill>
                  <a:schemeClr val="accent5">
                    <a:lumMod val="75000"/>
                  </a:schemeClr>
                </a:solidFill>
              </a:rPr>
              <a:t>&gt; </a:t>
            </a:r>
            <a:r>
              <a:rPr lang="fr-FR" b="1" dirty="0" err="1" smtClean="0">
                <a:solidFill>
                  <a:srgbClr val="00B0F0"/>
                </a:solidFill>
              </a:rPr>
              <a:t>mysqlimport</a:t>
            </a:r>
            <a:r>
              <a:rPr lang="fr-FR" b="1" dirty="0" smtClean="0">
                <a:solidFill>
                  <a:srgbClr val="00B0F0"/>
                </a:solidFill>
              </a:rPr>
              <a:t> </a:t>
            </a:r>
            <a:r>
              <a:rPr lang="fr-FR" b="1" dirty="0" smtClean="0">
                <a:solidFill>
                  <a:schemeClr val="accent5">
                    <a:lumMod val="75000"/>
                  </a:schemeClr>
                </a:solidFill>
              </a:rPr>
              <a:t>[options] </a:t>
            </a:r>
            <a:r>
              <a:rPr lang="fr-FR" b="1" dirty="0" err="1" smtClean="0">
                <a:solidFill>
                  <a:srgbClr val="00B050"/>
                </a:solidFill>
              </a:rPr>
              <a:t>nom_de_la_base</a:t>
            </a:r>
            <a:r>
              <a:rPr lang="fr-FR" b="1" dirty="0" smtClean="0">
                <a:solidFill>
                  <a:srgbClr val="00B050"/>
                </a:solidFill>
              </a:rPr>
              <a:t> </a:t>
            </a:r>
            <a:r>
              <a:rPr lang="fr-FR" b="1" dirty="0" smtClean="0">
                <a:solidFill>
                  <a:srgbClr val="7030A0"/>
                </a:solidFill>
              </a:rPr>
              <a:t>nom_du_fichier1.format</a:t>
            </a:r>
          </a:p>
          <a:p>
            <a:endParaRPr lang="fr-FR" b="1" dirty="0" smtClean="0">
              <a:solidFill>
                <a:schemeClr val="accent5">
                  <a:lumMod val="75000"/>
                </a:schemeClr>
              </a:solidFill>
            </a:endParaRPr>
          </a:p>
          <a:p>
            <a:endParaRPr lang="fr-FR" b="1" dirty="0" smtClean="0">
              <a:solidFill>
                <a:schemeClr val="accent5">
                  <a:lumMod val="75000"/>
                </a:schemeClr>
              </a:solidFill>
            </a:endParaRPr>
          </a:p>
          <a:p>
            <a:pPr marL="446088"/>
            <a:r>
              <a:rPr lang="fr-FR" sz="1400" b="1" dirty="0" smtClean="0">
                <a:solidFill>
                  <a:schemeClr val="tx1"/>
                </a:solidFill>
              </a:rPr>
              <a:t>Pour exécuter mysqlimport.exe, il est nécessaire de se placer dans son répertoire d'installation (en général le répertoire </a:t>
            </a:r>
            <a:r>
              <a:rPr lang="fr-FR" sz="1400" b="1" dirty="0" err="1" smtClean="0">
                <a:solidFill>
                  <a:schemeClr val="tx1"/>
                </a:solidFill>
              </a:rPr>
              <a:t>mysqlXXXX</a:t>
            </a:r>
            <a:r>
              <a:rPr lang="fr-FR" sz="1400" b="1" dirty="0" smtClean="0">
                <a:solidFill>
                  <a:schemeClr val="tx1"/>
                </a:solidFill>
              </a:rPr>
              <a:t>\bin où XXXX représente la version du serveur MySQL installé. (ex: C:\wamp\bin\mysql\mysql5.6.17\bin\)</a:t>
            </a:r>
          </a:p>
          <a:p>
            <a:pPr marL="446088"/>
            <a:endParaRPr lang="fr-FR" sz="1400" b="1" dirty="0">
              <a:solidFill>
                <a:schemeClr val="tx1"/>
              </a:solidFill>
            </a:endParaRPr>
          </a:p>
          <a:p>
            <a:pPr marL="446088"/>
            <a:r>
              <a:rPr lang="fr-FR" sz="1400" b="1" dirty="0" err="1">
                <a:solidFill>
                  <a:schemeClr val="tx1"/>
                </a:solidFill>
              </a:rPr>
              <a:t>m</a:t>
            </a:r>
            <a:r>
              <a:rPr lang="fr-FR" sz="1400" b="1" dirty="0" err="1" smtClean="0">
                <a:solidFill>
                  <a:schemeClr val="tx1"/>
                </a:solidFill>
              </a:rPr>
              <a:t>ysqlimport</a:t>
            </a:r>
            <a:r>
              <a:rPr lang="fr-FR" sz="1400" b="1" dirty="0" smtClean="0">
                <a:solidFill>
                  <a:schemeClr val="tx1"/>
                </a:solidFill>
              </a:rPr>
              <a:t> supporte de nombreuses options nécessaires lors du processus d'importation. Il faut, en général, indiqué l'hôte client (-h </a:t>
            </a:r>
            <a:r>
              <a:rPr lang="fr-FR" sz="1400" b="1" dirty="0" err="1" smtClean="0">
                <a:solidFill>
                  <a:schemeClr val="tx1"/>
                </a:solidFill>
              </a:rPr>
              <a:t>localhost</a:t>
            </a:r>
            <a:r>
              <a:rPr lang="fr-FR" sz="1400" b="1" dirty="0" smtClean="0">
                <a:solidFill>
                  <a:schemeClr val="tx1"/>
                </a:solidFill>
              </a:rPr>
              <a:t>) sur lequel se trouve la base de données ainsi que les paramètres de connexion de l'utilisateur qui va importer les données dans la base de données (</a:t>
            </a:r>
            <a:r>
              <a:rPr lang="fr-FR" sz="1400" b="1" dirty="0" err="1" smtClean="0">
                <a:solidFill>
                  <a:schemeClr val="tx1"/>
                </a:solidFill>
              </a:rPr>
              <a:t>cf</a:t>
            </a:r>
            <a:r>
              <a:rPr lang="fr-FR" sz="1400" b="1" dirty="0" smtClean="0">
                <a:solidFill>
                  <a:schemeClr val="tx1"/>
                </a:solidFill>
              </a:rPr>
              <a:t> exemple ci-après)</a:t>
            </a:r>
          </a:p>
          <a:p>
            <a:pPr marL="446088"/>
            <a:endParaRPr lang="fr-FR" sz="1400" b="1" dirty="0">
              <a:solidFill>
                <a:schemeClr val="tx1"/>
              </a:solidFill>
            </a:endParaRPr>
          </a:p>
          <a:p>
            <a:pPr marL="446088"/>
            <a:r>
              <a:rPr lang="fr-FR" sz="1400" b="1" dirty="0" smtClean="0">
                <a:solidFill>
                  <a:schemeClr val="tx1"/>
                </a:solidFill>
              </a:rPr>
              <a:t>Il est nécessaire d'indiquer le nom de la base de données dans laquelle les données vont être importées.</a:t>
            </a:r>
          </a:p>
          <a:p>
            <a:pPr marL="446088"/>
            <a:endParaRPr lang="fr-FR" sz="1400" b="1" dirty="0">
              <a:solidFill>
                <a:schemeClr val="tx1"/>
              </a:solidFill>
            </a:endParaRPr>
          </a:p>
          <a:p>
            <a:pPr marL="446088"/>
            <a:r>
              <a:rPr lang="fr-FR" sz="1400" b="1" dirty="0" smtClean="0">
                <a:solidFill>
                  <a:schemeClr val="tx1"/>
                </a:solidFill>
              </a:rPr>
              <a:t>Il est nécessaire d'indiquer le nom du fichier dans lequel se trouve les données à importer. </a:t>
            </a:r>
          </a:p>
          <a:p>
            <a:pPr marL="446088"/>
            <a:r>
              <a:rPr lang="fr-FR" sz="1400" b="1" dirty="0" smtClean="0">
                <a:solidFill>
                  <a:schemeClr val="tx1"/>
                </a:solidFill>
              </a:rPr>
              <a:t>Le fichier peut être de différents formats (.csv, .</a:t>
            </a:r>
            <a:r>
              <a:rPr lang="fr-FR" sz="1400" b="1" dirty="0" err="1" smtClean="0">
                <a:solidFill>
                  <a:schemeClr val="tx1"/>
                </a:solidFill>
              </a:rPr>
              <a:t>txt</a:t>
            </a:r>
            <a:r>
              <a:rPr lang="fr-FR" sz="1400" b="1" dirty="0" smtClean="0">
                <a:solidFill>
                  <a:schemeClr val="tx1"/>
                </a:solidFill>
              </a:rPr>
              <a:t>, .</a:t>
            </a:r>
            <a:r>
              <a:rPr lang="fr-FR" sz="1400" b="1" dirty="0" err="1" smtClean="0">
                <a:solidFill>
                  <a:schemeClr val="tx1"/>
                </a:solidFill>
              </a:rPr>
              <a:t>sql</a:t>
            </a:r>
            <a:r>
              <a:rPr lang="fr-FR" sz="1400" b="1" dirty="0" smtClean="0">
                <a:solidFill>
                  <a:schemeClr val="tx1"/>
                </a:solidFill>
              </a:rPr>
              <a:t>, ….)</a:t>
            </a:r>
          </a:p>
          <a:p>
            <a:pPr marL="446088"/>
            <a:r>
              <a:rPr lang="fr-FR" sz="1400" b="1" dirty="0" smtClean="0">
                <a:solidFill>
                  <a:schemeClr val="tx1"/>
                </a:solidFill>
              </a:rPr>
              <a:t>ATTENTION: 1) Le fichier doit être enregistré dans le répertoire ou se trouve la base de données (</a:t>
            </a:r>
            <a:r>
              <a:rPr lang="fr-FR" sz="1400" b="1" dirty="0" err="1" smtClean="0">
                <a:solidFill>
                  <a:schemeClr val="tx1"/>
                </a:solidFill>
              </a:rPr>
              <a:t>mysqlXXXX</a:t>
            </a:r>
            <a:r>
              <a:rPr lang="fr-FR" sz="1400" b="1" dirty="0" smtClean="0">
                <a:solidFill>
                  <a:schemeClr val="tx1"/>
                </a:solidFill>
              </a:rPr>
              <a:t>\data\</a:t>
            </a:r>
            <a:r>
              <a:rPr lang="fr-FR" sz="1400" b="1" dirty="0" err="1" smtClean="0">
                <a:solidFill>
                  <a:schemeClr val="tx1"/>
                </a:solidFill>
              </a:rPr>
              <a:t>nom_de_la_base</a:t>
            </a:r>
            <a:r>
              <a:rPr lang="fr-FR" sz="1400" b="1" dirty="0" smtClean="0">
                <a:solidFill>
                  <a:schemeClr val="tx1"/>
                </a:solidFill>
              </a:rPr>
              <a:t>)</a:t>
            </a:r>
          </a:p>
          <a:p>
            <a:pPr marL="1349375"/>
            <a:r>
              <a:rPr lang="fr-FR" sz="1400" b="1" dirty="0" smtClean="0">
                <a:solidFill>
                  <a:schemeClr val="tx1"/>
                </a:solidFill>
              </a:rPr>
              <a:t> 2) Le nom du fichier doit porter le nom de la table dans laquelle les données vont être importées.</a:t>
            </a:r>
          </a:p>
          <a:p>
            <a:pPr marL="1611313"/>
            <a:r>
              <a:rPr lang="fr-FR" sz="1400" b="1" dirty="0" smtClean="0">
                <a:solidFill>
                  <a:schemeClr val="tx1"/>
                </a:solidFill>
              </a:rPr>
              <a:t>Ex: Si les données doivent être importées dans une table clients, le fichier devra se nommer : clients.txt </a:t>
            </a:r>
            <a:endParaRPr lang="fr-FR" sz="1400" b="1" dirty="0">
              <a:solidFill>
                <a:schemeClr val="tx1"/>
              </a:solidFill>
            </a:endParaRPr>
          </a:p>
          <a:p>
            <a:endParaRPr lang="fr-FR" b="1" dirty="0">
              <a:solidFill>
                <a:schemeClr val="accent5">
                  <a:lumMod val="75000"/>
                </a:schemeClr>
              </a:solidFill>
            </a:endParaRP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55</a:t>
            </a:fld>
            <a:endParaRPr lang="fr-FR"/>
          </a:p>
        </p:txBody>
      </p:sp>
      <p:sp>
        <p:nvSpPr>
          <p:cNvPr id="4" name="ZoneTexte 3"/>
          <p:cNvSpPr txBox="1"/>
          <p:nvPr/>
        </p:nvSpPr>
        <p:spPr>
          <a:xfrm>
            <a:off x="185058" y="76200"/>
            <a:ext cx="11821886" cy="584775"/>
          </a:xfrm>
          <a:prstGeom prst="rect">
            <a:avLst/>
          </a:prstGeom>
          <a:noFill/>
        </p:spPr>
        <p:txBody>
          <a:bodyPr wrap="square" rtlCol="0">
            <a:spAutoFit/>
          </a:bodyPr>
          <a:lstStyle/>
          <a:p>
            <a:pPr algn="ctr"/>
            <a:r>
              <a:rPr lang="fr-FR" sz="3200" dirty="0" smtClean="0"/>
              <a:t>Importer des donnée avec MySQL en ligne de commande(1)</a:t>
            </a:r>
            <a:endParaRPr lang="fr-FR" sz="3200" dirty="0"/>
          </a:p>
        </p:txBody>
      </p:sp>
      <p:sp>
        <p:nvSpPr>
          <p:cNvPr id="5" name="Organigramme : Connecteur 4"/>
          <p:cNvSpPr/>
          <p:nvPr/>
        </p:nvSpPr>
        <p:spPr>
          <a:xfrm>
            <a:off x="4093972" y="2721425"/>
            <a:ext cx="288000" cy="288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3</a:t>
            </a:r>
            <a:endParaRPr lang="fr-FR" dirty="0">
              <a:solidFill>
                <a:srgbClr val="FF0000"/>
              </a:solidFill>
            </a:endParaRPr>
          </a:p>
        </p:txBody>
      </p:sp>
      <p:sp>
        <p:nvSpPr>
          <p:cNvPr id="7" name="Organigramme : Connecteur 6"/>
          <p:cNvSpPr/>
          <p:nvPr/>
        </p:nvSpPr>
        <p:spPr>
          <a:xfrm>
            <a:off x="5998029" y="2721425"/>
            <a:ext cx="288000" cy="288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4</a:t>
            </a:r>
            <a:endParaRPr lang="fr-FR" dirty="0">
              <a:solidFill>
                <a:srgbClr val="FF0000"/>
              </a:solidFill>
            </a:endParaRPr>
          </a:p>
        </p:txBody>
      </p:sp>
      <p:sp>
        <p:nvSpPr>
          <p:cNvPr id="8" name="Organigramme : Connecteur 7"/>
          <p:cNvSpPr/>
          <p:nvPr/>
        </p:nvSpPr>
        <p:spPr>
          <a:xfrm>
            <a:off x="2661086" y="2743197"/>
            <a:ext cx="288000" cy="288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2</a:t>
            </a:r>
            <a:endParaRPr lang="fr-FR" dirty="0">
              <a:solidFill>
                <a:srgbClr val="FF0000"/>
              </a:solidFill>
            </a:endParaRPr>
          </a:p>
        </p:txBody>
      </p:sp>
      <p:sp>
        <p:nvSpPr>
          <p:cNvPr id="9" name="Organigramme : Connecteur 8"/>
          <p:cNvSpPr/>
          <p:nvPr/>
        </p:nvSpPr>
        <p:spPr>
          <a:xfrm>
            <a:off x="783771" y="2743197"/>
            <a:ext cx="261258" cy="266228"/>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10" name="Organigramme : Connecteur 9"/>
          <p:cNvSpPr/>
          <p:nvPr/>
        </p:nvSpPr>
        <p:spPr>
          <a:xfrm>
            <a:off x="370114" y="3219062"/>
            <a:ext cx="288000" cy="288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11" name="Organigramme : Connecteur 10"/>
          <p:cNvSpPr/>
          <p:nvPr/>
        </p:nvSpPr>
        <p:spPr>
          <a:xfrm>
            <a:off x="370114" y="3883077"/>
            <a:ext cx="288000" cy="288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2</a:t>
            </a:r>
            <a:endParaRPr lang="fr-FR" dirty="0">
              <a:solidFill>
                <a:srgbClr val="FF0000"/>
              </a:solidFill>
            </a:endParaRPr>
          </a:p>
        </p:txBody>
      </p:sp>
      <p:sp>
        <p:nvSpPr>
          <p:cNvPr id="12" name="Organigramme : Connecteur 11"/>
          <p:cNvSpPr/>
          <p:nvPr/>
        </p:nvSpPr>
        <p:spPr>
          <a:xfrm>
            <a:off x="370114" y="4715636"/>
            <a:ext cx="288000" cy="288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a:t>
            </a:r>
          </a:p>
        </p:txBody>
      </p:sp>
      <p:sp>
        <p:nvSpPr>
          <p:cNvPr id="13" name="Organigramme : Connecteur 12"/>
          <p:cNvSpPr/>
          <p:nvPr/>
        </p:nvSpPr>
        <p:spPr>
          <a:xfrm>
            <a:off x="370114" y="5148859"/>
            <a:ext cx="288000" cy="288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4</a:t>
            </a:r>
            <a:endParaRPr lang="fr-FR" dirty="0">
              <a:solidFill>
                <a:srgbClr val="FF0000"/>
              </a:solidFill>
            </a:endParaRPr>
          </a:p>
        </p:txBody>
      </p:sp>
    </p:spTree>
    <p:extLst>
      <p:ext uri="{BB962C8B-B14F-4D97-AF65-F5344CB8AC3E}">
        <p14:creationId xmlns:p14="http://schemas.microsoft.com/office/powerpoint/2010/main" val="39200437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56</a:t>
            </a:fld>
            <a:endParaRPr lang="fr-FR"/>
          </a:p>
        </p:txBody>
      </p:sp>
      <p:sp>
        <p:nvSpPr>
          <p:cNvPr id="7" name="ZoneTexte 6"/>
          <p:cNvSpPr txBox="1"/>
          <p:nvPr/>
        </p:nvSpPr>
        <p:spPr>
          <a:xfrm>
            <a:off x="729343" y="76200"/>
            <a:ext cx="10733314" cy="584775"/>
          </a:xfrm>
          <a:prstGeom prst="rect">
            <a:avLst/>
          </a:prstGeom>
          <a:noFill/>
        </p:spPr>
        <p:txBody>
          <a:bodyPr wrap="square" rtlCol="0">
            <a:spAutoFit/>
          </a:bodyPr>
          <a:lstStyle/>
          <a:p>
            <a:pPr algn="ctr"/>
            <a:r>
              <a:rPr lang="fr-FR" sz="3200" dirty="0" smtClean="0"/>
              <a:t>Importer des données avec MySQL en ligne de commande(2)</a:t>
            </a:r>
            <a:endParaRPr lang="fr-FR" sz="3200" dirty="0"/>
          </a:p>
        </p:txBody>
      </p:sp>
      <p:sp>
        <p:nvSpPr>
          <p:cNvPr id="9" name="Rectangle 8"/>
          <p:cNvSpPr/>
          <p:nvPr/>
        </p:nvSpPr>
        <p:spPr>
          <a:xfrm>
            <a:off x="239486" y="740229"/>
            <a:ext cx="11800114" cy="552994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solidFill>
                  <a:schemeClr val="accent5">
                    <a:lumMod val="75000"/>
                  </a:schemeClr>
                </a:solidFill>
              </a:rPr>
              <a:t>Exemple</a:t>
            </a:r>
          </a:p>
          <a:p>
            <a:r>
              <a:rPr lang="fr-FR" b="1" dirty="0" smtClean="0">
                <a:solidFill>
                  <a:schemeClr val="accent5">
                    <a:lumMod val="75000"/>
                  </a:schemeClr>
                </a:solidFill>
              </a:rPr>
              <a:t>Ajouter un technicien dans la table technicien de la base </a:t>
            </a:r>
            <a:r>
              <a:rPr lang="fr-FR" b="1" dirty="0" err="1" smtClean="0">
                <a:solidFill>
                  <a:schemeClr val="accent5">
                    <a:lumMod val="75000"/>
                  </a:schemeClr>
                </a:solidFill>
              </a:rPr>
              <a:t>DB_tech</a:t>
            </a:r>
            <a:endParaRPr lang="fr-FR" b="1" dirty="0" smtClean="0">
              <a:solidFill>
                <a:schemeClr val="accent5">
                  <a:lumMod val="75000"/>
                </a:schemeClr>
              </a:solidFill>
            </a:endParaRPr>
          </a:p>
          <a:p>
            <a:endParaRPr lang="fr-FR" b="1" dirty="0">
              <a:solidFill>
                <a:schemeClr val="accent5">
                  <a:lumMod val="75000"/>
                </a:schemeClr>
              </a:solidFill>
            </a:endParaRPr>
          </a:p>
          <a:p>
            <a:pPr marL="174625"/>
            <a:r>
              <a:rPr lang="fr-FR" b="1" dirty="0" smtClean="0">
                <a:solidFill>
                  <a:schemeClr val="accent5">
                    <a:lumMod val="75000"/>
                  </a:schemeClr>
                </a:solidFill>
              </a:rPr>
              <a:t>Shell&gt;</a:t>
            </a:r>
            <a:r>
              <a:rPr lang="fr-FR" b="1" dirty="0" err="1" smtClean="0">
                <a:solidFill>
                  <a:schemeClr val="accent5">
                    <a:lumMod val="75000"/>
                  </a:schemeClr>
                </a:solidFill>
              </a:rPr>
              <a:t>mysqlimport</a:t>
            </a:r>
            <a:r>
              <a:rPr lang="fr-FR" b="1" dirty="0" smtClean="0">
                <a:solidFill>
                  <a:schemeClr val="accent5">
                    <a:lumMod val="75000"/>
                  </a:schemeClr>
                </a:solidFill>
              </a:rPr>
              <a:t> - -</a:t>
            </a:r>
            <a:r>
              <a:rPr lang="fr-FR" b="1" dirty="0" err="1" smtClean="0">
                <a:solidFill>
                  <a:schemeClr val="accent5">
                    <a:lumMod val="75000"/>
                  </a:schemeClr>
                </a:solidFill>
              </a:rPr>
              <a:t>fields</a:t>
            </a:r>
            <a:r>
              <a:rPr lang="fr-FR" b="1" dirty="0" smtClean="0">
                <a:solidFill>
                  <a:schemeClr val="accent5">
                    <a:lumMod val="75000"/>
                  </a:schemeClr>
                </a:solidFill>
              </a:rPr>
              <a:t>-</a:t>
            </a:r>
            <a:r>
              <a:rPr lang="fr-FR" b="1" dirty="0" err="1" smtClean="0">
                <a:solidFill>
                  <a:schemeClr val="accent5">
                    <a:lumMod val="75000"/>
                  </a:schemeClr>
                </a:solidFill>
              </a:rPr>
              <a:t>terminated</a:t>
            </a:r>
            <a:r>
              <a:rPr lang="fr-FR" b="1" dirty="0" smtClean="0">
                <a:solidFill>
                  <a:schemeClr val="accent5">
                    <a:lumMod val="75000"/>
                  </a:schemeClr>
                </a:solidFill>
              </a:rPr>
              <a:t>-by=";" –h </a:t>
            </a:r>
            <a:r>
              <a:rPr lang="fr-FR" b="1" dirty="0" err="1" smtClean="0">
                <a:solidFill>
                  <a:schemeClr val="accent5">
                    <a:lumMod val="75000"/>
                  </a:schemeClr>
                </a:solidFill>
              </a:rPr>
              <a:t>localhost</a:t>
            </a:r>
            <a:r>
              <a:rPr lang="fr-FR" b="1" dirty="0" smtClean="0">
                <a:solidFill>
                  <a:schemeClr val="accent5">
                    <a:lumMod val="75000"/>
                  </a:schemeClr>
                </a:solidFill>
              </a:rPr>
              <a:t> –u </a:t>
            </a:r>
            <a:r>
              <a:rPr lang="fr-FR" b="1" dirty="0" err="1" smtClean="0">
                <a:solidFill>
                  <a:schemeClr val="accent5">
                    <a:lumMod val="75000"/>
                  </a:schemeClr>
                </a:solidFill>
              </a:rPr>
              <a:t>userclient</a:t>
            </a:r>
            <a:r>
              <a:rPr lang="fr-FR" b="1" dirty="0" smtClean="0">
                <a:solidFill>
                  <a:schemeClr val="accent5">
                    <a:lumMod val="75000"/>
                  </a:schemeClr>
                </a:solidFill>
              </a:rPr>
              <a:t> –</a:t>
            </a:r>
            <a:r>
              <a:rPr lang="fr-FR" b="1" dirty="0" err="1" smtClean="0">
                <a:solidFill>
                  <a:schemeClr val="accent5">
                    <a:lumMod val="75000"/>
                  </a:schemeClr>
                </a:solidFill>
              </a:rPr>
              <a:t>pessai</a:t>
            </a:r>
            <a:r>
              <a:rPr lang="fr-FR" b="1" dirty="0" smtClean="0">
                <a:solidFill>
                  <a:schemeClr val="accent5">
                    <a:lumMod val="75000"/>
                  </a:schemeClr>
                </a:solidFill>
              </a:rPr>
              <a:t> </a:t>
            </a:r>
            <a:r>
              <a:rPr lang="fr-FR" b="1" dirty="0" err="1" smtClean="0">
                <a:solidFill>
                  <a:schemeClr val="accent5">
                    <a:lumMod val="75000"/>
                  </a:schemeClr>
                </a:solidFill>
              </a:rPr>
              <a:t>DB_tech</a:t>
            </a:r>
            <a:r>
              <a:rPr lang="fr-FR" b="1" dirty="0" smtClean="0">
                <a:solidFill>
                  <a:schemeClr val="accent5">
                    <a:lumMod val="75000"/>
                  </a:schemeClr>
                </a:solidFill>
              </a:rPr>
              <a:t> T_tech.txt</a:t>
            </a:r>
          </a:p>
          <a:p>
            <a:pPr marL="174625"/>
            <a:endParaRPr lang="fr-FR" b="1" dirty="0" smtClean="0">
              <a:solidFill>
                <a:schemeClr val="accent5">
                  <a:lumMod val="75000"/>
                </a:schemeClr>
              </a:solidFill>
            </a:endParaRPr>
          </a:p>
          <a:p>
            <a:pPr marL="174625"/>
            <a:endParaRPr lang="fr-FR" b="1" dirty="0">
              <a:solidFill>
                <a:schemeClr val="accent5">
                  <a:lumMod val="75000"/>
                </a:schemeClr>
              </a:solidFill>
            </a:endParaRPr>
          </a:p>
          <a:p>
            <a:r>
              <a:rPr lang="fr-FR" sz="1400" b="1" dirty="0" smtClean="0">
                <a:solidFill>
                  <a:schemeClr val="tx1"/>
                </a:solidFill>
              </a:rPr>
              <a:t>--</a:t>
            </a:r>
            <a:r>
              <a:rPr lang="fr-FR" sz="1400" b="1" dirty="0" err="1" smtClean="0">
                <a:solidFill>
                  <a:schemeClr val="tx1"/>
                </a:solidFill>
              </a:rPr>
              <a:t>fields</a:t>
            </a:r>
            <a:r>
              <a:rPr lang="fr-FR" sz="1400" b="1" dirty="0" smtClean="0">
                <a:solidFill>
                  <a:schemeClr val="tx1"/>
                </a:solidFill>
              </a:rPr>
              <a:t>-</a:t>
            </a:r>
            <a:r>
              <a:rPr lang="fr-FR" sz="1400" b="1" dirty="0" err="1" smtClean="0">
                <a:solidFill>
                  <a:schemeClr val="tx1"/>
                </a:solidFill>
              </a:rPr>
              <a:t>terminated</a:t>
            </a:r>
            <a:r>
              <a:rPr lang="fr-FR" sz="1400" b="1" dirty="0" smtClean="0">
                <a:solidFill>
                  <a:schemeClr val="tx1"/>
                </a:solidFill>
              </a:rPr>
              <a:t>-by ";" : Avec cette option, j'indique que chaque valeur séparée par un point-virgule doit être enregistrée dans chaque champs de la table.</a:t>
            </a:r>
          </a:p>
          <a:p>
            <a:pPr marL="1970088"/>
            <a:r>
              <a:rPr lang="fr-FR" sz="1400" b="1" dirty="0" smtClean="0">
                <a:solidFill>
                  <a:schemeClr val="tx1"/>
                </a:solidFill>
              </a:rPr>
              <a:t>(</a:t>
            </a:r>
            <a:r>
              <a:rPr lang="fr-FR" sz="1400" b="1" dirty="0" err="1" smtClean="0">
                <a:solidFill>
                  <a:schemeClr val="tx1"/>
                </a:solidFill>
              </a:rPr>
              <a:t>Cf</a:t>
            </a:r>
            <a:r>
              <a:rPr lang="fr-FR" sz="1400" b="1" dirty="0" smtClean="0">
                <a:solidFill>
                  <a:schemeClr val="tx1"/>
                </a:solidFill>
              </a:rPr>
              <a:t> fichier T_tech.txt)</a:t>
            </a:r>
          </a:p>
          <a:p>
            <a:endParaRPr lang="fr-FR" sz="1400" b="1" dirty="0">
              <a:solidFill>
                <a:schemeClr val="tx1"/>
              </a:solidFill>
            </a:endParaRPr>
          </a:p>
          <a:p>
            <a:r>
              <a:rPr lang="fr-FR" sz="1400" b="1" dirty="0" smtClean="0">
                <a:solidFill>
                  <a:schemeClr val="tx1"/>
                </a:solidFill>
              </a:rPr>
              <a:t>-h </a:t>
            </a:r>
            <a:r>
              <a:rPr lang="fr-FR" sz="1400" b="1" dirty="0" err="1" smtClean="0">
                <a:solidFill>
                  <a:schemeClr val="tx1"/>
                </a:solidFill>
              </a:rPr>
              <a:t>localhost</a:t>
            </a:r>
            <a:r>
              <a:rPr lang="fr-FR" sz="1400" b="1" dirty="0" smtClean="0">
                <a:solidFill>
                  <a:schemeClr val="tx1"/>
                </a:solidFill>
              </a:rPr>
              <a:t> : le client sur lequel se trouve la base de donnée</a:t>
            </a:r>
          </a:p>
          <a:p>
            <a:endParaRPr lang="fr-FR" sz="1400" b="1" dirty="0">
              <a:solidFill>
                <a:schemeClr val="tx1"/>
              </a:solidFill>
            </a:endParaRPr>
          </a:p>
          <a:p>
            <a:r>
              <a:rPr lang="fr-FR" sz="1400" b="1" dirty="0" smtClean="0">
                <a:solidFill>
                  <a:schemeClr val="tx1"/>
                </a:solidFill>
              </a:rPr>
              <a:t>-u </a:t>
            </a:r>
            <a:r>
              <a:rPr lang="fr-FR" sz="1400" b="1" dirty="0" err="1" smtClean="0">
                <a:solidFill>
                  <a:schemeClr val="tx1"/>
                </a:solidFill>
              </a:rPr>
              <a:t>userclient</a:t>
            </a:r>
            <a:r>
              <a:rPr lang="fr-FR" sz="1400" b="1" dirty="0" smtClean="0">
                <a:solidFill>
                  <a:schemeClr val="tx1"/>
                </a:solidFill>
              </a:rPr>
              <a:t> : l'utilisateur qui va importer les données dans la base de données</a:t>
            </a:r>
          </a:p>
          <a:p>
            <a:endParaRPr lang="fr-FR" sz="1400" b="1" dirty="0">
              <a:solidFill>
                <a:schemeClr val="tx1"/>
              </a:solidFill>
            </a:endParaRPr>
          </a:p>
          <a:p>
            <a:r>
              <a:rPr lang="fr-FR" sz="1400" b="1" dirty="0" smtClean="0">
                <a:solidFill>
                  <a:schemeClr val="tx1"/>
                </a:solidFill>
              </a:rPr>
              <a:t>-</a:t>
            </a:r>
            <a:r>
              <a:rPr lang="fr-FR" sz="1400" b="1" dirty="0" err="1" smtClean="0">
                <a:solidFill>
                  <a:schemeClr val="tx1"/>
                </a:solidFill>
              </a:rPr>
              <a:t>pessai</a:t>
            </a:r>
            <a:r>
              <a:rPr lang="fr-FR" sz="1400" b="1" dirty="0" smtClean="0">
                <a:solidFill>
                  <a:schemeClr val="tx1"/>
                </a:solidFill>
              </a:rPr>
              <a:t> : le mot de passe de l'utilisateur</a:t>
            </a:r>
          </a:p>
          <a:p>
            <a:endParaRPr lang="fr-FR" sz="1400" b="1" dirty="0">
              <a:solidFill>
                <a:schemeClr val="tx1"/>
              </a:solidFill>
            </a:endParaRPr>
          </a:p>
          <a:p>
            <a:r>
              <a:rPr lang="fr-FR" sz="1400" b="1" dirty="0" err="1" smtClean="0">
                <a:solidFill>
                  <a:schemeClr val="tx1"/>
                </a:solidFill>
              </a:rPr>
              <a:t>DB_tech</a:t>
            </a:r>
            <a:r>
              <a:rPr lang="fr-FR" sz="1400" b="1" dirty="0" smtClean="0">
                <a:solidFill>
                  <a:schemeClr val="tx1"/>
                </a:solidFill>
              </a:rPr>
              <a:t> : le nom de la base de données qui va recevoir les données du fichier</a:t>
            </a:r>
          </a:p>
          <a:p>
            <a:endParaRPr lang="fr-FR" sz="1400" b="1" dirty="0">
              <a:solidFill>
                <a:schemeClr val="tx1"/>
              </a:solidFill>
            </a:endParaRPr>
          </a:p>
          <a:p>
            <a:r>
              <a:rPr lang="fr-FR" sz="1400" b="1" dirty="0" err="1" smtClean="0">
                <a:solidFill>
                  <a:schemeClr val="tx1"/>
                </a:solidFill>
              </a:rPr>
              <a:t>T_tech</a:t>
            </a:r>
            <a:r>
              <a:rPr lang="fr-FR" sz="1400" b="1" dirty="0">
                <a:solidFill>
                  <a:schemeClr val="tx1"/>
                </a:solidFill>
              </a:rPr>
              <a:t> </a:t>
            </a:r>
            <a:r>
              <a:rPr lang="fr-FR" sz="1400" b="1" dirty="0" smtClean="0">
                <a:solidFill>
                  <a:schemeClr val="tx1"/>
                </a:solidFill>
              </a:rPr>
              <a:t>: le nom du fichier texte qui porte le nom de la table dans laquelle les données vont être insérées</a:t>
            </a:r>
            <a:endParaRPr lang="fr-FR" sz="1400" b="1" dirty="0">
              <a:solidFill>
                <a:schemeClr val="tx1"/>
              </a:solidFill>
            </a:endParaRPr>
          </a:p>
        </p:txBody>
      </p:sp>
    </p:spTree>
    <p:extLst>
      <p:ext uri="{BB962C8B-B14F-4D97-AF65-F5344CB8AC3E}">
        <p14:creationId xmlns:p14="http://schemas.microsoft.com/office/powerpoint/2010/main" val="10700537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57</a:t>
            </a:fld>
            <a:endParaRPr lang="fr-FR"/>
          </a:p>
        </p:txBody>
      </p:sp>
      <p:sp>
        <p:nvSpPr>
          <p:cNvPr id="6" name="ZoneTexte 5"/>
          <p:cNvSpPr txBox="1"/>
          <p:nvPr/>
        </p:nvSpPr>
        <p:spPr>
          <a:xfrm>
            <a:off x="1197428" y="97970"/>
            <a:ext cx="9797143" cy="584775"/>
          </a:xfrm>
          <a:prstGeom prst="rect">
            <a:avLst/>
          </a:prstGeom>
          <a:noFill/>
        </p:spPr>
        <p:txBody>
          <a:bodyPr wrap="square" rtlCol="0">
            <a:spAutoFit/>
          </a:bodyPr>
          <a:lstStyle/>
          <a:p>
            <a:pPr algn="ctr"/>
            <a:r>
              <a:rPr lang="fr-FR" sz="3200" dirty="0" smtClean="0"/>
              <a:t>Exporter des données avec MySQL en ligne de commande</a:t>
            </a:r>
            <a:endParaRPr lang="fr-FR" sz="3200" dirty="0"/>
          </a:p>
        </p:txBody>
      </p:sp>
      <p:sp>
        <p:nvSpPr>
          <p:cNvPr id="7" name="Rectangle 6"/>
          <p:cNvSpPr/>
          <p:nvPr/>
        </p:nvSpPr>
        <p:spPr>
          <a:xfrm>
            <a:off x="168728" y="790696"/>
            <a:ext cx="11854542" cy="556565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solidFill>
                  <a:schemeClr val="accent5">
                    <a:lumMod val="75000"/>
                  </a:schemeClr>
                </a:solidFill>
              </a:rPr>
              <a:t>Objectif</a:t>
            </a:r>
          </a:p>
          <a:p>
            <a:r>
              <a:rPr lang="fr-FR" b="1" dirty="0" smtClean="0">
                <a:solidFill>
                  <a:schemeClr val="accent5">
                    <a:lumMod val="75000"/>
                  </a:schemeClr>
                </a:solidFill>
              </a:rPr>
              <a:t>Outre la possibilité d'importer des données en ligne de commande, MySQL permet d'exporter une ou des bases vers un fichier texte grâce à l'utilitaire </a:t>
            </a:r>
            <a:r>
              <a:rPr lang="fr-FR" b="1" dirty="0" err="1" smtClean="0">
                <a:solidFill>
                  <a:schemeClr val="accent5">
                    <a:lumMod val="75000"/>
                  </a:schemeClr>
                </a:solidFill>
              </a:rPr>
              <a:t>mysqldump</a:t>
            </a:r>
            <a:r>
              <a:rPr lang="fr-FR" b="1" dirty="0" smtClean="0">
                <a:solidFill>
                  <a:schemeClr val="accent5">
                    <a:lumMod val="75000"/>
                  </a:schemeClr>
                </a:solidFill>
              </a:rPr>
              <a:t>. </a:t>
            </a:r>
          </a:p>
          <a:p>
            <a:endParaRPr lang="fr-FR" b="1" dirty="0">
              <a:solidFill>
                <a:schemeClr val="accent5">
                  <a:lumMod val="75000"/>
                </a:schemeClr>
              </a:solidFill>
            </a:endParaRPr>
          </a:p>
          <a:p>
            <a:r>
              <a:rPr lang="fr-FR" b="1" dirty="0" smtClean="0">
                <a:solidFill>
                  <a:schemeClr val="accent5">
                    <a:lumMod val="75000"/>
                  </a:schemeClr>
                </a:solidFill>
              </a:rPr>
              <a:t>Syntaxe</a:t>
            </a:r>
          </a:p>
          <a:p>
            <a:pPr marL="358775"/>
            <a:r>
              <a:rPr lang="fr-FR" b="1" dirty="0" smtClean="0">
                <a:solidFill>
                  <a:schemeClr val="tx1"/>
                </a:solidFill>
              </a:rPr>
              <a:t>Shell&gt;</a:t>
            </a:r>
            <a:r>
              <a:rPr lang="fr-FR" b="1" dirty="0" err="1" smtClean="0">
                <a:solidFill>
                  <a:srgbClr val="00B0F0"/>
                </a:solidFill>
              </a:rPr>
              <a:t>mysqldump</a:t>
            </a:r>
            <a:r>
              <a:rPr lang="fr-FR" b="1" dirty="0" smtClean="0">
                <a:solidFill>
                  <a:schemeClr val="accent5">
                    <a:lumMod val="75000"/>
                  </a:schemeClr>
                </a:solidFill>
              </a:rPr>
              <a:t>[options] </a:t>
            </a:r>
            <a:r>
              <a:rPr lang="fr-FR" b="1" dirty="0" err="1" smtClean="0">
                <a:solidFill>
                  <a:srgbClr val="00B050"/>
                </a:solidFill>
              </a:rPr>
              <a:t>nom_de_la_base</a:t>
            </a:r>
            <a:r>
              <a:rPr lang="fr-FR" b="1" dirty="0" smtClean="0">
                <a:solidFill>
                  <a:srgbClr val="C00000"/>
                </a:solidFill>
              </a:rPr>
              <a:t>&gt;</a:t>
            </a:r>
            <a:r>
              <a:rPr lang="fr-FR" b="1" dirty="0" smtClean="0">
                <a:solidFill>
                  <a:srgbClr val="7030A0"/>
                </a:solidFill>
              </a:rPr>
              <a:t>nom_du_fichier.txt</a:t>
            </a:r>
          </a:p>
          <a:p>
            <a:pPr marL="358775"/>
            <a:endParaRPr lang="fr-FR" b="1" dirty="0">
              <a:solidFill>
                <a:srgbClr val="7030A0"/>
              </a:solidFill>
            </a:endParaRPr>
          </a:p>
          <a:p>
            <a:r>
              <a:rPr lang="fr-FR" b="1" dirty="0" smtClean="0">
                <a:solidFill>
                  <a:schemeClr val="accent5">
                    <a:lumMod val="75000"/>
                  </a:schemeClr>
                </a:solidFill>
              </a:rPr>
              <a:t>Exemple</a:t>
            </a:r>
          </a:p>
          <a:p>
            <a:r>
              <a:rPr lang="fr-FR" b="1" dirty="0" smtClean="0">
                <a:solidFill>
                  <a:schemeClr val="accent5">
                    <a:lumMod val="75000"/>
                  </a:schemeClr>
                </a:solidFill>
              </a:rPr>
              <a:t>Sauvegarde de la base </a:t>
            </a:r>
            <a:r>
              <a:rPr lang="fr-FR" b="1" dirty="0" err="1" smtClean="0">
                <a:solidFill>
                  <a:schemeClr val="accent5">
                    <a:lumMod val="75000"/>
                  </a:schemeClr>
                </a:solidFill>
              </a:rPr>
              <a:t>DB_tech</a:t>
            </a:r>
            <a:r>
              <a:rPr lang="fr-FR" b="1" dirty="0" smtClean="0">
                <a:solidFill>
                  <a:schemeClr val="accent5">
                    <a:lumMod val="75000"/>
                  </a:schemeClr>
                </a:solidFill>
              </a:rPr>
              <a:t> dans un fichier texte</a:t>
            </a:r>
          </a:p>
          <a:p>
            <a:pPr marL="358775"/>
            <a:r>
              <a:rPr lang="fr-FR" b="1" dirty="0" smtClean="0">
                <a:solidFill>
                  <a:schemeClr val="accent5">
                    <a:lumMod val="75000"/>
                  </a:schemeClr>
                </a:solidFill>
              </a:rPr>
              <a:t>Shell&gt;</a:t>
            </a:r>
            <a:r>
              <a:rPr lang="fr-FR" b="1" dirty="0" err="1" smtClean="0">
                <a:solidFill>
                  <a:schemeClr val="accent5">
                    <a:lumMod val="75000"/>
                  </a:schemeClr>
                </a:solidFill>
              </a:rPr>
              <a:t>mysqldump</a:t>
            </a:r>
            <a:r>
              <a:rPr lang="fr-FR" b="1" dirty="0" smtClean="0">
                <a:solidFill>
                  <a:schemeClr val="accent5">
                    <a:lumMod val="75000"/>
                  </a:schemeClr>
                </a:solidFill>
              </a:rPr>
              <a:t> –h </a:t>
            </a:r>
            <a:r>
              <a:rPr lang="fr-FR" b="1" dirty="0" err="1" smtClean="0">
                <a:solidFill>
                  <a:schemeClr val="accent5">
                    <a:lumMod val="75000"/>
                  </a:schemeClr>
                </a:solidFill>
              </a:rPr>
              <a:t>localhost</a:t>
            </a:r>
            <a:r>
              <a:rPr lang="fr-FR" b="1" dirty="0" smtClean="0">
                <a:solidFill>
                  <a:schemeClr val="accent5">
                    <a:lumMod val="75000"/>
                  </a:schemeClr>
                </a:solidFill>
              </a:rPr>
              <a:t> –u </a:t>
            </a:r>
            <a:r>
              <a:rPr lang="fr-FR" b="1" dirty="0" err="1" smtClean="0">
                <a:solidFill>
                  <a:schemeClr val="accent5">
                    <a:lumMod val="75000"/>
                  </a:schemeClr>
                </a:solidFill>
              </a:rPr>
              <a:t>userclt</a:t>
            </a:r>
            <a:r>
              <a:rPr lang="fr-FR" b="1" dirty="0" smtClean="0">
                <a:solidFill>
                  <a:schemeClr val="accent5">
                    <a:lumMod val="75000"/>
                  </a:schemeClr>
                </a:solidFill>
              </a:rPr>
              <a:t> –</a:t>
            </a:r>
            <a:r>
              <a:rPr lang="fr-FR" b="1" dirty="0" err="1" smtClean="0">
                <a:solidFill>
                  <a:schemeClr val="accent5">
                    <a:lumMod val="75000"/>
                  </a:schemeClr>
                </a:solidFill>
              </a:rPr>
              <a:t>pessai</a:t>
            </a:r>
            <a:r>
              <a:rPr lang="fr-FR" b="1" dirty="0" smtClean="0">
                <a:solidFill>
                  <a:schemeClr val="accent5">
                    <a:lumMod val="75000"/>
                  </a:schemeClr>
                </a:solidFill>
              </a:rPr>
              <a:t> </a:t>
            </a:r>
            <a:r>
              <a:rPr lang="fr-FR" b="1" dirty="0" err="1" smtClean="0">
                <a:solidFill>
                  <a:schemeClr val="accent5">
                    <a:lumMod val="75000"/>
                  </a:schemeClr>
                </a:solidFill>
              </a:rPr>
              <a:t>DB_tech</a:t>
            </a:r>
            <a:r>
              <a:rPr lang="fr-FR" b="1" dirty="0" smtClean="0">
                <a:solidFill>
                  <a:schemeClr val="accent5">
                    <a:lumMod val="75000"/>
                  </a:schemeClr>
                </a:solidFill>
              </a:rPr>
              <a:t>&gt;Backup.txt</a:t>
            </a:r>
            <a:endParaRPr lang="fr-FR" b="1" dirty="0">
              <a:solidFill>
                <a:schemeClr val="accent5">
                  <a:lumMod val="75000"/>
                </a:schemeClr>
              </a:solidFill>
            </a:endParaRPr>
          </a:p>
        </p:txBody>
      </p:sp>
      <p:sp>
        <p:nvSpPr>
          <p:cNvPr id="8" name="Organigramme : Connecteur 7"/>
          <p:cNvSpPr/>
          <p:nvPr/>
        </p:nvSpPr>
        <p:spPr>
          <a:xfrm>
            <a:off x="4746169" y="2536371"/>
            <a:ext cx="288000" cy="288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9" name="Organigramme : Connecteur 8"/>
          <p:cNvSpPr/>
          <p:nvPr/>
        </p:nvSpPr>
        <p:spPr>
          <a:xfrm>
            <a:off x="6542314" y="3635829"/>
            <a:ext cx="288000" cy="288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a:t>
            </a:r>
          </a:p>
        </p:txBody>
      </p:sp>
      <p:sp>
        <p:nvSpPr>
          <p:cNvPr id="10" name="Organigramme : Connecteur 9"/>
          <p:cNvSpPr/>
          <p:nvPr/>
        </p:nvSpPr>
        <p:spPr>
          <a:xfrm>
            <a:off x="283031" y="4321628"/>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11" name="Organigramme : Connecteur 10"/>
          <p:cNvSpPr/>
          <p:nvPr/>
        </p:nvSpPr>
        <p:spPr>
          <a:xfrm>
            <a:off x="283031" y="4857221"/>
            <a:ext cx="324000" cy="324000"/>
          </a:xfrm>
          <a:prstGeom prst="flowChartConnector">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2</a:t>
            </a:r>
            <a:endParaRPr lang="fr-FR" dirty="0">
              <a:solidFill>
                <a:srgbClr val="FF0000"/>
              </a:solidFill>
            </a:endParaRPr>
          </a:p>
        </p:txBody>
      </p:sp>
      <p:sp>
        <p:nvSpPr>
          <p:cNvPr id="13" name="ZoneTexte 12"/>
          <p:cNvSpPr txBox="1"/>
          <p:nvPr/>
        </p:nvSpPr>
        <p:spPr>
          <a:xfrm>
            <a:off x="628803" y="4329739"/>
            <a:ext cx="4952998" cy="307777"/>
          </a:xfrm>
          <a:prstGeom prst="rect">
            <a:avLst/>
          </a:prstGeom>
          <a:noFill/>
        </p:spPr>
        <p:txBody>
          <a:bodyPr wrap="square" rtlCol="0">
            <a:spAutoFit/>
          </a:bodyPr>
          <a:lstStyle/>
          <a:p>
            <a:r>
              <a:rPr lang="fr-FR" sz="1400" b="1" dirty="0" smtClean="0"/>
              <a:t>Ne pas oublier le signe &gt; qui indique que la base va être exporter</a:t>
            </a:r>
            <a:endParaRPr lang="fr-FR" sz="1400" b="1" dirty="0"/>
          </a:p>
        </p:txBody>
      </p:sp>
      <p:sp>
        <p:nvSpPr>
          <p:cNvPr id="24" name="ZoneTexte 23"/>
          <p:cNvSpPr txBox="1"/>
          <p:nvPr/>
        </p:nvSpPr>
        <p:spPr>
          <a:xfrm>
            <a:off x="628803" y="4857221"/>
            <a:ext cx="7228111" cy="523220"/>
          </a:xfrm>
          <a:prstGeom prst="rect">
            <a:avLst/>
          </a:prstGeom>
          <a:noFill/>
        </p:spPr>
        <p:txBody>
          <a:bodyPr wrap="square" rtlCol="0">
            <a:spAutoFit/>
          </a:bodyPr>
          <a:lstStyle/>
          <a:p>
            <a:r>
              <a:rPr lang="fr-FR" sz="1400" b="1" dirty="0" smtClean="0"/>
              <a:t>Le fichier Backup.txt sera sauvegardé dans le répertoire d'installation de l'utilitaire </a:t>
            </a:r>
            <a:r>
              <a:rPr lang="fr-FR" sz="1400" b="1" dirty="0" err="1" smtClean="0"/>
              <a:t>mysqldump</a:t>
            </a:r>
            <a:endParaRPr lang="fr-FR" sz="1400" b="1" dirty="0" smtClean="0"/>
          </a:p>
          <a:p>
            <a:r>
              <a:rPr lang="fr-FR" sz="1400" b="1" dirty="0" smtClean="0"/>
              <a:t>(C:\....\</a:t>
            </a:r>
            <a:r>
              <a:rPr lang="fr-FR" sz="1400" b="1" dirty="0" err="1" smtClean="0"/>
              <a:t>mysql</a:t>
            </a:r>
            <a:r>
              <a:rPr lang="fr-FR" sz="1400" b="1" dirty="0" smtClean="0"/>
              <a:t>\</a:t>
            </a:r>
            <a:r>
              <a:rPr lang="fr-FR" sz="1400" b="1" dirty="0" err="1" smtClean="0"/>
              <a:t>mysqlXXXX</a:t>
            </a:r>
            <a:r>
              <a:rPr lang="fr-FR" sz="1400" b="1" dirty="0" smtClean="0"/>
              <a:t>\bin\)</a:t>
            </a:r>
            <a:r>
              <a:rPr lang="fr-FR" sz="1200" b="1" dirty="0" smtClean="0"/>
              <a:t> </a:t>
            </a:r>
            <a:endParaRPr lang="fr-FR" sz="1200" b="1" dirty="0"/>
          </a:p>
        </p:txBody>
      </p:sp>
    </p:spTree>
    <p:extLst>
      <p:ext uri="{BB962C8B-B14F-4D97-AF65-F5344CB8AC3E}">
        <p14:creationId xmlns:p14="http://schemas.microsoft.com/office/powerpoint/2010/main" val="33024906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9743" y="598709"/>
            <a:ext cx="11919857" cy="612276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dirty="0" smtClean="0"/>
          </a:p>
          <a:p>
            <a:r>
              <a:rPr lang="fr-FR" sz="1400" b="1" dirty="0" smtClean="0">
                <a:solidFill>
                  <a:schemeClr val="accent5">
                    <a:lumMod val="75000"/>
                  </a:schemeClr>
                </a:solidFill>
              </a:rPr>
              <a:t>Quelques règles :</a:t>
            </a:r>
          </a:p>
          <a:p>
            <a:endParaRPr lang="fr-FR" sz="1400" b="1" dirty="0" smtClean="0">
              <a:solidFill>
                <a:schemeClr val="accent5">
                  <a:lumMod val="75000"/>
                </a:schemeClr>
              </a:solidFill>
            </a:endParaRPr>
          </a:p>
          <a:p>
            <a:pPr marL="1436688"/>
            <a:r>
              <a:rPr lang="fr-FR" sz="1400" b="1" dirty="0" smtClean="0">
                <a:solidFill>
                  <a:schemeClr val="accent5">
                    <a:lumMod val="75000"/>
                  </a:schemeClr>
                </a:solidFill>
              </a:rPr>
              <a:t>Ne pas utiliser de mots réservés. </a:t>
            </a:r>
            <a:r>
              <a:rPr lang="fr-FR" sz="1400" b="1" dirty="0">
                <a:solidFill>
                  <a:schemeClr val="accent5">
                    <a:lumMod val="75000"/>
                  </a:schemeClr>
                </a:solidFill>
              </a:rPr>
              <a:t>(</a:t>
            </a:r>
            <a:r>
              <a:rPr lang="fr-FR" sz="1400" b="1" dirty="0" smtClean="0">
                <a:solidFill>
                  <a:schemeClr val="accent5">
                    <a:lumMod val="75000"/>
                  </a:schemeClr>
                </a:solidFill>
              </a:rPr>
              <a:t>Ex: SELECT, ADD, ALTER, SQRT,….)</a:t>
            </a:r>
          </a:p>
          <a:p>
            <a:pPr marL="1436688"/>
            <a:endParaRPr lang="fr-FR" sz="1200" b="1" dirty="0" smtClean="0">
              <a:solidFill>
                <a:schemeClr val="accent5">
                  <a:lumMod val="75000"/>
                </a:schemeClr>
              </a:solidFill>
            </a:endParaRPr>
          </a:p>
          <a:p>
            <a:pPr marL="1436688"/>
            <a:r>
              <a:rPr lang="fr-FR" sz="1400" b="1" dirty="0" smtClean="0">
                <a:solidFill>
                  <a:schemeClr val="accent5">
                    <a:lumMod val="75000"/>
                  </a:schemeClr>
                </a:solidFill>
              </a:rPr>
              <a:t>Ne pas utiliser de caractères spéciaux. (Ex: @, $$)</a:t>
            </a:r>
          </a:p>
          <a:p>
            <a:pPr marL="1436688"/>
            <a:endParaRPr lang="fr-FR" sz="1200" b="1" dirty="0">
              <a:solidFill>
                <a:schemeClr val="accent5">
                  <a:lumMod val="75000"/>
                </a:schemeClr>
              </a:solidFill>
            </a:endParaRPr>
          </a:p>
          <a:p>
            <a:pPr marL="1436688"/>
            <a:r>
              <a:rPr lang="fr-FR" sz="1400" b="1" dirty="0" smtClean="0">
                <a:solidFill>
                  <a:schemeClr val="accent5">
                    <a:lumMod val="75000"/>
                  </a:schemeClr>
                </a:solidFill>
              </a:rPr>
              <a:t>Nommer </a:t>
            </a:r>
            <a:r>
              <a:rPr lang="fr-FR" sz="1400" b="1" dirty="0">
                <a:solidFill>
                  <a:schemeClr val="accent5">
                    <a:lumMod val="75000"/>
                  </a:schemeClr>
                </a:solidFill>
              </a:rPr>
              <a:t>de façon pertinente les éléments d'une base de </a:t>
            </a:r>
            <a:r>
              <a:rPr lang="fr-FR" sz="1400" b="1" dirty="0" smtClean="0">
                <a:solidFill>
                  <a:schemeClr val="accent5">
                    <a:lumMod val="75000"/>
                  </a:schemeClr>
                </a:solidFill>
              </a:rPr>
              <a:t>données (tables, noms de colonnes, relations,….).</a:t>
            </a:r>
          </a:p>
          <a:p>
            <a:pPr marL="1436688"/>
            <a:endParaRPr lang="fr-FR" sz="1200" b="1" dirty="0">
              <a:solidFill>
                <a:schemeClr val="accent5">
                  <a:lumMod val="75000"/>
                </a:schemeClr>
              </a:solidFill>
            </a:endParaRPr>
          </a:p>
          <a:p>
            <a:pPr marL="1436688"/>
            <a:r>
              <a:rPr lang="fr-FR" sz="1400" b="1" dirty="0" smtClean="0">
                <a:solidFill>
                  <a:schemeClr val="accent5">
                    <a:lumMod val="75000"/>
                  </a:schemeClr>
                </a:solidFill>
              </a:rPr>
              <a:t>Ne pas utiliser d'espaces ou d'accents lors du nommage des éléments d'une base de données</a:t>
            </a:r>
            <a:endParaRPr lang="fr-FR" sz="1400" b="1" dirty="0">
              <a:solidFill>
                <a:schemeClr val="accent5">
                  <a:lumMod val="75000"/>
                </a:schemeClr>
              </a:solidFill>
            </a:endParaRPr>
          </a:p>
          <a:p>
            <a:pPr marL="1436688"/>
            <a:endParaRPr lang="fr-FR" sz="1200" b="1" dirty="0" smtClean="0">
              <a:solidFill>
                <a:schemeClr val="accent5">
                  <a:lumMod val="75000"/>
                </a:schemeClr>
              </a:solidFill>
            </a:endParaRPr>
          </a:p>
          <a:p>
            <a:pPr marL="1436688"/>
            <a:r>
              <a:rPr lang="fr-FR" sz="1400" b="1" dirty="0" smtClean="0">
                <a:solidFill>
                  <a:schemeClr val="accent5">
                    <a:lumMod val="75000"/>
                  </a:schemeClr>
                </a:solidFill>
              </a:rPr>
              <a:t>Préfixer les éléments d'une base de données. (Ex: </a:t>
            </a:r>
            <a:r>
              <a:rPr lang="fr-FR" sz="1400" b="1" dirty="0" err="1" smtClean="0">
                <a:solidFill>
                  <a:schemeClr val="accent5">
                    <a:lumMod val="75000"/>
                  </a:schemeClr>
                </a:solidFill>
              </a:rPr>
              <a:t>T_client</a:t>
            </a:r>
            <a:r>
              <a:rPr lang="fr-FR" sz="1400" b="1" dirty="0" smtClean="0">
                <a:solidFill>
                  <a:schemeClr val="accent5">
                    <a:lumMod val="75000"/>
                  </a:schemeClr>
                </a:solidFill>
              </a:rPr>
              <a:t>, pour une table client, </a:t>
            </a:r>
            <a:r>
              <a:rPr lang="fr-FR" sz="1400" b="1" dirty="0" err="1" smtClean="0">
                <a:solidFill>
                  <a:schemeClr val="accent5">
                    <a:lumMod val="75000"/>
                  </a:schemeClr>
                </a:solidFill>
              </a:rPr>
              <a:t>DB_commande</a:t>
            </a:r>
            <a:r>
              <a:rPr lang="fr-FR" sz="1400" b="1" dirty="0" smtClean="0">
                <a:solidFill>
                  <a:schemeClr val="accent5">
                    <a:lumMod val="75000"/>
                  </a:schemeClr>
                </a:solidFill>
              </a:rPr>
              <a:t> pour une base de données Commandes)</a:t>
            </a:r>
          </a:p>
          <a:p>
            <a:pPr marL="1436688"/>
            <a:endParaRPr lang="fr-FR" sz="1200" b="1" dirty="0" smtClean="0">
              <a:solidFill>
                <a:schemeClr val="accent5">
                  <a:lumMod val="75000"/>
                </a:schemeClr>
              </a:solidFill>
            </a:endParaRPr>
          </a:p>
          <a:p>
            <a:pPr marL="1436688"/>
            <a:r>
              <a:rPr lang="fr-FR" sz="1400" b="1" dirty="0" smtClean="0">
                <a:solidFill>
                  <a:schemeClr val="accent5">
                    <a:lumMod val="75000"/>
                  </a:schemeClr>
                </a:solidFill>
              </a:rPr>
              <a:t>Les majuscules sont déconseillées dans le nommage des éléments d'une base de donnée.</a:t>
            </a:r>
          </a:p>
          <a:p>
            <a:pPr marL="1436688"/>
            <a:endParaRPr lang="fr-FR" sz="1200" b="1" dirty="0">
              <a:solidFill>
                <a:schemeClr val="accent5">
                  <a:lumMod val="75000"/>
                </a:schemeClr>
              </a:solidFill>
            </a:endParaRPr>
          </a:p>
          <a:p>
            <a:pPr marL="1436688"/>
            <a:r>
              <a:rPr lang="fr-FR" sz="1400" b="1" dirty="0" smtClean="0">
                <a:solidFill>
                  <a:schemeClr val="accent5">
                    <a:lumMod val="75000"/>
                  </a:schemeClr>
                </a:solidFill>
              </a:rPr>
              <a:t>Privilégier les majuscules pour l'écriture du code SQL (Ex: SELECT NOM_CLI FROM CLIENT WHERE ID_CLI = 2)</a:t>
            </a:r>
          </a:p>
          <a:p>
            <a:pPr marL="1436688"/>
            <a:endParaRPr lang="fr-FR" sz="1200" b="1" dirty="0" smtClean="0">
              <a:solidFill>
                <a:schemeClr val="accent5">
                  <a:lumMod val="75000"/>
                </a:schemeClr>
              </a:solidFill>
            </a:endParaRPr>
          </a:p>
          <a:p>
            <a:pPr marL="1436688"/>
            <a:r>
              <a:rPr lang="fr-FR" sz="1400" b="1" dirty="0" smtClean="0">
                <a:solidFill>
                  <a:schemeClr val="accent5">
                    <a:lumMod val="75000"/>
                  </a:schemeClr>
                </a:solidFill>
              </a:rPr>
              <a:t>Privilégier le singulier dans le nommage des éléments d'une base de données. (Ex: </a:t>
            </a:r>
            <a:r>
              <a:rPr lang="fr-FR" sz="1400" b="1" dirty="0" err="1" smtClean="0">
                <a:solidFill>
                  <a:schemeClr val="accent5">
                    <a:lumMod val="75000"/>
                  </a:schemeClr>
                </a:solidFill>
              </a:rPr>
              <a:t>T_voiture</a:t>
            </a:r>
            <a:r>
              <a:rPr lang="fr-FR" sz="1400" b="1" dirty="0" smtClean="0">
                <a:solidFill>
                  <a:schemeClr val="accent5">
                    <a:lumMod val="75000"/>
                  </a:schemeClr>
                </a:solidFill>
              </a:rPr>
              <a:t>)</a:t>
            </a:r>
          </a:p>
          <a:p>
            <a:pPr marL="1436688"/>
            <a:endParaRPr lang="fr-FR" sz="1200" b="1" dirty="0" smtClean="0">
              <a:solidFill>
                <a:schemeClr val="accent5">
                  <a:lumMod val="75000"/>
                </a:schemeClr>
              </a:solidFill>
            </a:endParaRPr>
          </a:p>
          <a:p>
            <a:pPr marL="1436688"/>
            <a:r>
              <a:rPr lang="fr-FR" sz="1400" b="1" dirty="0" smtClean="0">
                <a:solidFill>
                  <a:schemeClr val="accent5">
                    <a:lumMod val="75000"/>
                  </a:schemeClr>
                </a:solidFill>
              </a:rPr>
              <a:t>Utiliser l'</a:t>
            </a:r>
            <a:r>
              <a:rPr lang="fr-FR" sz="1400" b="1" dirty="0" err="1" smtClean="0">
                <a:solidFill>
                  <a:schemeClr val="accent5">
                    <a:lumMod val="75000"/>
                  </a:schemeClr>
                </a:solidFill>
              </a:rPr>
              <a:t>underscore</a:t>
            </a:r>
            <a:r>
              <a:rPr lang="fr-FR" sz="1400" b="1" dirty="0" smtClean="0">
                <a:solidFill>
                  <a:schemeClr val="accent5">
                    <a:lumMod val="75000"/>
                  </a:schemeClr>
                </a:solidFill>
              </a:rPr>
              <a:t> (_) pour les noms composés (Ex: </a:t>
            </a:r>
            <a:r>
              <a:rPr lang="fr-FR" sz="1400" b="1" dirty="0" err="1" smtClean="0">
                <a:solidFill>
                  <a:schemeClr val="accent5">
                    <a:lumMod val="75000"/>
                  </a:schemeClr>
                </a:solidFill>
              </a:rPr>
              <a:t>T_vehicule_a_moteur</a:t>
            </a:r>
            <a:r>
              <a:rPr lang="fr-FR" sz="1400" b="1" dirty="0" smtClean="0">
                <a:solidFill>
                  <a:schemeClr val="accent5">
                    <a:lumMod val="75000"/>
                  </a:schemeClr>
                </a:solidFill>
              </a:rPr>
              <a:t>) </a:t>
            </a:r>
          </a:p>
          <a:p>
            <a:pPr marL="358775"/>
            <a:endParaRPr lang="fr-FR" sz="1200" b="1" dirty="0" smtClean="0">
              <a:solidFill>
                <a:schemeClr val="accent5">
                  <a:lumMod val="75000"/>
                </a:schemeClr>
              </a:solidFill>
            </a:endParaRPr>
          </a:p>
          <a:p>
            <a:pPr marL="1436688"/>
            <a:r>
              <a:rPr lang="fr-FR" sz="1400" b="1" dirty="0" smtClean="0">
                <a:solidFill>
                  <a:schemeClr val="accent5">
                    <a:lumMod val="75000"/>
                  </a:schemeClr>
                </a:solidFill>
              </a:rPr>
              <a:t>Les champs clé primaire doivent commencer par les lettres ID suivi du nom du champ (Ex: </a:t>
            </a:r>
            <a:r>
              <a:rPr lang="fr-FR" sz="1400" b="1" dirty="0" err="1" smtClean="0">
                <a:solidFill>
                  <a:schemeClr val="accent5">
                    <a:lumMod val="75000"/>
                  </a:schemeClr>
                </a:solidFill>
              </a:rPr>
              <a:t>ID_commande</a:t>
            </a:r>
            <a:r>
              <a:rPr lang="fr-FR" sz="1400" b="1" dirty="0" smtClean="0">
                <a:solidFill>
                  <a:schemeClr val="accent5">
                    <a:lumMod val="75000"/>
                  </a:schemeClr>
                </a:solidFill>
              </a:rPr>
              <a:t>)</a:t>
            </a:r>
          </a:p>
          <a:p>
            <a:pPr marL="1436688"/>
            <a:endParaRPr lang="fr-FR" sz="1200" b="1" dirty="0" smtClean="0">
              <a:solidFill>
                <a:schemeClr val="accent5">
                  <a:lumMod val="75000"/>
                </a:schemeClr>
              </a:solidFill>
            </a:endParaRPr>
          </a:p>
          <a:p>
            <a:pPr marL="1436688"/>
            <a:r>
              <a:rPr lang="fr-FR" sz="1400" b="1" dirty="0" smtClean="0">
                <a:solidFill>
                  <a:schemeClr val="accent5">
                    <a:lumMod val="75000"/>
                  </a:schemeClr>
                </a:solidFill>
              </a:rPr>
              <a:t>Les noms de champs doivent commencer par le trigramme de la table dans laquelle ils se trouvent (Ex: </a:t>
            </a:r>
            <a:r>
              <a:rPr lang="fr-FR" sz="1400" b="1" dirty="0" err="1" smtClean="0">
                <a:solidFill>
                  <a:schemeClr val="accent5">
                    <a:lumMod val="75000"/>
                  </a:schemeClr>
                </a:solidFill>
              </a:rPr>
              <a:t>nom_cli</a:t>
            </a:r>
            <a:r>
              <a:rPr lang="fr-FR" sz="1400" b="1" dirty="0" smtClean="0">
                <a:solidFill>
                  <a:schemeClr val="accent5">
                    <a:lumMod val="75000"/>
                  </a:schemeClr>
                </a:solidFill>
              </a:rPr>
              <a:t> pour le nom d'un client)</a:t>
            </a:r>
          </a:p>
          <a:p>
            <a:pPr marL="1436688"/>
            <a:endParaRPr lang="fr-FR" sz="1400" b="1" dirty="0">
              <a:solidFill>
                <a:schemeClr val="accent5">
                  <a:lumMod val="75000"/>
                </a:schemeClr>
              </a:solidFill>
            </a:endParaRPr>
          </a:p>
          <a:p>
            <a:pPr marL="1436688"/>
            <a:r>
              <a:rPr lang="fr-FR" sz="1400" b="1" dirty="0" smtClean="0">
                <a:solidFill>
                  <a:schemeClr val="accent5">
                    <a:lumMod val="75000"/>
                  </a:schemeClr>
                </a:solidFill>
              </a:rPr>
              <a:t>Il est utile d'indiquer en commentaires le nom de l'auteur d'une requête ainsi que la date de sa création et une explication sur sa fonction.</a:t>
            </a:r>
          </a:p>
          <a:p>
            <a:pPr marL="1436688"/>
            <a:endParaRPr lang="fr-FR" sz="1400" b="1" dirty="0">
              <a:solidFill>
                <a:schemeClr val="accent5">
                  <a:lumMod val="75000"/>
                </a:schemeClr>
              </a:solidFill>
            </a:endParaRPr>
          </a:p>
          <a:p>
            <a:pPr marL="1436688"/>
            <a:endParaRPr lang="fr-FR" sz="1400" b="1" dirty="0" smtClean="0">
              <a:solidFill>
                <a:schemeClr val="accent5">
                  <a:lumMod val="75000"/>
                </a:schemeClr>
              </a:solidFill>
            </a:endParaRPr>
          </a:p>
          <a:p>
            <a:pPr marL="358775"/>
            <a:endParaRPr lang="fr-FR" sz="1400" b="1" dirty="0">
              <a:solidFill>
                <a:schemeClr val="accent5">
                  <a:lumMod val="75000"/>
                </a:schemeClr>
              </a:solidFill>
            </a:endParaRPr>
          </a:p>
          <a:p>
            <a:pPr marL="358775"/>
            <a:endParaRPr lang="fr-FR" sz="1400" b="1" dirty="0" smtClean="0">
              <a:solidFill>
                <a:schemeClr val="accent5">
                  <a:lumMod val="75000"/>
                </a:schemeClr>
              </a:solidFill>
              <a:sym typeface="Wingdings" panose="05000000000000000000" pitchFamily="2" charset="2"/>
            </a:endParaRPr>
          </a:p>
          <a:p>
            <a:pPr marL="358775"/>
            <a:endParaRPr lang="fr-FR" sz="1400" b="1" dirty="0" smtClean="0">
              <a:solidFill>
                <a:schemeClr val="accent5">
                  <a:lumMod val="75000"/>
                </a:schemeClr>
              </a:solidFill>
            </a:endParaRPr>
          </a:p>
          <a:p>
            <a:pPr marL="358775"/>
            <a:endParaRPr lang="fr-FR" sz="1400" b="1" dirty="0">
              <a:solidFill>
                <a:schemeClr val="accent5">
                  <a:lumMod val="75000"/>
                </a:schemeClr>
              </a:solidFill>
            </a:endParaRPr>
          </a:p>
          <a:p>
            <a:endParaRPr lang="fr-FR" sz="1400" b="1" dirty="0">
              <a:solidFill>
                <a:schemeClr val="accent5">
                  <a:lumMod val="75000"/>
                </a:schemeClr>
              </a:solidFill>
            </a:endParaRPr>
          </a:p>
        </p:txBody>
      </p:sp>
      <p:sp>
        <p:nvSpPr>
          <p:cNvPr id="2" name="Espace réservé du pied de page 1"/>
          <p:cNvSpPr>
            <a:spLocks noGrp="1"/>
          </p:cNvSpPr>
          <p:nvPr>
            <p:ph type="ftr" sz="quarter" idx="11"/>
          </p:nvPr>
        </p:nvSpPr>
        <p:spPr/>
        <p:txBody>
          <a:bodyPr/>
          <a:lstStyle/>
          <a:p>
            <a:r>
              <a:rPr lang="fr-FR" dirty="0" smtClean="0"/>
              <a:t>(c) Philippe </a:t>
            </a:r>
            <a:r>
              <a:rPr lang="fr-FR" dirty="0" err="1" smtClean="0"/>
              <a:t>Maroudy</a:t>
            </a:r>
            <a:r>
              <a:rPr lang="fr-FR" dirty="0" smtClean="0"/>
              <a:t> - 2014</a:t>
            </a:r>
            <a:endParaRPr lang="fr-FR" dirty="0"/>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58</a:t>
            </a:fld>
            <a:endParaRPr lang="fr-FR"/>
          </a:p>
        </p:txBody>
      </p:sp>
      <p:sp>
        <p:nvSpPr>
          <p:cNvPr id="4" name="ZoneTexte 3"/>
          <p:cNvSpPr txBox="1"/>
          <p:nvPr/>
        </p:nvSpPr>
        <p:spPr>
          <a:xfrm>
            <a:off x="2324100" y="54429"/>
            <a:ext cx="7543800" cy="504000"/>
          </a:xfrm>
          <a:prstGeom prst="rect">
            <a:avLst/>
          </a:prstGeom>
          <a:noFill/>
        </p:spPr>
        <p:txBody>
          <a:bodyPr wrap="square" rtlCol="0">
            <a:spAutoFit/>
          </a:bodyPr>
          <a:lstStyle/>
          <a:p>
            <a:pPr algn="ctr"/>
            <a:r>
              <a:rPr lang="fr-FR" sz="3200" dirty="0" smtClean="0"/>
              <a:t>Les conventions de nommage en SQL</a:t>
            </a:r>
            <a:endParaRPr lang="fr-FR" sz="3200" dirty="0"/>
          </a:p>
        </p:txBody>
      </p:sp>
      <p:sp>
        <p:nvSpPr>
          <p:cNvPr id="6" name="Flèche droite 5"/>
          <p:cNvSpPr/>
          <p:nvPr/>
        </p:nvSpPr>
        <p:spPr>
          <a:xfrm>
            <a:off x="1055915" y="1240972"/>
            <a:ext cx="522514" cy="288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7" name="Flèche droite 6"/>
          <p:cNvSpPr/>
          <p:nvPr/>
        </p:nvSpPr>
        <p:spPr>
          <a:xfrm>
            <a:off x="1066803" y="2036454"/>
            <a:ext cx="522514" cy="288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8" name="Flèche droite 7"/>
          <p:cNvSpPr/>
          <p:nvPr/>
        </p:nvSpPr>
        <p:spPr>
          <a:xfrm>
            <a:off x="1055917" y="2433058"/>
            <a:ext cx="522514" cy="288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9" name="Flèche droite 8"/>
          <p:cNvSpPr/>
          <p:nvPr/>
        </p:nvSpPr>
        <p:spPr>
          <a:xfrm>
            <a:off x="1066803" y="2832498"/>
            <a:ext cx="522514" cy="288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0" name="Flèche droite 9"/>
          <p:cNvSpPr/>
          <p:nvPr/>
        </p:nvSpPr>
        <p:spPr>
          <a:xfrm>
            <a:off x="1055917" y="3216830"/>
            <a:ext cx="522514" cy="288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1" name="Flèche droite 10"/>
          <p:cNvSpPr/>
          <p:nvPr/>
        </p:nvSpPr>
        <p:spPr>
          <a:xfrm>
            <a:off x="1055917" y="3616270"/>
            <a:ext cx="522514" cy="288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Flèche droite 11"/>
          <p:cNvSpPr/>
          <p:nvPr/>
        </p:nvSpPr>
        <p:spPr>
          <a:xfrm>
            <a:off x="1045032" y="4011206"/>
            <a:ext cx="522514" cy="288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3" name="Flèche droite 12"/>
          <p:cNvSpPr/>
          <p:nvPr/>
        </p:nvSpPr>
        <p:spPr>
          <a:xfrm>
            <a:off x="1066803" y="1637014"/>
            <a:ext cx="522514" cy="288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4" name="Flèche droite 13"/>
          <p:cNvSpPr/>
          <p:nvPr/>
        </p:nvSpPr>
        <p:spPr>
          <a:xfrm>
            <a:off x="1045032" y="4408737"/>
            <a:ext cx="522514" cy="288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5" name="Flèche droite 14"/>
          <p:cNvSpPr/>
          <p:nvPr/>
        </p:nvSpPr>
        <p:spPr>
          <a:xfrm>
            <a:off x="1045032" y="4827636"/>
            <a:ext cx="522514" cy="288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6" name="Flèche droite 15"/>
          <p:cNvSpPr/>
          <p:nvPr/>
        </p:nvSpPr>
        <p:spPr>
          <a:xfrm>
            <a:off x="1045032" y="5208699"/>
            <a:ext cx="522514" cy="288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7" name="Flèche droite 16"/>
          <p:cNvSpPr/>
          <p:nvPr/>
        </p:nvSpPr>
        <p:spPr>
          <a:xfrm>
            <a:off x="1045032" y="5619492"/>
            <a:ext cx="522514" cy="288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291132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59</a:t>
            </a:fld>
            <a:endParaRPr lang="fr-FR"/>
          </a:p>
        </p:txBody>
      </p:sp>
      <p:sp>
        <p:nvSpPr>
          <p:cNvPr id="4" name="Rectangle 3"/>
          <p:cNvSpPr/>
          <p:nvPr/>
        </p:nvSpPr>
        <p:spPr>
          <a:xfrm>
            <a:off x="152400" y="762000"/>
            <a:ext cx="11898086" cy="55943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dirty="0" smtClean="0"/>
          </a:p>
          <a:p>
            <a:r>
              <a:rPr lang="fr-FR" b="1" u="sng" dirty="0" smtClean="0">
                <a:solidFill>
                  <a:schemeClr val="accent5">
                    <a:lumMod val="75000"/>
                  </a:schemeClr>
                </a:solidFill>
              </a:rPr>
              <a:t>OUTILS DE DEVELOPPEMENTS SQL</a:t>
            </a:r>
          </a:p>
          <a:p>
            <a:endParaRPr lang="fr-FR" b="1" u="sng" dirty="0">
              <a:solidFill>
                <a:schemeClr val="accent5">
                  <a:lumMod val="75000"/>
                </a:schemeClr>
              </a:solidFill>
            </a:endParaRPr>
          </a:p>
          <a:p>
            <a:pPr marL="174625"/>
            <a:r>
              <a:rPr lang="fr-FR" b="1" u="sng" dirty="0" err="1" smtClean="0">
                <a:solidFill>
                  <a:schemeClr val="accent5">
                    <a:lumMod val="75000"/>
                  </a:schemeClr>
                </a:solidFill>
              </a:rPr>
              <a:t>WampServer</a:t>
            </a:r>
            <a:r>
              <a:rPr lang="fr-FR" b="1" dirty="0">
                <a:solidFill>
                  <a:schemeClr val="accent5">
                    <a:lumMod val="75000"/>
                  </a:schemeClr>
                </a:solidFill>
              </a:rPr>
              <a:t> </a:t>
            </a:r>
            <a:r>
              <a:rPr lang="fr-FR" b="1" dirty="0" smtClean="0">
                <a:solidFill>
                  <a:schemeClr val="accent5">
                    <a:lumMod val="75000"/>
                  </a:schemeClr>
                </a:solidFill>
              </a:rPr>
              <a:t>: </a:t>
            </a:r>
            <a:r>
              <a:rPr lang="fr-FR" sz="1400" b="1" dirty="0" smtClean="0">
                <a:solidFill>
                  <a:schemeClr val="accent5">
                    <a:lumMod val="75000"/>
                  </a:schemeClr>
                </a:solidFill>
                <a:hlinkClick r:id="rId2"/>
              </a:rPr>
              <a:t>http://www.wampserver.com</a:t>
            </a:r>
            <a:endParaRPr lang="fr-FR" sz="1400" b="1" dirty="0" smtClean="0">
              <a:solidFill>
                <a:schemeClr val="accent5">
                  <a:lumMod val="75000"/>
                </a:schemeClr>
              </a:solidFill>
            </a:endParaRPr>
          </a:p>
          <a:p>
            <a:pPr marL="174625"/>
            <a:endParaRPr lang="fr-FR" sz="1000" b="1" u="sng" dirty="0" smtClean="0">
              <a:solidFill>
                <a:schemeClr val="accent5">
                  <a:lumMod val="75000"/>
                </a:schemeClr>
              </a:solidFill>
            </a:endParaRPr>
          </a:p>
          <a:p>
            <a:pPr marL="174625"/>
            <a:r>
              <a:rPr lang="fr-FR" b="1" u="sng" dirty="0" smtClean="0">
                <a:solidFill>
                  <a:schemeClr val="accent5">
                    <a:lumMod val="75000"/>
                  </a:schemeClr>
                </a:solidFill>
              </a:rPr>
              <a:t>MySQL</a:t>
            </a:r>
            <a:r>
              <a:rPr lang="fr-FR" b="1" dirty="0">
                <a:solidFill>
                  <a:schemeClr val="accent5">
                    <a:lumMod val="75000"/>
                  </a:schemeClr>
                </a:solidFill>
              </a:rPr>
              <a:t> </a:t>
            </a:r>
            <a:r>
              <a:rPr lang="fr-FR" b="1" dirty="0" smtClean="0">
                <a:solidFill>
                  <a:schemeClr val="accent5">
                    <a:lumMod val="75000"/>
                  </a:schemeClr>
                </a:solidFill>
              </a:rPr>
              <a:t>: </a:t>
            </a:r>
            <a:r>
              <a:rPr lang="fr-FR" sz="1400" b="1" dirty="0" smtClean="0">
                <a:solidFill>
                  <a:schemeClr val="accent5">
                    <a:lumMod val="75000"/>
                  </a:schemeClr>
                </a:solidFill>
                <a:hlinkClick r:id="rId3"/>
              </a:rPr>
              <a:t>http://www.mysql.fr</a:t>
            </a:r>
            <a:endParaRPr lang="fr-FR" sz="1400" b="1" dirty="0" smtClean="0">
              <a:solidFill>
                <a:schemeClr val="accent5">
                  <a:lumMod val="75000"/>
                </a:schemeClr>
              </a:solidFill>
            </a:endParaRPr>
          </a:p>
          <a:p>
            <a:pPr marL="174625"/>
            <a:endParaRPr lang="fr-FR" sz="1400" b="1" dirty="0">
              <a:solidFill>
                <a:schemeClr val="accent5">
                  <a:lumMod val="75000"/>
                </a:schemeClr>
              </a:solidFill>
            </a:endParaRPr>
          </a:p>
          <a:p>
            <a:pPr marL="174625"/>
            <a:endParaRPr lang="fr-FR" sz="1400" b="1" dirty="0" smtClean="0">
              <a:solidFill>
                <a:schemeClr val="accent5">
                  <a:lumMod val="75000"/>
                </a:schemeClr>
              </a:solidFill>
            </a:endParaRPr>
          </a:p>
          <a:p>
            <a:pPr marL="174625"/>
            <a:endParaRPr lang="fr-FR" sz="1400" b="1" dirty="0">
              <a:solidFill>
                <a:schemeClr val="accent5">
                  <a:lumMod val="75000"/>
                </a:schemeClr>
              </a:solidFill>
            </a:endParaRPr>
          </a:p>
          <a:p>
            <a:pPr marL="174625"/>
            <a:endParaRPr lang="fr-FR" sz="1400" b="1" dirty="0" smtClean="0">
              <a:solidFill>
                <a:schemeClr val="accent5">
                  <a:lumMod val="75000"/>
                </a:schemeClr>
              </a:solidFill>
            </a:endParaRPr>
          </a:p>
          <a:p>
            <a:r>
              <a:rPr lang="fr-FR" b="1" u="sng" dirty="0" smtClean="0">
                <a:solidFill>
                  <a:schemeClr val="accent5">
                    <a:lumMod val="75000"/>
                  </a:schemeClr>
                </a:solidFill>
              </a:rPr>
              <a:t>DOCUMENTATION SQL</a:t>
            </a:r>
          </a:p>
          <a:p>
            <a:pPr marL="358775"/>
            <a:endParaRPr lang="fr-FR" sz="1400" b="1" dirty="0" smtClean="0">
              <a:solidFill>
                <a:schemeClr val="accent5">
                  <a:lumMod val="75000"/>
                </a:schemeClr>
              </a:solidFill>
            </a:endParaRPr>
          </a:p>
          <a:p>
            <a:pPr marL="358775"/>
            <a:r>
              <a:rPr lang="fr-FR" sz="1400" b="1" dirty="0" smtClean="0">
                <a:solidFill>
                  <a:schemeClr val="accent5">
                    <a:lumMod val="75000"/>
                  </a:schemeClr>
                </a:solidFill>
              </a:rPr>
              <a:t>SQL</a:t>
            </a:r>
          </a:p>
          <a:p>
            <a:pPr marL="631825"/>
            <a:r>
              <a:rPr lang="fr-FR" sz="1400" b="1" dirty="0" smtClean="0">
                <a:solidFill>
                  <a:schemeClr val="accent5">
                    <a:lumMod val="75000"/>
                  </a:schemeClr>
                </a:solidFill>
                <a:hlinkClick r:id="rId4"/>
              </a:rPr>
              <a:t>http://sql.developpez.com</a:t>
            </a:r>
            <a:endParaRPr lang="fr-FR" sz="1400" b="1" dirty="0" smtClean="0">
              <a:solidFill>
                <a:schemeClr val="accent5">
                  <a:lumMod val="75000"/>
                </a:schemeClr>
              </a:solidFill>
            </a:endParaRPr>
          </a:p>
          <a:p>
            <a:pPr marL="631825"/>
            <a:r>
              <a:rPr lang="fr-FR" sz="1400" b="1" dirty="0" smtClean="0">
                <a:solidFill>
                  <a:schemeClr val="accent5">
                    <a:lumMod val="75000"/>
                  </a:schemeClr>
                </a:solidFill>
                <a:hlinkClick r:id="rId5"/>
              </a:rPr>
              <a:t>http://sql.sh</a:t>
            </a:r>
            <a:endParaRPr lang="fr-FR" sz="1400" b="1" dirty="0" smtClean="0">
              <a:solidFill>
                <a:schemeClr val="accent5">
                  <a:lumMod val="75000"/>
                </a:schemeClr>
              </a:solidFill>
            </a:endParaRPr>
          </a:p>
          <a:p>
            <a:pPr marL="631825"/>
            <a:endParaRPr lang="fr-FR" sz="1400" b="1" dirty="0" smtClean="0">
              <a:solidFill>
                <a:schemeClr val="accent5">
                  <a:lumMod val="75000"/>
                </a:schemeClr>
              </a:solidFill>
            </a:endParaRPr>
          </a:p>
          <a:p>
            <a:endParaRPr lang="fr-FR" b="1" u="sng" dirty="0">
              <a:solidFill>
                <a:schemeClr val="accent5">
                  <a:lumMod val="75000"/>
                </a:schemeClr>
              </a:solidFill>
            </a:endParaRPr>
          </a:p>
        </p:txBody>
      </p:sp>
      <p:sp>
        <p:nvSpPr>
          <p:cNvPr id="8" name="ZoneTexte 7"/>
          <p:cNvSpPr txBox="1"/>
          <p:nvPr/>
        </p:nvSpPr>
        <p:spPr>
          <a:xfrm>
            <a:off x="3864428" y="97972"/>
            <a:ext cx="4463143" cy="584775"/>
          </a:xfrm>
          <a:prstGeom prst="rect">
            <a:avLst/>
          </a:prstGeom>
          <a:noFill/>
        </p:spPr>
        <p:txBody>
          <a:bodyPr wrap="square" rtlCol="0">
            <a:spAutoFit/>
          </a:bodyPr>
          <a:lstStyle/>
          <a:p>
            <a:pPr algn="ctr"/>
            <a:r>
              <a:rPr lang="fr-FR" sz="3200" dirty="0" smtClean="0"/>
              <a:t>Webographie</a:t>
            </a:r>
            <a:endParaRPr lang="fr-FR" sz="3200" dirty="0"/>
          </a:p>
        </p:txBody>
      </p:sp>
    </p:spTree>
    <p:extLst>
      <p:ext uri="{BB962C8B-B14F-4D97-AF65-F5344CB8AC3E}">
        <p14:creationId xmlns:p14="http://schemas.microsoft.com/office/powerpoint/2010/main" val="1628087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943" y="1000579"/>
            <a:ext cx="11604171" cy="53557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smtClean="0">
                <a:solidFill>
                  <a:schemeClr val="accent5">
                    <a:lumMod val="75000"/>
                  </a:schemeClr>
                </a:solidFill>
              </a:rPr>
              <a:t>Un système de gestion de base de données relationnelles (SGBDR) est un ensemble de logiciels qui permet de gérer des bases de données ainsi que le stockage et  l'accès aux  informations contenues </a:t>
            </a:r>
            <a:r>
              <a:rPr lang="fr-FR" b="1" smtClean="0">
                <a:solidFill>
                  <a:schemeClr val="accent5">
                    <a:lumMod val="75000"/>
                  </a:schemeClr>
                </a:solidFill>
              </a:rPr>
              <a:t>dans celles-ci.</a:t>
            </a:r>
            <a:endParaRPr lang="fr-FR" b="1" dirty="0" smtClean="0">
              <a:solidFill>
                <a:schemeClr val="accent5">
                  <a:lumMod val="75000"/>
                </a:schemeClr>
              </a:solidFill>
            </a:endParaRPr>
          </a:p>
          <a:p>
            <a:endParaRPr lang="fr-FR" b="1" dirty="0">
              <a:solidFill>
                <a:schemeClr val="accent5">
                  <a:lumMod val="75000"/>
                </a:schemeClr>
              </a:solidFill>
            </a:endParaRPr>
          </a:p>
          <a:p>
            <a:pPr marL="719138"/>
            <a:r>
              <a:rPr lang="fr-FR" b="1" dirty="0" smtClean="0">
                <a:solidFill>
                  <a:schemeClr val="accent5">
                    <a:lumMod val="75000"/>
                  </a:schemeClr>
                </a:solidFill>
              </a:rPr>
              <a:t>Contient plusieurs bases de données</a:t>
            </a:r>
          </a:p>
          <a:p>
            <a:pPr marL="719138"/>
            <a:endParaRPr lang="fr-FR" b="1" dirty="0" smtClean="0">
              <a:solidFill>
                <a:schemeClr val="accent5">
                  <a:lumMod val="75000"/>
                </a:schemeClr>
              </a:solidFill>
            </a:endParaRPr>
          </a:p>
          <a:p>
            <a:pPr marL="719138"/>
            <a:r>
              <a:rPr lang="fr-FR" b="1" dirty="0" smtClean="0">
                <a:solidFill>
                  <a:schemeClr val="accent5">
                    <a:lumMod val="75000"/>
                  </a:schemeClr>
                </a:solidFill>
              </a:rPr>
              <a:t>Permet le partage des données entre utilisateurs au même moment de façon transparente</a:t>
            </a:r>
          </a:p>
          <a:p>
            <a:pPr marL="719138"/>
            <a:endParaRPr lang="fr-FR" b="1" dirty="0">
              <a:solidFill>
                <a:schemeClr val="accent5">
                  <a:lumMod val="75000"/>
                </a:schemeClr>
              </a:solidFill>
            </a:endParaRPr>
          </a:p>
          <a:p>
            <a:pPr marL="719138"/>
            <a:r>
              <a:rPr lang="fr-FR" b="1" dirty="0" smtClean="0">
                <a:solidFill>
                  <a:schemeClr val="accent5">
                    <a:lumMod val="75000"/>
                  </a:schemeClr>
                </a:solidFill>
              </a:rPr>
              <a:t>Assure la non redondance des informations</a:t>
            </a:r>
          </a:p>
          <a:p>
            <a:pPr marL="719138"/>
            <a:endParaRPr lang="fr-FR" b="1" dirty="0">
              <a:solidFill>
                <a:schemeClr val="accent5">
                  <a:lumMod val="75000"/>
                </a:schemeClr>
              </a:solidFill>
            </a:endParaRPr>
          </a:p>
          <a:p>
            <a:pPr marL="719138"/>
            <a:r>
              <a:rPr lang="fr-FR" b="1" dirty="0" smtClean="0">
                <a:solidFill>
                  <a:schemeClr val="accent5">
                    <a:lumMod val="75000"/>
                  </a:schemeClr>
                </a:solidFill>
              </a:rPr>
              <a:t>Permet un accès rapide aux données</a:t>
            </a:r>
          </a:p>
          <a:p>
            <a:pPr marL="719138"/>
            <a:endParaRPr lang="fr-FR" b="1" dirty="0" smtClean="0">
              <a:solidFill>
                <a:schemeClr val="accent5">
                  <a:lumMod val="75000"/>
                </a:schemeClr>
              </a:solidFill>
            </a:endParaRPr>
          </a:p>
          <a:p>
            <a:pPr marL="719138"/>
            <a:r>
              <a:rPr lang="fr-FR" b="1" dirty="0" smtClean="0">
                <a:solidFill>
                  <a:schemeClr val="accent5">
                    <a:lumMod val="75000"/>
                  </a:schemeClr>
                </a:solidFill>
              </a:rPr>
              <a:t>Assure l'intégrité des données en cas de panne</a:t>
            </a:r>
          </a:p>
          <a:p>
            <a:pPr marL="719138"/>
            <a:endParaRPr lang="fr-FR" b="1" dirty="0" smtClean="0">
              <a:solidFill>
                <a:schemeClr val="accent5">
                  <a:lumMod val="75000"/>
                </a:schemeClr>
              </a:solidFill>
            </a:endParaRPr>
          </a:p>
          <a:p>
            <a:pPr marL="719138"/>
            <a:r>
              <a:rPr lang="fr-FR" b="1" dirty="0" smtClean="0">
                <a:solidFill>
                  <a:schemeClr val="accent5">
                    <a:lumMod val="75000"/>
                  </a:schemeClr>
                </a:solidFill>
              </a:rPr>
              <a:t>Gestion centralisée des données</a:t>
            </a:r>
          </a:p>
          <a:p>
            <a:pPr marL="719138"/>
            <a:endParaRPr lang="fr-FR" b="1" dirty="0">
              <a:solidFill>
                <a:schemeClr val="accent5">
                  <a:lumMod val="75000"/>
                </a:schemeClr>
              </a:solidFill>
            </a:endParaRPr>
          </a:p>
          <a:p>
            <a:pPr marL="719138"/>
            <a:r>
              <a:rPr lang="fr-FR" b="1" dirty="0" smtClean="0">
                <a:solidFill>
                  <a:schemeClr val="accent5">
                    <a:lumMod val="75000"/>
                  </a:schemeClr>
                </a:solidFill>
              </a:rPr>
              <a:t>Les plus connus : SQL Server, Oracle, MySQL, Sybase, Access</a:t>
            </a:r>
            <a:endParaRPr lang="fr-FR" b="1" dirty="0">
              <a:solidFill>
                <a:schemeClr val="accent5">
                  <a:lumMod val="75000"/>
                </a:schemeClr>
              </a:solidFill>
            </a:endParaRPr>
          </a:p>
        </p:txBody>
      </p:sp>
      <p:sp>
        <p:nvSpPr>
          <p:cNvPr id="3" name="ZoneTexte 2"/>
          <p:cNvSpPr txBox="1"/>
          <p:nvPr/>
        </p:nvSpPr>
        <p:spPr>
          <a:xfrm>
            <a:off x="195943" y="108857"/>
            <a:ext cx="11821885" cy="584775"/>
          </a:xfrm>
          <a:prstGeom prst="rect">
            <a:avLst/>
          </a:prstGeom>
          <a:noFill/>
        </p:spPr>
        <p:txBody>
          <a:bodyPr wrap="square" rtlCol="0">
            <a:spAutoFit/>
          </a:bodyPr>
          <a:lstStyle/>
          <a:p>
            <a:pPr algn="ctr"/>
            <a:r>
              <a:rPr lang="fr-FR" sz="3200" dirty="0" smtClean="0"/>
              <a:t>Système de Gestion de Bases de Données (SGBDR)</a:t>
            </a:r>
            <a:endParaRPr lang="fr-FR" sz="3200" dirty="0"/>
          </a:p>
        </p:txBody>
      </p:sp>
      <p:sp>
        <p:nvSpPr>
          <p:cNvPr id="4" name="Espace réservé du pied de page 3"/>
          <p:cNvSpPr>
            <a:spLocks noGrp="1"/>
          </p:cNvSpPr>
          <p:nvPr>
            <p:ph type="ftr" sz="quarter" idx="11"/>
          </p:nvPr>
        </p:nvSpPr>
        <p:spPr/>
        <p:txBody>
          <a:bodyPr/>
          <a:lstStyle/>
          <a:p>
            <a:r>
              <a:rPr lang="fr-FR" smtClean="0"/>
              <a:t>(c) Philippe Maroudy - 2014</a:t>
            </a:r>
            <a:endParaRPr lang="fr-FR"/>
          </a:p>
        </p:txBody>
      </p:sp>
      <p:sp>
        <p:nvSpPr>
          <p:cNvPr id="5" name="Espace réservé du numéro de diapositive 4"/>
          <p:cNvSpPr>
            <a:spLocks noGrp="1"/>
          </p:cNvSpPr>
          <p:nvPr>
            <p:ph type="sldNum" sz="quarter" idx="12"/>
          </p:nvPr>
        </p:nvSpPr>
        <p:spPr/>
        <p:txBody>
          <a:bodyPr/>
          <a:lstStyle/>
          <a:p>
            <a:fld id="{20AA8767-BC59-4CC9-946E-2BE5743AD7A4}" type="slidenum">
              <a:rPr lang="fr-FR" smtClean="0"/>
              <a:t>6</a:t>
            </a:fld>
            <a:endParaRPr lang="fr-FR"/>
          </a:p>
        </p:txBody>
      </p:sp>
      <p:sp>
        <p:nvSpPr>
          <p:cNvPr id="6" name="Flèche droite 5"/>
          <p:cNvSpPr/>
          <p:nvPr/>
        </p:nvSpPr>
        <p:spPr>
          <a:xfrm>
            <a:off x="337453" y="1860997"/>
            <a:ext cx="631372" cy="28302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droite 6"/>
          <p:cNvSpPr/>
          <p:nvPr/>
        </p:nvSpPr>
        <p:spPr>
          <a:xfrm>
            <a:off x="337453" y="2405743"/>
            <a:ext cx="631372" cy="28302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droite 7"/>
          <p:cNvSpPr/>
          <p:nvPr/>
        </p:nvSpPr>
        <p:spPr>
          <a:xfrm>
            <a:off x="337453" y="2950030"/>
            <a:ext cx="631372" cy="28302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droite 8"/>
          <p:cNvSpPr/>
          <p:nvPr/>
        </p:nvSpPr>
        <p:spPr>
          <a:xfrm>
            <a:off x="337453" y="3494317"/>
            <a:ext cx="631372" cy="28302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droite 9"/>
          <p:cNvSpPr/>
          <p:nvPr/>
        </p:nvSpPr>
        <p:spPr>
          <a:xfrm>
            <a:off x="337453" y="4071259"/>
            <a:ext cx="631372" cy="28302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droite 11"/>
          <p:cNvSpPr/>
          <p:nvPr/>
        </p:nvSpPr>
        <p:spPr>
          <a:xfrm>
            <a:off x="337453" y="4582891"/>
            <a:ext cx="631372" cy="28302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droite 15"/>
          <p:cNvSpPr/>
          <p:nvPr/>
        </p:nvSpPr>
        <p:spPr>
          <a:xfrm>
            <a:off x="337453" y="5154905"/>
            <a:ext cx="631372" cy="28302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82406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415636" y="1341912"/>
            <a:ext cx="2730849" cy="463137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b="1" dirty="0" smtClean="0">
                <a:solidFill>
                  <a:schemeClr val="accent5"/>
                </a:solidFill>
              </a:rPr>
              <a:t>Applications Clientes</a:t>
            </a:r>
            <a:endParaRPr lang="fr-FR" b="1" dirty="0">
              <a:solidFill>
                <a:schemeClr val="accent5"/>
              </a:solidFill>
            </a:endParaRPr>
          </a:p>
        </p:txBody>
      </p:sp>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7</a:t>
            </a:fld>
            <a:endParaRPr lang="fr-FR"/>
          </a:p>
        </p:txBody>
      </p:sp>
      <p:sp>
        <p:nvSpPr>
          <p:cNvPr id="4" name="ZoneTexte 3"/>
          <p:cNvSpPr txBox="1"/>
          <p:nvPr/>
        </p:nvSpPr>
        <p:spPr>
          <a:xfrm>
            <a:off x="3320143" y="168730"/>
            <a:ext cx="6487886" cy="707886"/>
          </a:xfrm>
          <a:prstGeom prst="rect">
            <a:avLst/>
          </a:prstGeom>
          <a:noFill/>
        </p:spPr>
        <p:txBody>
          <a:bodyPr wrap="square" rtlCol="0">
            <a:spAutoFit/>
          </a:bodyPr>
          <a:lstStyle/>
          <a:p>
            <a:pPr algn="ctr"/>
            <a:r>
              <a:rPr lang="fr-FR" sz="4000" dirty="0" smtClean="0"/>
              <a:t>Schéma d'un SGBDR</a:t>
            </a:r>
            <a:endParaRPr lang="fr-FR" sz="4000" dirty="0"/>
          </a:p>
        </p:txBody>
      </p:sp>
      <p:sp>
        <p:nvSpPr>
          <p:cNvPr id="5" name="Cylindre 4"/>
          <p:cNvSpPr/>
          <p:nvPr/>
        </p:nvSpPr>
        <p:spPr>
          <a:xfrm>
            <a:off x="9035143" y="1654628"/>
            <a:ext cx="1883228" cy="3874197"/>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rganigramme : Disque magnétique 5"/>
          <p:cNvSpPr/>
          <p:nvPr/>
        </p:nvSpPr>
        <p:spPr>
          <a:xfrm>
            <a:off x="5138787" y="2068279"/>
            <a:ext cx="2264229" cy="3109404"/>
          </a:xfrm>
          <a:prstGeom prst="flowChartMagneticDisk">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Organigramme : Multidocument 9"/>
          <p:cNvSpPr/>
          <p:nvPr/>
        </p:nvSpPr>
        <p:spPr>
          <a:xfrm>
            <a:off x="9350829" y="2710543"/>
            <a:ext cx="1262742" cy="1621971"/>
          </a:xfrm>
          <a:prstGeom prst="flowChartMultidocumen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b="1" dirty="0" smtClean="0">
                <a:solidFill>
                  <a:schemeClr val="accent5"/>
                </a:solidFill>
              </a:rPr>
              <a:t>Tables</a:t>
            </a:r>
            <a:endParaRPr lang="fr-FR" sz="1400" b="1" dirty="0">
              <a:solidFill>
                <a:schemeClr val="accent5"/>
              </a:solidFill>
            </a:endParaRPr>
          </a:p>
        </p:txBody>
      </p:sp>
      <p:sp>
        <p:nvSpPr>
          <p:cNvPr id="12" name="Rectangle à coins arrondis 11"/>
          <p:cNvSpPr/>
          <p:nvPr/>
        </p:nvSpPr>
        <p:spPr>
          <a:xfrm>
            <a:off x="566056" y="1793623"/>
            <a:ext cx="2520000" cy="756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b="1" dirty="0" smtClean="0">
                <a:solidFill>
                  <a:schemeClr val="accent5"/>
                </a:solidFill>
              </a:rPr>
              <a:t>Utilisateur 1</a:t>
            </a:r>
          </a:p>
          <a:p>
            <a:pPr algn="ctr"/>
            <a:endParaRPr lang="fr-FR" sz="1400" b="1" dirty="0">
              <a:solidFill>
                <a:schemeClr val="accent5"/>
              </a:solidFill>
            </a:endParaRPr>
          </a:p>
          <a:p>
            <a:pPr algn="ctr"/>
            <a:r>
              <a:rPr lang="fr-FR" sz="1400" b="1" dirty="0" smtClean="0">
                <a:solidFill>
                  <a:schemeClr val="accent5"/>
                </a:solidFill>
              </a:rPr>
              <a:t>Formulaire internet en </a:t>
            </a:r>
            <a:r>
              <a:rPr lang="fr-FR" sz="1400" b="1" dirty="0" err="1" smtClean="0">
                <a:solidFill>
                  <a:schemeClr val="accent5"/>
                </a:solidFill>
              </a:rPr>
              <a:t>php</a:t>
            </a:r>
            <a:endParaRPr lang="fr-FR" sz="1400" b="1" dirty="0">
              <a:solidFill>
                <a:schemeClr val="accent5"/>
              </a:solidFill>
            </a:endParaRPr>
          </a:p>
        </p:txBody>
      </p:sp>
      <p:sp>
        <p:nvSpPr>
          <p:cNvPr id="13" name="Rectangle à coins arrondis 12"/>
          <p:cNvSpPr/>
          <p:nvPr/>
        </p:nvSpPr>
        <p:spPr>
          <a:xfrm>
            <a:off x="548056" y="2866981"/>
            <a:ext cx="2556000" cy="756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b="1" dirty="0" smtClean="0">
                <a:solidFill>
                  <a:schemeClr val="accent5"/>
                </a:solidFill>
              </a:rPr>
              <a:t>Utilisateur 2</a:t>
            </a:r>
          </a:p>
          <a:p>
            <a:pPr algn="ctr"/>
            <a:endParaRPr lang="fr-FR" sz="1400" b="1" dirty="0">
              <a:solidFill>
                <a:schemeClr val="accent5"/>
              </a:solidFill>
            </a:endParaRPr>
          </a:p>
          <a:p>
            <a:pPr algn="ctr"/>
            <a:r>
              <a:rPr lang="fr-FR" sz="1400" b="1" dirty="0" smtClean="0">
                <a:solidFill>
                  <a:schemeClr val="accent5"/>
                </a:solidFill>
              </a:rPr>
              <a:t>Application client lourd en C#</a:t>
            </a:r>
            <a:endParaRPr lang="fr-FR" sz="1400" b="1" dirty="0">
              <a:solidFill>
                <a:schemeClr val="accent5"/>
              </a:solidFill>
            </a:endParaRPr>
          </a:p>
        </p:txBody>
      </p:sp>
      <p:sp>
        <p:nvSpPr>
          <p:cNvPr id="16" name="Rectangle à coins arrondis 15"/>
          <p:cNvSpPr/>
          <p:nvPr/>
        </p:nvSpPr>
        <p:spPr>
          <a:xfrm>
            <a:off x="551567" y="3821625"/>
            <a:ext cx="2520000" cy="9725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b="1" dirty="0" smtClean="0">
                <a:solidFill>
                  <a:schemeClr val="accent5"/>
                </a:solidFill>
              </a:rPr>
              <a:t>Utilisateur 3</a:t>
            </a:r>
          </a:p>
          <a:p>
            <a:pPr algn="ctr"/>
            <a:endParaRPr lang="fr-FR" sz="1400" b="1" dirty="0">
              <a:solidFill>
                <a:schemeClr val="accent5"/>
              </a:solidFill>
            </a:endParaRPr>
          </a:p>
          <a:p>
            <a:pPr algn="ctr"/>
            <a:r>
              <a:rPr lang="fr-FR" sz="1400" b="1" dirty="0" smtClean="0">
                <a:solidFill>
                  <a:schemeClr val="accent5"/>
                </a:solidFill>
              </a:rPr>
              <a:t>Application automatique en réseau</a:t>
            </a:r>
            <a:endParaRPr lang="fr-FR" sz="1400" b="1" dirty="0">
              <a:solidFill>
                <a:schemeClr val="accent5"/>
              </a:solidFill>
            </a:endParaRPr>
          </a:p>
        </p:txBody>
      </p:sp>
      <p:sp>
        <p:nvSpPr>
          <p:cNvPr id="17" name="Rectangle à coins arrondis 16"/>
          <p:cNvSpPr/>
          <p:nvPr/>
        </p:nvSpPr>
        <p:spPr>
          <a:xfrm>
            <a:off x="566056" y="5013697"/>
            <a:ext cx="2520000" cy="756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b="1" dirty="0" smtClean="0">
                <a:solidFill>
                  <a:schemeClr val="accent5"/>
                </a:solidFill>
              </a:rPr>
              <a:t>Administrateur BDD</a:t>
            </a:r>
          </a:p>
          <a:p>
            <a:pPr algn="ctr"/>
            <a:endParaRPr lang="fr-FR" sz="1400" b="1" dirty="0">
              <a:solidFill>
                <a:schemeClr val="accent5"/>
              </a:solidFill>
            </a:endParaRPr>
          </a:p>
          <a:p>
            <a:pPr algn="ctr"/>
            <a:r>
              <a:rPr lang="fr-FR" sz="1400" b="1" dirty="0" smtClean="0">
                <a:solidFill>
                  <a:schemeClr val="accent5"/>
                </a:solidFill>
              </a:rPr>
              <a:t>Maintenance applicative</a:t>
            </a:r>
            <a:endParaRPr lang="fr-FR" sz="1400" b="1" dirty="0">
              <a:solidFill>
                <a:schemeClr val="accent5"/>
              </a:solidFill>
            </a:endParaRPr>
          </a:p>
        </p:txBody>
      </p:sp>
      <p:sp>
        <p:nvSpPr>
          <p:cNvPr id="32" name="Double flèche horizontale 31"/>
          <p:cNvSpPr/>
          <p:nvPr/>
        </p:nvSpPr>
        <p:spPr>
          <a:xfrm rot="634524">
            <a:off x="3152794" y="2236902"/>
            <a:ext cx="1980000" cy="252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Double flèche horizontale 32"/>
          <p:cNvSpPr/>
          <p:nvPr/>
        </p:nvSpPr>
        <p:spPr>
          <a:xfrm rot="60000">
            <a:off x="3206105" y="3110926"/>
            <a:ext cx="1908000" cy="252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Double flèche horizontale 33"/>
          <p:cNvSpPr/>
          <p:nvPr/>
        </p:nvSpPr>
        <p:spPr>
          <a:xfrm>
            <a:off x="3181134" y="4098221"/>
            <a:ext cx="1908000" cy="252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Double flèche horizontale 34"/>
          <p:cNvSpPr/>
          <p:nvPr/>
        </p:nvSpPr>
        <p:spPr>
          <a:xfrm rot="20304241">
            <a:off x="3109491" y="4908040"/>
            <a:ext cx="2052000" cy="252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Double flèche horizontale 35"/>
          <p:cNvSpPr/>
          <p:nvPr/>
        </p:nvSpPr>
        <p:spPr>
          <a:xfrm>
            <a:off x="7437665" y="2791724"/>
            <a:ext cx="1472540" cy="30258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Double flèche horizontale 36"/>
          <p:cNvSpPr/>
          <p:nvPr/>
        </p:nvSpPr>
        <p:spPr>
          <a:xfrm>
            <a:off x="7437665" y="3320400"/>
            <a:ext cx="1472540" cy="30258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Double flèche horizontale 37"/>
          <p:cNvSpPr/>
          <p:nvPr/>
        </p:nvSpPr>
        <p:spPr>
          <a:xfrm>
            <a:off x="7437665" y="3850321"/>
            <a:ext cx="1472540" cy="30258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Double flèche horizontale 38"/>
          <p:cNvSpPr/>
          <p:nvPr/>
        </p:nvSpPr>
        <p:spPr>
          <a:xfrm>
            <a:off x="7437665" y="4349497"/>
            <a:ext cx="1472540" cy="32250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39"/>
          <p:cNvSpPr txBox="1"/>
          <p:nvPr/>
        </p:nvSpPr>
        <p:spPr>
          <a:xfrm>
            <a:off x="7995557" y="1239487"/>
            <a:ext cx="3962400" cy="369332"/>
          </a:xfrm>
          <a:prstGeom prst="rect">
            <a:avLst/>
          </a:prstGeom>
          <a:noFill/>
        </p:spPr>
        <p:txBody>
          <a:bodyPr wrap="square" rtlCol="0">
            <a:spAutoFit/>
          </a:bodyPr>
          <a:lstStyle/>
          <a:p>
            <a:pPr algn="ctr"/>
            <a:r>
              <a:rPr lang="fr-FR" b="1" dirty="0" smtClean="0">
                <a:solidFill>
                  <a:schemeClr val="accent5"/>
                </a:solidFill>
              </a:rPr>
              <a:t>Base de données stockées sur le disque</a:t>
            </a:r>
            <a:endParaRPr lang="fr-FR" b="1" dirty="0">
              <a:solidFill>
                <a:schemeClr val="accent5"/>
              </a:solidFill>
            </a:endParaRPr>
          </a:p>
        </p:txBody>
      </p:sp>
      <p:sp>
        <p:nvSpPr>
          <p:cNvPr id="42" name="ZoneTexte 41"/>
          <p:cNvSpPr txBox="1"/>
          <p:nvPr/>
        </p:nvSpPr>
        <p:spPr>
          <a:xfrm>
            <a:off x="5499341" y="1608957"/>
            <a:ext cx="1517719" cy="369332"/>
          </a:xfrm>
          <a:prstGeom prst="rect">
            <a:avLst/>
          </a:prstGeom>
          <a:solidFill>
            <a:schemeClr val="bg1"/>
          </a:solidFill>
        </p:spPr>
        <p:txBody>
          <a:bodyPr wrap="square" rtlCol="0">
            <a:spAutoFit/>
          </a:bodyPr>
          <a:lstStyle/>
          <a:p>
            <a:pPr algn="ctr"/>
            <a:r>
              <a:rPr lang="fr-FR" b="1" dirty="0" smtClean="0">
                <a:solidFill>
                  <a:schemeClr val="accent5"/>
                </a:solidFill>
              </a:rPr>
              <a:t>SGBDR</a:t>
            </a:r>
            <a:endParaRPr lang="fr-FR" b="1" dirty="0">
              <a:solidFill>
                <a:schemeClr val="accent5"/>
              </a:solidFill>
            </a:endParaRPr>
          </a:p>
        </p:txBody>
      </p:sp>
      <p:sp>
        <p:nvSpPr>
          <p:cNvPr id="44" name="Rectangle 43"/>
          <p:cNvSpPr/>
          <p:nvPr/>
        </p:nvSpPr>
        <p:spPr>
          <a:xfrm>
            <a:off x="5579974" y="4637469"/>
            <a:ext cx="1412098" cy="2069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smtClean="0">
                <a:solidFill>
                  <a:schemeClr val="accent5"/>
                </a:solidFill>
              </a:rPr>
              <a:t>Analyseur de requêtes</a:t>
            </a:r>
            <a:endParaRPr lang="fr-FR" sz="1000" b="1" dirty="0">
              <a:solidFill>
                <a:schemeClr val="accent5"/>
              </a:solidFill>
            </a:endParaRPr>
          </a:p>
        </p:txBody>
      </p:sp>
      <p:sp>
        <p:nvSpPr>
          <p:cNvPr id="45" name="Rectangle 44"/>
          <p:cNvSpPr/>
          <p:nvPr/>
        </p:nvSpPr>
        <p:spPr>
          <a:xfrm>
            <a:off x="6702308" y="4260210"/>
            <a:ext cx="641516" cy="25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smtClean="0">
                <a:solidFill>
                  <a:schemeClr val="accent5"/>
                </a:solidFill>
              </a:rPr>
              <a:t>Vues</a:t>
            </a:r>
            <a:endParaRPr lang="fr-FR" sz="1000" b="1" dirty="0">
              <a:solidFill>
                <a:schemeClr val="accent5"/>
              </a:solidFill>
            </a:endParaRPr>
          </a:p>
        </p:txBody>
      </p:sp>
      <p:sp>
        <p:nvSpPr>
          <p:cNvPr id="46" name="Rectangle 45"/>
          <p:cNvSpPr/>
          <p:nvPr/>
        </p:nvSpPr>
        <p:spPr>
          <a:xfrm>
            <a:off x="5245101" y="4229714"/>
            <a:ext cx="1332269" cy="205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000" b="1" dirty="0" smtClean="0">
                <a:solidFill>
                  <a:schemeClr val="accent5"/>
                </a:solidFill>
              </a:rPr>
              <a:t>Editeur de requêtes</a:t>
            </a:r>
            <a:endParaRPr lang="fr-FR" sz="1000" b="1" dirty="0">
              <a:solidFill>
                <a:schemeClr val="accent5"/>
              </a:solidFill>
            </a:endParaRPr>
          </a:p>
        </p:txBody>
      </p:sp>
      <p:sp>
        <p:nvSpPr>
          <p:cNvPr id="47" name="Rectangle 46"/>
          <p:cNvSpPr/>
          <p:nvPr/>
        </p:nvSpPr>
        <p:spPr>
          <a:xfrm>
            <a:off x="5499341" y="3751493"/>
            <a:ext cx="1844483" cy="2654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smtClean="0">
                <a:solidFill>
                  <a:schemeClr val="accent5"/>
                </a:solidFill>
              </a:rPr>
              <a:t>Gestion des droits utilisateurs</a:t>
            </a:r>
            <a:endParaRPr lang="fr-FR" sz="1000" b="1" dirty="0">
              <a:solidFill>
                <a:schemeClr val="accent5"/>
              </a:solidFill>
            </a:endParaRPr>
          </a:p>
        </p:txBody>
      </p:sp>
      <p:sp>
        <p:nvSpPr>
          <p:cNvPr id="7" name="Rectangle 6"/>
          <p:cNvSpPr/>
          <p:nvPr/>
        </p:nvSpPr>
        <p:spPr>
          <a:xfrm>
            <a:off x="5245101" y="3255966"/>
            <a:ext cx="1771959" cy="252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000" b="1" dirty="0" smtClean="0">
                <a:solidFill>
                  <a:schemeClr val="accent5">
                    <a:lumMod val="75000"/>
                  </a:schemeClr>
                </a:solidFill>
              </a:rPr>
              <a:t>Moteur de bases de données</a:t>
            </a:r>
            <a:endParaRPr lang="fr-FR" sz="1000" b="1" dirty="0">
              <a:solidFill>
                <a:schemeClr val="accent5">
                  <a:lumMod val="75000"/>
                </a:schemeClr>
              </a:solidFill>
            </a:endParaRPr>
          </a:p>
        </p:txBody>
      </p:sp>
    </p:spTree>
    <p:extLst>
      <p:ext uri="{BB962C8B-B14F-4D97-AF65-F5344CB8AC3E}">
        <p14:creationId xmlns:p14="http://schemas.microsoft.com/office/powerpoint/2010/main" val="2521905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8</a:t>
            </a:fld>
            <a:endParaRPr lang="fr-FR"/>
          </a:p>
        </p:txBody>
      </p:sp>
      <p:sp>
        <p:nvSpPr>
          <p:cNvPr id="4" name="ZoneTexte 3"/>
          <p:cNvSpPr txBox="1"/>
          <p:nvPr/>
        </p:nvSpPr>
        <p:spPr>
          <a:xfrm>
            <a:off x="2291441" y="174171"/>
            <a:ext cx="7609115" cy="707886"/>
          </a:xfrm>
          <a:prstGeom prst="rect">
            <a:avLst/>
          </a:prstGeom>
          <a:noFill/>
        </p:spPr>
        <p:txBody>
          <a:bodyPr wrap="square" rtlCol="0">
            <a:spAutoFit/>
          </a:bodyPr>
          <a:lstStyle/>
          <a:p>
            <a:pPr algn="ctr"/>
            <a:r>
              <a:rPr lang="fr-FR" sz="4000" dirty="0" smtClean="0"/>
              <a:t>WAMP SERVER / </a:t>
            </a:r>
            <a:r>
              <a:rPr lang="fr-FR" sz="4000" dirty="0" err="1" smtClean="0"/>
              <a:t>phpMyAdmin</a:t>
            </a:r>
            <a:r>
              <a:rPr lang="fr-FR" sz="4000" dirty="0" smtClean="0"/>
              <a:t> </a:t>
            </a:r>
            <a:endParaRPr lang="fr-FR" sz="4000" dirty="0"/>
          </a:p>
        </p:txBody>
      </p:sp>
      <p:sp>
        <p:nvSpPr>
          <p:cNvPr id="5" name="Rectangle 4"/>
          <p:cNvSpPr/>
          <p:nvPr/>
        </p:nvSpPr>
        <p:spPr>
          <a:xfrm>
            <a:off x="198663" y="1001643"/>
            <a:ext cx="11794673" cy="523512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19138"/>
            <a:r>
              <a:rPr lang="fr-FR" b="1" dirty="0" err="1" smtClean="0">
                <a:solidFill>
                  <a:schemeClr val="accent5">
                    <a:lumMod val="75000"/>
                  </a:schemeClr>
                </a:solidFill>
              </a:rPr>
              <a:t>Wamp</a:t>
            </a:r>
            <a:r>
              <a:rPr lang="fr-FR" b="1" dirty="0" smtClean="0">
                <a:solidFill>
                  <a:schemeClr val="accent5">
                    <a:lumMod val="75000"/>
                  </a:schemeClr>
                </a:solidFill>
              </a:rPr>
              <a:t> est l'acronyme de : </a:t>
            </a:r>
          </a:p>
          <a:p>
            <a:endParaRPr lang="fr-FR" sz="1200" b="1" dirty="0" smtClean="0">
              <a:solidFill>
                <a:schemeClr val="accent5">
                  <a:lumMod val="75000"/>
                </a:schemeClr>
              </a:solidFill>
            </a:endParaRPr>
          </a:p>
          <a:p>
            <a:pPr marL="1252538">
              <a:tabLst>
                <a:tab pos="1882775" algn="l"/>
              </a:tabLst>
            </a:pPr>
            <a:r>
              <a:rPr lang="fr-FR" sz="2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a:t>
            </a:r>
            <a:r>
              <a:rPr lang="fr-FR" b="1" dirty="0" smtClean="0">
                <a:solidFill>
                  <a:schemeClr val="accent5">
                    <a:lumMod val="75000"/>
                  </a:schemeClr>
                </a:solidFill>
              </a:rPr>
              <a:t>indows 	: Le système d'exploitation de Microsoft</a:t>
            </a:r>
          </a:p>
          <a:p>
            <a:pPr marL="1252538">
              <a:tabLst>
                <a:tab pos="1882775" algn="l"/>
              </a:tabLst>
            </a:pPr>
            <a:r>
              <a:rPr lang="fr-FR" sz="2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a:t>
            </a:r>
            <a:r>
              <a:rPr lang="fr-FR" b="1" dirty="0" smtClean="0">
                <a:solidFill>
                  <a:schemeClr val="accent5">
                    <a:lumMod val="75000"/>
                  </a:schemeClr>
                </a:solidFill>
              </a:rPr>
              <a:t>pache 	: Serveur HTTP (ou serveur web) sur lequel sont hébergés des sites Internet</a:t>
            </a:r>
          </a:p>
          <a:p>
            <a:pPr marL="1252538">
              <a:tabLst>
                <a:tab pos="1882775" algn="l"/>
              </a:tabLst>
            </a:pPr>
            <a:r>
              <a:rPr lang="fr-FR" sz="2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t>
            </a:r>
            <a:r>
              <a:rPr lang="fr-FR" b="1" dirty="0" smtClean="0">
                <a:solidFill>
                  <a:schemeClr val="accent5">
                    <a:lumMod val="75000"/>
                  </a:schemeClr>
                </a:solidFill>
              </a:rPr>
              <a:t>ySQL  	: Système de gestion de bases de données open-source</a:t>
            </a:r>
          </a:p>
          <a:p>
            <a:pPr marL="1252538">
              <a:tabLst>
                <a:tab pos="2776538" algn="l"/>
              </a:tabLst>
            </a:pPr>
            <a:r>
              <a:rPr lang="fr-FR" sz="2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a:t>
            </a:r>
            <a:r>
              <a:rPr lang="fr-FR" b="1" dirty="0" smtClean="0">
                <a:solidFill>
                  <a:schemeClr val="accent5">
                    <a:lumMod val="75000"/>
                  </a:schemeClr>
                </a:solidFill>
              </a:rPr>
              <a:t>HP 	: Langage de programmation utilisé pour la création de pages web dynamiques</a:t>
            </a:r>
            <a:endParaRPr lang="fr-FR" sz="1200" b="1" dirty="0">
              <a:solidFill>
                <a:schemeClr val="accent5">
                  <a:lumMod val="75000"/>
                </a:schemeClr>
              </a:solidFill>
            </a:endParaRPr>
          </a:p>
          <a:p>
            <a:pPr>
              <a:tabLst>
                <a:tab pos="1882775" algn="l"/>
              </a:tabLst>
            </a:pPr>
            <a:endParaRPr lang="fr-FR" sz="1200" b="1" dirty="0" smtClean="0">
              <a:solidFill>
                <a:schemeClr val="accent5">
                  <a:lumMod val="75000"/>
                </a:schemeClr>
              </a:solidFill>
            </a:endParaRPr>
          </a:p>
          <a:p>
            <a:pPr marL="719138">
              <a:tabLst>
                <a:tab pos="1882775" algn="l"/>
              </a:tabLst>
            </a:pPr>
            <a:r>
              <a:rPr lang="fr-FR" b="1" dirty="0" err="1" smtClean="0">
                <a:solidFill>
                  <a:schemeClr val="accent5">
                    <a:lumMod val="75000"/>
                  </a:schemeClr>
                </a:solidFill>
              </a:rPr>
              <a:t>PhpMyAdmin</a:t>
            </a:r>
            <a:endParaRPr lang="fr-FR" b="1" dirty="0" smtClean="0">
              <a:solidFill>
                <a:schemeClr val="accent5">
                  <a:lumMod val="75000"/>
                </a:schemeClr>
              </a:solidFill>
            </a:endParaRPr>
          </a:p>
          <a:p>
            <a:pPr marL="1349375">
              <a:tabLst>
                <a:tab pos="1882775" algn="l"/>
              </a:tabLst>
            </a:pPr>
            <a:r>
              <a:rPr lang="fr-FR" b="1" dirty="0" err="1" smtClean="0">
                <a:solidFill>
                  <a:schemeClr val="accent5">
                    <a:lumMod val="75000"/>
                  </a:schemeClr>
                </a:solidFill>
              </a:rPr>
              <a:t>phpMyAdmin</a:t>
            </a:r>
            <a:r>
              <a:rPr lang="fr-FR" b="1" dirty="0" smtClean="0">
                <a:solidFill>
                  <a:schemeClr val="accent5">
                    <a:lumMod val="75000"/>
                  </a:schemeClr>
                </a:solidFill>
              </a:rPr>
              <a:t> est une interface accessible via un navigateur web pour gérer  le SGBD MySQL.</a:t>
            </a:r>
          </a:p>
          <a:p>
            <a:pPr marL="1349375">
              <a:tabLst>
                <a:tab pos="1882775" algn="l"/>
              </a:tabLst>
            </a:pPr>
            <a:r>
              <a:rPr lang="fr-FR" b="1" dirty="0" smtClean="0">
                <a:solidFill>
                  <a:schemeClr val="accent5">
                    <a:lumMod val="75000"/>
                  </a:schemeClr>
                </a:solidFill>
              </a:rPr>
              <a:t>Il a été écrit en langage PHP et utilise le serveur Apache.</a:t>
            </a:r>
          </a:p>
          <a:p>
            <a:pPr marL="719138">
              <a:tabLst>
                <a:tab pos="1882775" algn="l"/>
              </a:tabLst>
            </a:pPr>
            <a:endParaRPr lang="fr-FR" sz="1400" b="1" dirty="0">
              <a:solidFill>
                <a:schemeClr val="accent5">
                  <a:lumMod val="75000"/>
                </a:schemeClr>
              </a:solidFill>
            </a:endParaRPr>
          </a:p>
          <a:p>
            <a:pPr marL="719138">
              <a:tabLst>
                <a:tab pos="1882775" algn="l"/>
              </a:tabLst>
            </a:pPr>
            <a:r>
              <a:rPr lang="fr-FR" b="1" dirty="0" err="1" smtClean="0">
                <a:solidFill>
                  <a:schemeClr val="accent5">
                    <a:lumMod val="75000"/>
                  </a:schemeClr>
                </a:solidFill>
              </a:rPr>
              <a:t>WampServer</a:t>
            </a:r>
            <a:endParaRPr lang="fr-FR" b="1" dirty="0" smtClean="0">
              <a:solidFill>
                <a:schemeClr val="accent5">
                  <a:lumMod val="75000"/>
                </a:schemeClr>
              </a:solidFill>
            </a:endParaRPr>
          </a:p>
          <a:p>
            <a:pPr marL="1349375">
              <a:tabLst>
                <a:tab pos="1882775" algn="l"/>
              </a:tabLst>
            </a:pPr>
            <a:r>
              <a:rPr lang="fr-FR" b="1" dirty="0" smtClean="0">
                <a:solidFill>
                  <a:schemeClr val="accent5">
                    <a:lumMod val="75000"/>
                  </a:schemeClr>
                </a:solidFill>
              </a:rPr>
              <a:t>Environnement de développement qui permet de développer des sites Internet dynamiques grâce au serveur Apache, au langage PHP et avec la possibilité d'utiliser une base de donnée sous MYSQL gérée avec </a:t>
            </a:r>
            <a:r>
              <a:rPr lang="fr-FR" b="1" dirty="0" err="1" smtClean="0">
                <a:solidFill>
                  <a:schemeClr val="accent5">
                    <a:lumMod val="75000"/>
                  </a:schemeClr>
                </a:solidFill>
              </a:rPr>
              <a:t>phpMyAdmin</a:t>
            </a:r>
            <a:r>
              <a:rPr lang="fr-FR" b="1" dirty="0" smtClean="0">
                <a:solidFill>
                  <a:schemeClr val="accent5">
                    <a:lumMod val="75000"/>
                  </a:schemeClr>
                </a:solidFill>
              </a:rPr>
              <a:t>. </a:t>
            </a:r>
          </a:p>
          <a:p>
            <a:pPr marL="1349375">
              <a:tabLst>
                <a:tab pos="1882775" algn="l"/>
              </a:tabLst>
            </a:pPr>
            <a:r>
              <a:rPr lang="fr-FR" b="1" dirty="0" err="1" smtClean="0">
                <a:solidFill>
                  <a:schemeClr val="accent5">
                    <a:lumMod val="75000"/>
                  </a:schemeClr>
                </a:solidFill>
              </a:rPr>
              <a:t>WampServer</a:t>
            </a:r>
            <a:r>
              <a:rPr lang="fr-FR" b="1" dirty="0" smtClean="0">
                <a:solidFill>
                  <a:schemeClr val="accent5">
                    <a:lumMod val="75000"/>
                  </a:schemeClr>
                </a:solidFill>
              </a:rPr>
              <a:t> est téléchargeable à l'adresse : </a:t>
            </a:r>
            <a:r>
              <a:rPr lang="fr-FR" b="1" dirty="0" smtClean="0">
                <a:solidFill>
                  <a:schemeClr val="accent5">
                    <a:lumMod val="75000"/>
                  </a:schemeClr>
                </a:solidFill>
                <a:hlinkClick r:id="rId2"/>
              </a:rPr>
              <a:t>http://www.wampserver.com</a:t>
            </a:r>
            <a:r>
              <a:rPr lang="fr-FR" b="1" dirty="0" smtClean="0">
                <a:solidFill>
                  <a:schemeClr val="accent5">
                    <a:lumMod val="75000"/>
                  </a:schemeClr>
                </a:solidFill>
              </a:rPr>
              <a:t>.</a:t>
            </a:r>
          </a:p>
          <a:p>
            <a:pPr marL="1349375">
              <a:tabLst>
                <a:tab pos="1882775" algn="l"/>
              </a:tabLst>
            </a:pPr>
            <a:r>
              <a:rPr lang="fr-FR" b="1" dirty="0" smtClean="0">
                <a:solidFill>
                  <a:schemeClr val="accent5">
                    <a:lumMod val="75000"/>
                  </a:schemeClr>
                </a:solidFill>
              </a:rPr>
              <a:t>Il est conseillé d'installer </a:t>
            </a:r>
            <a:r>
              <a:rPr lang="fr-FR" b="1" dirty="0" err="1" smtClean="0">
                <a:solidFill>
                  <a:schemeClr val="accent5">
                    <a:lumMod val="75000"/>
                  </a:schemeClr>
                </a:solidFill>
              </a:rPr>
              <a:t>WampServer</a:t>
            </a:r>
            <a:r>
              <a:rPr lang="fr-FR" b="1" dirty="0" smtClean="0">
                <a:solidFill>
                  <a:schemeClr val="accent5">
                    <a:lumMod val="75000"/>
                  </a:schemeClr>
                </a:solidFill>
              </a:rPr>
              <a:t> à la racine du disque C:\ (ex: C:\wamp).</a:t>
            </a:r>
          </a:p>
          <a:p>
            <a:pPr marL="1349375">
              <a:tabLst>
                <a:tab pos="1882775" algn="l"/>
              </a:tabLst>
            </a:pPr>
            <a:r>
              <a:rPr lang="fr-FR" b="1" dirty="0" smtClean="0">
                <a:solidFill>
                  <a:schemeClr val="accent5">
                    <a:lumMod val="75000"/>
                  </a:schemeClr>
                </a:solidFill>
              </a:rPr>
              <a:t>Une fois installé, cliquer sur le fichier exécutable C:\wamp\wampmanager.exe pour lancer </a:t>
            </a:r>
            <a:r>
              <a:rPr lang="fr-FR" b="1" dirty="0" err="1" smtClean="0">
                <a:solidFill>
                  <a:schemeClr val="accent5">
                    <a:lumMod val="75000"/>
                  </a:schemeClr>
                </a:solidFill>
              </a:rPr>
              <a:t>WampServer</a:t>
            </a:r>
            <a:r>
              <a:rPr lang="fr-FR" b="1" dirty="0" smtClean="0">
                <a:solidFill>
                  <a:schemeClr val="accent5">
                    <a:lumMod val="75000"/>
                  </a:schemeClr>
                </a:solidFill>
              </a:rPr>
              <a:t>.</a:t>
            </a:r>
          </a:p>
        </p:txBody>
      </p:sp>
    </p:spTree>
    <p:extLst>
      <p:ext uri="{BB962C8B-B14F-4D97-AF65-F5344CB8AC3E}">
        <p14:creationId xmlns:p14="http://schemas.microsoft.com/office/powerpoint/2010/main" val="1719016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(c) Philippe Maroudy - 2014</a:t>
            </a:r>
            <a:endParaRPr lang="fr-FR"/>
          </a:p>
        </p:txBody>
      </p:sp>
      <p:sp>
        <p:nvSpPr>
          <p:cNvPr id="3" name="Espace réservé du numéro de diapositive 2"/>
          <p:cNvSpPr>
            <a:spLocks noGrp="1"/>
          </p:cNvSpPr>
          <p:nvPr>
            <p:ph type="sldNum" sz="quarter" idx="12"/>
          </p:nvPr>
        </p:nvSpPr>
        <p:spPr/>
        <p:txBody>
          <a:bodyPr/>
          <a:lstStyle/>
          <a:p>
            <a:fld id="{20AA8767-BC59-4CC9-946E-2BE5743AD7A4}" type="slidenum">
              <a:rPr lang="fr-FR" smtClean="0"/>
              <a:t>9</a:t>
            </a:fld>
            <a:endParaRPr lang="fr-FR"/>
          </a:p>
        </p:txBody>
      </p:sp>
      <p:sp>
        <p:nvSpPr>
          <p:cNvPr id="4" name="ZoneTexte 3"/>
          <p:cNvSpPr txBox="1"/>
          <p:nvPr/>
        </p:nvSpPr>
        <p:spPr>
          <a:xfrm>
            <a:off x="1790700" y="6394"/>
            <a:ext cx="8610600" cy="468000"/>
          </a:xfrm>
          <a:prstGeom prst="rect">
            <a:avLst/>
          </a:prstGeom>
          <a:noFill/>
        </p:spPr>
        <p:txBody>
          <a:bodyPr wrap="square" rtlCol="0">
            <a:spAutoFit/>
          </a:bodyPr>
          <a:lstStyle/>
          <a:p>
            <a:pPr algn="ctr"/>
            <a:r>
              <a:rPr lang="fr-FR" sz="3200" dirty="0" err="1" smtClean="0"/>
              <a:t>phpMyAdmin</a:t>
            </a:r>
            <a:r>
              <a:rPr lang="fr-FR" sz="3200" dirty="0" smtClean="0"/>
              <a:t> : Ouvrir l'interface </a:t>
            </a:r>
            <a:endParaRPr lang="fr-FR" sz="3200" dirty="0"/>
          </a:p>
        </p:txBody>
      </p:sp>
      <p:pic>
        <p:nvPicPr>
          <p:cNvPr id="5" name="Image 4"/>
          <p:cNvPicPr>
            <a:picLocks noChangeAspect="1"/>
          </p:cNvPicPr>
          <p:nvPr/>
        </p:nvPicPr>
        <p:blipFill>
          <a:blip r:embed="rId2"/>
          <a:stretch>
            <a:fillRect/>
          </a:stretch>
        </p:blipFill>
        <p:spPr>
          <a:xfrm>
            <a:off x="0" y="640896"/>
            <a:ext cx="8153400" cy="5715454"/>
          </a:xfrm>
          <a:prstGeom prst="rect">
            <a:avLst/>
          </a:prstGeom>
        </p:spPr>
      </p:pic>
      <p:pic>
        <p:nvPicPr>
          <p:cNvPr id="7" name="Image 6"/>
          <p:cNvPicPr>
            <a:picLocks noChangeAspect="1"/>
          </p:cNvPicPr>
          <p:nvPr/>
        </p:nvPicPr>
        <p:blipFill>
          <a:blip r:embed="rId3"/>
          <a:stretch>
            <a:fillRect/>
          </a:stretch>
        </p:blipFill>
        <p:spPr>
          <a:xfrm>
            <a:off x="9837965" y="2248127"/>
            <a:ext cx="1885950" cy="2914650"/>
          </a:xfrm>
          <a:prstGeom prst="rect">
            <a:avLst/>
          </a:prstGeom>
        </p:spPr>
      </p:pic>
      <p:sp>
        <p:nvSpPr>
          <p:cNvPr id="23" name="Flèche droite 22"/>
          <p:cNvSpPr/>
          <p:nvPr/>
        </p:nvSpPr>
        <p:spPr>
          <a:xfrm>
            <a:off x="8610600" y="3291794"/>
            <a:ext cx="1140279" cy="41365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4" name="ZoneTexte 23"/>
          <p:cNvSpPr txBox="1"/>
          <p:nvPr/>
        </p:nvSpPr>
        <p:spPr>
          <a:xfrm>
            <a:off x="8273143" y="5617686"/>
            <a:ext cx="3918858" cy="1169551"/>
          </a:xfrm>
          <a:prstGeom prst="rect">
            <a:avLst/>
          </a:prstGeom>
          <a:noFill/>
        </p:spPr>
        <p:txBody>
          <a:bodyPr wrap="square" rtlCol="0">
            <a:spAutoFit/>
          </a:bodyPr>
          <a:lstStyle/>
          <a:p>
            <a:r>
              <a:rPr lang="fr-FR" sz="1400" b="1" dirty="0" smtClean="0">
                <a:solidFill>
                  <a:schemeClr val="accent5">
                    <a:lumMod val="75000"/>
                  </a:schemeClr>
                </a:solidFill>
              </a:rPr>
              <a:t>1) Ouvrez votre explorateur Windows</a:t>
            </a:r>
          </a:p>
          <a:p>
            <a:r>
              <a:rPr lang="fr-FR" sz="1400" b="1" dirty="0" smtClean="0">
                <a:solidFill>
                  <a:schemeClr val="accent5">
                    <a:lumMod val="75000"/>
                  </a:schemeClr>
                </a:solidFill>
              </a:rPr>
              <a:t>2) Rendez-vous dans le répertoire </a:t>
            </a:r>
            <a:r>
              <a:rPr lang="fr-FR" sz="1400" b="1" dirty="0" err="1">
                <a:solidFill>
                  <a:schemeClr val="accent5">
                    <a:lumMod val="75000"/>
                  </a:schemeClr>
                </a:solidFill>
              </a:rPr>
              <a:t>w</a:t>
            </a:r>
            <a:r>
              <a:rPr lang="fr-FR" sz="1400" b="1" dirty="0" err="1" smtClean="0">
                <a:solidFill>
                  <a:schemeClr val="accent5">
                    <a:lumMod val="75000"/>
                  </a:schemeClr>
                </a:solidFill>
              </a:rPr>
              <a:t>amp</a:t>
            </a:r>
            <a:endParaRPr lang="fr-FR" sz="1400" b="1" dirty="0" smtClean="0">
              <a:solidFill>
                <a:schemeClr val="accent5">
                  <a:lumMod val="75000"/>
                </a:schemeClr>
              </a:solidFill>
            </a:endParaRPr>
          </a:p>
          <a:p>
            <a:r>
              <a:rPr lang="fr-FR" sz="1400" b="1" dirty="0" smtClean="0">
                <a:solidFill>
                  <a:schemeClr val="accent5">
                    <a:lumMod val="75000"/>
                  </a:schemeClr>
                </a:solidFill>
              </a:rPr>
              <a:t>3) Double-cliquez sur le fichier wampmanager.exe</a:t>
            </a:r>
          </a:p>
          <a:p>
            <a:r>
              <a:rPr lang="fr-FR" sz="1400" b="1" dirty="0" smtClean="0">
                <a:solidFill>
                  <a:schemeClr val="accent5">
                    <a:lumMod val="75000"/>
                  </a:schemeClr>
                </a:solidFill>
              </a:rPr>
              <a:t>4) Cliquez sur l'icône      de la barre des tâches</a:t>
            </a:r>
          </a:p>
          <a:p>
            <a:r>
              <a:rPr lang="fr-FR" sz="1400" b="1" dirty="0" smtClean="0">
                <a:solidFill>
                  <a:schemeClr val="accent5">
                    <a:lumMod val="75000"/>
                  </a:schemeClr>
                </a:solidFill>
              </a:rPr>
              <a:t>5) Choisissez </a:t>
            </a:r>
            <a:r>
              <a:rPr lang="fr-FR" sz="1400" b="1" dirty="0" err="1" smtClean="0">
                <a:solidFill>
                  <a:schemeClr val="accent5">
                    <a:lumMod val="75000"/>
                  </a:schemeClr>
                </a:solidFill>
              </a:rPr>
              <a:t>phpMyAdmin</a:t>
            </a:r>
            <a:endParaRPr lang="fr-FR" sz="1400" b="1" dirty="0">
              <a:solidFill>
                <a:schemeClr val="accent5">
                  <a:lumMod val="75000"/>
                </a:schemeClr>
              </a:solidFill>
            </a:endParaRPr>
          </a:p>
        </p:txBody>
      </p:sp>
      <p:pic>
        <p:nvPicPr>
          <p:cNvPr id="25" name="Image 24"/>
          <p:cNvPicPr>
            <a:picLocks noChangeAspect="1"/>
          </p:cNvPicPr>
          <p:nvPr/>
        </p:nvPicPr>
        <p:blipFill>
          <a:blip r:embed="rId4"/>
          <a:stretch>
            <a:fillRect/>
          </a:stretch>
        </p:blipFill>
        <p:spPr>
          <a:xfrm>
            <a:off x="9893073" y="6331671"/>
            <a:ext cx="200025" cy="190500"/>
          </a:xfrm>
          <a:prstGeom prst="rect">
            <a:avLst/>
          </a:prstGeom>
        </p:spPr>
      </p:pic>
    </p:spTree>
    <p:extLst>
      <p:ext uri="{BB962C8B-B14F-4D97-AF65-F5344CB8AC3E}">
        <p14:creationId xmlns:p14="http://schemas.microsoft.com/office/powerpoint/2010/main" val="1299054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5878</TotalTime>
  <Words>7007</Words>
  <Application>Microsoft Office PowerPoint</Application>
  <PresentationFormat>Grand écran</PresentationFormat>
  <Paragraphs>1693</Paragraphs>
  <Slides>59</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59</vt:i4>
      </vt:variant>
    </vt:vector>
  </HeadingPairs>
  <TitlesOfParts>
    <vt:vector size="64"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Phil Mar</dc:creator>
  <cp:lastModifiedBy>Phil Mar</cp:lastModifiedBy>
  <cp:revision>1171</cp:revision>
  <dcterms:created xsi:type="dcterms:W3CDTF">2014-09-10T17:07:54Z</dcterms:created>
  <dcterms:modified xsi:type="dcterms:W3CDTF">2014-11-15T11:27:42Z</dcterms:modified>
</cp:coreProperties>
</file>