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embeddedFontLst>
    <p:embeddedFont>
      <p:font typeface="Playfair Display"/>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PlayfairDisplay-bold.fntdata"/><Relationship Id="rId10" Type="http://schemas.openxmlformats.org/officeDocument/2006/relationships/slide" Target="slides/slide6.xml"/><Relationship Id="rId32" Type="http://schemas.openxmlformats.org/officeDocument/2006/relationships/font" Target="fonts/PlayfairDisplay-regular.fntdata"/><Relationship Id="rId13" Type="http://schemas.openxmlformats.org/officeDocument/2006/relationships/slide" Target="slides/slide9.xml"/><Relationship Id="rId35" Type="http://schemas.openxmlformats.org/officeDocument/2006/relationships/font" Target="fonts/PlayfairDisplay-boldItalic.fntdata"/><Relationship Id="rId12" Type="http://schemas.openxmlformats.org/officeDocument/2006/relationships/slide" Target="slides/slide8.xml"/><Relationship Id="rId34" Type="http://schemas.openxmlformats.org/officeDocument/2006/relationships/font" Target="fonts/PlayfairDisplay-italic.fntdata"/><Relationship Id="rId15" Type="http://schemas.openxmlformats.org/officeDocument/2006/relationships/slide" Target="slides/slide11.xml"/><Relationship Id="rId37" Type="http://schemas.openxmlformats.org/officeDocument/2006/relationships/font" Target="fonts/Lato-bold.fntdata"/><Relationship Id="rId14" Type="http://schemas.openxmlformats.org/officeDocument/2006/relationships/slide" Target="slides/slide10.xml"/><Relationship Id="rId36" Type="http://schemas.openxmlformats.org/officeDocument/2006/relationships/font" Target="fonts/Lato-regular.fntdata"/><Relationship Id="rId17" Type="http://schemas.openxmlformats.org/officeDocument/2006/relationships/slide" Target="slides/slide13.xml"/><Relationship Id="rId39" Type="http://schemas.openxmlformats.org/officeDocument/2006/relationships/font" Target="fonts/Lato-boldItalic.fntdata"/><Relationship Id="rId16" Type="http://schemas.openxmlformats.org/officeDocument/2006/relationships/slide" Target="slides/slide12.xml"/><Relationship Id="rId38" Type="http://schemas.openxmlformats.org/officeDocument/2006/relationships/font" Target="fonts/Lato-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21" name="Shape 22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29" name="Shape 22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36" name="Shape 23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096250" y="1627200"/>
            <a:ext cx="2951400" cy="1584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Shape 13"/>
          <p:cNvSpPr txBox="1"/>
          <p:nvPr>
            <p:ph idx="1" type="subTitle"/>
          </p:nvPr>
        </p:nvSpPr>
        <p:spPr>
          <a:xfrm>
            <a:off x="3096363" y="3266930"/>
            <a:ext cx="2951400" cy="701400"/>
          </a:xfrm>
          <a:prstGeom prst="rect">
            <a:avLst/>
          </a:prstGeom>
        </p:spPr>
        <p:txBody>
          <a:bodyPr anchorCtr="0" anchor="b" bIns="91425" lIns="91425" spcFirstLastPara="1" rIns="91425" wrap="square" tIns="91425"/>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Shape 1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Shape 50"/>
          <p:cNvSpPr txBox="1"/>
          <p:nvPr>
            <p:ph type="title"/>
          </p:nvPr>
        </p:nvSpPr>
        <p:spPr>
          <a:xfrm>
            <a:off x="311700" y="1233100"/>
            <a:ext cx="8520600" cy="1610100"/>
          </a:xfrm>
          <a:prstGeom prst="rect">
            <a:avLst/>
          </a:prstGeom>
        </p:spPr>
        <p:txBody>
          <a:bodyPr anchorCtr="0" anchor="b" bIns="91425" lIns="91425" spcFirstLastPara="1" rIns="91425" wrap="square" tIns="91425"/>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p:txBody>
      </p:sp>
      <p:sp>
        <p:nvSpPr>
          <p:cNvPr id="51" name="Shape 51"/>
          <p:cNvSpPr txBox="1"/>
          <p:nvPr>
            <p:ph idx="1" type="body"/>
          </p:nvPr>
        </p:nvSpPr>
        <p:spPr>
          <a:xfrm>
            <a:off x="311700" y="29194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5" name="Shape 55"/>
        <p:cNvGrpSpPr/>
        <p:nvPr/>
      </p:nvGrpSpPr>
      <p:grpSpPr>
        <a:xfrm>
          <a:off x="0" y="0"/>
          <a:ext cx="0" cy="0"/>
          <a:chOff x="0" y="0"/>
          <a:chExt cx="0" cy="0"/>
        </a:xfrm>
      </p:grpSpPr>
      <p:sp>
        <p:nvSpPr>
          <p:cNvPr id="56" name="Shape 5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32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3200"/>
              <a:buNone/>
              <a:defRPr sz="1800"/>
            </a:lvl2pPr>
            <a:lvl3pPr indent="0" lvl="2" rtl="0">
              <a:spcBef>
                <a:spcPts val="0"/>
              </a:spcBef>
              <a:spcAft>
                <a:spcPts val="0"/>
              </a:spcAft>
              <a:buSzPts val="3200"/>
              <a:buNone/>
              <a:defRPr sz="1800"/>
            </a:lvl3pPr>
            <a:lvl4pPr indent="0" lvl="3" rtl="0">
              <a:spcBef>
                <a:spcPts val="0"/>
              </a:spcBef>
              <a:spcAft>
                <a:spcPts val="0"/>
              </a:spcAft>
              <a:buSzPts val="3200"/>
              <a:buNone/>
              <a:defRPr sz="1800"/>
            </a:lvl4pPr>
            <a:lvl5pPr indent="0" lvl="4" rtl="0">
              <a:spcBef>
                <a:spcPts val="0"/>
              </a:spcBef>
              <a:spcAft>
                <a:spcPts val="0"/>
              </a:spcAft>
              <a:buSzPts val="3200"/>
              <a:buNone/>
              <a:defRPr sz="1800"/>
            </a:lvl5pPr>
            <a:lvl6pPr indent="0" lvl="5" rtl="0">
              <a:spcBef>
                <a:spcPts val="0"/>
              </a:spcBef>
              <a:spcAft>
                <a:spcPts val="0"/>
              </a:spcAft>
              <a:buSzPts val="3200"/>
              <a:buNone/>
              <a:defRPr sz="1800"/>
            </a:lvl6pPr>
            <a:lvl7pPr indent="0" lvl="6" rtl="0">
              <a:spcBef>
                <a:spcPts val="0"/>
              </a:spcBef>
              <a:spcAft>
                <a:spcPts val="0"/>
              </a:spcAft>
              <a:buSzPts val="3200"/>
              <a:buNone/>
              <a:defRPr sz="1800"/>
            </a:lvl7pPr>
            <a:lvl8pPr indent="0" lvl="7" rtl="0">
              <a:spcBef>
                <a:spcPts val="0"/>
              </a:spcBef>
              <a:spcAft>
                <a:spcPts val="0"/>
              </a:spcAft>
              <a:buSzPts val="3200"/>
              <a:buNone/>
              <a:defRPr sz="1800"/>
            </a:lvl8pPr>
            <a:lvl9pPr indent="0" lvl="8" rtl="0">
              <a:spcBef>
                <a:spcPts val="0"/>
              </a:spcBef>
              <a:spcAft>
                <a:spcPts val="0"/>
              </a:spcAft>
              <a:buSzPts val="3200"/>
              <a:buNone/>
              <a:defRPr sz="1800"/>
            </a:lvl9pPr>
          </a:lstStyle>
          <a:p/>
        </p:txBody>
      </p:sp>
      <p:sp>
        <p:nvSpPr>
          <p:cNvPr id="57" name="Shape 57"/>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16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16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1600"/>
              </a:spcBef>
              <a:spcAft>
                <a:spcPts val="16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Shape 16"/>
          <p:cNvSpPr txBox="1"/>
          <p:nvPr>
            <p:ph type="title"/>
          </p:nvPr>
        </p:nvSpPr>
        <p:spPr>
          <a:xfrm>
            <a:off x="509550" y="1423875"/>
            <a:ext cx="8124900" cy="17982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Shape 1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Shape 2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Shape 24"/>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Shape 3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Shape 33"/>
          <p:cNvSpPr txBox="1"/>
          <p:nvPr>
            <p:ph idx="1" type="body"/>
          </p:nvPr>
        </p:nvSpPr>
        <p:spPr>
          <a:xfrm>
            <a:off x="311700" y="1391378"/>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Shape 3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Shape 3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Shape 41"/>
          <p:cNvSpPr txBox="1"/>
          <p:nvPr>
            <p:ph type="title"/>
          </p:nvPr>
        </p:nvSpPr>
        <p:spPr>
          <a:xfrm>
            <a:off x="265500" y="1107950"/>
            <a:ext cx="4045200" cy="1683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Shape 42"/>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Shape 4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Shape 46"/>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7" name="Shape 4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Oral Literature </a:t>
            </a:r>
            <a:r>
              <a:rPr lang="en" u="sng"/>
              <a:t>Presentation</a:t>
            </a:r>
            <a:endParaRPr u="sng"/>
          </a:p>
          <a:p>
            <a:pPr indent="0" lvl="0" marL="0">
              <a:spcBef>
                <a:spcPts val="0"/>
              </a:spcBef>
              <a:spcAft>
                <a:spcPts val="0"/>
              </a:spcAft>
              <a:buNone/>
            </a:pPr>
            <a:r>
              <a:rPr lang="en"/>
              <a:t>“Study Studio”</a:t>
            </a:r>
            <a:endParaRPr/>
          </a:p>
        </p:txBody>
      </p:sp>
      <p:sp>
        <p:nvSpPr>
          <p:cNvPr id="66" name="Shape 66"/>
          <p:cNvSpPr txBox="1"/>
          <p:nvPr>
            <p:ph idx="1" type="subTitle"/>
          </p:nvPr>
        </p:nvSpPr>
        <p:spPr>
          <a:xfrm>
            <a:off x="311650" y="3130100"/>
            <a:ext cx="8520600" cy="11196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Elishua Brown</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Ahmed Kamara</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Michael Lentzis</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Kimberly Matthews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Jonathan Nieves</a:t>
            </a:r>
            <a:endParaRPr sz="11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Flash cards back-end </a:t>
            </a:r>
            <a:endParaRPr/>
          </a:p>
        </p:txBody>
      </p:sp>
      <p:sp>
        <p:nvSpPr>
          <p:cNvPr id="131" name="Shape 131"/>
          <p:cNvSpPr txBox="1"/>
          <p:nvPr>
            <p:ph idx="1" type="body"/>
          </p:nvPr>
        </p:nvSpPr>
        <p:spPr>
          <a:xfrm>
            <a:off x="228375" y="1311550"/>
            <a:ext cx="8520600" cy="34533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666666"/>
              </a:buClr>
              <a:buSzPts val="1400"/>
              <a:buChar char="●"/>
            </a:pPr>
            <a:r>
              <a:rPr lang="en" sz="1400">
                <a:solidFill>
                  <a:srgbClr val="666666"/>
                </a:solidFill>
              </a:rPr>
              <a:t>The back-end of the flashcards will require Java and JavaScript to perform the functions of displaying the questions and answers of the user when it is created</a:t>
            </a:r>
            <a:endParaRPr sz="1400">
              <a:solidFill>
                <a:srgbClr val="666666"/>
              </a:solidFill>
            </a:endParaRPr>
          </a:p>
          <a:p>
            <a:pPr indent="0" lvl="0" marL="0" rtl="0">
              <a:spcBef>
                <a:spcPts val="0"/>
              </a:spcBef>
              <a:spcAft>
                <a:spcPts val="0"/>
              </a:spcAft>
              <a:buNone/>
            </a:pPr>
            <a:r>
              <a:t/>
            </a:r>
            <a:endParaRPr sz="1400">
              <a:solidFill>
                <a:srgbClr val="666666"/>
              </a:solidFill>
            </a:endParaRPr>
          </a:p>
          <a:p>
            <a:pPr indent="-317500" lvl="0" marL="457200" rtl="0">
              <a:spcBef>
                <a:spcPts val="0"/>
              </a:spcBef>
              <a:spcAft>
                <a:spcPts val="0"/>
              </a:spcAft>
              <a:buClr>
                <a:srgbClr val="666666"/>
              </a:buClr>
              <a:buSzPts val="1400"/>
              <a:buChar char="●"/>
            </a:pPr>
            <a:r>
              <a:rPr lang="en" sz="1400">
                <a:solidFill>
                  <a:srgbClr val="666666"/>
                </a:solidFill>
              </a:rPr>
              <a:t>Create a separate class in terms of allowing the user to take a test with the flashcards they have created</a:t>
            </a:r>
            <a:endParaRPr sz="1400">
              <a:solidFill>
                <a:srgbClr val="666666"/>
              </a:solidFill>
            </a:endParaRPr>
          </a:p>
          <a:p>
            <a:pPr indent="0" lvl="0" marL="0" rtl="0">
              <a:spcBef>
                <a:spcPts val="0"/>
              </a:spcBef>
              <a:spcAft>
                <a:spcPts val="0"/>
              </a:spcAft>
              <a:buNone/>
            </a:pPr>
            <a:r>
              <a:t/>
            </a:r>
            <a:endParaRPr sz="1400">
              <a:solidFill>
                <a:srgbClr val="666666"/>
              </a:solidFill>
            </a:endParaRPr>
          </a:p>
          <a:p>
            <a:pPr indent="-317500" lvl="0" marL="457200" rtl="0">
              <a:spcBef>
                <a:spcPts val="0"/>
              </a:spcBef>
              <a:spcAft>
                <a:spcPts val="0"/>
              </a:spcAft>
              <a:buClr>
                <a:srgbClr val="666666"/>
              </a:buClr>
              <a:buSzPts val="1400"/>
              <a:buChar char="●"/>
            </a:pPr>
            <a:r>
              <a:rPr lang="en" sz="1400">
                <a:solidFill>
                  <a:srgbClr val="666666"/>
                </a:solidFill>
              </a:rPr>
              <a:t>The “More” button is where the user will be able to create up to 50 flashcards</a:t>
            </a:r>
            <a:endParaRPr sz="1400">
              <a:solidFill>
                <a:srgbClr val="666666"/>
              </a:solidFill>
            </a:endParaRPr>
          </a:p>
          <a:p>
            <a:pPr indent="-317500" lvl="1" marL="914400" rtl="0">
              <a:spcBef>
                <a:spcPts val="0"/>
              </a:spcBef>
              <a:spcAft>
                <a:spcPts val="0"/>
              </a:spcAft>
              <a:buClr>
                <a:srgbClr val="666666"/>
              </a:buClr>
              <a:buSzPts val="1400"/>
              <a:buChar char="○"/>
            </a:pPr>
            <a:r>
              <a:rPr lang="en">
                <a:solidFill>
                  <a:srgbClr val="666666"/>
                </a:solidFill>
              </a:rPr>
              <a:t>We may also add a subclass of the more option to manually input the number of flashcards needed</a:t>
            </a:r>
            <a:endParaRPr>
              <a:solidFill>
                <a:srgbClr val="666666"/>
              </a:solidFill>
            </a:endParaRPr>
          </a:p>
          <a:p>
            <a:pPr indent="0" lvl="0" marL="457200" rtl="0">
              <a:spcBef>
                <a:spcPts val="0"/>
              </a:spcBef>
              <a:spcAft>
                <a:spcPts val="0"/>
              </a:spcAft>
              <a:buNone/>
            </a:pPr>
            <a:r>
              <a:t/>
            </a:r>
            <a:endParaRPr>
              <a:solidFill>
                <a:srgbClr val="666666"/>
              </a:solidFill>
            </a:endParaRPr>
          </a:p>
          <a:p>
            <a:pPr indent="-317500" lvl="0" marL="457200" rtl="0">
              <a:spcBef>
                <a:spcPts val="0"/>
              </a:spcBef>
              <a:spcAft>
                <a:spcPts val="0"/>
              </a:spcAft>
              <a:buClr>
                <a:srgbClr val="666666"/>
              </a:buClr>
              <a:buSzPts val="1400"/>
              <a:buChar char="●"/>
            </a:pPr>
            <a:r>
              <a:rPr lang="en" sz="1400">
                <a:solidFill>
                  <a:srgbClr val="666666"/>
                </a:solidFill>
              </a:rPr>
              <a:t>“Create” button</a:t>
            </a:r>
            <a:endParaRPr sz="1400">
              <a:solidFill>
                <a:srgbClr val="666666"/>
              </a:solidFill>
            </a:endParaRPr>
          </a:p>
          <a:p>
            <a:pPr indent="0" lvl="0" marL="0" rtl="0">
              <a:spcBef>
                <a:spcPts val="0"/>
              </a:spcBef>
              <a:spcAft>
                <a:spcPts val="0"/>
              </a:spcAft>
              <a:buNone/>
            </a:pPr>
            <a:r>
              <a:t/>
            </a:r>
            <a:endParaRPr>
              <a:solidFill>
                <a:srgbClr val="666666"/>
              </a:solidFill>
            </a:endParaRPr>
          </a:p>
          <a:p>
            <a:pPr indent="-317500" lvl="0" marL="457200" rtl="0">
              <a:spcBef>
                <a:spcPts val="0"/>
              </a:spcBef>
              <a:spcAft>
                <a:spcPts val="0"/>
              </a:spcAft>
              <a:buClr>
                <a:srgbClr val="666666"/>
              </a:buClr>
              <a:buSzPts val="1400"/>
              <a:buChar char="●"/>
            </a:pPr>
            <a:r>
              <a:rPr lang="en" sz="1400">
                <a:solidFill>
                  <a:srgbClr val="666666"/>
                </a:solidFill>
              </a:rPr>
              <a:t>“Next” button</a:t>
            </a:r>
            <a:endParaRPr sz="1400">
              <a:solidFill>
                <a:srgbClr val="66666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MESSAGING</a:t>
            </a:r>
            <a:endParaRPr/>
          </a:p>
        </p:txBody>
      </p:sp>
      <p:sp>
        <p:nvSpPr>
          <p:cNvPr id="137" name="Shape 137"/>
          <p:cNvSpPr txBox="1"/>
          <p:nvPr>
            <p:ph idx="1" type="body"/>
          </p:nvPr>
        </p:nvSpPr>
        <p:spPr>
          <a:xfrm>
            <a:off x="311700" y="1152475"/>
            <a:ext cx="4248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Inbox Messages</a:t>
            </a:r>
            <a:endParaRPr/>
          </a:p>
          <a:p>
            <a:pPr indent="-342900" lvl="0" marL="457200" rtl="0">
              <a:spcBef>
                <a:spcPts val="1600"/>
              </a:spcBef>
              <a:spcAft>
                <a:spcPts val="0"/>
              </a:spcAft>
              <a:buSzPts val="1800"/>
              <a:buChar char="●"/>
            </a:pPr>
            <a:r>
              <a:rPr lang="en"/>
              <a:t>Straight to inbox with notification</a:t>
            </a:r>
            <a:endParaRPr/>
          </a:p>
          <a:p>
            <a:pPr indent="-342900" lvl="0" marL="457200">
              <a:spcBef>
                <a:spcPts val="0"/>
              </a:spcBef>
              <a:spcAft>
                <a:spcPts val="0"/>
              </a:spcAft>
              <a:buSzPts val="1800"/>
              <a:buChar char="●"/>
            </a:pPr>
            <a:r>
              <a:rPr lang="en"/>
              <a:t>Works like email for users within the website</a:t>
            </a:r>
            <a:endParaRPr/>
          </a:p>
        </p:txBody>
      </p:sp>
      <p:sp>
        <p:nvSpPr>
          <p:cNvPr id="138" name="Shape 138"/>
          <p:cNvSpPr txBox="1"/>
          <p:nvPr>
            <p:ph idx="1" type="body"/>
          </p:nvPr>
        </p:nvSpPr>
        <p:spPr>
          <a:xfrm>
            <a:off x="4560300" y="1152475"/>
            <a:ext cx="4248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Live Chat</a:t>
            </a:r>
            <a:endParaRPr/>
          </a:p>
          <a:p>
            <a:pPr indent="-342900" lvl="0" marL="457200" rtl="0">
              <a:spcBef>
                <a:spcPts val="1600"/>
              </a:spcBef>
              <a:spcAft>
                <a:spcPts val="0"/>
              </a:spcAft>
              <a:buSzPts val="1800"/>
              <a:buChar char="●"/>
            </a:pPr>
            <a:r>
              <a:rPr lang="en"/>
              <a:t>Instant messaging feature</a:t>
            </a:r>
            <a:endParaRPr/>
          </a:p>
          <a:p>
            <a:pPr indent="-342900" lvl="0" marL="457200" rtl="0">
              <a:spcBef>
                <a:spcPts val="0"/>
              </a:spcBef>
              <a:spcAft>
                <a:spcPts val="0"/>
              </a:spcAft>
              <a:buSzPts val="1800"/>
              <a:buChar char="●"/>
            </a:pPr>
            <a:r>
              <a:rPr lang="en"/>
              <a:t>Implemented effectively with simple code</a:t>
            </a:r>
            <a:endParaRPr/>
          </a:p>
          <a:p>
            <a:pPr indent="-342900" lvl="0" marL="457200" rtl="0">
              <a:spcBef>
                <a:spcPts val="0"/>
              </a:spcBef>
              <a:spcAft>
                <a:spcPts val="0"/>
              </a:spcAft>
              <a:buSzPts val="1800"/>
              <a:buChar char="●"/>
            </a:pPr>
            <a:r>
              <a:rPr lang="en"/>
              <a:t>Preferred by users</a:t>
            </a:r>
            <a:endParaRPr/>
          </a:p>
          <a:p>
            <a:pPr indent="0" lvl="0" marL="0" rtl="0">
              <a:spcBef>
                <a:spcPts val="1600"/>
              </a:spcBef>
              <a:spcAft>
                <a:spcPts val="0"/>
              </a:spcAft>
              <a:buNone/>
            </a:pPr>
            <a:r>
              <a:rPr lang="en"/>
              <a:t>Options</a:t>
            </a:r>
            <a:endParaRPr/>
          </a:p>
          <a:p>
            <a:pPr indent="-342900" lvl="0" marL="457200" rtl="0">
              <a:spcBef>
                <a:spcPts val="1600"/>
              </a:spcBef>
              <a:spcAft>
                <a:spcPts val="0"/>
              </a:spcAft>
              <a:buSzPts val="1800"/>
              <a:buChar char="●"/>
            </a:pPr>
            <a:r>
              <a:rPr lang="en"/>
              <a:t>socket.io/Node.js    would be written in JavaScript</a:t>
            </a:r>
            <a:endParaRPr/>
          </a:p>
          <a:p>
            <a:pPr indent="-342900" lvl="0" marL="457200" rtl="0">
              <a:spcBef>
                <a:spcPts val="0"/>
              </a:spcBef>
              <a:spcAft>
                <a:spcPts val="0"/>
              </a:spcAft>
              <a:buSzPts val="1800"/>
              <a:buChar char="●"/>
            </a:pPr>
            <a:r>
              <a:rPr lang="en"/>
              <a:t>Can be written in as little as 4 lines of code in PHP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Navigation bar</a:t>
            </a:r>
            <a:endParaRPr/>
          </a:p>
        </p:txBody>
      </p:sp>
      <p:sp>
        <p:nvSpPr>
          <p:cNvPr id="144" name="Shape 144"/>
          <p:cNvSpPr txBox="1"/>
          <p:nvPr>
            <p:ph idx="1" type="body"/>
          </p:nvPr>
        </p:nvSpPr>
        <p:spPr>
          <a:xfrm>
            <a:off x="3589800" y="543750"/>
            <a:ext cx="5706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Primary vs. Secondary</a:t>
            </a:r>
            <a:endParaRPr/>
          </a:p>
          <a:p>
            <a:pPr indent="-342900" lvl="0" marL="457200" rtl="0">
              <a:spcBef>
                <a:spcPts val="1600"/>
              </a:spcBef>
              <a:spcAft>
                <a:spcPts val="0"/>
              </a:spcAft>
              <a:buSzPts val="1800"/>
              <a:buChar char="●"/>
            </a:pPr>
            <a:r>
              <a:rPr lang="en"/>
              <a:t>Primary: the menu of navigations that is most important to the user. (What they will use the most)</a:t>
            </a:r>
            <a:endParaRPr/>
          </a:p>
          <a:p>
            <a:pPr indent="-342900" lvl="3" marL="1828800" rtl="0">
              <a:spcBef>
                <a:spcPts val="0"/>
              </a:spcBef>
              <a:spcAft>
                <a:spcPts val="0"/>
              </a:spcAft>
              <a:buSzPts val="1800"/>
              <a:buChar char="●"/>
            </a:pPr>
            <a:r>
              <a:rPr lang="en" sz="1800"/>
              <a:t>Secondary: the menu of navigations located at the top of the screen usually containing ‘about’ and ‘contact us’ etc.</a:t>
            </a:r>
            <a:endParaRPr sz="1800"/>
          </a:p>
        </p:txBody>
      </p:sp>
      <p:pic>
        <p:nvPicPr>
          <p:cNvPr id="145" name="Shape 145"/>
          <p:cNvPicPr preferRelativeResize="0"/>
          <p:nvPr/>
        </p:nvPicPr>
        <p:blipFill>
          <a:blip r:embed="rId3">
            <a:alphaModFix/>
          </a:blip>
          <a:stretch>
            <a:fillRect/>
          </a:stretch>
        </p:blipFill>
        <p:spPr>
          <a:xfrm>
            <a:off x="311700" y="2157700"/>
            <a:ext cx="4762500" cy="2857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Navigation Bar</a:t>
            </a:r>
            <a:endParaRPr/>
          </a:p>
        </p:txBody>
      </p:sp>
      <p:sp>
        <p:nvSpPr>
          <p:cNvPr id="151" name="Shape 1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Levels</a:t>
            </a:r>
            <a:endParaRPr/>
          </a:p>
          <a:p>
            <a:pPr indent="-342900" lvl="0" marL="457200" rtl="0">
              <a:spcBef>
                <a:spcPts val="1600"/>
              </a:spcBef>
              <a:spcAft>
                <a:spcPts val="0"/>
              </a:spcAft>
              <a:buSzPts val="1800"/>
              <a:buChar char="●"/>
            </a:pPr>
            <a:r>
              <a:rPr lang="en"/>
              <a:t>One-Level: Need to be simple and straightforward.  Can be difficult to include everything necessary in one small bar.</a:t>
            </a:r>
            <a:endParaRPr/>
          </a:p>
          <a:p>
            <a:pPr indent="-342900" lvl="0" marL="457200" rtl="0">
              <a:spcBef>
                <a:spcPts val="0"/>
              </a:spcBef>
              <a:spcAft>
                <a:spcPts val="0"/>
              </a:spcAft>
              <a:buSzPts val="1800"/>
              <a:buChar char="●"/>
            </a:pPr>
            <a:r>
              <a:rPr lang="en"/>
              <a:t>Drop-Down: These menus allow users to get to any page in the website in 1 click.  It is important to make drop-down menus a reasonable size and type so it is easy for the user.  Can add icons to make even simpler for the user.</a:t>
            </a:r>
            <a:endParaRPr/>
          </a:p>
          <a:p>
            <a:pPr indent="-342900" lvl="0" marL="457200">
              <a:spcBef>
                <a:spcPts val="0"/>
              </a:spcBef>
              <a:spcAft>
                <a:spcPts val="0"/>
              </a:spcAft>
              <a:buSzPts val="1800"/>
              <a:buChar char="●"/>
            </a:pPr>
            <a:r>
              <a:rPr lang="en"/>
              <a:t>Mega Drop-Down:  While only being 2 levels deep,  the menus usually have multiple columns. Can include context and </a:t>
            </a:r>
            <a:r>
              <a:rPr lang="en"/>
              <a:t>hierarchy</a:t>
            </a:r>
            <a:r>
              <a:rPr lang="en"/>
              <a:t>. Can begin to exceed the height of standard screen sizes (don’t want to scroll).  Ex. Walmart.  Avoid drop-downs with more than two levels.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Shape 156"/>
          <p:cNvPicPr preferRelativeResize="0"/>
          <p:nvPr/>
        </p:nvPicPr>
        <p:blipFill>
          <a:blip r:embed="rId3">
            <a:alphaModFix/>
          </a:blip>
          <a:stretch>
            <a:fillRect/>
          </a:stretch>
        </p:blipFill>
        <p:spPr>
          <a:xfrm>
            <a:off x="104951" y="399750"/>
            <a:ext cx="4397050" cy="4067275"/>
          </a:xfrm>
          <a:prstGeom prst="rect">
            <a:avLst/>
          </a:prstGeom>
          <a:noFill/>
          <a:ln>
            <a:noFill/>
          </a:ln>
        </p:spPr>
      </p:pic>
      <p:pic>
        <p:nvPicPr>
          <p:cNvPr id="157" name="Shape 157"/>
          <p:cNvPicPr preferRelativeResize="0"/>
          <p:nvPr/>
        </p:nvPicPr>
        <p:blipFill rotWithShape="1">
          <a:blip r:embed="rId4">
            <a:alphaModFix/>
          </a:blip>
          <a:srcRect b="0" l="0" r="15059" t="0"/>
          <a:stretch/>
        </p:blipFill>
        <p:spPr>
          <a:xfrm>
            <a:off x="4557725" y="842975"/>
            <a:ext cx="4397050" cy="295818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Navigation Bar</a:t>
            </a:r>
            <a:endParaRPr/>
          </a:p>
        </p:txBody>
      </p:sp>
      <p:sp>
        <p:nvSpPr>
          <p:cNvPr id="163" name="Shape 163"/>
          <p:cNvSpPr txBox="1"/>
          <p:nvPr>
            <p:ph idx="1" type="body"/>
          </p:nvPr>
        </p:nvSpPr>
        <p:spPr>
          <a:xfrm>
            <a:off x="311700" y="1152475"/>
            <a:ext cx="4143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Hover vs Clickable</a:t>
            </a:r>
            <a:endParaRPr/>
          </a:p>
          <a:p>
            <a:pPr indent="-342900" lvl="0" marL="457200" rtl="0">
              <a:spcBef>
                <a:spcPts val="1600"/>
              </a:spcBef>
              <a:spcAft>
                <a:spcPts val="0"/>
              </a:spcAft>
              <a:buSzPts val="1800"/>
              <a:buChar char="●"/>
            </a:pPr>
            <a:r>
              <a:rPr lang="en"/>
              <a:t>Hover: better for design and convenience.  To make more user-friendly can add a delay closing feature on the bar</a:t>
            </a:r>
            <a:endParaRPr/>
          </a:p>
          <a:p>
            <a:pPr indent="-342900" lvl="0" marL="457200">
              <a:spcBef>
                <a:spcPts val="0"/>
              </a:spcBef>
              <a:spcAft>
                <a:spcPts val="0"/>
              </a:spcAft>
              <a:buSzPts val="1800"/>
              <a:buChar char="●"/>
            </a:pPr>
            <a:r>
              <a:rPr lang="en"/>
              <a:t>Clickable: more user-friendly.</a:t>
            </a:r>
            <a:endParaRPr/>
          </a:p>
        </p:txBody>
      </p:sp>
      <p:sp>
        <p:nvSpPr>
          <p:cNvPr id="164" name="Shape 164"/>
          <p:cNvSpPr txBox="1"/>
          <p:nvPr>
            <p:ph idx="1" type="body"/>
          </p:nvPr>
        </p:nvSpPr>
        <p:spPr>
          <a:xfrm>
            <a:off x="4607100" y="1152475"/>
            <a:ext cx="42252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Horizontal vs. Vertical</a:t>
            </a:r>
            <a:endParaRPr/>
          </a:p>
          <a:p>
            <a:pPr indent="-342900" lvl="0" marL="457200" rtl="0">
              <a:spcBef>
                <a:spcPts val="1600"/>
              </a:spcBef>
              <a:spcAft>
                <a:spcPts val="0"/>
              </a:spcAft>
              <a:buSzPts val="1800"/>
              <a:buChar char="●"/>
            </a:pPr>
            <a:r>
              <a:rPr lang="en"/>
              <a:t>Horizontal:  Main choice for </a:t>
            </a:r>
            <a:r>
              <a:rPr lang="en"/>
              <a:t>navigation</a:t>
            </a:r>
            <a:r>
              <a:rPr lang="en"/>
              <a:t> bars, especially for smaller websites</a:t>
            </a:r>
            <a:endParaRPr/>
          </a:p>
          <a:p>
            <a:pPr indent="-342900" lvl="0" marL="457200" rtl="0">
              <a:spcBef>
                <a:spcPts val="0"/>
              </a:spcBef>
              <a:spcAft>
                <a:spcPts val="0"/>
              </a:spcAft>
              <a:buSzPts val="1800"/>
              <a:buChar char="●"/>
            </a:pPr>
            <a:r>
              <a:rPr lang="en"/>
              <a:t>Vertical: used more by larger websites and usually used in combination with horizontal navigation bars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Navigation Bars</a:t>
            </a:r>
            <a:endParaRPr/>
          </a:p>
        </p:txBody>
      </p:sp>
      <p:sp>
        <p:nvSpPr>
          <p:cNvPr id="170" name="Shape 1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Style Tips</a:t>
            </a:r>
            <a:endParaRPr/>
          </a:p>
          <a:p>
            <a:pPr indent="-342900" lvl="0" marL="457200" rtl="0">
              <a:spcBef>
                <a:spcPts val="1600"/>
              </a:spcBef>
              <a:spcAft>
                <a:spcPts val="0"/>
              </a:spcAft>
              <a:buSzPts val="1800"/>
              <a:buChar char="●"/>
            </a:pPr>
            <a:r>
              <a:rPr lang="en"/>
              <a:t>Remember to remove Tooltips from drop-down menu buttons</a:t>
            </a:r>
            <a:endParaRPr/>
          </a:p>
          <a:p>
            <a:pPr indent="-342900" lvl="0" marL="457200" rtl="0">
              <a:spcBef>
                <a:spcPts val="0"/>
              </a:spcBef>
              <a:spcAft>
                <a:spcPts val="0"/>
              </a:spcAft>
              <a:buSzPts val="1800"/>
              <a:buChar char="●"/>
            </a:pPr>
            <a:r>
              <a:rPr lang="en"/>
              <a:t>Menu should be consistent on all pages of the website</a:t>
            </a:r>
            <a:endParaRPr/>
          </a:p>
          <a:p>
            <a:pPr indent="-342900" lvl="0" marL="457200" rtl="0">
              <a:spcBef>
                <a:spcPts val="0"/>
              </a:spcBef>
              <a:spcAft>
                <a:spcPts val="0"/>
              </a:spcAft>
              <a:buSzPts val="1800"/>
              <a:buChar char="●"/>
            </a:pPr>
            <a:r>
              <a:rPr lang="en"/>
              <a:t>Consider using a semi-transparent background</a:t>
            </a:r>
            <a:endParaRPr/>
          </a:p>
          <a:p>
            <a:pPr indent="-342900" lvl="0" marL="457200" rtl="0">
              <a:spcBef>
                <a:spcPts val="0"/>
              </a:spcBef>
              <a:spcAft>
                <a:spcPts val="0"/>
              </a:spcAft>
              <a:buSzPts val="1800"/>
              <a:buChar char="●"/>
            </a:pPr>
            <a:r>
              <a:rPr lang="en"/>
              <a:t>Most important link should appear at the top and bottom of the list</a:t>
            </a:r>
            <a:endParaRPr/>
          </a:p>
          <a:p>
            <a:pPr indent="-342900" lvl="0" marL="457200" rtl="0">
              <a:spcBef>
                <a:spcPts val="0"/>
              </a:spcBef>
              <a:spcAft>
                <a:spcPts val="0"/>
              </a:spcAft>
              <a:buSzPts val="1800"/>
              <a:buChar char="●"/>
            </a:pPr>
            <a:r>
              <a:rPr lang="en"/>
              <a:t>Stick the menu to the page so the when the user scrolls the menu does not follow</a:t>
            </a:r>
            <a:endParaRPr/>
          </a:p>
          <a:p>
            <a:pPr indent="-342900" lvl="0" marL="457200">
              <a:spcBef>
                <a:spcPts val="0"/>
              </a:spcBef>
              <a:spcAft>
                <a:spcPts val="0"/>
              </a:spcAft>
              <a:buSzPts val="1800"/>
              <a:buChar char="●"/>
            </a:pPr>
            <a:r>
              <a:rPr lang="en"/>
              <a:t>Make the menu scalable to it can easily be changed if needed</a:t>
            </a:r>
            <a:endParaRPr/>
          </a:p>
          <a:p>
            <a:pPr indent="0" lvl="0" marL="0">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0" lang="en" sz="4400">
                <a:solidFill>
                  <a:srgbClr val="000000"/>
                </a:solidFill>
                <a:latin typeface="Arial"/>
                <a:ea typeface="Arial"/>
                <a:cs typeface="Arial"/>
                <a:sym typeface="Arial"/>
              </a:rPr>
              <a:t>Search Engine</a:t>
            </a:r>
            <a:endParaRPr/>
          </a:p>
        </p:txBody>
      </p:sp>
      <p:pic>
        <p:nvPicPr>
          <p:cNvPr id="176" name="Shape 176"/>
          <p:cNvPicPr preferRelativeResize="0"/>
          <p:nvPr/>
        </p:nvPicPr>
        <p:blipFill>
          <a:blip r:embed="rId3">
            <a:alphaModFix/>
          </a:blip>
          <a:stretch>
            <a:fillRect/>
          </a:stretch>
        </p:blipFill>
        <p:spPr>
          <a:xfrm>
            <a:off x="2193900" y="1395975"/>
            <a:ext cx="4246625" cy="3180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Search Engine?</a:t>
            </a:r>
            <a:endParaRPr/>
          </a:p>
        </p:txBody>
      </p:sp>
      <p:sp>
        <p:nvSpPr>
          <p:cNvPr id="182" name="Shape 182"/>
          <p:cNvSpPr txBox="1"/>
          <p:nvPr>
            <p:ph idx="1" type="body"/>
          </p:nvPr>
        </p:nvSpPr>
        <p:spPr>
          <a:xfrm>
            <a:off x="311700" y="1191825"/>
            <a:ext cx="8520600" cy="3416400"/>
          </a:xfrm>
          <a:prstGeom prst="rect">
            <a:avLst/>
          </a:prstGeom>
        </p:spPr>
        <p:txBody>
          <a:bodyPr anchorCtr="0" anchor="t" bIns="91425" lIns="91425" spcFirstLastPara="1" rIns="91425" wrap="square" tIns="91425">
            <a:noAutofit/>
          </a:bodyPr>
          <a:lstStyle/>
          <a:p>
            <a:pPr indent="0" lvl="0" marL="0" rtl="0">
              <a:lnSpc>
                <a:spcPct val="90000"/>
              </a:lnSpc>
              <a:spcBef>
                <a:spcPts val="1000"/>
              </a:spcBef>
              <a:spcAft>
                <a:spcPts val="0"/>
              </a:spcAft>
              <a:buNone/>
            </a:pPr>
            <a:r>
              <a:rPr lang="en" sz="2800">
                <a:solidFill>
                  <a:srgbClr val="000000"/>
                </a:solidFill>
                <a:latin typeface="Arial"/>
                <a:ea typeface="Arial"/>
                <a:cs typeface="Arial"/>
                <a:sym typeface="Arial"/>
              </a:rPr>
              <a:t>•Search Engine is </a:t>
            </a:r>
            <a:r>
              <a:rPr lang="en" sz="2800">
                <a:solidFill>
                  <a:srgbClr val="000000"/>
                </a:solidFill>
                <a:latin typeface="Calibri"/>
                <a:ea typeface="Calibri"/>
                <a:cs typeface="Calibri"/>
                <a:sym typeface="Calibri"/>
              </a:rPr>
              <a:t>a program that searches for and identifies items in a database that correspond to keywords or characters specified by the user, used especially for finding particular sites on the World Wide Web.</a:t>
            </a:r>
            <a:endParaRPr sz="2800">
              <a:solidFill>
                <a:srgbClr val="000000"/>
              </a:solidFill>
              <a:latin typeface="Calibri"/>
              <a:ea typeface="Calibri"/>
              <a:cs typeface="Calibri"/>
              <a:sym typeface="Calibri"/>
            </a:endParaRPr>
          </a:p>
          <a:p>
            <a:pPr indent="0" lvl="0" marL="0" rtl="0">
              <a:lnSpc>
                <a:spcPct val="90000"/>
              </a:lnSpc>
              <a:spcBef>
                <a:spcPts val="1000"/>
              </a:spcBef>
              <a:spcAft>
                <a:spcPts val="0"/>
              </a:spcAft>
              <a:buNone/>
            </a:pPr>
            <a:r>
              <a:rPr lang="en" sz="2800">
                <a:solidFill>
                  <a:srgbClr val="000000"/>
                </a:solidFill>
                <a:latin typeface="Arial"/>
                <a:ea typeface="Arial"/>
                <a:cs typeface="Arial"/>
                <a:sym typeface="Arial"/>
              </a:rPr>
              <a:t>•</a:t>
            </a:r>
            <a:r>
              <a:rPr lang="en" sz="2800">
                <a:solidFill>
                  <a:srgbClr val="000000"/>
                </a:solidFill>
                <a:latin typeface="Calibri"/>
                <a:ea typeface="Calibri"/>
                <a:cs typeface="Calibri"/>
                <a:sym typeface="Calibri"/>
              </a:rPr>
              <a:t>Commonly known Types of Search Engine : GOOGLE , YAHOO, BING, ASK.COM </a:t>
            </a:r>
            <a:endParaRPr sz="2800">
              <a:solidFill>
                <a:srgbClr val="000000"/>
              </a:solidFill>
              <a:latin typeface="Calibri"/>
              <a:ea typeface="Calibri"/>
              <a:cs typeface="Calibri"/>
              <a:sym typeface="Calibri"/>
            </a:endParaRPr>
          </a:p>
          <a:p>
            <a:pPr indent="0" lvl="0" marL="0">
              <a:spcBef>
                <a:spcPts val="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Search Engine on a Website</a:t>
            </a:r>
            <a:endParaRPr/>
          </a:p>
        </p:txBody>
      </p:sp>
      <p:sp>
        <p:nvSpPr>
          <p:cNvPr id="188" name="Shape 1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90000"/>
              </a:lnSpc>
              <a:spcBef>
                <a:spcPts val="1000"/>
              </a:spcBef>
              <a:spcAft>
                <a:spcPts val="0"/>
              </a:spcAft>
              <a:buNone/>
            </a:pPr>
            <a:r>
              <a:rPr lang="en" sz="2000">
                <a:solidFill>
                  <a:srgbClr val="000000"/>
                </a:solidFill>
                <a:latin typeface="Arial"/>
                <a:ea typeface="Arial"/>
                <a:cs typeface="Arial"/>
                <a:sym typeface="Arial"/>
              </a:rPr>
              <a:t>•</a:t>
            </a:r>
            <a:r>
              <a:rPr lang="en" sz="2000">
                <a:solidFill>
                  <a:srgbClr val="000000"/>
                </a:solidFill>
                <a:latin typeface="Calibri"/>
                <a:ea typeface="Calibri"/>
                <a:cs typeface="Calibri"/>
                <a:sym typeface="Calibri"/>
              </a:rPr>
              <a:t>Search engines  on a website provide a convenient way for people to locate things on a site using the terms/keywords which they are familiar with.</a:t>
            </a:r>
            <a:endParaRPr sz="2000">
              <a:solidFill>
                <a:srgbClr val="000000"/>
              </a:solidFill>
              <a:latin typeface="Arial"/>
              <a:ea typeface="Arial"/>
              <a:cs typeface="Arial"/>
              <a:sym typeface="Arial"/>
            </a:endParaRPr>
          </a:p>
          <a:p>
            <a:pPr indent="0" lvl="0" marL="0" rtl="0">
              <a:lnSpc>
                <a:spcPct val="90000"/>
              </a:lnSpc>
              <a:spcBef>
                <a:spcPts val="1000"/>
              </a:spcBef>
              <a:spcAft>
                <a:spcPts val="0"/>
              </a:spcAft>
              <a:buNone/>
            </a:pPr>
            <a:r>
              <a:rPr lang="en" sz="2000">
                <a:solidFill>
                  <a:srgbClr val="000000"/>
                </a:solidFill>
                <a:latin typeface="Arial"/>
                <a:ea typeface="Arial"/>
                <a:cs typeface="Arial"/>
                <a:sym typeface="Arial"/>
              </a:rPr>
              <a:t>•</a:t>
            </a:r>
            <a:r>
              <a:rPr lang="en" sz="2000">
                <a:solidFill>
                  <a:srgbClr val="000000"/>
                </a:solidFill>
                <a:latin typeface="Calibri"/>
                <a:ea typeface="Calibri"/>
                <a:cs typeface="Calibri"/>
                <a:sym typeface="Calibri"/>
              </a:rPr>
              <a:t>Three techniques in putting a search engine on a website:</a:t>
            </a:r>
            <a:endParaRPr sz="2000">
              <a:solidFill>
                <a:srgbClr val="000000"/>
              </a:solidFill>
              <a:latin typeface="Calibri"/>
              <a:ea typeface="Calibri"/>
              <a:cs typeface="Calibri"/>
              <a:sym typeface="Calibri"/>
            </a:endParaRPr>
          </a:p>
          <a:p>
            <a:pPr indent="0" lvl="0" marL="0" rtl="0">
              <a:lnSpc>
                <a:spcPct val="90000"/>
              </a:lnSpc>
              <a:spcBef>
                <a:spcPts val="1000"/>
              </a:spcBef>
              <a:spcAft>
                <a:spcPts val="0"/>
              </a:spcAft>
              <a:buNone/>
            </a:pPr>
            <a:r>
              <a:rPr lang="en" sz="2000">
                <a:solidFill>
                  <a:srgbClr val="000000"/>
                </a:solidFill>
                <a:latin typeface="Arial"/>
                <a:ea typeface="Arial"/>
                <a:cs typeface="Arial"/>
                <a:sym typeface="Arial"/>
              </a:rPr>
              <a:t>1.</a:t>
            </a:r>
            <a:r>
              <a:rPr lang="en" sz="2000">
                <a:solidFill>
                  <a:srgbClr val="000000"/>
                </a:solidFill>
                <a:latin typeface="Calibri"/>
                <a:ea typeface="Calibri"/>
                <a:cs typeface="Calibri"/>
                <a:sym typeface="Calibri"/>
              </a:rPr>
              <a:t> Using a Free or Commercial Third Party Hosted Search Engine Service</a:t>
            </a:r>
            <a:endParaRPr sz="2000">
              <a:solidFill>
                <a:srgbClr val="000000"/>
              </a:solidFill>
              <a:latin typeface="Calibri"/>
              <a:ea typeface="Calibri"/>
              <a:cs typeface="Calibri"/>
              <a:sym typeface="Calibri"/>
            </a:endParaRPr>
          </a:p>
          <a:p>
            <a:pPr indent="0" lvl="0" marL="0" rtl="0">
              <a:lnSpc>
                <a:spcPct val="90000"/>
              </a:lnSpc>
              <a:spcBef>
                <a:spcPts val="1000"/>
              </a:spcBef>
              <a:spcAft>
                <a:spcPts val="0"/>
              </a:spcAft>
              <a:buNone/>
            </a:pPr>
            <a:r>
              <a:rPr lang="en" sz="2000">
                <a:solidFill>
                  <a:srgbClr val="000000"/>
                </a:solidFill>
                <a:latin typeface="Arial"/>
                <a:ea typeface="Arial"/>
                <a:cs typeface="Arial"/>
                <a:sym typeface="Arial"/>
              </a:rPr>
              <a:t>2.</a:t>
            </a:r>
            <a:r>
              <a:rPr lang="en" sz="2000">
                <a:solidFill>
                  <a:srgbClr val="000000"/>
                </a:solidFill>
                <a:latin typeface="Calibri"/>
                <a:ea typeface="Calibri"/>
                <a:cs typeface="Calibri"/>
                <a:sym typeface="Calibri"/>
              </a:rPr>
              <a:t>Using the Major Search Engines</a:t>
            </a:r>
            <a:endParaRPr sz="2000">
              <a:solidFill>
                <a:srgbClr val="000000"/>
              </a:solidFill>
              <a:latin typeface="Calibri"/>
              <a:ea typeface="Calibri"/>
              <a:cs typeface="Calibri"/>
              <a:sym typeface="Calibri"/>
            </a:endParaRPr>
          </a:p>
          <a:p>
            <a:pPr indent="0" lvl="0" marL="0" rtl="0">
              <a:lnSpc>
                <a:spcPct val="90000"/>
              </a:lnSpc>
              <a:spcBef>
                <a:spcPts val="1000"/>
              </a:spcBef>
              <a:spcAft>
                <a:spcPts val="0"/>
              </a:spcAft>
              <a:buNone/>
            </a:pPr>
            <a:r>
              <a:rPr lang="en" sz="2000">
                <a:solidFill>
                  <a:srgbClr val="000000"/>
                </a:solidFill>
                <a:latin typeface="Arial"/>
                <a:ea typeface="Arial"/>
                <a:cs typeface="Arial"/>
                <a:sym typeface="Arial"/>
              </a:rPr>
              <a:t>3.</a:t>
            </a:r>
            <a:r>
              <a:rPr lang="en" sz="2000">
                <a:solidFill>
                  <a:srgbClr val="000000"/>
                </a:solidFill>
                <a:latin typeface="Calibri"/>
                <a:ea typeface="Calibri"/>
                <a:cs typeface="Calibri"/>
                <a:sym typeface="Calibri"/>
              </a:rPr>
              <a:t>Installing our Own Search Engine Script</a:t>
            </a:r>
            <a:endParaRPr sz="2000">
              <a:solidFill>
                <a:srgbClr val="000000"/>
              </a:solidFill>
              <a:latin typeface="Calibri"/>
              <a:ea typeface="Calibri"/>
              <a:cs typeface="Calibri"/>
              <a:sym typeface="Calibri"/>
            </a:endParaRPr>
          </a:p>
          <a:p>
            <a:pPr indent="0" lvl="0" marL="0">
              <a:spcBef>
                <a:spcPts val="0"/>
              </a:spcBef>
              <a:spcAft>
                <a:spcPts val="1600"/>
              </a:spcAft>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1627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It’s a Website</a:t>
            </a:r>
            <a:endParaRPr/>
          </a:p>
        </p:txBody>
      </p:sp>
      <p:sp>
        <p:nvSpPr>
          <p:cNvPr id="72" name="Shape 72"/>
          <p:cNvSpPr txBox="1"/>
          <p:nvPr>
            <p:ph idx="1" type="body"/>
          </p:nvPr>
        </p:nvSpPr>
        <p:spPr>
          <a:xfrm>
            <a:off x="253375" y="843000"/>
            <a:ext cx="7056600" cy="3421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HTML- </a:t>
            </a:r>
            <a:r>
              <a:rPr lang="en"/>
              <a:t>Hypertext Markup Language, a standardized system for tagging text files to achieve font, color, graphic, and hyperlink effects on World Wide Web pages.</a:t>
            </a:r>
            <a:endParaRPr/>
          </a:p>
          <a:p>
            <a:pPr indent="0" lvl="0" marL="0">
              <a:spcBef>
                <a:spcPts val="1600"/>
              </a:spcBef>
              <a:spcAft>
                <a:spcPts val="0"/>
              </a:spcAft>
              <a:buNone/>
            </a:pPr>
            <a:r>
              <a:rPr lang="en"/>
              <a:t>CSS- the language for describing the presentation of Web pages, including colors, layout, and fonts. Independant from HTML and will allow adaptation to different devices. (Mobile Applications, etc.)</a:t>
            </a:r>
            <a:endParaRPr/>
          </a:p>
          <a:p>
            <a:pPr indent="0" lvl="0" marL="0">
              <a:spcBef>
                <a:spcPts val="1600"/>
              </a:spcBef>
              <a:spcAft>
                <a:spcPts val="0"/>
              </a:spcAft>
              <a:buNone/>
            </a:pPr>
            <a:r>
              <a:rPr lang="en"/>
              <a:t>HTTPS is a protocol for secure communication over a computer network which is widely used on the Internet. Used to secure the network.</a:t>
            </a:r>
            <a:endParaRPr/>
          </a:p>
          <a:p>
            <a:pPr indent="0" lvl="0" marL="0">
              <a:spcBef>
                <a:spcPts val="1600"/>
              </a:spcBef>
              <a:spcAft>
                <a:spcPts val="1600"/>
              </a:spcAft>
              <a:buNone/>
            </a:pPr>
            <a:r>
              <a:rPr lang="en"/>
              <a:t>JavaScript- Common uses are image manipulation, form validation, and dynamic changes of content.</a:t>
            </a:r>
            <a:endParaRPr/>
          </a:p>
        </p:txBody>
      </p:sp>
      <p:pic>
        <p:nvPicPr>
          <p:cNvPr descr="File:HTML logo.png" id="73" name="Shape 73"/>
          <p:cNvPicPr preferRelativeResize="0"/>
          <p:nvPr/>
        </p:nvPicPr>
        <p:blipFill>
          <a:blip r:embed="rId3">
            <a:alphaModFix/>
          </a:blip>
          <a:stretch>
            <a:fillRect/>
          </a:stretch>
        </p:blipFill>
        <p:spPr>
          <a:xfrm>
            <a:off x="7368300" y="1093425"/>
            <a:ext cx="1698425" cy="1740750"/>
          </a:xfrm>
          <a:prstGeom prst="rect">
            <a:avLst/>
          </a:prstGeom>
          <a:noFill/>
          <a:ln>
            <a:noFill/>
          </a:ln>
        </p:spPr>
      </p:pic>
      <p:pic>
        <p:nvPicPr>
          <p:cNvPr descr="... https and the www letters" id="74" name="Shape 74"/>
          <p:cNvPicPr preferRelativeResize="0"/>
          <p:nvPr/>
        </p:nvPicPr>
        <p:blipFill>
          <a:blip r:embed="rId4">
            <a:alphaModFix/>
          </a:blip>
          <a:stretch>
            <a:fillRect/>
          </a:stretch>
        </p:blipFill>
        <p:spPr>
          <a:xfrm>
            <a:off x="7537850" y="3513575"/>
            <a:ext cx="1369176" cy="11021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311700" y="2076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Free/Commercial Third Party Hosted Search Engine Service</a:t>
            </a:r>
            <a:endParaRPr/>
          </a:p>
        </p:txBody>
      </p:sp>
      <p:sp>
        <p:nvSpPr>
          <p:cNvPr id="194" name="Shape 194"/>
          <p:cNvSpPr txBox="1"/>
          <p:nvPr>
            <p:ph idx="1" type="body"/>
          </p:nvPr>
        </p:nvSpPr>
        <p:spPr>
          <a:xfrm>
            <a:off x="311700" y="1218150"/>
            <a:ext cx="8520600" cy="3702300"/>
          </a:xfrm>
          <a:prstGeom prst="rect">
            <a:avLst/>
          </a:prstGeom>
        </p:spPr>
        <p:txBody>
          <a:bodyPr anchorCtr="0" anchor="t" bIns="91425" lIns="91425" spcFirstLastPara="1" rIns="91425" wrap="square" tIns="91425">
            <a:noAutofit/>
          </a:bodyPr>
          <a:lstStyle/>
          <a:p>
            <a:pPr indent="0" lvl="0" marL="0" rtl="0">
              <a:lnSpc>
                <a:spcPct val="90000"/>
              </a:lnSpc>
              <a:spcBef>
                <a:spcPts val="1000"/>
              </a:spcBef>
              <a:spcAft>
                <a:spcPts val="0"/>
              </a:spcAft>
              <a:buNone/>
            </a:pPr>
            <a:r>
              <a:rPr lang="en">
                <a:solidFill>
                  <a:srgbClr val="000000"/>
                </a:solidFill>
                <a:latin typeface="Calibri"/>
                <a:ea typeface="Calibri"/>
                <a:cs typeface="Calibri"/>
                <a:sym typeface="Calibri"/>
              </a:rPr>
              <a:t>These services index your site for you and provide you with the HTML code to plug into your web pages.</a:t>
            </a:r>
            <a:endParaRPr>
              <a:solidFill>
                <a:srgbClr val="000000"/>
              </a:solidFill>
              <a:latin typeface="Calibri"/>
              <a:ea typeface="Calibri"/>
              <a:cs typeface="Calibri"/>
              <a:sym typeface="Calibri"/>
            </a:endParaRPr>
          </a:p>
          <a:p>
            <a:pPr indent="0" lvl="0" marL="0" rtl="0">
              <a:lnSpc>
                <a:spcPct val="90000"/>
              </a:lnSpc>
              <a:spcBef>
                <a:spcPts val="1000"/>
              </a:spcBef>
              <a:spcAft>
                <a:spcPts val="0"/>
              </a:spcAft>
              <a:buNone/>
            </a:pPr>
            <a:r>
              <a:rPr b="1" i="1" lang="en" u="sng">
                <a:solidFill>
                  <a:srgbClr val="000000"/>
                </a:solidFill>
                <a:latin typeface="Calibri"/>
                <a:ea typeface="Calibri"/>
                <a:cs typeface="Calibri"/>
                <a:sym typeface="Calibri"/>
              </a:rPr>
              <a:t>Advantage</a:t>
            </a:r>
            <a:endParaRPr b="1" i="1" u="sng">
              <a:solidFill>
                <a:srgbClr val="000000"/>
              </a:solidFill>
              <a:latin typeface="Calibri"/>
              <a:ea typeface="Calibri"/>
              <a:cs typeface="Calibri"/>
              <a:sym typeface="Calibri"/>
            </a:endParaRPr>
          </a:p>
          <a:p>
            <a:pPr indent="0" lvl="0" marL="0" rtl="0">
              <a:lnSpc>
                <a:spcPct val="90000"/>
              </a:lnSpc>
              <a:spcBef>
                <a:spcPts val="1000"/>
              </a:spcBef>
              <a:spcAft>
                <a:spcPts val="0"/>
              </a:spcAft>
              <a:buNone/>
            </a:pPr>
            <a:r>
              <a:rPr lang="en">
                <a:solidFill>
                  <a:srgbClr val="000000"/>
                </a:solidFill>
                <a:latin typeface="Arial"/>
                <a:ea typeface="Arial"/>
                <a:cs typeface="Arial"/>
                <a:sym typeface="Arial"/>
              </a:rPr>
              <a:t>1.</a:t>
            </a:r>
            <a:r>
              <a:rPr lang="en">
                <a:solidFill>
                  <a:srgbClr val="000000"/>
                </a:solidFill>
                <a:latin typeface="Calibri"/>
                <a:ea typeface="Calibri"/>
                <a:cs typeface="Calibri"/>
                <a:sym typeface="Calibri"/>
              </a:rPr>
              <a:t>You don’t have to run Perl or PHP scripts on your web server.</a:t>
            </a:r>
            <a:endParaRPr>
              <a:solidFill>
                <a:srgbClr val="000000"/>
              </a:solidFill>
              <a:latin typeface="Calibri"/>
              <a:ea typeface="Calibri"/>
              <a:cs typeface="Calibri"/>
              <a:sym typeface="Calibri"/>
            </a:endParaRPr>
          </a:p>
          <a:p>
            <a:pPr indent="0" lvl="0" marL="0" rtl="0">
              <a:lnSpc>
                <a:spcPct val="90000"/>
              </a:lnSpc>
              <a:spcBef>
                <a:spcPts val="1000"/>
              </a:spcBef>
              <a:spcAft>
                <a:spcPts val="0"/>
              </a:spcAft>
              <a:buNone/>
            </a:pPr>
            <a:r>
              <a:rPr lang="en">
                <a:solidFill>
                  <a:srgbClr val="000000"/>
                </a:solidFill>
                <a:latin typeface="Arial"/>
                <a:ea typeface="Arial"/>
                <a:cs typeface="Arial"/>
                <a:sym typeface="Arial"/>
              </a:rPr>
              <a:t>2.</a:t>
            </a:r>
            <a:r>
              <a:rPr lang="en">
                <a:solidFill>
                  <a:srgbClr val="000000"/>
                </a:solidFill>
                <a:latin typeface="Calibri"/>
                <a:ea typeface="Calibri"/>
                <a:cs typeface="Calibri"/>
                <a:sym typeface="Calibri"/>
              </a:rPr>
              <a:t>You don't have to worry about figuring out how to configure and upload Perl CGI scripts or PHP scripts.</a:t>
            </a:r>
            <a:endParaRPr>
              <a:solidFill>
                <a:srgbClr val="000000"/>
              </a:solidFill>
              <a:latin typeface="Calibri"/>
              <a:ea typeface="Calibri"/>
              <a:cs typeface="Calibri"/>
              <a:sym typeface="Calibri"/>
            </a:endParaRPr>
          </a:p>
          <a:p>
            <a:pPr indent="0" lvl="0" marL="0" rtl="0">
              <a:lnSpc>
                <a:spcPct val="90000"/>
              </a:lnSpc>
              <a:spcBef>
                <a:spcPts val="1000"/>
              </a:spcBef>
              <a:spcAft>
                <a:spcPts val="0"/>
              </a:spcAft>
              <a:buNone/>
            </a:pPr>
            <a:r>
              <a:rPr b="1" i="1" lang="en" u="sng">
                <a:solidFill>
                  <a:srgbClr val="000000"/>
                </a:solidFill>
                <a:latin typeface="Calibri"/>
                <a:ea typeface="Calibri"/>
                <a:cs typeface="Calibri"/>
                <a:sym typeface="Calibri"/>
              </a:rPr>
              <a:t>Disadvantage</a:t>
            </a:r>
            <a:endParaRPr b="1" i="1" u="sng">
              <a:solidFill>
                <a:srgbClr val="000000"/>
              </a:solidFill>
              <a:latin typeface="Calibri"/>
              <a:ea typeface="Calibri"/>
              <a:cs typeface="Calibri"/>
              <a:sym typeface="Calibri"/>
            </a:endParaRPr>
          </a:p>
          <a:p>
            <a:pPr indent="0" lvl="0" marL="0" rtl="0">
              <a:lnSpc>
                <a:spcPct val="90000"/>
              </a:lnSpc>
              <a:spcBef>
                <a:spcPts val="1000"/>
              </a:spcBef>
              <a:spcAft>
                <a:spcPts val="0"/>
              </a:spcAft>
              <a:buNone/>
            </a:pPr>
            <a:r>
              <a:rPr lang="en">
                <a:solidFill>
                  <a:srgbClr val="000000"/>
                </a:solidFill>
                <a:latin typeface="Arial"/>
                <a:ea typeface="Arial"/>
                <a:cs typeface="Arial"/>
                <a:sym typeface="Arial"/>
              </a:rPr>
              <a:t>1.</a:t>
            </a:r>
            <a:r>
              <a:rPr lang="en">
                <a:solidFill>
                  <a:srgbClr val="000000"/>
                </a:solidFill>
                <a:latin typeface="Calibri"/>
                <a:ea typeface="Calibri"/>
                <a:cs typeface="Calibri"/>
                <a:sym typeface="Calibri"/>
              </a:rPr>
              <a:t>Most free services impose banner advertising on the results page.</a:t>
            </a:r>
            <a:endParaRPr>
              <a:solidFill>
                <a:srgbClr val="000000"/>
              </a:solidFill>
              <a:latin typeface="Calibri"/>
              <a:ea typeface="Calibri"/>
              <a:cs typeface="Calibri"/>
              <a:sym typeface="Calibri"/>
            </a:endParaRPr>
          </a:p>
          <a:p>
            <a:pPr indent="0" lvl="0" marL="0" rtl="0">
              <a:lnSpc>
                <a:spcPct val="90000"/>
              </a:lnSpc>
              <a:spcBef>
                <a:spcPts val="1000"/>
              </a:spcBef>
              <a:spcAft>
                <a:spcPts val="0"/>
              </a:spcAft>
              <a:buNone/>
            </a:pPr>
            <a:r>
              <a:rPr lang="en">
                <a:solidFill>
                  <a:srgbClr val="000000"/>
                </a:solidFill>
                <a:latin typeface="Arial"/>
                <a:ea typeface="Arial"/>
                <a:cs typeface="Arial"/>
                <a:sym typeface="Arial"/>
              </a:rPr>
              <a:t>2.</a:t>
            </a:r>
            <a:r>
              <a:rPr lang="en">
                <a:solidFill>
                  <a:srgbClr val="000000"/>
                </a:solidFill>
                <a:latin typeface="Calibri"/>
                <a:ea typeface="Calibri"/>
                <a:cs typeface="Calibri"/>
                <a:sym typeface="Calibri"/>
              </a:rPr>
              <a:t>If the search engine host decides to discontinue the service, than your site search will fail to work.</a:t>
            </a:r>
            <a:endParaRPr>
              <a:solidFill>
                <a:srgbClr val="000000"/>
              </a:solidFill>
              <a:latin typeface="Calibri"/>
              <a:ea typeface="Calibri"/>
              <a:cs typeface="Calibri"/>
              <a:sym typeface="Calibri"/>
            </a:endParaRPr>
          </a:p>
          <a:p>
            <a:pPr indent="0" lvl="0" marL="0">
              <a:spcBef>
                <a:spcPts val="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365125"/>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Using the Major Search Engines</a:t>
            </a:r>
            <a:endParaRPr/>
          </a:p>
        </p:txBody>
      </p:sp>
      <p:sp>
        <p:nvSpPr>
          <p:cNvPr id="200" name="Shape 2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90000"/>
              </a:lnSpc>
              <a:spcBef>
                <a:spcPts val="1000"/>
              </a:spcBef>
              <a:spcAft>
                <a:spcPts val="0"/>
              </a:spcAft>
              <a:buNone/>
            </a:pPr>
            <a:r>
              <a:rPr lang="en">
                <a:solidFill>
                  <a:srgbClr val="000000"/>
                </a:solidFill>
                <a:latin typeface="Calibri"/>
                <a:ea typeface="Calibri"/>
                <a:cs typeface="Calibri"/>
                <a:sym typeface="Calibri"/>
              </a:rPr>
              <a:t>Major search engines like Google as your site's search engine,  are free of charge. To do this with Google, you go to Google Custom Search Engine and complete the online form.</a:t>
            </a:r>
            <a:endParaRPr>
              <a:solidFill>
                <a:srgbClr val="000000"/>
              </a:solidFill>
              <a:latin typeface="Calibri"/>
              <a:ea typeface="Calibri"/>
              <a:cs typeface="Calibri"/>
              <a:sym typeface="Calibri"/>
            </a:endParaRPr>
          </a:p>
          <a:p>
            <a:pPr indent="0" lvl="0" marL="0" rtl="0">
              <a:lnSpc>
                <a:spcPct val="90000"/>
              </a:lnSpc>
              <a:spcBef>
                <a:spcPts val="1000"/>
              </a:spcBef>
              <a:spcAft>
                <a:spcPts val="0"/>
              </a:spcAft>
              <a:buNone/>
            </a:pPr>
            <a:r>
              <a:rPr b="1" i="1" lang="en" u="sng">
                <a:solidFill>
                  <a:srgbClr val="000000"/>
                </a:solidFill>
                <a:latin typeface="Calibri"/>
                <a:ea typeface="Calibri"/>
                <a:cs typeface="Calibri"/>
                <a:sym typeface="Calibri"/>
              </a:rPr>
              <a:t>Advantage</a:t>
            </a:r>
            <a:endParaRPr b="1" i="1" u="sng">
              <a:solidFill>
                <a:srgbClr val="000000"/>
              </a:solidFill>
              <a:latin typeface="Calibri"/>
              <a:ea typeface="Calibri"/>
              <a:cs typeface="Calibri"/>
              <a:sym typeface="Calibri"/>
            </a:endParaRPr>
          </a:p>
          <a:p>
            <a:pPr indent="-342900" lvl="0" marL="457200" rtl="0">
              <a:lnSpc>
                <a:spcPct val="90000"/>
              </a:lnSpc>
              <a:spcBef>
                <a:spcPts val="1000"/>
              </a:spcBef>
              <a:spcAft>
                <a:spcPts val="0"/>
              </a:spcAft>
              <a:buClr>
                <a:srgbClr val="000000"/>
              </a:buClr>
              <a:buSzPts val="1800"/>
              <a:buFont typeface="Calibri"/>
              <a:buAutoNum type="arabicPeriod"/>
            </a:pPr>
            <a:r>
              <a:rPr lang="en">
                <a:solidFill>
                  <a:srgbClr val="000000"/>
                </a:solidFill>
                <a:latin typeface="Calibri"/>
                <a:ea typeface="Calibri"/>
                <a:cs typeface="Calibri"/>
                <a:sym typeface="Calibri"/>
              </a:rPr>
              <a:t>Easy to implement</a:t>
            </a:r>
            <a:endParaRPr>
              <a:solidFill>
                <a:srgbClr val="000000"/>
              </a:solidFill>
              <a:latin typeface="Arial"/>
              <a:ea typeface="Arial"/>
              <a:cs typeface="Arial"/>
              <a:sym typeface="Arial"/>
            </a:endParaRPr>
          </a:p>
          <a:p>
            <a:pPr indent="0" lvl="0" marL="0" rtl="0">
              <a:lnSpc>
                <a:spcPct val="90000"/>
              </a:lnSpc>
              <a:spcBef>
                <a:spcPts val="1000"/>
              </a:spcBef>
              <a:spcAft>
                <a:spcPts val="0"/>
              </a:spcAft>
              <a:buNone/>
            </a:pPr>
            <a:r>
              <a:rPr b="1" i="1" lang="en" u="sng">
                <a:solidFill>
                  <a:srgbClr val="000000"/>
                </a:solidFill>
                <a:latin typeface="Calibri"/>
                <a:ea typeface="Calibri"/>
                <a:cs typeface="Calibri"/>
                <a:sym typeface="Calibri"/>
              </a:rPr>
              <a:t>Disadvantage</a:t>
            </a:r>
            <a:endParaRPr b="1" i="1" u="sng">
              <a:solidFill>
                <a:srgbClr val="000000"/>
              </a:solidFill>
              <a:latin typeface="Calibri"/>
              <a:ea typeface="Calibri"/>
              <a:cs typeface="Calibri"/>
              <a:sym typeface="Calibri"/>
            </a:endParaRPr>
          </a:p>
          <a:p>
            <a:pPr indent="0" lvl="0" marL="0" rtl="0">
              <a:lnSpc>
                <a:spcPct val="90000"/>
              </a:lnSpc>
              <a:spcBef>
                <a:spcPts val="1000"/>
              </a:spcBef>
              <a:spcAft>
                <a:spcPts val="0"/>
              </a:spcAft>
              <a:buNone/>
            </a:pPr>
            <a:r>
              <a:rPr lang="en">
                <a:solidFill>
                  <a:srgbClr val="000000"/>
                </a:solidFill>
                <a:latin typeface="Arial"/>
                <a:ea typeface="Arial"/>
                <a:cs typeface="Arial"/>
                <a:sym typeface="Arial"/>
              </a:rPr>
              <a:t>1.</a:t>
            </a:r>
            <a:r>
              <a:rPr lang="en">
                <a:solidFill>
                  <a:srgbClr val="000000"/>
                </a:solidFill>
                <a:latin typeface="Calibri"/>
                <a:ea typeface="Calibri"/>
                <a:cs typeface="Calibri"/>
                <a:sym typeface="Calibri"/>
              </a:rPr>
              <a:t>The results page has the search engine's advertisements and formatting.</a:t>
            </a:r>
            <a:endParaRPr>
              <a:solidFill>
                <a:srgbClr val="000000"/>
              </a:solidFill>
              <a:latin typeface="Calibri"/>
              <a:ea typeface="Calibri"/>
              <a:cs typeface="Calibri"/>
              <a:sym typeface="Calibri"/>
            </a:endParaRPr>
          </a:p>
          <a:p>
            <a:pPr indent="0" lvl="0" marL="0" rtl="0">
              <a:lnSpc>
                <a:spcPct val="90000"/>
              </a:lnSpc>
              <a:spcBef>
                <a:spcPts val="1000"/>
              </a:spcBef>
              <a:spcAft>
                <a:spcPts val="0"/>
              </a:spcAft>
              <a:buNone/>
            </a:pPr>
            <a:r>
              <a:rPr lang="en">
                <a:solidFill>
                  <a:srgbClr val="000000"/>
                </a:solidFill>
                <a:latin typeface="Arial"/>
                <a:ea typeface="Arial"/>
                <a:cs typeface="Arial"/>
                <a:sym typeface="Arial"/>
              </a:rPr>
              <a:t>2.</a:t>
            </a:r>
            <a:r>
              <a:rPr lang="en">
                <a:solidFill>
                  <a:srgbClr val="000000"/>
                </a:solidFill>
                <a:latin typeface="Calibri"/>
                <a:ea typeface="Calibri"/>
                <a:cs typeface="Calibri"/>
                <a:sym typeface="Calibri"/>
              </a:rPr>
              <a:t>You have even less control over the output than when using the third party search engine remotely hosted services.</a:t>
            </a:r>
            <a:endParaRPr>
              <a:solidFill>
                <a:srgbClr val="000000"/>
              </a:solidFill>
              <a:latin typeface="Calibri"/>
              <a:ea typeface="Calibri"/>
              <a:cs typeface="Calibri"/>
              <a:sym typeface="Calibri"/>
            </a:endParaRPr>
          </a:p>
          <a:p>
            <a:pPr indent="0" lvl="0" marL="0">
              <a:spcBef>
                <a:spcPts val="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378225"/>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000"/>
              <a:t>Installing our Own Search Engine Script</a:t>
            </a:r>
            <a:br>
              <a:rPr lang="en" sz="3000">
                <a:solidFill>
                  <a:srgbClr val="FF0000"/>
                </a:solidFill>
              </a:rPr>
            </a:br>
            <a:endParaRPr sz="3000">
              <a:solidFill>
                <a:srgbClr val="FF0000"/>
              </a:solidFill>
            </a:endParaRPr>
          </a:p>
        </p:txBody>
      </p:sp>
      <p:sp>
        <p:nvSpPr>
          <p:cNvPr id="206" name="Shape 206"/>
          <p:cNvSpPr txBox="1"/>
          <p:nvPr>
            <p:ph idx="1" type="body"/>
          </p:nvPr>
        </p:nvSpPr>
        <p:spPr>
          <a:xfrm>
            <a:off x="311700" y="1152475"/>
            <a:ext cx="8520600" cy="3623700"/>
          </a:xfrm>
          <a:prstGeom prst="rect">
            <a:avLst/>
          </a:prstGeom>
        </p:spPr>
        <p:txBody>
          <a:bodyPr anchorCtr="0" anchor="t" bIns="91425" lIns="91425" spcFirstLastPara="1" rIns="91425" wrap="square" tIns="91425">
            <a:noAutofit/>
          </a:bodyPr>
          <a:lstStyle/>
          <a:p>
            <a:pPr indent="0" lvl="0" marL="0" rtl="0">
              <a:lnSpc>
                <a:spcPct val="90000"/>
              </a:lnSpc>
              <a:spcBef>
                <a:spcPts val="1000"/>
              </a:spcBef>
              <a:spcAft>
                <a:spcPts val="0"/>
              </a:spcAft>
              <a:buNone/>
            </a:pPr>
            <a:r>
              <a:rPr lang="en" sz="1600">
                <a:solidFill>
                  <a:srgbClr val="000000"/>
                </a:solidFill>
                <a:latin typeface="Arial"/>
                <a:ea typeface="Arial"/>
                <a:cs typeface="Arial"/>
                <a:sym typeface="Arial"/>
              </a:rPr>
              <a:t>•</a:t>
            </a:r>
            <a:r>
              <a:rPr lang="en" sz="1600">
                <a:solidFill>
                  <a:srgbClr val="000000"/>
                </a:solidFill>
                <a:latin typeface="Calibri"/>
                <a:ea typeface="Calibri"/>
                <a:cs typeface="Calibri"/>
                <a:sym typeface="Calibri"/>
              </a:rPr>
              <a:t>There are numerous free search engine scripts that you can adapt for your website.</a:t>
            </a:r>
            <a:endParaRPr sz="1600">
              <a:solidFill>
                <a:srgbClr val="000000"/>
              </a:solidFill>
              <a:latin typeface="Calibri"/>
              <a:ea typeface="Calibri"/>
              <a:cs typeface="Calibri"/>
              <a:sym typeface="Calibri"/>
            </a:endParaRPr>
          </a:p>
          <a:p>
            <a:pPr indent="0" lvl="0" marL="0" rtl="0">
              <a:lnSpc>
                <a:spcPct val="90000"/>
              </a:lnSpc>
              <a:spcBef>
                <a:spcPts val="1000"/>
              </a:spcBef>
              <a:spcAft>
                <a:spcPts val="0"/>
              </a:spcAft>
              <a:buNone/>
            </a:pPr>
            <a:r>
              <a:rPr lang="en" sz="1600">
                <a:solidFill>
                  <a:srgbClr val="000000"/>
                </a:solidFill>
                <a:latin typeface="Calibri"/>
                <a:ea typeface="Calibri"/>
                <a:cs typeface="Calibri"/>
                <a:sym typeface="Calibri"/>
              </a:rPr>
              <a:t>Basically: install and run PHP or Perl scripts on your web account. No need to write one from scratch!</a:t>
            </a:r>
            <a:endParaRPr sz="1600">
              <a:solidFill>
                <a:srgbClr val="000000"/>
              </a:solidFill>
              <a:latin typeface="Calibri"/>
              <a:ea typeface="Calibri"/>
              <a:cs typeface="Calibri"/>
              <a:sym typeface="Calibri"/>
            </a:endParaRPr>
          </a:p>
          <a:p>
            <a:pPr indent="0" lvl="0" marL="0" rtl="0">
              <a:lnSpc>
                <a:spcPct val="90000"/>
              </a:lnSpc>
              <a:spcBef>
                <a:spcPts val="1000"/>
              </a:spcBef>
              <a:spcAft>
                <a:spcPts val="0"/>
              </a:spcAft>
              <a:buNone/>
            </a:pPr>
            <a:r>
              <a:rPr b="1" i="1" lang="en" sz="1600" u="sng">
                <a:solidFill>
                  <a:srgbClr val="000000"/>
                </a:solidFill>
                <a:latin typeface="Calibri"/>
                <a:ea typeface="Calibri"/>
                <a:cs typeface="Calibri"/>
                <a:sym typeface="Calibri"/>
              </a:rPr>
              <a:t> Disadvantage</a:t>
            </a:r>
            <a:endParaRPr b="1" i="1" sz="1600" u="sng">
              <a:solidFill>
                <a:srgbClr val="000000"/>
              </a:solidFill>
              <a:latin typeface="Calibri"/>
              <a:ea typeface="Calibri"/>
              <a:cs typeface="Calibri"/>
              <a:sym typeface="Calibri"/>
            </a:endParaRPr>
          </a:p>
          <a:p>
            <a:pPr indent="0" lvl="0" marL="0" rtl="0">
              <a:lnSpc>
                <a:spcPct val="90000"/>
              </a:lnSpc>
              <a:spcBef>
                <a:spcPts val="1000"/>
              </a:spcBef>
              <a:spcAft>
                <a:spcPts val="0"/>
              </a:spcAft>
              <a:buNone/>
            </a:pPr>
            <a:r>
              <a:rPr lang="en" sz="1600">
                <a:solidFill>
                  <a:srgbClr val="000000"/>
                </a:solidFill>
                <a:latin typeface="Arial"/>
                <a:ea typeface="Arial"/>
                <a:cs typeface="Arial"/>
                <a:sym typeface="Arial"/>
              </a:rPr>
              <a:t>1.</a:t>
            </a:r>
            <a:r>
              <a:rPr lang="en" sz="1600">
                <a:solidFill>
                  <a:srgbClr val="000000"/>
                </a:solidFill>
                <a:latin typeface="Calibri"/>
                <a:ea typeface="Calibri"/>
                <a:cs typeface="Calibri"/>
                <a:sym typeface="Calibri"/>
              </a:rPr>
              <a:t>You will need to play around with the Perl or PHP script in order to configure it. Search engine scripts typically need more configuration work .</a:t>
            </a:r>
            <a:endParaRPr sz="1600">
              <a:solidFill>
                <a:srgbClr val="000000"/>
              </a:solidFill>
              <a:latin typeface="Calibri"/>
              <a:ea typeface="Calibri"/>
              <a:cs typeface="Calibri"/>
              <a:sym typeface="Calibri"/>
            </a:endParaRPr>
          </a:p>
          <a:p>
            <a:pPr indent="0" lvl="0" marL="0" rtl="0">
              <a:lnSpc>
                <a:spcPct val="90000"/>
              </a:lnSpc>
              <a:spcBef>
                <a:spcPts val="1000"/>
              </a:spcBef>
              <a:spcAft>
                <a:spcPts val="0"/>
              </a:spcAft>
              <a:buNone/>
            </a:pPr>
            <a:r>
              <a:rPr lang="en" sz="1600">
                <a:solidFill>
                  <a:srgbClr val="000000"/>
                </a:solidFill>
                <a:latin typeface="Arial"/>
                <a:ea typeface="Arial"/>
                <a:cs typeface="Arial"/>
                <a:sym typeface="Arial"/>
              </a:rPr>
              <a:t>2.</a:t>
            </a:r>
            <a:r>
              <a:rPr lang="en" sz="1600">
                <a:solidFill>
                  <a:srgbClr val="000000"/>
                </a:solidFill>
                <a:latin typeface="Calibri"/>
                <a:ea typeface="Calibri"/>
                <a:cs typeface="Calibri"/>
                <a:sym typeface="Calibri"/>
              </a:rPr>
              <a:t>You will need Perl or PHP support on your web server.</a:t>
            </a:r>
            <a:endParaRPr sz="1600">
              <a:solidFill>
                <a:srgbClr val="000000"/>
              </a:solidFill>
              <a:latin typeface="Calibri"/>
              <a:ea typeface="Calibri"/>
              <a:cs typeface="Calibri"/>
              <a:sym typeface="Calibri"/>
            </a:endParaRPr>
          </a:p>
          <a:p>
            <a:pPr indent="0" lvl="0" marL="0" rtl="0">
              <a:lnSpc>
                <a:spcPct val="90000"/>
              </a:lnSpc>
              <a:spcBef>
                <a:spcPts val="1000"/>
              </a:spcBef>
              <a:spcAft>
                <a:spcPts val="0"/>
              </a:spcAft>
              <a:buNone/>
            </a:pPr>
            <a:r>
              <a:rPr b="1" i="1" lang="en" sz="1600" u="sng">
                <a:solidFill>
                  <a:srgbClr val="000000"/>
                </a:solidFill>
                <a:latin typeface="Calibri"/>
                <a:ea typeface="Calibri"/>
                <a:cs typeface="Calibri"/>
                <a:sym typeface="Calibri"/>
              </a:rPr>
              <a:t>Advantage</a:t>
            </a:r>
            <a:endParaRPr b="1" i="1" sz="1600" u="sng">
              <a:solidFill>
                <a:srgbClr val="000000"/>
              </a:solidFill>
              <a:latin typeface="Calibri"/>
              <a:ea typeface="Calibri"/>
              <a:cs typeface="Calibri"/>
              <a:sym typeface="Calibri"/>
            </a:endParaRPr>
          </a:p>
          <a:p>
            <a:pPr indent="0" lvl="0" marL="0" rtl="0">
              <a:lnSpc>
                <a:spcPct val="90000"/>
              </a:lnSpc>
              <a:spcBef>
                <a:spcPts val="1000"/>
              </a:spcBef>
              <a:spcAft>
                <a:spcPts val="0"/>
              </a:spcAft>
              <a:buNone/>
            </a:pPr>
            <a:r>
              <a:rPr lang="en" sz="1600">
                <a:solidFill>
                  <a:srgbClr val="000000"/>
                </a:solidFill>
                <a:latin typeface="Arial"/>
                <a:ea typeface="Arial"/>
                <a:cs typeface="Arial"/>
                <a:sym typeface="Arial"/>
              </a:rPr>
              <a:t>1.</a:t>
            </a:r>
            <a:r>
              <a:rPr lang="en" sz="1600">
                <a:solidFill>
                  <a:srgbClr val="000000"/>
                </a:solidFill>
                <a:latin typeface="Calibri"/>
                <a:ea typeface="Calibri"/>
                <a:cs typeface="Calibri"/>
                <a:sym typeface="Calibri"/>
              </a:rPr>
              <a:t>One can customize their results page anyway they want.</a:t>
            </a:r>
            <a:endParaRPr sz="1600">
              <a:solidFill>
                <a:srgbClr val="000000"/>
              </a:solidFill>
              <a:latin typeface="Calibri"/>
              <a:ea typeface="Calibri"/>
              <a:cs typeface="Calibri"/>
              <a:sym typeface="Calibri"/>
            </a:endParaRPr>
          </a:p>
          <a:p>
            <a:pPr indent="0" lvl="0" marL="0" rtl="0">
              <a:lnSpc>
                <a:spcPct val="90000"/>
              </a:lnSpc>
              <a:spcBef>
                <a:spcPts val="1000"/>
              </a:spcBef>
              <a:spcAft>
                <a:spcPts val="0"/>
              </a:spcAft>
              <a:buNone/>
            </a:pPr>
            <a:r>
              <a:rPr lang="en" sz="1600">
                <a:solidFill>
                  <a:srgbClr val="000000"/>
                </a:solidFill>
                <a:latin typeface="Arial"/>
                <a:ea typeface="Arial"/>
                <a:cs typeface="Arial"/>
                <a:sym typeface="Arial"/>
              </a:rPr>
              <a:t>2.</a:t>
            </a:r>
            <a:r>
              <a:rPr lang="en" sz="1600">
                <a:solidFill>
                  <a:srgbClr val="000000"/>
                </a:solidFill>
                <a:latin typeface="Calibri"/>
                <a:ea typeface="Calibri"/>
                <a:cs typeface="Calibri"/>
                <a:sym typeface="Calibri"/>
              </a:rPr>
              <a:t>There are no third party advertisements, except those you place yourself and those from your web host.</a:t>
            </a:r>
            <a:endParaRPr sz="1600">
              <a:solidFill>
                <a:srgbClr val="000000"/>
              </a:solidFill>
              <a:latin typeface="Calibri"/>
              <a:ea typeface="Calibri"/>
              <a:cs typeface="Calibri"/>
              <a:sym typeface="Calibri"/>
            </a:endParaRPr>
          </a:p>
          <a:p>
            <a:pPr indent="0" lvl="0" marL="0">
              <a:spcBef>
                <a:spcPts val="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Design Layout</a:t>
            </a:r>
            <a:endParaRPr/>
          </a:p>
        </p:txBody>
      </p:sp>
      <p:sp>
        <p:nvSpPr>
          <p:cNvPr id="212" name="Shape 2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most important thing to us when discussing the design was the layout so we started with it first</a:t>
            </a:r>
            <a:endParaRPr/>
          </a:p>
          <a:p>
            <a:pPr indent="-342900" lvl="0" marL="457200">
              <a:spcBef>
                <a:spcPts val="0"/>
              </a:spcBef>
              <a:spcAft>
                <a:spcPts val="0"/>
              </a:spcAft>
              <a:buSzPts val="1800"/>
              <a:buChar char="●"/>
            </a:pPr>
            <a:r>
              <a:rPr lang="en"/>
              <a:t>When looking at various user interfaces in applications, operating systems, and web pages, the good layouts and easy to use ones often were very simplistic so that’s what we aimed for in our design</a:t>
            </a:r>
            <a:br>
              <a:rPr lang="en"/>
            </a:b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Layout (Cont.)</a:t>
            </a:r>
            <a:endParaRPr/>
          </a:p>
        </p:txBody>
      </p:sp>
      <p:sp>
        <p:nvSpPr>
          <p:cNvPr id="218" name="Shape 218"/>
          <p:cNvSpPr txBox="1"/>
          <p:nvPr>
            <p:ph idx="1" type="body"/>
          </p:nvPr>
        </p:nvSpPr>
        <p:spPr>
          <a:xfrm>
            <a:off x="311700" y="1152475"/>
            <a:ext cx="8520600" cy="3728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Simplistic layouts consisted of good spacing between elements, not over cluttered, or too much information in one section</a:t>
            </a:r>
            <a:br>
              <a:rPr lang="en"/>
            </a:br>
            <a:endParaRPr/>
          </a:p>
          <a:p>
            <a:pPr indent="-342900" lvl="0" marL="457200" rtl="0">
              <a:spcBef>
                <a:spcPts val="0"/>
              </a:spcBef>
              <a:spcAft>
                <a:spcPts val="0"/>
              </a:spcAft>
              <a:buSzPts val="1800"/>
              <a:buChar char="●"/>
            </a:pPr>
            <a:r>
              <a:rPr lang="en"/>
              <a:t>They also kept the design of elements within the layout simplistic and consistent, which helps the user better understand the user interface</a:t>
            </a:r>
            <a:br>
              <a:rPr lang="en"/>
            </a:br>
            <a:endParaRPr/>
          </a:p>
          <a:p>
            <a:pPr indent="-342900" lvl="0" marL="457200" rtl="0">
              <a:spcBef>
                <a:spcPts val="0"/>
              </a:spcBef>
              <a:spcAft>
                <a:spcPts val="0"/>
              </a:spcAft>
              <a:buSzPts val="1800"/>
              <a:buChar char="●"/>
            </a:pPr>
            <a:r>
              <a:rPr lang="en"/>
              <a:t>Things like buttons that perform similar functions were the same size and color, font, and style</a:t>
            </a:r>
            <a:br>
              <a:rPr lang="en"/>
            </a:br>
            <a:endParaRPr/>
          </a:p>
          <a:p>
            <a:pPr indent="-342900" lvl="0" marL="457200">
              <a:spcBef>
                <a:spcPts val="0"/>
              </a:spcBef>
              <a:spcAft>
                <a:spcPts val="0"/>
              </a:spcAft>
              <a:buSzPts val="1800"/>
              <a:buChar char="●"/>
            </a:pPr>
            <a:r>
              <a:rPr lang="en"/>
              <a:t>Fonts were kept as san-serif for readability, which are easier to read on devices with lower resolutions</a:t>
            </a:r>
            <a:br>
              <a:rPr lang="en"/>
            </a:b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pic>
        <p:nvPicPr>
          <p:cNvPr descr="Image result for bad website designs" id="223" name="Shape 223"/>
          <p:cNvPicPr preferRelativeResize="0"/>
          <p:nvPr/>
        </p:nvPicPr>
        <p:blipFill rotWithShape="1">
          <a:blip r:embed="rId3">
            <a:alphaModFix/>
          </a:blip>
          <a:srcRect b="0" l="0" r="0" t="0"/>
          <a:stretch/>
        </p:blipFill>
        <p:spPr>
          <a:xfrm>
            <a:off x="0" y="857250"/>
            <a:ext cx="5153100" cy="2453700"/>
          </a:xfrm>
          <a:prstGeom prst="rect">
            <a:avLst/>
          </a:prstGeom>
          <a:noFill/>
          <a:ln>
            <a:noFill/>
          </a:ln>
        </p:spPr>
      </p:pic>
      <p:sp>
        <p:nvSpPr>
          <p:cNvPr id="224" name="Shape 224"/>
          <p:cNvSpPr txBox="1"/>
          <p:nvPr/>
        </p:nvSpPr>
        <p:spPr>
          <a:xfrm>
            <a:off x="473800" y="314900"/>
            <a:ext cx="2504700" cy="437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2000" u="none" cap="none" strike="noStrike">
                <a:solidFill>
                  <a:schemeClr val="dk1"/>
                </a:solidFill>
                <a:latin typeface="Calibri"/>
                <a:ea typeface="Calibri"/>
                <a:cs typeface="Calibri"/>
                <a:sym typeface="Calibri"/>
              </a:rPr>
              <a:t>Bad Website Design</a:t>
            </a:r>
            <a:endParaRPr sz="1800">
              <a:solidFill>
                <a:schemeClr val="dk1"/>
              </a:solidFill>
              <a:latin typeface="Calibri"/>
              <a:ea typeface="Calibri"/>
              <a:cs typeface="Calibri"/>
              <a:sym typeface="Calibri"/>
            </a:endParaRPr>
          </a:p>
        </p:txBody>
      </p:sp>
      <p:pic>
        <p:nvPicPr>
          <p:cNvPr id="225" name="Shape 225"/>
          <p:cNvPicPr preferRelativeResize="0"/>
          <p:nvPr/>
        </p:nvPicPr>
        <p:blipFill rotWithShape="1">
          <a:blip r:embed="rId4">
            <a:alphaModFix/>
          </a:blip>
          <a:srcRect b="4999" l="12653" r="10000" t="12498"/>
          <a:stretch/>
        </p:blipFill>
        <p:spPr>
          <a:xfrm>
            <a:off x="3982550" y="2310475"/>
            <a:ext cx="5079900" cy="2286000"/>
          </a:xfrm>
          <a:prstGeom prst="rect">
            <a:avLst/>
          </a:prstGeom>
          <a:noFill/>
          <a:ln>
            <a:noFill/>
          </a:ln>
        </p:spPr>
      </p:pic>
      <p:sp>
        <p:nvSpPr>
          <p:cNvPr id="226" name="Shape 226"/>
          <p:cNvSpPr txBox="1"/>
          <p:nvPr/>
        </p:nvSpPr>
        <p:spPr>
          <a:xfrm>
            <a:off x="5111300" y="1499900"/>
            <a:ext cx="2822400" cy="653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000">
                <a:solidFill>
                  <a:schemeClr val="dk1"/>
                </a:solidFill>
                <a:latin typeface="Calibri"/>
                <a:ea typeface="Calibri"/>
                <a:cs typeface="Calibri"/>
                <a:sym typeface="Calibri"/>
              </a:rPr>
              <a:t>Modern Website Design</a:t>
            </a:r>
            <a:endParaRPr sz="20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pic>
        <p:nvPicPr>
          <p:cNvPr descr="... Abstract, Blue, Green" id="231" name="Shape 231"/>
          <p:cNvPicPr preferRelativeResize="0"/>
          <p:nvPr/>
        </p:nvPicPr>
        <p:blipFill>
          <a:blip r:embed="rId3">
            <a:alphaModFix/>
          </a:blip>
          <a:stretch>
            <a:fillRect/>
          </a:stretch>
        </p:blipFill>
        <p:spPr>
          <a:xfrm>
            <a:off x="0" y="1200150"/>
            <a:ext cx="9144000" cy="3943350"/>
          </a:xfrm>
          <a:prstGeom prst="rect">
            <a:avLst/>
          </a:prstGeom>
          <a:noFill/>
          <a:ln>
            <a:noFill/>
          </a:ln>
        </p:spPr>
      </p:pic>
      <p:sp>
        <p:nvSpPr>
          <p:cNvPr id="232" name="Shape 232"/>
          <p:cNvSpPr txBox="1"/>
          <p:nvPr>
            <p:ph type="title"/>
          </p:nvPr>
        </p:nvSpPr>
        <p:spPr>
          <a:xfrm>
            <a:off x="457200" y="219103"/>
            <a:ext cx="8229600" cy="857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Font typeface="Calibri"/>
              <a:buNone/>
            </a:pPr>
            <a:r>
              <a:rPr lang="en">
                <a:latin typeface="Playfair Display"/>
                <a:ea typeface="Playfair Display"/>
                <a:cs typeface="Playfair Display"/>
                <a:sym typeface="Playfair Display"/>
              </a:rPr>
              <a:t>Colors</a:t>
            </a:r>
            <a:endParaRPr b="0" i="0" sz="4400" u="none" cap="none" strike="noStrike">
              <a:solidFill>
                <a:schemeClr val="dk1"/>
              </a:solidFill>
              <a:latin typeface="Playfair Display"/>
              <a:ea typeface="Playfair Display"/>
              <a:cs typeface="Playfair Display"/>
              <a:sym typeface="Playfair Display"/>
            </a:endParaRPr>
          </a:p>
        </p:txBody>
      </p:sp>
      <p:sp>
        <p:nvSpPr>
          <p:cNvPr id="233" name="Shape 233"/>
          <p:cNvSpPr txBox="1"/>
          <p:nvPr>
            <p:ph idx="1" type="body"/>
          </p:nvPr>
        </p:nvSpPr>
        <p:spPr>
          <a:xfrm>
            <a:off x="457200" y="1200150"/>
            <a:ext cx="8229600" cy="1739100"/>
          </a:xfrm>
          <a:prstGeom prst="rect">
            <a:avLst/>
          </a:prstGeom>
          <a:noFill/>
          <a:ln>
            <a:noFill/>
          </a:ln>
        </p:spPr>
        <p:txBody>
          <a:bodyPr anchorCtr="0" anchor="t" bIns="45700" lIns="91425" spcFirstLastPara="1" rIns="91425" wrap="square" tIns="45700">
            <a:noAutofit/>
          </a:bodyPr>
          <a:lstStyle/>
          <a:p>
            <a:pPr indent="-368300" lvl="0" marL="457200" marR="0" rtl="0" algn="l">
              <a:lnSpc>
                <a:spcPct val="90000"/>
              </a:lnSpc>
              <a:spcBef>
                <a:spcPts val="544"/>
              </a:spcBef>
              <a:spcAft>
                <a:spcPts val="0"/>
              </a:spcAft>
              <a:buClr>
                <a:srgbClr val="000000"/>
              </a:buClr>
              <a:buSzPts val="2200"/>
              <a:buChar char="•"/>
            </a:pPr>
            <a:r>
              <a:rPr lang="en" sz="2200">
                <a:solidFill>
                  <a:srgbClr val="000000"/>
                </a:solidFill>
              </a:rPr>
              <a:t>We want to keep our colors consistent and not have too many colors for the functional parts of our layout </a:t>
            </a:r>
            <a:endParaRPr sz="2200">
              <a:solidFill>
                <a:srgbClr val="000000"/>
              </a:solidFill>
            </a:endParaRPr>
          </a:p>
          <a:p>
            <a:pPr indent="-368300" lvl="0" marL="457200" marR="0" rtl="0" algn="l">
              <a:lnSpc>
                <a:spcPct val="90000"/>
              </a:lnSpc>
              <a:spcBef>
                <a:spcPts val="0"/>
              </a:spcBef>
              <a:spcAft>
                <a:spcPts val="0"/>
              </a:spcAft>
              <a:buClr>
                <a:srgbClr val="000000"/>
              </a:buClr>
              <a:buSzPts val="2200"/>
              <a:buChar char="•"/>
            </a:pPr>
            <a:r>
              <a:rPr lang="en" sz="2200">
                <a:solidFill>
                  <a:srgbClr val="000000"/>
                </a:solidFill>
              </a:rPr>
              <a:t>Changing the color for common features is confusing and can be difficult for the user to understand no matter how good the layout is.</a:t>
            </a:r>
            <a:endParaRPr sz="2200">
              <a:solidFill>
                <a:srgbClr val="000000"/>
              </a:solidFill>
            </a:endParaRPr>
          </a:p>
          <a:p>
            <a:pPr indent="-368300" lvl="0" marL="457200" marR="0" rtl="0" algn="l">
              <a:lnSpc>
                <a:spcPct val="90000"/>
              </a:lnSpc>
              <a:spcBef>
                <a:spcPts val="0"/>
              </a:spcBef>
              <a:spcAft>
                <a:spcPts val="0"/>
              </a:spcAft>
              <a:buClr>
                <a:srgbClr val="000000"/>
              </a:buClr>
              <a:buSzPts val="2200"/>
              <a:buChar char="•"/>
            </a:pPr>
            <a:r>
              <a:rPr lang="en" sz="2200">
                <a:solidFill>
                  <a:srgbClr val="000000"/>
                </a:solidFill>
              </a:rPr>
              <a:t>We choose cool colors for our website like blue and green which are the most common in our theme </a:t>
            </a:r>
            <a:endParaRPr sz="2200">
              <a:solidFill>
                <a:srgbClr val="000000"/>
              </a:solidFill>
            </a:endParaRPr>
          </a:p>
          <a:p>
            <a:pPr indent="-368300" lvl="0" marL="457200" marR="0" rtl="0" algn="l">
              <a:lnSpc>
                <a:spcPct val="90000"/>
              </a:lnSpc>
              <a:spcBef>
                <a:spcPts val="0"/>
              </a:spcBef>
              <a:spcAft>
                <a:spcPts val="0"/>
              </a:spcAft>
              <a:buClr>
                <a:srgbClr val="000000"/>
              </a:buClr>
              <a:buSzPts val="2200"/>
              <a:buChar char="•"/>
            </a:pPr>
            <a:r>
              <a:rPr lang="en" sz="2200">
                <a:solidFill>
                  <a:srgbClr val="000000"/>
                </a:solidFill>
              </a:rPr>
              <a:t>The reason we choose cool colors is because they are believed to help with productivity, and they are also calming, and calm settings are often the best places to study.</a:t>
            </a:r>
            <a:br>
              <a:rPr lang="en" sz="2200">
                <a:solidFill>
                  <a:srgbClr val="000000"/>
                </a:solidFill>
              </a:rPr>
            </a:br>
            <a:endParaRPr b="0" i="0" sz="2200" u="none" cap="none" strike="noStrike">
              <a:solidFill>
                <a:srgbClr val="000000"/>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pic>
        <p:nvPicPr>
          <p:cNvPr id="238" name="Shape 238"/>
          <p:cNvPicPr preferRelativeResize="0"/>
          <p:nvPr/>
        </p:nvPicPr>
        <p:blipFill rotWithShape="1">
          <a:blip r:embed="rId3">
            <a:alphaModFix/>
          </a:blip>
          <a:srcRect b="6753" l="4561" r="32347" t="9459"/>
          <a:stretch/>
        </p:blipFill>
        <p:spPr>
          <a:xfrm>
            <a:off x="152400" y="171450"/>
            <a:ext cx="6324600" cy="3543300"/>
          </a:xfrm>
          <a:prstGeom prst="rect">
            <a:avLst/>
          </a:prstGeom>
          <a:noFill/>
          <a:ln>
            <a:noFill/>
          </a:ln>
        </p:spPr>
      </p:pic>
      <p:sp>
        <p:nvSpPr>
          <p:cNvPr id="239" name="Shape 239"/>
          <p:cNvSpPr txBox="1"/>
          <p:nvPr/>
        </p:nvSpPr>
        <p:spPr>
          <a:xfrm>
            <a:off x="6553200" y="342900"/>
            <a:ext cx="2362200" cy="48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 sz="1800" u="sng">
                <a:latin typeface="Calibri"/>
                <a:ea typeface="Calibri"/>
                <a:cs typeface="Calibri"/>
                <a:sym typeface="Calibri"/>
              </a:rPr>
              <a:t>Current website design</a:t>
            </a:r>
            <a:r>
              <a:rPr lang="en" sz="1800">
                <a:latin typeface="Calibri"/>
                <a:ea typeface="Calibri"/>
                <a:cs typeface="Calibri"/>
                <a:sym typeface="Calibri"/>
              </a:rPr>
              <a:t> </a:t>
            </a:r>
            <a:endParaRPr sz="1800">
              <a:latin typeface="Calibri"/>
              <a:ea typeface="Calibri"/>
              <a:cs typeface="Calibri"/>
              <a:sym typeface="Calibri"/>
            </a:endParaRPr>
          </a:p>
        </p:txBody>
      </p:sp>
      <p:sp>
        <p:nvSpPr>
          <p:cNvPr id="240" name="Shape 240"/>
          <p:cNvSpPr txBox="1"/>
          <p:nvPr/>
        </p:nvSpPr>
        <p:spPr>
          <a:xfrm>
            <a:off x="6553200" y="914400"/>
            <a:ext cx="2362200" cy="1107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latin typeface="Calibri"/>
                <a:ea typeface="Calibri"/>
                <a:cs typeface="Calibri"/>
                <a:sym typeface="Calibri"/>
              </a:rPr>
              <a:t>We wanted to keep the colors consistent for the main functional features such as the buttons</a:t>
            </a:r>
            <a:endParaRPr sz="1800">
              <a:latin typeface="Calibri"/>
              <a:ea typeface="Calibri"/>
              <a:cs typeface="Calibri"/>
              <a:sym typeface="Calibri"/>
            </a:endParaRPr>
          </a:p>
        </p:txBody>
      </p:sp>
      <p:sp>
        <p:nvSpPr>
          <p:cNvPr id="241" name="Shape 241"/>
          <p:cNvSpPr txBox="1"/>
          <p:nvPr/>
        </p:nvSpPr>
        <p:spPr>
          <a:xfrm>
            <a:off x="6553200" y="2500888"/>
            <a:ext cx="2362200" cy="15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latin typeface="Calibri"/>
                <a:ea typeface="Calibri"/>
                <a:cs typeface="Calibri"/>
                <a:sym typeface="Calibri"/>
              </a:rPr>
              <a:t>The text is Arial which is a san-serif font, which is currently white, but can be different shades depending on our layout</a:t>
            </a:r>
            <a:endParaRPr sz="1800">
              <a:latin typeface="Calibri"/>
              <a:ea typeface="Calibri"/>
              <a:cs typeface="Calibri"/>
              <a:sym typeface="Calibri"/>
            </a:endParaRPr>
          </a:p>
        </p:txBody>
      </p:sp>
      <p:sp>
        <p:nvSpPr>
          <p:cNvPr id="242" name="Shape 242"/>
          <p:cNvSpPr txBox="1"/>
          <p:nvPr/>
        </p:nvSpPr>
        <p:spPr>
          <a:xfrm>
            <a:off x="762000" y="3880875"/>
            <a:ext cx="5105400" cy="692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latin typeface="Calibri"/>
                <a:ea typeface="Calibri"/>
                <a:cs typeface="Calibri"/>
                <a:sym typeface="Calibri"/>
              </a:rPr>
              <a:t>This specific background is just for the sign in page, and overlaid on top of it is a design that helps our website look original and creative</a:t>
            </a:r>
            <a:endParaRPr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Flash Card Design</a:t>
            </a:r>
            <a:endParaRPr/>
          </a:p>
        </p:txBody>
      </p:sp>
      <p:sp>
        <p:nvSpPr>
          <p:cNvPr id="80" name="Shape 80"/>
          <p:cNvSpPr txBox="1"/>
          <p:nvPr>
            <p:ph idx="1" type="body"/>
          </p:nvPr>
        </p:nvSpPr>
        <p:spPr>
          <a:xfrm>
            <a:off x="311700" y="16413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Studying has always been a way people see fit to measure one’s knowledge of a task or subject.</a:t>
            </a:r>
            <a:endParaRPr sz="1400">
              <a:solidFill>
                <a:srgbClr val="000000"/>
              </a:solidFill>
              <a:latin typeface="Calibri"/>
              <a:ea typeface="Calibri"/>
              <a:cs typeface="Calibri"/>
              <a:sym typeface="Calibri"/>
            </a:endParaRPr>
          </a:p>
          <a:p>
            <a:pPr indent="-317500" lvl="0" marL="457200" rtl="0">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The system of standardized testing has become an important factor for jobs and schools.</a:t>
            </a:r>
            <a:endParaRPr sz="1400">
              <a:solidFill>
                <a:srgbClr val="000000"/>
              </a:solidFill>
              <a:latin typeface="Calibri"/>
              <a:ea typeface="Calibri"/>
              <a:cs typeface="Calibri"/>
              <a:sym typeface="Calibri"/>
            </a:endParaRPr>
          </a:p>
          <a:p>
            <a:pPr indent="-317500" lvl="0" marL="457200" rtl="0">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There have been hundreds of studies that have proven that spaced repetition is a powerful tool for memorizing information. </a:t>
            </a:r>
            <a:endParaRPr sz="1400">
              <a:solidFill>
                <a:srgbClr val="000000"/>
              </a:solidFill>
              <a:latin typeface="Calibri"/>
              <a:ea typeface="Calibri"/>
              <a:cs typeface="Calibri"/>
              <a:sym typeface="Calibri"/>
            </a:endParaRPr>
          </a:p>
          <a:p>
            <a:pPr indent="-317500" lvl="0" marL="457200">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“Study Studio” is based off a flashcard study design for this precise fact but will have additional features that will make it the best studying tool. </a:t>
            </a:r>
            <a:endParaRPr sz="1400">
              <a:solidFill>
                <a:srgbClr val="000000"/>
              </a:solidFill>
              <a:latin typeface="Calibri"/>
              <a:ea typeface="Calibri"/>
              <a:cs typeface="Calibri"/>
              <a:sym typeface="Calibri"/>
            </a:endParaRPr>
          </a:p>
        </p:txBody>
      </p:sp>
      <p:sp>
        <p:nvSpPr>
          <p:cNvPr id="81" name="Shape 81"/>
          <p:cNvSpPr txBox="1"/>
          <p:nvPr/>
        </p:nvSpPr>
        <p:spPr>
          <a:xfrm>
            <a:off x="489850" y="1154675"/>
            <a:ext cx="1609500" cy="431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Intro</a:t>
            </a:r>
            <a:endParaRPr/>
          </a:p>
        </p:txBody>
      </p:sp>
      <p:pic>
        <p:nvPicPr>
          <p:cNvPr descr="... Flashcards | by muninn.net" id="82" name="Shape 82"/>
          <p:cNvPicPr preferRelativeResize="0"/>
          <p:nvPr/>
        </p:nvPicPr>
        <p:blipFill>
          <a:blip r:embed="rId3">
            <a:alphaModFix/>
          </a:blip>
          <a:stretch>
            <a:fillRect/>
          </a:stretch>
        </p:blipFill>
        <p:spPr>
          <a:xfrm>
            <a:off x="4023825" y="2932150"/>
            <a:ext cx="3568950" cy="21256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1884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Flash Cards</a:t>
            </a:r>
            <a:endParaRPr/>
          </a:p>
        </p:txBody>
      </p:sp>
      <p:sp>
        <p:nvSpPr>
          <p:cNvPr id="88" name="Shape 88"/>
          <p:cNvSpPr txBox="1"/>
          <p:nvPr>
            <p:ph idx="1" type="body"/>
          </p:nvPr>
        </p:nvSpPr>
        <p:spPr>
          <a:xfrm>
            <a:off x="311700" y="1467375"/>
            <a:ext cx="8520600" cy="3582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First of all, students have to be taught the material in order to be tested on it.</a:t>
            </a:r>
            <a:endParaRPr/>
          </a:p>
          <a:p>
            <a:pPr indent="-342900" lvl="0" marL="457200" rtl="0">
              <a:spcBef>
                <a:spcPts val="0"/>
              </a:spcBef>
              <a:spcAft>
                <a:spcPts val="0"/>
              </a:spcAft>
              <a:buSzPts val="1800"/>
              <a:buAutoNum type="arabicPeriod"/>
            </a:pPr>
            <a:r>
              <a:rPr lang="en"/>
              <a:t>“Study Studio” will allow teachers to do this with ease through use of flashcard design implemented through a mix of Java, CSS, and HTML.</a:t>
            </a:r>
            <a:endParaRPr/>
          </a:p>
          <a:p>
            <a:pPr indent="457200" lvl="0" marL="2286000" rtl="0">
              <a:spcBef>
                <a:spcPts val="1600"/>
              </a:spcBef>
              <a:spcAft>
                <a:spcPts val="0"/>
              </a:spcAft>
              <a:buNone/>
            </a:pPr>
            <a:r>
              <a:rPr lang="en"/>
              <a:t>Online Vs. Classroom</a:t>
            </a:r>
            <a:endParaRPr/>
          </a:p>
          <a:p>
            <a:pPr indent="0" lvl="0" marL="0">
              <a:spcBef>
                <a:spcPts val="1600"/>
              </a:spcBef>
              <a:spcAft>
                <a:spcPts val="1600"/>
              </a:spcAft>
              <a:buNone/>
            </a:pPr>
            <a:r>
              <a:t/>
            </a:r>
            <a:endParaRPr/>
          </a:p>
        </p:txBody>
      </p:sp>
      <p:sp>
        <p:nvSpPr>
          <p:cNvPr id="89" name="Shape 89"/>
          <p:cNvSpPr txBox="1"/>
          <p:nvPr/>
        </p:nvSpPr>
        <p:spPr>
          <a:xfrm>
            <a:off x="1341300" y="2997450"/>
            <a:ext cx="2612700" cy="1737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Always </a:t>
            </a:r>
            <a:r>
              <a:rPr lang="en"/>
              <a:t>Available</a:t>
            </a:r>
            <a:endParaRPr/>
          </a:p>
          <a:p>
            <a:pPr indent="0" lvl="0" marL="0">
              <a:spcBef>
                <a:spcPts val="0"/>
              </a:spcBef>
              <a:spcAft>
                <a:spcPts val="0"/>
              </a:spcAft>
              <a:buNone/>
            </a:pPr>
            <a:r>
              <a:t/>
            </a:r>
            <a:endParaRPr/>
          </a:p>
          <a:p>
            <a:pPr indent="0" lvl="0" marL="0">
              <a:spcBef>
                <a:spcPts val="0"/>
              </a:spcBef>
              <a:spcAft>
                <a:spcPts val="0"/>
              </a:spcAft>
              <a:buNone/>
            </a:pPr>
            <a:r>
              <a:rPr lang="en"/>
              <a:t>Teachers can Create and share cards with students</a:t>
            </a:r>
            <a:endParaRPr/>
          </a:p>
          <a:p>
            <a:pPr indent="0" lvl="0" marL="0">
              <a:spcBef>
                <a:spcPts val="0"/>
              </a:spcBef>
              <a:spcAft>
                <a:spcPts val="0"/>
              </a:spcAft>
              <a:buNone/>
            </a:pPr>
            <a:r>
              <a:t/>
            </a:r>
            <a:endParaRPr/>
          </a:p>
          <a:p>
            <a:pPr indent="0" lvl="0" marL="0">
              <a:spcBef>
                <a:spcPts val="0"/>
              </a:spcBef>
              <a:spcAft>
                <a:spcPts val="0"/>
              </a:spcAft>
              <a:buNone/>
            </a:pPr>
            <a:r>
              <a:rPr lang="en"/>
              <a:t>Students can create their own cards easily.</a:t>
            </a:r>
            <a:endParaRPr/>
          </a:p>
        </p:txBody>
      </p:sp>
      <p:sp>
        <p:nvSpPr>
          <p:cNvPr id="90" name="Shape 90"/>
          <p:cNvSpPr txBox="1"/>
          <p:nvPr/>
        </p:nvSpPr>
        <p:spPr>
          <a:xfrm>
            <a:off x="4373725" y="2904150"/>
            <a:ext cx="2612700" cy="1773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Difficult to study topics while learning.</a:t>
            </a:r>
            <a:endParaRPr/>
          </a:p>
          <a:p>
            <a:pPr indent="0" lvl="0" marL="0">
              <a:spcBef>
                <a:spcPts val="0"/>
              </a:spcBef>
              <a:spcAft>
                <a:spcPts val="0"/>
              </a:spcAft>
              <a:buNone/>
            </a:pPr>
            <a:r>
              <a:t/>
            </a:r>
            <a:endParaRPr/>
          </a:p>
          <a:p>
            <a:pPr indent="0" lvl="0" marL="0">
              <a:spcBef>
                <a:spcPts val="0"/>
              </a:spcBef>
              <a:spcAft>
                <a:spcPts val="0"/>
              </a:spcAft>
              <a:buNone/>
            </a:pPr>
            <a:r>
              <a:rPr lang="en"/>
              <a:t>It is harder to admit wrong answers</a:t>
            </a:r>
            <a:endParaRPr/>
          </a:p>
          <a:p>
            <a:pPr indent="0" lvl="0" marL="0">
              <a:spcBef>
                <a:spcPts val="0"/>
              </a:spcBef>
              <a:spcAft>
                <a:spcPts val="0"/>
              </a:spcAft>
              <a:buNone/>
            </a:pPr>
            <a:r>
              <a:t/>
            </a:r>
            <a:endParaRPr/>
          </a:p>
          <a:p>
            <a:pPr indent="0" lvl="0" marL="0">
              <a:spcBef>
                <a:spcPts val="0"/>
              </a:spcBef>
              <a:spcAft>
                <a:spcPts val="0"/>
              </a:spcAft>
              <a:buNone/>
            </a:pPr>
            <a:r>
              <a:rPr lang="en"/>
              <a:t>Class time is limited</a:t>
            </a:r>
            <a:endParaRPr/>
          </a:p>
        </p:txBody>
      </p:sp>
      <p:sp>
        <p:nvSpPr>
          <p:cNvPr id="91" name="Shape 91"/>
          <p:cNvSpPr txBox="1"/>
          <p:nvPr/>
        </p:nvSpPr>
        <p:spPr>
          <a:xfrm>
            <a:off x="373225" y="911300"/>
            <a:ext cx="2367600" cy="405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t>Teaching</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Flash Cards</a:t>
            </a:r>
            <a:endParaRPr/>
          </a:p>
        </p:txBody>
      </p:sp>
      <p:sp>
        <p:nvSpPr>
          <p:cNvPr id="97" name="Shape 97"/>
          <p:cNvSpPr txBox="1"/>
          <p:nvPr>
            <p:ph idx="1" type="body"/>
          </p:nvPr>
        </p:nvSpPr>
        <p:spPr>
          <a:xfrm>
            <a:off x="311700" y="1761150"/>
            <a:ext cx="8520600" cy="2807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“Study Studio” will be based on a flashcard study approach in order to enhance user experience in studying techniques. </a:t>
            </a:r>
            <a:endParaRPr/>
          </a:p>
          <a:p>
            <a:pPr indent="0" lvl="0" marL="0">
              <a:spcBef>
                <a:spcPts val="1600"/>
              </a:spcBef>
              <a:spcAft>
                <a:spcPts val="0"/>
              </a:spcAft>
              <a:buNone/>
            </a:pPr>
            <a:r>
              <a:rPr lang="en"/>
              <a:t>The goal of this website is to help users reach their desired level of knowledge while adding extra factors such as creating their own cards and adding voice to the cards.</a:t>
            </a:r>
            <a:endParaRPr/>
          </a:p>
          <a:p>
            <a:pPr indent="0" lvl="0" marL="0">
              <a:spcBef>
                <a:spcPts val="1600"/>
              </a:spcBef>
              <a:spcAft>
                <a:spcPts val="1600"/>
              </a:spcAft>
              <a:buNone/>
            </a:pPr>
            <a:r>
              <a:rPr lang="en"/>
              <a:t>These features will also be made available through HTML and Javascript applications.</a:t>
            </a:r>
            <a:endParaRPr/>
          </a:p>
        </p:txBody>
      </p:sp>
      <p:sp>
        <p:nvSpPr>
          <p:cNvPr id="98" name="Shape 98"/>
          <p:cNvSpPr txBox="1"/>
          <p:nvPr/>
        </p:nvSpPr>
        <p:spPr>
          <a:xfrm>
            <a:off x="454875" y="1201325"/>
            <a:ext cx="2017800" cy="403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t>Students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Flash Cards</a:t>
            </a:r>
            <a:endParaRPr/>
          </a:p>
        </p:txBody>
      </p:sp>
      <p:sp>
        <p:nvSpPr>
          <p:cNvPr id="104" name="Shape 104"/>
          <p:cNvSpPr txBox="1"/>
          <p:nvPr>
            <p:ph idx="1" type="body"/>
          </p:nvPr>
        </p:nvSpPr>
        <p:spPr>
          <a:xfrm>
            <a:off x="230050" y="1727100"/>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When an individual looks at one side and tries to remember the answer, a mental process called “active recall” is activated. </a:t>
            </a:r>
            <a:endParaRPr/>
          </a:p>
          <a:p>
            <a:pPr indent="-342900" lvl="0" marL="457200" rtl="0">
              <a:spcBef>
                <a:spcPts val="0"/>
              </a:spcBef>
              <a:spcAft>
                <a:spcPts val="0"/>
              </a:spcAft>
              <a:buSzPts val="1800"/>
              <a:buChar char="●"/>
            </a:pPr>
            <a:r>
              <a:rPr lang="en"/>
              <a:t>Flashcards force active recall and the individual obtains stronger neuron connections for that area in memory.</a:t>
            </a:r>
            <a:endParaRPr/>
          </a:p>
          <a:p>
            <a:pPr indent="-342900" lvl="0" marL="457200" rtl="0">
              <a:spcBef>
                <a:spcPts val="0"/>
              </a:spcBef>
              <a:spcAft>
                <a:spcPts val="0"/>
              </a:spcAft>
              <a:buSzPts val="1800"/>
              <a:buChar char="●"/>
            </a:pPr>
            <a:r>
              <a:rPr lang="en"/>
              <a:t>When the answer is compared with their own, it is called metacognition, which is the process that ingrains memories in the mind. </a:t>
            </a:r>
            <a:endParaRPr/>
          </a:p>
          <a:p>
            <a:pPr indent="-342900" lvl="0" marL="457200" rtl="0">
              <a:spcBef>
                <a:spcPts val="0"/>
              </a:spcBef>
              <a:spcAft>
                <a:spcPts val="0"/>
              </a:spcAft>
              <a:buSzPts val="1800"/>
              <a:buChar char="●"/>
            </a:pPr>
            <a:r>
              <a:rPr lang="en"/>
              <a:t>Lastly, arrangement builds confidence in knowledge of a subject.</a:t>
            </a:r>
            <a:endParaRPr/>
          </a:p>
          <a:p>
            <a:pPr indent="0" lvl="0" marL="0">
              <a:spcBef>
                <a:spcPts val="1600"/>
              </a:spcBef>
              <a:spcAft>
                <a:spcPts val="1600"/>
              </a:spcAft>
              <a:buNone/>
            </a:pPr>
            <a:r>
              <a:t/>
            </a:r>
            <a:endParaRPr/>
          </a:p>
        </p:txBody>
      </p:sp>
      <p:sp>
        <p:nvSpPr>
          <p:cNvPr id="105" name="Shape 105"/>
          <p:cNvSpPr txBox="1"/>
          <p:nvPr/>
        </p:nvSpPr>
        <p:spPr>
          <a:xfrm>
            <a:off x="396550" y="1108000"/>
            <a:ext cx="4070400" cy="49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Flashcards are highly effective for a few reasons</a:t>
            </a:r>
            <a:endParaRPr/>
          </a:p>
        </p:txBody>
      </p:sp>
      <p:pic>
        <p:nvPicPr>
          <p:cNvPr descr="File:US Navy ..." id="106" name="Shape 106"/>
          <p:cNvPicPr preferRelativeResize="0"/>
          <p:nvPr/>
        </p:nvPicPr>
        <p:blipFill>
          <a:blip r:embed="rId3">
            <a:alphaModFix/>
          </a:blip>
          <a:stretch>
            <a:fillRect/>
          </a:stretch>
        </p:blipFill>
        <p:spPr>
          <a:xfrm>
            <a:off x="5035098" y="24276"/>
            <a:ext cx="2499024" cy="170282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Flash Cards!!!</a:t>
            </a:r>
            <a:endParaRPr/>
          </a:p>
        </p:txBody>
      </p:sp>
      <p:sp>
        <p:nvSpPr>
          <p:cNvPr id="112" name="Shape 112"/>
          <p:cNvSpPr txBox="1"/>
          <p:nvPr>
            <p:ph idx="1" type="body"/>
          </p:nvPr>
        </p:nvSpPr>
        <p:spPr>
          <a:xfrm>
            <a:off x="311700" y="1595650"/>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Our site will allow freedom of creation and editing of cards to help users gain confidence in what they study,</a:t>
            </a:r>
            <a:endParaRPr/>
          </a:p>
          <a:p>
            <a:pPr indent="0" lvl="0" marL="0">
              <a:spcBef>
                <a:spcPts val="1600"/>
              </a:spcBef>
              <a:spcAft>
                <a:spcPts val="0"/>
              </a:spcAft>
              <a:buNone/>
            </a:pPr>
            <a:r>
              <a:rPr lang="en"/>
              <a:t>By incorporating methods that facilitate repetition, our site will consciously and subconsciously make studying and teaching concepts easier.</a:t>
            </a:r>
            <a:endParaRPr/>
          </a:p>
          <a:p>
            <a:pPr indent="0" lvl="0" marL="0">
              <a:spcBef>
                <a:spcPts val="1600"/>
              </a:spcBef>
              <a:spcAft>
                <a:spcPts val="0"/>
              </a:spcAft>
              <a:buNone/>
            </a:pPr>
            <a:r>
              <a:rPr lang="en"/>
              <a:t>There are many other ways to learn, which will be included in the site. </a:t>
            </a:r>
            <a:endParaRPr/>
          </a:p>
          <a:p>
            <a:pPr indent="0" lvl="0" marL="0">
              <a:spcBef>
                <a:spcPts val="1600"/>
              </a:spcBef>
              <a:spcAft>
                <a:spcPts val="1600"/>
              </a:spcAft>
              <a:buClr>
                <a:schemeClr val="dk1"/>
              </a:buClr>
              <a:buSzPts val="1100"/>
              <a:buFont typeface="Arial"/>
              <a:buNone/>
            </a:pPr>
            <a:r>
              <a:rPr lang="en"/>
              <a:t>When it comes to reviewing concepts, flashcards are the most effective method.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Creating Flash Cards</a:t>
            </a:r>
            <a:endParaRPr/>
          </a:p>
        </p:txBody>
      </p:sp>
      <p:sp>
        <p:nvSpPr>
          <p:cNvPr id="118" name="Shape 1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400">
              <a:solidFill>
                <a:srgbClr val="666666"/>
              </a:solidFill>
            </a:endParaRPr>
          </a:p>
          <a:p>
            <a:pPr indent="-317500" lvl="0" marL="457200" rtl="0">
              <a:spcBef>
                <a:spcPts val="0"/>
              </a:spcBef>
              <a:spcAft>
                <a:spcPts val="0"/>
              </a:spcAft>
              <a:buClr>
                <a:srgbClr val="666666"/>
              </a:buClr>
              <a:buSzPts val="1400"/>
              <a:buChar char="●"/>
            </a:pPr>
            <a:r>
              <a:rPr lang="en" sz="1400">
                <a:solidFill>
                  <a:srgbClr val="666666"/>
                </a:solidFill>
              </a:rPr>
              <a:t>They will also be prompted if they would like to create  flashcards and be able to make them  private or public</a:t>
            </a:r>
            <a:endParaRPr sz="1400">
              <a:solidFill>
                <a:srgbClr val="666666"/>
              </a:solidFill>
            </a:endParaRPr>
          </a:p>
          <a:p>
            <a:pPr indent="0" lvl="0" marL="0" rtl="0">
              <a:spcBef>
                <a:spcPts val="0"/>
              </a:spcBef>
              <a:spcAft>
                <a:spcPts val="0"/>
              </a:spcAft>
              <a:buNone/>
            </a:pPr>
            <a:r>
              <a:t/>
            </a:r>
            <a:endParaRPr sz="1400">
              <a:solidFill>
                <a:srgbClr val="666666"/>
              </a:solidFill>
            </a:endParaRPr>
          </a:p>
          <a:p>
            <a:pPr indent="-317500" lvl="0" marL="457200" rtl="0">
              <a:spcBef>
                <a:spcPts val="0"/>
              </a:spcBef>
              <a:spcAft>
                <a:spcPts val="0"/>
              </a:spcAft>
              <a:buClr>
                <a:srgbClr val="666666"/>
              </a:buClr>
              <a:buSzPts val="1400"/>
              <a:buChar char="●"/>
            </a:pPr>
            <a:r>
              <a:rPr lang="en" sz="1400">
                <a:solidFill>
                  <a:srgbClr val="666666"/>
                </a:solidFill>
              </a:rPr>
              <a:t>This will follow to another webpage which will be a simple layout of filling two sections of information; one being the questions and the other being the answers</a:t>
            </a:r>
            <a:endParaRPr sz="1400">
              <a:solidFill>
                <a:srgbClr val="666666"/>
              </a:solidFill>
            </a:endParaRPr>
          </a:p>
          <a:p>
            <a:pPr indent="0" lvl="0" marL="0" rtl="0">
              <a:spcBef>
                <a:spcPts val="0"/>
              </a:spcBef>
              <a:spcAft>
                <a:spcPts val="0"/>
              </a:spcAft>
              <a:buNone/>
            </a:pPr>
            <a:r>
              <a:t/>
            </a:r>
            <a:endParaRPr sz="1400">
              <a:solidFill>
                <a:srgbClr val="666666"/>
              </a:solidFill>
            </a:endParaRPr>
          </a:p>
          <a:p>
            <a:pPr indent="-317500" lvl="0" marL="457200" rtl="0">
              <a:spcBef>
                <a:spcPts val="0"/>
              </a:spcBef>
              <a:spcAft>
                <a:spcPts val="0"/>
              </a:spcAft>
              <a:buClr>
                <a:srgbClr val="666666"/>
              </a:buClr>
              <a:buSzPts val="1400"/>
              <a:buChar char="●"/>
            </a:pPr>
            <a:r>
              <a:rPr lang="en" sz="1400">
                <a:solidFill>
                  <a:srgbClr val="666666"/>
                </a:solidFill>
              </a:rPr>
              <a:t>The users will have a limit of making a maximum of 50 flashcards per set.</a:t>
            </a:r>
            <a:endParaRPr sz="1400">
              <a:solidFill>
                <a:srgbClr val="66666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Flash Cards</a:t>
            </a:r>
            <a:endParaRPr/>
          </a:p>
        </p:txBody>
      </p:sp>
      <p:sp>
        <p:nvSpPr>
          <p:cNvPr id="124" name="Shape 124"/>
          <p:cNvSpPr txBox="1"/>
          <p:nvPr>
            <p:ph idx="1" type="body"/>
          </p:nvPr>
        </p:nvSpPr>
        <p:spPr>
          <a:xfrm>
            <a:off x="311700" y="1165200"/>
            <a:ext cx="8793600" cy="3614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Features</a:t>
            </a:r>
            <a:endParaRPr>
              <a:solidFill>
                <a:srgbClr val="000000"/>
              </a:solidFill>
            </a:endParaRPr>
          </a:p>
          <a:p>
            <a:pPr indent="-342900" lvl="0" marL="457200" rtl="0">
              <a:spcBef>
                <a:spcPts val="1600"/>
              </a:spcBef>
              <a:spcAft>
                <a:spcPts val="0"/>
              </a:spcAft>
              <a:buClr>
                <a:srgbClr val="000000"/>
              </a:buClr>
              <a:buSzPts val="1800"/>
              <a:buChar char="●"/>
            </a:pPr>
            <a:r>
              <a:rPr lang="en">
                <a:solidFill>
                  <a:srgbClr val="000000"/>
                </a:solidFill>
              </a:rPr>
              <a:t>Audio recordings</a:t>
            </a:r>
            <a:endParaRPr>
              <a:solidFill>
                <a:srgbClr val="000000"/>
              </a:solidFill>
            </a:endParaRPr>
          </a:p>
          <a:p>
            <a:pPr indent="-317500" lvl="1" marL="914400" rtl="0">
              <a:spcBef>
                <a:spcPts val="0"/>
              </a:spcBef>
              <a:spcAft>
                <a:spcPts val="0"/>
              </a:spcAft>
              <a:buClr>
                <a:srgbClr val="666666"/>
              </a:buClr>
              <a:buSzPts val="1400"/>
              <a:buChar char="○"/>
            </a:pPr>
            <a:r>
              <a:rPr lang="en">
                <a:solidFill>
                  <a:srgbClr val="666666"/>
                </a:solidFill>
              </a:rPr>
              <a:t>Users can record an audio pertaining to their flashcard</a:t>
            </a:r>
            <a:endParaRPr>
              <a:solidFill>
                <a:srgbClr val="666666"/>
              </a:solidFill>
            </a:endParaRPr>
          </a:p>
          <a:p>
            <a:pPr indent="-342900" lvl="0" marL="457200" rtl="0">
              <a:spcBef>
                <a:spcPts val="0"/>
              </a:spcBef>
              <a:spcAft>
                <a:spcPts val="0"/>
              </a:spcAft>
              <a:buClr>
                <a:srgbClr val="000000"/>
              </a:buClr>
              <a:buSzPts val="1800"/>
              <a:buChar char="●"/>
            </a:pPr>
            <a:r>
              <a:rPr lang="en">
                <a:solidFill>
                  <a:srgbClr val="000000"/>
                </a:solidFill>
              </a:rPr>
              <a:t>Upload images</a:t>
            </a:r>
            <a:endParaRPr>
              <a:solidFill>
                <a:srgbClr val="000000"/>
              </a:solidFill>
            </a:endParaRPr>
          </a:p>
          <a:p>
            <a:pPr indent="-317500" lvl="1" marL="914400" rtl="0">
              <a:spcBef>
                <a:spcPts val="0"/>
              </a:spcBef>
              <a:spcAft>
                <a:spcPts val="0"/>
              </a:spcAft>
              <a:buClr>
                <a:srgbClr val="666666"/>
              </a:buClr>
              <a:buSzPts val="1400"/>
              <a:buChar char="○"/>
            </a:pPr>
            <a:r>
              <a:rPr lang="en">
                <a:solidFill>
                  <a:srgbClr val="666666"/>
                </a:solidFill>
              </a:rPr>
              <a:t>Users can upload images to a flashcard for visual studying</a:t>
            </a:r>
            <a:endParaRPr>
              <a:solidFill>
                <a:srgbClr val="666666"/>
              </a:solidFill>
            </a:endParaRPr>
          </a:p>
          <a:p>
            <a:pPr indent="-342900" lvl="0" marL="457200" rtl="0">
              <a:spcBef>
                <a:spcPts val="0"/>
              </a:spcBef>
              <a:spcAft>
                <a:spcPts val="0"/>
              </a:spcAft>
              <a:buClr>
                <a:srgbClr val="000000"/>
              </a:buClr>
              <a:buSzPts val="1800"/>
              <a:buChar char="●"/>
            </a:pPr>
            <a:r>
              <a:rPr lang="en">
                <a:solidFill>
                  <a:srgbClr val="000000"/>
                </a:solidFill>
              </a:rPr>
              <a:t>Quiz Up</a:t>
            </a:r>
            <a:endParaRPr>
              <a:solidFill>
                <a:srgbClr val="000000"/>
              </a:solidFill>
            </a:endParaRPr>
          </a:p>
          <a:p>
            <a:pPr indent="-317500" lvl="1" marL="914400" rtl="0">
              <a:spcBef>
                <a:spcPts val="0"/>
              </a:spcBef>
              <a:spcAft>
                <a:spcPts val="0"/>
              </a:spcAft>
              <a:buClr>
                <a:srgbClr val="666666"/>
              </a:buClr>
              <a:buSzPts val="1400"/>
              <a:buChar char="○"/>
            </a:pPr>
            <a:r>
              <a:rPr lang="en">
                <a:solidFill>
                  <a:srgbClr val="666666"/>
                </a:solidFill>
              </a:rPr>
              <a:t>This feature can turn your flashcards into a quiz to test your knowledge</a:t>
            </a:r>
            <a:endParaRPr>
              <a:solidFill>
                <a:srgbClr val="666666"/>
              </a:solidFill>
            </a:endParaRPr>
          </a:p>
          <a:p>
            <a:pPr indent="-317500" lvl="1" marL="914400" rtl="0">
              <a:spcBef>
                <a:spcPts val="0"/>
              </a:spcBef>
              <a:spcAft>
                <a:spcPts val="0"/>
              </a:spcAft>
              <a:buClr>
                <a:srgbClr val="666666"/>
              </a:buClr>
              <a:buSzPts val="1400"/>
              <a:buChar char="○"/>
            </a:pPr>
            <a:r>
              <a:rPr lang="en">
                <a:solidFill>
                  <a:srgbClr val="666666"/>
                </a:solidFill>
              </a:rPr>
              <a:t>This works best with true/false and multiple choice</a:t>
            </a:r>
            <a:endParaRPr>
              <a:solidFill>
                <a:srgbClr val="666666"/>
              </a:solidFill>
            </a:endParaRPr>
          </a:p>
          <a:p>
            <a:pPr indent="0" lvl="0" marL="0">
              <a:spcBef>
                <a:spcPts val="1600"/>
              </a:spcBef>
              <a:spcAft>
                <a:spcPts val="1600"/>
              </a:spcAft>
              <a:buNone/>
            </a:pPr>
            <a:r>
              <a:t/>
            </a:r>
            <a:endParaRPr>
              <a:solidFill>
                <a:srgbClr val="666666"/>
              </a:solidFill>
            </a:endParaRPr>
          </a:p>
        </p:txBody>
      </p:sp>
      <p:pic>
        <p:nvPicPr>
          <p:cNvPr id="125" name="Shape 125"/>
          <p:cNvPicPr preferRelativeResize="0"/>
          <p:nvPr/>
        </p:nvPicPr>
        <p:blipFill>
          <a:blip r:embed="rId3">
            <a:alphaModFix/>
          </a:blip>
          <a:stretch>
            <a:fillRect/>
          </a:stretch>
        </p:blipFill>
        <p:spPr>
          <a:xfrm>
            <a:off x="6071394" y="1165194"/>
            <a:ext cx="2721051" cy="1673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