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84" r:id="rId1"/>
  </p:sldMasterIdLst>
  <p:notesMasterIdLst>
    <p:notesMasterId r:id="rId19"/>
  </p:notesMasterIdLst>
  <p:sldIdLst>
    <p:sldId id="256" r:id="rId2"/>
    <p:sldId id="257" r:id="rId3"/>
    <p:sldId id="272" r:id="rId4"/>
    <p:sldId id="258" r:id="rId5"/>
    <p:sldId id="259" r:id="rId6"/>
    <p:sldId id="260" r:id="rId7"/>
    <p:sldId id="261" r:id="rId8"/>
    <p:sldId id="262" r:id="rId9"/>
    <p:sldId id="273" r:id="rId10"/>
    <p:sldId id="269" r:id="rId11"/>
    <p:sldId id="266" r:id="rId12"/>
    <p:sldId id="270" r:id="rId13"/>
    <p:sldId id="263" r:id="rId14"/>
    <p:sldId id="274" r:id="rId15"/>
    <p:sldId id="277" r:id="rId16"/>
    <p:sldId id="276"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p:restoredTop sz="95728"/>
  </p:normalViewPr>
  <p:slideViewPr>
    <p:cSldViewPr snapToGrid="0">
      <p:cViewPr varScale="1">
        <p:scale>
          <a:sx n="84" d="100"/>
          <a:sy n="84" d="100"/>
        </p:scale>
        <p:origin x="200"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oglio_di_lavoro_di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Push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dLbl>
              <c:idx val="0"/>
              <c:layout>
                <c:manualLayout>
                  <c:x val="-3.9682539682539802E-3"/>
                  <c:y val="-1.0804050784135803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B27-A148-AB8E-C1ADCAD3CA14}"/>
                </c:ext>
              </c:extLst>
            </c:dLbl>
            <c:dLbl>
              <c:idx val="2"/>
              <c:layout>
                <c:manualLayout>
                  <c:x val="-1.190476190476190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Foglio1!$B$2:$B$8</c:f>
              <c:numCache>
                <c:formatCode>0.00E+00</c:formatCode>
                <c:ptCount val="7"/>
                <c:pt idx="0">
                  <c:v>0.18100000000000002</c:v>
                </c:pt>
                <c:pt idx="1">
                  <c:v>0.45000000000000007</c:v>
                </c:pt>
                <c:pt idx="2">
                  <c:v>0.1986</c:v>
                </c:pt>
                <c:pt idx="3">
                  <c:v>0.42579999999999996</c:v>
                </c:pt>
                <c:pt idx="4">
                  <c:v>0.42599999999999999</c:v>
                </c:pt>
                <c:pt idx="5">
                  <c:v>0.25319999999999998</c:v>
                </c:pt>
                <c:pt idx="6">
                  <c:v>0.20740000000000003</c:v>
                </c:pt>
              </c:numCache>
            </c:numRef>
          </c:val>
          <c:extLst>
            <c:ext xmlns:c16="http://schemas.microsoft.com/office/drawing/2014/chart" uri="{C3380CC4-5D6E-409C-BE32-E72D297353CC}">
              <c16:uniqueId val="{00000000-EB27-A148-AB8E-C1ADCAD3CA14}"/>
            </c:ext>
          </c:extLst>
        </c:ser>
        <c:ser>
          <c:idx val="1"/>
          <c:order val="1"/>
          <c:tx>
            <c:strRef>
              <c:f>Foglio1!$C$1</c:f>
              <c:strCache>
                <c:ptCount val="1"/>
                <c:pt idx="0">
                  <c:v>Pop</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dLbl>
              <c:idx val="0"/>
              <c:layout>
                <c:manualLayout>
                  <c:x val="1.3227513227513227E-2"/>
                  <c:y val="2.9465933436687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B27-A148-AB8E-C1ADCAD3CA14}"/>
                </c:ext>
              </c:extLst>
            </c:dLbl>
            <c:dLbl>
              <c:idx val="1"/>
              <c:layout>
                <c:manualLayout>
                  <c:x val="7.936507936507936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B27-A148-AB8E-C1ADCAD3CA14}"/>
                </c:ext>
              </c:extLst>
            </c:dLbl>
            <c:dLbl>
              <c:idx val="2"/>
              <c:layout>
                <c:manualLayout>
                  <c:x val="1.3227513227513178E-2"/>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B27-A148-AB8E-C1ADCAD3CA14}"/>
                </c:ext>
              </c:extLst>
            </c:dLbl>
            <c:dLbl>
              <c:idx val="3"/>
              <c:layout>
                <c:manualLayout>
                  <c:x val="5.2910052910051944E-3"/>
                  <c:y val="8.839780031006515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B27-A148-AB8E-C1ADCAD3CA14}"/>
                </c:ext>
              </c:extLst>
            </c:dLbl>
            <c:dLbl>
              <c:idx val="4"/>
              <c:layout>
                <c:manualLayout>
                  <c:x val="7.9365079365079361E-3"/>
                  <c:y val="-2.946593343668838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B27-A148-AB8E-C1ADCAD3CA14}"/>
                </c:ext>
              </c:extLst>
            </c:dLbl>
            <c:dLbl>
              <c:idx val="5"/>
              <c:layout>
                <c:manualLayout>
                  <c:x val="1.1904761904761904E-2"/>
                  <c:y val="8.8397800310064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B27-A148-AB8E-C1ADCAD3CA14}"/>
                </c:ext>
              </c:extLst>
            </c:dLbl>
            <c:dLbl>
              <c:idx val="6"/>
              <c:layout>
                <c:manualLayout>
                  <c:x val="6.6137566137566134E-3"/>
                  <c:y val="5.89318668733767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B27-A148-AB8E-C1ADCAD3CA14}"/>
                </c:ext>
              </c:extLst>
            </c:dLbl>
            <c:numFmt formatCode="0.0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Foglio1!$A$2:$A$8</c:f>
              <c:numCache>
                <c:formatCode>General</c:formatCode>
                <c:ptCount val="7"/>
                <c:pt idx="0">
                  <c:v>1</c:v>
                </c:pt>
                <c:pt idx="1">
                  <c:v>2</c:v>
                </c:pt>
                <c:pt idx="2">
                  <c:v>3</c:v>
                </c:pt>
                <c:pt idx="3">
                  <c:v>4</c:v>
                </c:pt>
                <c:pt idx="4">
                  <c:v>5</c:v>
                </c:pt>
                <c:pt idx="5">
                  <c:v>6</c:v>
                </c:pt>
                <c:pt idx="6">
                  <c:v>7</c:v>
                </c:pt>
              </c:numCache>
            </c:numRef>
          </c:cat>
          <c:val>
            <c:numRef>
              <c:f>Foglio1!$C$2:$C$8</c:f>
              <c:numCache>
                <c:formatCode>0.00E+00</c:formatCode>
                <c:ptCount val="7"/>
                <c:pt idx="0">
                  <c:v>0.20019999999999999</c:v>
                </c:pt>
                <c:pt idx="1">
                  <c:v>0.1986</c:v>
                </c:pt>
                <c:pt idx="2">
                  <c:v>0.20859999999999998</c:v>
                </c:pt>
                <c:pt idx="3">
                  <c:v>0.25640000000000007</c:v>
                </c:pt>
                <c:pt idx="4">
                  <c:v>0.19520000000000001</c:v>
                </c:pt>
                <c:pt idx="5">
                  <c:v>0.16120000000000001</c:v>
                </c:pt>
                <c:pt idx="6">
                  <c:v>8.9799999999999991E-2</c:v>
                </c:pt>
              </c:numCache>
            </c:numRef>
          </c:val>
          <c:extLst>
            <c:ext xmlns:c16="http://schemas.microsoft.com/office/drawing/2014/chart" uri="{C3380CC4-5D6E-409C-BE32-E72D297353CC}">
              <c16:uniqueId val="{00000001-EB27-A148-AB8E-C1ADCAD3CA14}"/>
            </c:ext>
          </c:extLst>
        </c:ser>
        <c:dLbls>
          <c:showLegendKey val="0"/>
          <c:showVal val="1"/>
          <c:showCatName val="0"/>
          <c:showSerName val="0"/>
          <c:showPercent val="0"/>
          <c:showBubbleSize val="0"/>
        </c:dLbls>
        <c:gapWidth val="164"/>
        <c:overlap val="-22"/>
        <c:axId val="1667175280"/>
        <c:axId val="1666553808"/>
      </c:barChart>
      <c:catAx>
        <c:axId val="166717528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a:solidFill>
                      <a:schemeClr val="tx1"/>
                    </a:solidFill>
                  </a:rPr>
                  <a:t>N°</a:t>
                </a:r>
                <a:r>
                  <a:rPr lang="it-IT" baseline="0" dirty="0">
                    <a:solidFill>
                      <a:schemeClr val="tx1"/>
                    </a:solidFill>
                  </a:rPr>
                  <a:t> Thread</a:t>
                </a:r>
                <a:endParaRPr lang="it-IT" dirty="0">
                  <a:solidFill>
                    <a:schemeClr val="tx1"/>
                  </a:solidFill>
                </a:endParaRPr>
              </a:p>
            </c:rich>
          </c:tx>
          <c:layout>
            <c:manualLayout>
              <c:xMode val="edge"/>
              <c:yMode val="edge"/>
              <c:x val="0.88568887222430515"/>
              <c:y val="0.92760220154605666"/>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1"/>
        <c:majorTickMark val="none"/>
        <c:minorTickMark val="none"/>
        <c:tickLblPos val="nextTo"/>
        <c:spPr>
          <a:noFill/>
          <a:ln w="19050" cap="flat" cmpd="sng" algn="ctr">
            <a:solidFill>
              <a:schemeClr val="tx1"/>
            </a:solidFill>
            <a:round/>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6553808"/>
        <c:crossesAt val="0"/>
        <c:auto val="1"/>
        <c:lblAlgn val="ctr"/>
        <c:lblOffset val="100"/>
        <c:noMultiLvlLbl val="0"/>
      </c:catAx>
      <c:valAx>
        <c:axId val="1666553808"/>
        <c:scaling>
          <c:orientation val="minMax"/>
          <c:max val="0.5"/>
        </c:scaling>
        <c:delete val="0"/>
        <c:axPos val="l"/>
        <c:title>
          <c:tx>
            <c:rich>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r>
                  <a:rPr lang="it-IT" dirty="0" err="1"/>
                  <a:t>ms</a:t>
                </a:r>
                <a:endParaRPr lang="it-IT" dirty="0"/>
              </a:p>
            </c:rich>
          </c:tx>
          <c:layout>
            <c:manualLayout>
              <c:xMode val="edge"/>
              <c:yMode val="edge"/>
              <c:x val="1.8518518518518517E-2"/>
              <c:y val="8.8502207160825047E-2"/>
            </c:manualLayout>
          </c:layout>
          <c:overlay val="0"/>
          <c:spPr>
            <a:noFill/>
            <a:ln>
              <a:noFill/>
            </a:ln>
            <a:effectLst/>
          </c:spPr>
          <c:txPr>
            <a:bodyPr rot="0" spcFirstLastPara="1" vertOverflow="ellipsis"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it-IT"/>
            </a:p>
          </c:txPr>
        </c:title>
        <c:numFmt formatCode="General" sourceLinked="0"/>
        <c:majorTickMark val="none"/>
        <c:minorTickMark val="none"/>
        <c:tickLblPos val="nextTo"/>
        <c:spPr>
          <a:noFill/>
          <a:ln w="19050">
            <a:solidFill>
              <a:schemeClr val="tx1"/>
            </a:solidFill>
            <a:tailEnd type="arrow"/>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667175280"/>
        <c:crosses val="autoZero"/>
        <c:crossBetween val="between"/>
        <c:majorUnit val="0.1"/>
        <c:minorUnit val="0.0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07D79-2D51-3242-953E-CF37BB36D48B}" type="datetimeFigureOut">
              <a:rPr lang="it-IT" smtClean="0"/>
              <a:t>23/11/23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DD211-0BBE-124B-8664-2F38452AB045}" type="slidenum">
              <a:rPr lang="it-IT" smtClean="0"/>
              <a:t>‹N›</a:t>
            </a:fld>
            <a:endParaRPr lang="it-IT"/>
          </a:p>
        </p:txBody>
      </p:sp>
    </p:spTree>
    <p:extLst>
      <p:ext uri="{BB962C8B-B14F-4D97-AF65-F5344CB8AC3E}">
        <p14:creationId xmlns:p14="http://schemas.microsoft.com/office/powerpoint/2010/main" val="244853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3390644-2D21-204A-B581-761C352473E7}" type="datetime1">
              <a:rPr lang="it-IT" smtClean="0"/>
              <a:t>23/11/23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03403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8297E00-0355-FE4D-B110-26598F51B6DD}"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39498864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CA81B79-BA9A-B849-8143-082AFCABDC87}"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a:t>
            </a:fld>
            <a:endParaRPr lang="en-US" dirty="0"/>
          </a:p>
        </p:txBody>
      </p:sp>
    </p:spTree>
    <p:extLst>
      <p:ext uri="{BB962C8B-B14F-4D97-AF65-F5344CB8AC3E}">
        <p14:creationId xmlns:p14="http://schemas.microsoft.com/office/powerpoint/2010/main" val="35617997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392623D-2DCB-174A-BC9B-3E247E7063CD}" type="datetime1">
              <a:rPr lang="it-IT" smtClean="0"/>
              <a:t>23/11/23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6329715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067934C-83E2-D344-A233-A1EFEE0C80EC}" type="datetime1">
              <a:rPr lang="it-IT" smtClean="0"/>
              <a:t>23/11/23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31351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D88A74A-6D5A-884F-A3F9-1BCDF06D34AA}" type="datetime1">
              <a:rPr lang="it-IT" smtClean="0"/>
              <a:t>23/11/23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5428516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15D58A0-E1E8-3045-B4A7-325AAC2AB2F5}" type="datetime1">
              <a:rPr lang="it-IT" smtClean="0"/>
              <a:t>23/11/23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9743920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D40EDB8-D27C-3D4F-B07A-46EE75D6040A}" type="datetime1">
              <a:rPr lang="it-IT" smtClean="0"/>
              <a:t>23/11/23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16598771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07E1F-2427-4940-99B2-A598A26A25A7}" type="datetime1">
              <a:rPr lang="it-IT" smtClean="0"/>
              <a:t>23/11/23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‹N›</a:t>
            </a:fld>
            <a:endParaRPr lang="en-US" dirty="0"/>
          </a:p>
        </p:txBody>
      </p:sp>
    </p:spTree>
    <p:extLst>
      <p:ext uri="{BB962C8B-B14F-4D97-AF65-F5344CB8AC3E}">
        <p14:creationId xmlns:p14="http://schemas.microsoft.com/office/powerpoint/2010/main" val="27674307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FBFD3CD-5BB2-7344-BB84-BF22F472B7A7}" type="datetime1">
              <a:rPr lang="it-IT" smtClean="0"/>
              <a:t>23/11/23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51157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3EF758-81D7-4E4A-9072-3972B1C1503D}" type="datetime1">
              <a:rPr lang="it-IT" smtClean="0"/>
              <a:t>23/11/23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723171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E9E65DC-D79F-EF46-9253-92FD33EB5EF8}" type="datetime1">
              <a:rPr lang="it-IT" smtClean="0"/>
              <a:t>23/11/23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9705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leone21/RTES-Project.g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84056C-D2A4-C849-4488-58949C8173E4}"/>
              </a:ext>
            </a:extLst>
          </p:cNvPr>
          <p:cNvSpPr>
            <a:spLocks noGrp="1"/>
          </p:cNvSpPr>
          <p:nvPr>
            <p:ph type="ctrTitle"/>
          </p:nvPr>
        </p:nvSpPr>
        <p:spPr/>
        <p:txBody>
          <a:bodyPr/>
          <a:lstStyle/>
          <a:p>
            <a:r>
              <a:rPr lang="it-IT" sz="6600" b="1" dirty="0"/>
              <a:t>Progetto real-time embedded system</a:t>
            </a:r>
          </a:p>
        </p:txBody>
      </p:sp>
      <p:sp>
        <p:nvSpPr>
          <p:cNvPr id="3" name="Sottotitolo 2">
            <a:extLst>
              <a:ext uri="{FF2B5EF4-FFF2-40B4-BE49-F238E27FC236}">
                <a16:creationId xmlns:a16="http://schemas.microsoft.com/office/drawing/2014/main" id="{081D4DE3-2442-9ED2-E333-C9AB06510AB5}"/>
              </a:ext>
            </a:extLst>
          </p:cNvPr>
          <p:cNvSpPr>
            <a:spLocks noGrp="1"/>
          </p:cNvSpPr>
          <p:nvPr>
            <p:ph type="subTitle" idx="1"/>
          </p:nvPr>
        </p:nvSpPr>
        <p:spPr>
          <a:xfrm>
            <a:off x="2679906" y="3956279"/>
            <a:ext cx="7021142" cy="1086237"/>
          </a:xfrm>
        </p:spPr>
        <p:txBody>
          <a:bodyPr>
            <a:normAutofit fontScale="92500"/>
          </a:bodyPr>
          <a:lstStyle/>
          <a:p>
            <a:pPr algn="just"/>
            <a:r>
              <a:rPr lang="it-IT"/>
              <a:t>Libreria per l’implementazione di una coda FIFO thread-safe con funzioni di inserimento ed estrazione bloccanti</a:t>
            </a:r>
            <a:endParaRPr lang="it-IT" dirty="0"/>
          </a:p>
        </p:txBody>
      </p:sp>
    </p:spTree>
    <p:extLst>
      <p:ext uri="{BB962C8B-B14F-4D97-AF65-F5344CB8AC3E}">
        <p14:creationId xmlns:p14="http://schemas.microsoft.com/office/powerpoint/2010/main" val="2285674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E08FC4-0213-CCE0-4BB5-CD1AE8864892}"/>
              </a:ext>
            </a:extLst>
          </p:cNvPr>
          <p:cNvSpPr>
            <a:spLocks noGrp="1"/>
          </p:cNvSpPr>
          <p:nvPr>
            <p:ph type="title"/>
          </p:nvPr>
        </p:nvSpPr>
        <p:spPr>
          <a:xfrm>
            <a:off x="1371600" y="685800"/>
            <a:ext cx="9601200" cy="733097"/>
          </a:xfrm>
        </p:spPr>
        <p:txBody>
          <a:bodyPr/>
          <a:lstStyle/>
          <a:p>
            <a:r>
              <a:rPr lang="it-IT" b="1" dirty="0"/>
              <a:t>Compiler e </a:t>
            </a:r>
            <a:r>
              <a:rPr lang="it-IT" b="1" dirty="0" err="1"/>
              <a:t>CMakeLists.txt</a:t>
            </a:r>
            <a:endParaRPr lang="it-IT" dirty="0"/>
          </a:p>
        </p:txBody>
      </p:sp>
      <p:sp>
        <p:nvSpPr>
          <p:cNvPr id="3" name="Segnaposto contenuto 2">
            <a:extLst>
              <a:ext uri="{FF2B5EF4-FFF2-40B4-BE49-F238E27FC236}">
                <a16:creationId xmlns:a16="http://schemas.microsoft.com/office/drawing/2014/main" id="{9CBE9692-12C5-A584-D4E6-B4364160D8B5}"/>
              </a:ext>
            </a:extLst>
          </p:cNvPr>
          <p:cNvSpPr>
            <a:spLocks noGrp="1"/>
          </p:cNvSpPr>
          <p:nvPr>
            <p:ph idx="1"/>
          </p:nvPr>
        </p:nvSpPr>
        <p:spPr>
          <a:xfrm>
            <a:off x="1371600" y="1423495"/>
            <a:ext cx="9601200" cy="4815086"/>
          </a:xfrm>
        </p:spPr>
        <p:txBody>
          <a:bodyPr>
            <a:normAutofit fontScale="92500" lnSpcReduction="10000"/>
          </a:bodyPr>
          <a:lstStyle/>
          <a:p>
            <a:r>
              <a:rPr lang="it-IT" dirty="0"/>
              <a:t>Prima di poter passare alla fase di test bisogna configurare correttamente l’ambiente.</a:t>
            </a:r>
          </a:p>
          <a:p>
            <a:r>
              <a:rPr lang="it-IT" dirty="0"/>
              <a:t>Importiamo inizialmente la libreria e la sua implementazione all’interno del progetto di test e configuriamo il file </a:t>
            </a:r>
            <a:r>
              <a:rPr lang="it-IT" dirty="0" err="1"/>
              <a:t>CMakeLists.txt</a:t>
            </a:r>
            <a:r>
              <a:rPr lang="it-IT" dirty="0"/>
              <a:t> come di seguito:</a:t>
            </a:r>
          </a:p>
          <a:p>
            <a:pPr lvl="5"/>
            <a:r>
              <a:rPr lang="it-IT" dirty="0" err="1">
                <a:solidFill>
                  <a:srgbClr val="FFC66D"/>
                </a:solidFill>
                <a:effectLst/>
                <a:latin typeface="JetBrains Mono"/>
              </a:rPr>
              <a:t>cmake_minimum_required</a:t>
            </a:r>
            <a:r>
              <a:rPr lang="it-IT" dirty="0">
                <a:solidFill>
                  <a:srgbClr val="A9B7C6"/>
                </a:solidFill>
                <a:effectLst/>
                <a:latin typeface="JetBrains Mono"/>
              </a:rPr>
              <a:t>(</a:t>
            </a:r>
            <a:r>
              <a:rPr lang="it-IT" dirty="0">
                <a:solidFill>
                  <a:srgbClr val="CC7832"/>
                </a:solidFill>
                <a:effectLst/>
                <a:latin typeface="JetBrains Mono"/>
              </a:rPr>
              <a:t>VERSION </a:t>
            </a:r>
            <a:r>
              <a:rPr lang="it-IT" dirty="0">
                <a:solidFill>
                  <a:srgbClr val="A9B7C6"/>
                </a:solidFill>
                <a:effectLst/>
                <a:latin typeface="JetBrains Mono"/>
              </a:rPr>
              <a:t>3.25)</a:t>
            </a:r>
            <a:br>
              <a:rPr lang="it-IT" dirty="0">
                <a:solidFill>
                  <a:srgbClr val="A9B7C6"/>
                </a:solidFill>
                <a:effectLst/>
                <a:latin typeface="JetBrains Mono"/>
              </a:rPr>
            </a:br>
            <a:r>
              <a:rPr lang="it-IT" dirty="0">
                <a:solidFill>
                  <a:srgbClr val="FFC66D"/>
                </a:solidFill>
                <a:effectLst/>
                <a:latin typeface="JetBrains Mono"/>
              </a:rPr>
              <a:t>project</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C</a:t>
            </a:r>
            <a:r>
              <a:rPr lang="it-IT" dirty="0">
                <a:solidFill>
                  <a:srgbClr val="A9B7C6"/>
                </a:solidFill>
                <a:effectLst/>
                <a:latin typeface="JetBrains Mono"/>
              </a:rPr>
              <a:t>)</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(CMAKE_C_STANDARD 11)</a:t>
            </a:r>
            <a:br>
              <a:rPr lang="it-IT" dirty="0">
                <a:solidFill>
                  <a:srgbClr val="A9B7C6"/>
                </a:solidFill>
                <a:effectLst/>
                <a:latin typeface="JetBrains Mono"/>
              </a:rPr>
            </a:br>
            <a:r>
              <a:rPr lang="it-IT" dirty="0">
                <a:solidFill>
                  <a:srgbClr val="FFC66D"/>
                </a:solidFill>
                <a:effectLst/>
                <a:latin typeface="JetBrains Mono"/>
              </a:rPr>
              <a:t>set</a:t>
            </a:r>
            <a:r>
              <a:rPr lang="it-IT" dirty="0">
                <a:solidFill>
                  <a:srgbClr val="A9B7C6"/>
                </a:solidFill>
                <a:effectLst/>
                <a:latin typeface="JetBrains Mono"/>
              </a:rPr>
              <a:t>(SOURCE_FILES </a:t>
            </a:r>
            <a:r>
              <a:rPr lang="it-IT" dirty="0" err="1">
                <a:solidFill>
                  <a:srgbClr val="A9B7C6"/>
                </a:solidFill>
                <a:effectLst/>
                <a:latin typeface="JetBrains Mono"/>
              </a:rPr>
              <a:t>main.c</a:t>
            </a:r>
            <a:r>
              <a:rPr lang="it-IT" dirty="0">
                <a:solidFill>
                  <a:srgbClr val="A9B7C6"/>
                </a:solidFill>
                <a:effectLst/>
                <a:latin typeface="JetBrains Mono"/>
              </a:rPr>
              <a:t> </a:t>
            </a:r>
            <a:r>
              <a:rPr lang="it-IT" dirty="0" err="1">
                <a:solidFill>
                  <a:srgbClr val="A9B7C6"/>
                </a:solidFill>
                <a:effectLst/>
                <a:latin typeface="JetBrains Mono"/>
              </a:rPr>
              <a:t>library.c</a:t>
            </a:r>
            <a:r>
              <a:rPr lang="it-IT" dirty="0">
                <a:solidFill>
                  <a:srgbClr val="A9B7C6"/>
                </a:solidFill>
                <a:effectLst/>
                <a:latin typeface="JetBrains Mono"/>
              </a:rPr>
              <a:t>)</a:t>
            </a:r>
            <a:br>
              <a:rPr lang="it-IT" dirty="0">
                <a:solidFill>
                  <a:srgbClr val="A9B7C6"/>
                </a:solidFill>
                <a:effectLst/>
                <a:latin typeface="JetBrains Mono"/>
              </a:rPr>
            </a:br>
            <a:r>
              <a:rPr lang="it-IT" dirty="0" err="1">
                <a:solidFill>
                  <a:srgbClr val="FFC66D"/>
                </a:solidFill>
                <a:effectLst/>
                <a:latin typeface="JetBrains Mono"/>
              </a:rPr>
              <a:t>add_library</a:t>
            </a:r>
            <a:r>
              <a:rPr lang="it-IT" dirty="0">
                <a:solidFill>
                  <a:srgbClr val="A9B7C6"/>
                </a:solidFill>
                <a:effectLst/>
                <a:latin typeface="JetBrains Mono"/>
              </a:rPr>
              <a:t>(</a:t>
            </a:r>
            <a:r>
              <a:rPr lang="it-IT" dirty="0" err="1">
                <a:solidFill>
                  <a:srgbClr val="A9B7C6"/>
                </a:solidFill>
                <a:effectLst/>
                <a:latin typeface="JetBrains Mono"/>
              </a:rPr>
              <a:t>code_ts</a:t>
            </a:r>
            <a:r>
              <a:rPr lang="it-IT" dirty="0">
                <a:solidFill>
                  <a:srgbClr val="A9B7C6"/>
                </a:solidFill>
                <a:effectLst/>
                <a:latin typeface="JetBrains Mono"/>
              </a:rPr>
              <a:t> </a:t>
            </a:r>
            <a:r>
              <a:rPr lang="it-IT" dirty="0">
                <a:solidFill>
                  <a:srgbClr val="CC7832"/>
                </a:solidFill>
                <a:effectLst/>
                <a:latin typeface="JetBrains Mono"/>
              </a:rPr>
              <a:t>${</a:t>
            </a:r>
            <a:r>
              <a:rPr lang="it-IT" dirty="0">
                <a:solidFill>
                  <a:srgbClr val="A9B7C6"/>
                </a:solidFill>
                <a:effectLst/>
                <a:latin typeface="JetBrains Mono"/>
              </a:rPr>
              <a:t>SOURCE_FILES</a:t>
            </a:r>
            <a:r>
              <a:rPr lang="it-IT" dirty="0">
                <a:solidFill>
                  <a:srgbClr val="CC7832"/>
                </a:solidFill>
                <a:effectLst/>
                <a:latin typeface="JetBrains Mono"/>
              </a:rPr>
              <a:t>}</a:t>
            </a:r>
            <a:r>
              <a:rPr lang="it-IT" dirty="0">
                <a:solidFill>
                  <a:srgbClr val="A9B7C6"/>
                </a:solidFill>
                <a:effectLst/>
                <a:latin typeface="JetBrains Mono"/>
              </a:rPr>
              <a:t>)</a:t>
            </a:r>
            <a:endParaRPr lang="it-IT" dirty="0"/>
          </a:p>
          <a:p>
            <a:pPr marL="530352" lvl="1" indent="0">
              <a:buNone/>
            </a:pPr>
            <a:r>
              <a:rPr lang="it-IT" i="0" dirty="0"/>
              <a:t>Dove abbiamo dichiarato una variabile </a:t>
            </a:r>
            <a:r>
              <a:rPr lang="it-IT" dirty="0"/>
              <a:t>‘SOURCE_FILES’,</a:t>
            </a:r>
            <a:r>
              <a:rPr lang="it-IT" i="0" dirty="0"/>
              <a:t> che contiene appunto i file sorgente del progetto e l’abbiamo importata tramite l’istruzione </a:t>
            </a:r>
            <a:r>
              <a:rPr lang="it-IT" dirty="0" err="1"/>
              <a:t>add_library</a:t>
            </a:r>
            <a:r>
              <a:rPr lang="it-IT" i="0" dirty="0"/>
              <a:t>.</a:t>
            </a:r>
            <a:br>
              <a:rPr lang="it-IT" i="0" dirty="0"/>
            </a:br>
            <a:r>
              <a:rPr lang="it-IT" i="0" dirty="0"/>
              <a:t>In alternativa, si può aggiungere la libreria nella cartella ~/Library/Frameworks e si importa dall’applicazione scelta per lo sviluppo.</a:t>
            </a:r>
          </a:p>
          <a:p>
            <a:r>
              <a:rPr lang="it-IT" dirty="0"/>
              <a:t>Successivamente, prima di lanciare la </a:t>
            </a:r>
            <a:r>
              <a:rPr lang="it-IT" dirty="0" err="1"/>
              <a:t>run</a:t>
            </a:r>
            <a:r>
              <a:rPr lang="it-IT" dirty="0"/>
              <a:t>, da terminale aggiungiamo le istruzioni del </a:t>
            </a:r>
            <a:r>
              <a:rPr lang="it-IT" dirty="0" err="1"/>
              <a:t>compiler</a:t>
            </a:r>
            <a:r>
              <a:rPr lang="it-IT" dirty="0"/>
              <a:t> con il seguente comando:</a:t>
            </a:r>
          </a:p>
          <a:p>
            <a:pPr marL="2359152" lvl="5" indent="0">
              <a:buNone/>
            </a:pPr>
            <a:r>
              <a:rPr lang="it-IT" dirty="0"/>
              <a:t>	clang -o </a:t>
            </a:r>
            <a:r>
              <a:rPr lang="it-IT" dirty="0" err="1"/>
              <a:t>main</a:t>
            </a:r>
            <a:r>
              <a:rPr lang="it-IT" dirty="0"/>
              <a:t> </a:t>
            </a:r>
            <a:r>
              <a:rPr lang="it-IT" dirty="0" err="1"/>
              <a:t>main.c</a:t>
            </a:r>
            <a:r>
              <a:rPr lang="it-IT" dirty="0"/>
              <a:t> </a:t>
            </a:r>
            <a:r>
              <a:rPr lang="it-IT" dirty="0" err="1"/>
              <a:t>library.c</a:t>
            </a:r>
            <a:r>
              <a:rPr lang="it-IT" dirty="0"/>
              <a:t> –</a:t>
            </a:r>
            <a:r>
              <a:rPr lang="it-IT" dirty="0" err="1"/>
              <a:t>lpthread</a:t>
            </a:r>
            <a:endParaRPr lang="it-IT" dirty="0"/>
          </a:p>
          <a:p>
            <a:r>
              <a:rPr lang="it-IT" dirty="0"/>
              <a:t>Infine, lanciamo il programma da terminale e andiamo ad analizzare le stampe in console.</a:t>
            </a:r>
          </a:p>
        </p:txBody>
      </p:sp>
      <p:sp>
        <p:nvSpPr>
          <p:cNvPr id="4" name="Segnaposto numero diapositiva 3">
            <a:extLst>
              <a:ext uri="{FF2B5EF4-FFF2-40B4-BE49-F238E27FC236}">
                <a16:creationId xmlns:a16="http://schemas.microsoft.com/office/drawing/2014/main" id="{AD10E6F9-BF9F-E559-CB6E-231FED1A2AD6}"/>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0535413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pic>
        <p:nvPicPr>
          <p:cNvPr id="6" name="Segnaposto contenuto 5" descr="Immagine che contiene testo, schermata, software, Carattere&#10;&#10;Descrizione generata automaticamente">
            <a:extLst>
              <a:ext uri="{FF2B5EF4-FFF2-40B4-BE49-F238E27FC236}">
                <a16:creationId xmlns:a16="http://schemas.microsoft.com/office/drawing/2014/main" id="{70A065C9-D7FD-3E62-476C-4ADB719A361E}"/>
              </a:ext>
            </a:extLst>
          </p:cNvPr>
          <p:cNvPicPr>
            <a:picLocks noGrp="1" noChangeAspect="1"/>
          </p:cNvPicPr>
          <p:nvPr>
            <p:ph sz="half" idx="1"/>
          </p:nvPr>
        </p:nvPicPr>
        <p:blipFill>
          <a:blip r:embed="rId2"/>
          <a:stretch>
            <a:fillRect/>
          </a:stretch>
        </p:blipFill>
        <p:spPr>
          <a:xfrm>
            <a:off x="1371599" y="1638300"/>
            <a:ext cx="4317709" cy="4229100"/>
          </a:xfrm>
        </p:spPr>
      </p:pic>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Per eseguire dei test sulla realizzazione del progetto, ho implementato una funzione </a:t>
            </a:r>
            <a:r>
              <a:rPr lang="it-IT" dirty="0" err="1"/>
              <a:t>main</a:t>
            </a:r>
            <a:r>
              <a:rPr lang="it-IT" dirty="0"/>
              <a:t> in cui viene creata una coda e vengono inizializzati </a:t>
            </a:r>
            <a:r>
              <a:rPr lang="it-IT" dirty="0" err="1"/>
              <a:t>N</a:t>
            </a:r>
            <a:r>
              <a:rPr lang="it-IT" dirty="0"/>
              <a:t> </a:t>
            </a:r>
            <a:r>
              <a:rPr lang="it-IT" dirty="0" err="1"/>
              <a:t>pthread</a:t>
            </a:r>
            <a:r>
              <a:rPr lang="it-IT" dirty="0"/>
              <a:t>, ognuno dei quali esegue le funzioni che vedremo in seguito.</a:t>
            </a:r>
          </a:p>
        </p:txBody>
      </p:sp>
      <p:sp>
        <p:nvSpPr>
          <p:cNvPr id="7" name="Segnaposto numero diapositiva 6">
            <a:extLst>
              <a:ext uri="{FF2B5EF4-FFF2-40B4-BE49-F238E27FC236}">
                <a16:creationId xmlns:a16="http://schemas.microsoft.com/office/drawing/2014/main" id="{4E1B5090-D2C7-A846-4521-2C83F908DE42}"/>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18291658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8032F0-2978-75F3-A5ED-34EF0DF6D174}"/>
              </a:ext>
            </a:extLst>
          </p:cNvPr>
          <p:cNvSpPr>
            <a:spLocks noGrp="1"/>
          </p:cNvSpPr>
          <p:nvPr>
            <p:ph type="title"/>
          </p:nvPr>
        </p:nvSpPr>
        <p:spPr>
          <a:xfrm>
            <a:off x="1371600" y="685800"/>
            <a:ext cx="9601200" cy="701566"/>
          </a:xfrm>
        </p:spPr>
        <p:txBody>
          <a:bodyPr/>
          <a:lstStyle/>
          <a:p>
            <a:r>
              <a:rPr lang="it-IT" b="1" dirty="0" err="1"/>
              <a:t>Main</a:t>
            </a:r>
            <a:r>
              <a:rPr lang="it-IT" b="1" dirty="0"/>
              <a:t> e thread</a:t>
            </a:r>
          </a:p>
        </p:txBody>
      </p:sp>
      <p:sp>
        <p:nvSpPr>
          <p:cNvPr id="4" name="Segnaposto contenuto 3">
            <a:extLst>
              <a:ext uri="{FF2B5EF4-FFF2-40B4-BE49-F238E27FC236}">
                <a16:creationId xmlns:a16="http://schemas.microsoft.com/office/drawing/2014/main" id="{9F6C7D47-1EE4-DA63-873B-0B0219199627}"/>
              </a:ext>
            </a:extLst>
          </p:cNvPr>
          <p:cNvSpPr>
            <a:spLocks noGrp="1"/>
          </p:cNvSpPr>
          <p:nvPr>
            <p:ph sz="half" idx="2"/>
          </p:nvPr>
        </p:nvSpPr>
        <p:spPr>
          <a:xfrm>
            <a:off x="6502694" y="1638300"/>
            <a:ext cx="4470106" cy="4229100"/>
          </a:xfrm>
        </p:spPr>
        <p:txBody>
          <a:bodyPr anchor="ctr"/>
          <a:lstStyle/>
          <a:p>
            <a:r>
              <a:rPr lang="it-IT" dirty="0"/>
              <a:t>Ogni thread dunque, eseguirà quanto illustrato. </a:t>
            </a:r>
          </a:p>
          <a:p>
            <a:r>
              <a:rPr lang="it-IT" dirty="0"/>
              <a:t>Inizialmente, abbiamo tutte le dichiarazioni delle variabili necessarie, seguite dalla funzione di </a:t>
            </a:r>
            <a:r>
              <a:rPr lang="it-IT" dirty="0" err="1"/>
              <a:t>timetest</a:t>
            </a:r>
            <a:r>
              <a:rPr lang="it-IT" dirty="0"/>
              <a:t> che vedremo successivamente.</a:t>
            </a:r>
          </a:p>
          <a:p>
            <a:r>
              <a:rPr lang="it-IT" dirty="0"/>
              <a:t>Dopodiché, ciascun thread procede richiamando diverse volte le funzioni di </a:t>
            </a:r>
            <a:r>
              <a:rPr lang="it-IT" dirty="0" err="1"/>
              <a:t>push</a:t>
            </a:r>
            <a:r>
              <a:rPr lang="it-IT" dirty="0"/>
              <a:t> e pop analizzate in precedenza, col fine di testare il funzionamento della libreria.</a:t>
            </a:r>
          </a:p>
        </p:txBody>
      </p:sp>
      <p:sp>
        <p:nvSpPr>
          <p:cNvPr id="3" name="Segnaposto numero diapositiva 2">
            <a:extLst>
              <a:ext uri="{FF2B5EF4-FFF2-40B4-BE49-F238E27FC236}">
                <a16:creationId xmlns:a16="http://schemas.microsoft.com/office/drawing/2014/main" id="{4B108C24-40F3-FED6-5EA3-054BC4023DB5}"/>
              </a:ext>
            </a:extLst>
          </p:cNvPr>
          <p:cNvSpPr>
            <a:spLocks noGrp="1"/>
          </p:cNvSpPr>
          <p:nvPr>
            <p:ph type="sldNum" sz="quarter" idx="12"/>
          </p:nvPr>
        </p:nvSpPr>
        <p:spPr/>
        <p:txBody>
          <a:bodyPr/>
          <a:lstStyle/>
          <a:p>
            <a:fld id="{69E57DC2-970A-4B3E-BB1C-7A09969E49DF}" type="slidenum">
              <a:rPr lang="en-US" smtClean="0"/>
              <a:t>11</a:t>
            </a:fld>
            <a:endParaRPr lang="en-US" dirty="0"/>
          </a:p>
        </p:txBody>
      </p:sp>
      <p:pic>
        <p:nvPicPr>
          <p:cNvPr id="9" name="Segnaposto contenuto 8" descr="Immagine che contiene testo, schermata, software&#10;&#10;Descrizione generata automaticamente">
            <a:extLst>
              <a:ext uri="{FF2B5EF4-FFF2-40B4-BE49-F238E27FC236}">
                <a16:creationId xmlns:a16="http://schemas.microsoft.com/office/drawing/2014/main" id="{AEC1EABE-66C7-55B0-447D-E2F80738AF19}"/>
              </a:ext>
            </a:extLst>
          </p:cNvPr>
          <p:cNvPicPr>
            <a:picLocks noGrp="1" noChangeAspect="1"/>
          </p:cNvPicPr>
          <p:nvPr>
            <p:ph sz="half" idx="1"/>
          </p:nvPr>
        </p:nvPicPr>
        <p:blipFill>
          <a:blip r:embed="rId2"/>
          <a:stretch>
            <a:fillRect/>
          </a:stretch>
        </p:blipFill>
        <p:spPr>
          <a:xfrm>
            <a:off x="1371600" y="1638301"/>
            <a:ext cx="5009676" cy="4229099"/>
          </a:xfrm>
        </p:spPr>
      </p:pic>
    </p:spTree>
    <p:extLst>
      <p:ext uri="{BB962C8B-B14F-4D97-AF65-F5344CB8AC3E}">
        <p14:creationId xmlns:p14="http://schemas.microsoft.com/office/powerpoint/2010/main" val="7821956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60FAE7-22C2-2965-5C82-5798FFAC04A6}"/>
              </a:ext>
            </a:extLst>
          </p:cNvPr>
          <p:cNvSpPr>
            <a:spLocks noGrp="1"/>
          </p:cNvSpPr>
          <p:nvPr>
            <p:ph type="title"/>
          </p:nvPr>
        </p:nvSpPr>
        <p:spPr>
          <a:xfrm>
            <a:off x="1371600" y="685800"/>
            <a:ext cx="9601200" cy="785813"/>
          </a:xfrm>
        </p:spPr>
        <p:txBody>
          <a:bodyPr/>
          <a:lstStyle/>
          <a:p>
            <a:r>
              <a:rPr lang="it-IT" b="1" dirty="0" err="1"/>
              <a:t>Timetest</a:t>
            </a:r>
            <a:r>
              <a:rPr lang="it-IT" b="1" dirty="0"/>
              <a:t> e </a:t>
            </a:r>
            <a:r>
              <a:rPr lang="it-IT" b="1" dirty="0" err="1"/>
              <a:t>Nanopause</a:t>
            </a:r>
            <a:endParaRPr lang="it-IT" b="1" dirty="0"/>
          </a:p>
        </p:txBody>
      </p:sp>
      <p:sp>
        <p:nvSpPr>
          <p:cNvPr id="3" name="Segnaposto contenuto 2">
            <a:extLst>
              <a:ext uri="{FF2B5EF4-FFF2-40B4-BE49-F238E27FC236}">
                <a16:creationId xmlns:a16="http://schemas.microsoft.com/office/drawing/2014/main" id="{4E4C0EEF-A7FB-E521-FC76-56B0969E1F83}"/>
              </a:ext>
            </a:extLst>
          </p:cNvPr>
          <p:cNvSpPr>
            <a:spLocks noGrp="1"/>
          </p:cNvSpPr>
          <p:nvPr>
            <p:ph sz="half" idx="1"/>
          </p:nvPr>
        </p:nvSpPr>
        <p:spPr>
          <a:xfrm>
            <a:off x="1371599" y="1471614"/>
            <a:ext cx="7776599" cy="2192612"/>
          </a:xfrm>
        </p:spPr>
        <p:txBody>
          <a:bodyPr>
            <a:normAutofit fontScale="92500" lnSpcReduction="10000"/>
          </a:bodyPr>
          <a:lstStyle/>
          <a:p>
            <a:r>
              <a:rPr lang="it-IT" dirty="0"/>
              <a:t>Facendo uso della libreria &lt;</a:t>
            </a:r>
            <a:r>
              <a:rPr lang="it-IT" dirty="0" err="1"/>
              <a:t>time.h</a:t>
            </a:r>
            <a:r>
              <a:rPr lang="it-IT" dirty="0"/>
              <a:t>&gt;, ho sfruttato le funzioni di clock() per calcolare le tempistiche per l’inserimento e l’estrazione di un dato per ciascun thread in modo da confrontare il tempo di utilizzo del processore da ognuno di essi. </a:t>
            </a:r>
            <a:br>
              <a:rPr lang="it-IT" dirty="0"/>
            </a:br>
            <a:r>
              <a:rPr lang="it-IT" dirty="0"/>
              <a:t>Di seguito verranno riportati i risultati di alcune </a:t>
            </a:r>
            <a:r>
              <a:rPr lang="it-IT" dirty="0" err="1"/>
              <a:t>run</a:t>
            </a:r>
            <a:r>
              <a:rPr lang="it-IT" dirty="0"/>
              <a:t> in un grafico che ci permette di vedere quanto detto.</a:t>
            </a:r>
          </a:p>
          <a:p>
            <a:r>
              <a:rPr lang="it-IT" dirty="0"/>
              <a:t>La funzione di </a:t>
            </a:r>
            <a:r>
              <a:rPr lang="it-IT" dirty="0" err="1"/>
              <a:t>nanopause</a:t>
            </a:r>
            <a:r>
              <a:rPr lang="it-IT" dirty="0"/>
              <a:t>() è stata utilizzata per tracciare meglio i risultati di questo </a:t>
            </a:r>
            <a:r>
              <a:rPr lang="it-IT" dirty="0" err="1"/>
              <a:t>timetest</a:t>
            </a:r>
            <a:r>
              <a:rPr lang="it-IT" dirty="0"/>
              <a:t>.</a:t>
            </a:r>
          </a:p>
        </p:txBody>
      </p:sp>
      <p:pic>
        <p:nvPicPr>
          <p:cNvPr id="6" name="Segnaposto contenuto 5" descr="Immagine che contiene testo, schermata, Carattere&#10;&#10;Descrizione generata automaticamente">
            <a:extLst>
              <a:ext uri="{FF2B5EF4-FFF2-40B4-BE49-F238E27FC236}">
                <a16:creationId xmlns:a16="http://schemas.microsoft.com/office/drawing/2014/main" id="{EBAC4439-ADF9-4A2C-F22F-E3756CFDC73C}"/>
              </a:ext>
            </a:extLst>
          </p:cNvPr>
          <p:cNvPicPr>
            <a:picLocks noGrp="1" noChangeAspect="1"/>
          </p:cNvPicPr>
          <p:nvPr>
            <p:ph sz="half" idx="2"/>
          </p:nvPr>
        </p:nvPicPr>
        <p:blipFill>
          <a:blip r:embed="rId2"/>
          <a:stretch>
            <a:fillRect/>
          </a:stretch>
        </p:blipFill>
        <p:spPr>
          <a:xfrm>
            <a:off x="1840367" y="3821882"/>
            <a:ext cx="7307832" cy="2356796"/>
          </a:xfrm>
        </p:spPr>
      </p:pic>
      <p:sp>
        <p:nvSpPr>
          <p:cNvPr id="7" name="Segnaposto numero diapositiva 6">
            <a:extLst>
              <a:ext uri="{FF2B5EF4-FFF2-40B4-BE49-F238E27FC236}">
                <a16:creationId xmlns:a16="http://schemas.microsoft.com/office/drawing/2014/main" id="{38F625ED-7599-C3FC-D3C6-3457CEF4E534}"/>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4183064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Risultati dei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13</a:t>
            </a:fld>
            <a:endParaRPr lang="en-US" dirty="0"/>
          </a:p>
        </p:txBody>
      </p:sp>
    </p:spTree>
    <p:extLst>
      <p:ext uri="{BB962C8B-B14F-4D97-AF65-F5344CB8AC3E}">
        <p14:creationId xmlns:p14="http://schemas.microsoft.com/office/powerpoint/2010/main" val="13083353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B9193C-F93C-CDF9-3E24-AF05E9F88B7B}"/>
              </a:ext>
            </a:extLst>
          </p:cNvPr>
          <p:cNvSpPr>
            <a:spLocks noGrp="1"/>
          </p:cNvSpPr>
          <p:nvPr>
            <p:ph type="title"/>
          </p:nvPr>
        </p:nvSpPr>
        <p:spPr>
          <a:xfrm>
            <a:off x="1371600" y="685800"/>
            <a:ext cx="4447786" cy="733097"/>
          </a:xfrm>
        </p:spPr>
        <p:txBody>
          <a:bodyPr/>
          <a:lstStyle/>
          <a:p>
            <a:r>
              <a:rPr lang="it-IT" dirty="0"/>
              <a:t>Estratto log</a:t>
            </a:r>
          </a:p>
        </p:txBody>
      </p:sp>
      <p:pic>
        <p:nvPicPr>
          <p:cNvPr id="8" name="Segnaposto contenuto 7" descr="Immagine che contiene testo, schermata, Carattere&#10;&#10;Descrizione generata automaticamente">
            <a:extLst>
              <a:ext uri="{FF2B5EF4-FFF2-40B4-BE49-F238E27FC236}">
                <a16:creationId xmlns:a16="http://schemas.microsoft.com/office/drawing/2014/main" id="{98E72026-A343-D70B-7A12-FC0E49E86E2D}"/>
              </a:ext>
            </a:extLst>
          </p:cNvPr>
          <p:cNvPicPr>
            <a:picLocks noGrp="1" noChangeAspect="1"/>
          </p:cNvPicPr>
          <p:nvPr>
            <p:ph sz="half" idx="1"/>
          </p:nvPr>
        </p:nvPicPr>
        <p:blipFill>
          <a:blip r:embed="rId2"/>
          <a:stretch>
            <a:fillRect/>
          </a:stretch>
        </p:blipFill>
        <p:spPr>
          <a:xfrm>
            <a:off x="1371600" y="2091544"/>
            <a:ext cx="5718531" cy="3377611"/>
          </a:xfrm>
        </p:spPr>
      </p:pic>
      <p:sp>
        <p:nvSpPr>
          <p:cNvPr id="5" name="Segnaposto numero diapositiva 4">
            <a:extLst>
              <a:ext uri="{FF2B5EF4-FFF2-40B4-BE49-F238E27FC236}">
                <a16:creationId xmlns:a16="http://schemas.microsoft.com/office/drawing/2014/main" id="{B5AE453E-876A-E3F4-CE85-88AFA2C3A0BE}"/>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6" name="Segnaposto contenuto 5" descr="Immagine che contiene testo, carta, documento, bianco e nero&#10;&#10;Descrizione generata automaticamente">
            <a:extLst>
              <a:ext uri="{FF2B5EF4-FFF2-40B4-BE49-F238E27FC236}">
                <a16:creationId xmlns:a16="http://schemas.microsoft.com/office/drawing/2014/main" id="{3A5F5417-7DD8-17EA-96BA-B217D5D76822}"/>
              </a:ext>
            </a:extLst>
          </p:cNvPr>
          <p:cNvPicPr>
            <a:picLocks noGrp="1" noChangeAspect="1"/>
          </p:cNvPicPr>
          <p:nvPr>
            <p:ph sz="half" idx="2"/>
          </p:nvPr>
        </p:nvPicPr>
        <p:blipFill rotWithShape="1">
          <a:blip r:embed="rId3"/>
          <a:srcRect b="38887"/>
          <a:stretch/>
        </p:blipFill>
        <p:spPr>
          <a:xfrm>
            <a:off x="7212097" y="2091544"/>
            <a:ext cx="3856931" cy="3377612"/>
          </a:xfrm>
        </p:spPr>
      </p:pic>
    </p:spTree>
    <p:extLst>
      <p:ext uri="{BB962C8B-B14F-4D97-AF65-F5344CB8AC3E}">
        <p14:creationId xmlns:p14="http://schemas.microsoft.com/office/powerpoint/2010/main" val="9291105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1668F7-11B9-75EA-A5AA-8050992665E3}"/>
              </a:ext>
            </a:extLst>
          </p:cNvPr>
          <p:cNvSpPr>
            <a:spLocks noGrp="1"/>
          </p:cNvSpPr>
          <p:nvPr>
            <p:ph type="title"/>
          </p:nvPr>
        </p:nvSpPr>
        <p:spPr>
          <a:xfrm>
            <a:off x="1371600" y="685800"/>
            <a:ext cx="9601200" cy="712076"/>
          </a:xfrm>
        </p:spPr>
        <p:txBody>
          <a:bodyPr/>
          <a:lstStyle/>
          <a:p>
            <a:r>
              <a:rPr lang="it-IT" dirty="0"/>
              <a:t>Grafico</a:t>
            </a:r>
          </a:p>
        </p:txBody>
      </p:sp>
      <p:sp>
        <p:nvSpPr>
          <p:cNvPr id="4" name="Segnaposto numero diapositiva 3">
            <a:extLst>
              <a:ext uri="{FF2B5EF4-FFF2-40B4-BE49-F238E27FC236}">
                <a16:creationId xmlns:a16="http://schemas.microsoft.com/office/drawing/2014/main" id="{1E08B8FE-320B-A697-4394-A3D579650ED1}"/>
              </a:ext>
            </a:extLst>
          </p:cNvPr>
          <p:cNvSpPr>
            <a:spLocks noGrp="1"/>
          </p:cNvSpPr>
          <p:nvPr>
            <p:ph type="sldNum" sz="quarter" idx="12"/>
          </p:nvPr>
        </p:nvSpPr>
        <p:spPr/>
        <p:txBody>
          <a:bodyPr/>
          <a:lstStyle/>
          <a:p>
            <a:fld id="{69E57DC2-970A-4B3E-BB1C-7A09969E49DF}" type="slidenum">
              <a:rPr lang="en-US" smtClean="0"/>
              <a:t>15</a:t>
            </a:fld>
            <a:endParaRPr lang="en-US" dirty="0"/>
          </a:p>
        </p:txBody>
      </p:sp>
      <p:graphicFrame>
        <p:nvGraphicFramePr>
          <p:cNvPr id="21" name="Segnaposto contenuto 20">
            <a:extLst>
              <a:ext uri="{FF2B5EF4-FFF2-40B4-BE49-F238E27FC236}">
                <a16:creationId xmlns:a16="http://schemas.microsoft.com/office/drawing/2014/main" id="{D15CCB11-BD2B-5FB9-9A93-E4B5B2C5C04F}"/>
              </a:ext>
            </a:extLst>
          </p:cNvPr>
          <p:cNvGraphicFramePr>
            <a:graphicFrameLocks noGrp="1"/>
          </p:cNvGraphicFramePr>
          <p:nvPr>
            <p:ph idx="1"/>
            <p:extLst>
              <p:ext uri="{D42A27DB-BD31-4B8C-83A1-F6EECF244321}">
                <p14:modId xmlns:p14="http://schemas.microsoft.com/office/powerpoint/2010/main" val="4233564389"/>
              </p:ext>
            </p:extLst>
          </p:nvPr>
        </p:nvGraphicFramePr>
        <p:xfrm>
          <a:off x="1371600" y="1557338"/>
          <a:ext cx="9601200" cy="4310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64490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01F5DA-95D8-CA43-38EB-A7CC8EA8A048}"/>
              </a:ext>
            </a:extLst>
          </p:cNvPr>
          <p:cNvSpPr>
            <a:spLocks noGrp="1"/>
          </p:cNvSpPr>
          <p:nvPr>
            <p:ph type="title"/>
          </p:nvPr>
        </p:nvSpPr>
        <p:spPr/>
        <p:txBody>
          <a:bodyPr/>
          <a:lstStyle/>
          <a:p>
            <a:r>
              <a:rPr lang="it-IT" dirty="0"/>
              <a:t>riferimenti</a:t>
            </a:r>
          </a:p>
        </p:txBody>
      </p:sp>
      <p:sp>
        <p:nvSpPr>
          <p:cNvPr id="3" name="Segnaposto testo 2">
            <a:extLst>
              <a:ext uri="{FF2B5EF4-FFF2-40B4-BE49-F238E27FC236}">
                <a16:creationId xmlns:a16="http://schemas.microsoft.com/office/drawing/2014/main" id="{06AD3888-23D1-D1EE-06B9-B3FC08B72FF3}"/>
              </a:ext>
            </a:extLst>
          </p:cNvPr>
          <p:cNvSpPr>
            <a:spLocks noGrp="1"/>
          </p:cNvSpPr>
          <p:nvPr>
            <p:ph type="body" idx="1"/>
          </p:nvPr>
        </p:nvSpPr>
        <p:spPr/>
        <p:txBody>
          <a:bodyPr>
            <a:normAutofit fontScale="70000" lnSpcReduction="20000"/>
          </a:bodyPr>
          <a:lstStyle/>
          <a:p>
            <a:r>
              <a:rPr lang="it-IT" dirty="0"/>
              <a:t>Progetto a cura di: </a:t>
            </a:r>
          </a:p>
          <a:p>
            <a:r>
              <a:rPr lang="it-IT" dirty="0"/>
              <a:t>Massimiliano Leone</a:t>
            </a:r>
          </a:p>
          <a:p>
            <a:r>
              <a:rPr lang="it-IT" dirty="0"/>
              <a:t>MAT. 171925</a:t>
            </a:r>
          </a:p>
          <a:p>
            <a:r>
              <a:rPr lang="it-IT" dirty="0"/>
              <a:t>Il progetto e questa presentazione sono reperibili al seguente </a:t>
            </a:r>
            <a:r>
              <a:rPr lang="it-IT" dirty="0">
                <a:hlinkClick r:id="rId2"/>
              </a:rPr>
              <a:t>link</a:t>
            </a:r>
            <a:endParaRPr lang="it-IT" dirty="0"/>
          </a:p>
        </p:txBody>
      </p:sp>
      <p:sp>
        <p:nvSpPr>
          <p:cNvPr id="4" name="Segnaposto numero diapositiva 3">
            <a:extLst>
              <a:ext uri="{FF2B5EF4-FFF2-40B4-BE49-F238E27FC236}">
                <a16:creationId xmlns:a16="http://schemas.microsoft.com/office/drawing/2014/main" id="{61B9747C-C247-019C-66A6-62D7F87AFC91}"/>
              </a:ext>
            </a:extLst>
          </p:cNvPr>
          <p:cNvSpPr>
            <a:spLocks noGrp="1"/>
          </p:cNvSpPr>
          <p:nvPr>
            <p:ph type="sldNum" sz="quarter" idx="12"/>
          </p:nvPr>
        </p:nvSpPr>
        <p:spPr/>
        <p:txBody>
          <a:bodyPr/>
          <a:lstStyle/>
          <a:p>
            <a:fld id="{69E57DC2-970A-4B3E-BB1C-7A09969E49DF}" type="slidenum">
              <a:rPr lang="en-US" smtClean="0"/>
              <a:pPr/>
              <a:t>16</a:t>
            </a:fld>
            <a:endParaRPr lang="en-US" dirty="0"/>
          </a:p>
        </p:txBody>
      </p:sp>
    </p:spTree>
    <p:extLst>
      <p:ext uri="{BB962C8B-B14F-4D97-AF65-F5344CB8AC3E}">
        <p14:creationId xmlns:p14="http://schemas.microsoft.com/office/powerpoint/2010/main" val="4135082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C47199-4ED0-A058-8BAC-0B6304F7AD7F}"/>
              </a:ext>
            </a:extLst>
          </p:cNvPr>
          <p:cNvSpPr>
            <a:spLocks noGrp="1"/>
          </p:cNvSpPr>
          <p:nvPr>
            <p:ph type="title"/>
          </p:nvPr>
        </p:nvSpPr>
        <p:spPr>
          <a:xfrm>
            <a:off x="1371600" y="685801"/>
            <a:ext cx="9601200" cy="603738"/>
          </a:xfrm>
        </p:spPr>
        <p:txBody>
          <a:bodyPr>
            <a:normAutofit fontScale="90000"/>
          </a:bodyPr>
          <a:lstStyle/>
          <a:p>
            <a:r>
              <a:rPr lang="it-IT" b="1" dirty="0"/>
              <a:t>OVERVIEW DI PROGETTO</a:t>
            </a:r>
          </a:p>
        </p:txBody>
      </p:sp>
      <p:sp>
        <p:nvSpPr>
          <p:cNvPr id="8" name="CasellaDiTesto 7">
            <a:extLst>
              <a:ext uri="{FF2B5EF4-FFF2-40B4-BE49-F238E27FC236}">
                <a16:creationId xmlns:a16="http://schemas.microsoft.com/office/drawing/2014/main" id="{49C5BA91-8913-0AFB-97A0-C4C4582C3CD0}"/>
              </a:ext>
            </a:extLst>
          </p:cNvPr>
          <p:cNvSpPr txBox="1"/>
          <p:nvPr/>
        </p:nvSpPr>
        <p:spPr>
          <a:xfrm>
            <a:off x="1371600" y="1353291"/>
            <a:ext cx="6257925" cy="5078313"/>
          </a:xfrm>
          <a:prstGeom prst="rect">
            <a:avLst/>
          </a:prstGeom>
          <a:noFill/>
        </p:spPr>
        <p:txBody>
          <a:bodyPr wrap="square" rtlCol="0">
            <a:spAutoFit/>
          </a:bodyPr>
          <a:lstStyle/>
          <a:p>
            <a:r>
              <a:rPr lang="it-IT" dirty="0"/>
              <a:t>Realizzazione di una libreria in linguaggio C, con al suo interno le funzioni per implementare e gestire una coda thread-safe che segue uno scheduling FIFO per thread non Real-Time.</a:t>
            </a:r>
          </a:p>
          <a:p>
            <a:endParaRPr lang="it-IT" dirty="0"/>
          </a:p>
          <a:p>
            <a:r>
              <a:rPr lang="it-IT" dirty="0"/>
              <a:t>Le funzionalità principali sono le seguenti:</a:t>
            </a:r>
          </a:p>
          <a:p>
            <a:pPr marL="285750" indent="-285750">
              <a:buFont typeface="Arial" panose="020B0604020202020204" pitchFamily="34" charset="0"/>
              <a:buChar char="•"/>
            </a:pPr>
            <a:r>
              <a:rPr lang="it-IT" dirty="0"/>
              <a:t>Strutture per coda di interi a linked list;</a:t>
            </a:r>
          </a:p>
          <a:p>
            <a:pPr marL="285750" indent="-285750">
              <a:buFont typeface="Arial" panose="020B0604020202020204" pitchFamily="34" charset="0"/>
              <a:buChar char="•"/>
            </a:pPr>
            <a:r>
              <a:rPr lang="it-IT" dirty="0"/>
              <a:t>Funzione per inizializzare la struttura della coda;</a:t>
            </a:r>
          </a:p>
          <a:p>
            <a:pPr marL="285750" indent="-285750">
              <a:buFont typeface="Arial" panose="020B0604020202020204" pitchFamily="34" charset="0"/>
              <a:buChar char="•"/>
            </a:pPr>
            <a:r>
              <a:rPr lang="it-IT" dirty="0"/>
              <a:t>Inserimento di un dato tramite qpush();</a:t>
            </a:r>
          </a:p>
          <a:p>
            <a:pPr marL="285750" indent="-285750">
              <a:buFont typeface="Arial" panose="020B0604020202020204" pitchFamily="34" charset="0"/>
              <a:buChar char="•"/>
            </a:pPr>
            <a:r>
              <a:rPr lang="it-IT" dirty="0"/>
              <a:t>Estrazione di un dato tramite qpop();</a:t>
            </a:r>
          </a:p>
          <a:p>
            <a:pPr marL="285750" indent="-285750">
              <a:buFont typeface="Arial" panose="020B0604020202020204" pitchFamily="34" charset="0"/>
              <a:buChar char="•"/>
            </a:pPr>
            <a:r>
              <a:rPr lang="it-IT" dirty="0"/>
              <a:t>Funzione per eliminare la coda creata;</a:t>
            </a:r>
          </a:p>
          <a:p>
            <a:pPr marL="285750" indent="-285750">
              <a:buFont typeface="Arial" panose="020B0604020202020204" pitchFamily="34" charset="0"/>
              <a:buChar char="•"/>
            </a:pPr>
            <a:r>
              <a:rPr lang="it-IT" dirty="0"/>
              <a:t>Funzione per calcolare tempistiche di inserimento ed estrazione;</a:t>
            </a:r>
          </a:p>
          <a:p>
            <a:pPr marL="285750" indent="-285750">
              <a:buFont typeface="Arial" panose="020B0604020202020204" pitchFamily="34" charset="0"/>
              <a:buChar char="•"/>
            </a:pPr>
            <a:r>
              <a:rPr lang="it-IT" dirty="0"/>
              <a:t>Funzione di micropause per gestire eventuali priorità a discrezione dell’utente;</a:t>
            </a:r>
          </a:p>
          <a:p>
            <a:endParaRPr lang="it-IT" dirty="0"/>
          </a:p>
          <a:p>
            <a:r>
              <a:rPr lang="it-IT" dirty="0"/>
              <a:t>In seguito andremo ad analizzare nel dettaglio ciascuna ogni punto cardine del progetto.</a:t>
            </a:r>
          </a:p>
          <a:p>
            <a:endParaRPr lang="it-IT" dirty="0"/>
          </a:p>
        </p:txBody>
      </p:sp>
      <p:sp>
        <p:nvSpPr>
          <p:cNvPr id="9" name="CasellaDiTesto 8">
            <a:extLst>
              <a:ext uri="{FF2B5EF4-FFF2-40B4-BE49-F238E27FC236}">
                <a16:creationId xmlns:a16="http://schemas.microsoft.com/office/drawing/2014/main" id="{BD5DA947-3218-74AF-43EF-8947E73951C8}"/>
              </a:ext>
            </a:extLst>
          </p:cNvPr>
          <p:cNvSpPr txBox="1"/>
          <p:nvPr/>
        </p:nvSpPr>
        <p:spPr>
          <a:xfrm>
            <a:off x="5507832" y="3407703"/>
            <a:ext cx="588168" cy="646331"/>
          </a:xfrm>
          <a:prstGeom prst="rect">
            <a:avLst/>
          </a:prstGeom>
          <a:noFill/>
        </p:spPr>
        <p:txBody>
          <a:bodyPr wrap="square" rtlCol="0">
            <a:spAutoFit/>
          </a:bodyPr>
          <a:lstStyle/>
          <a:p>
            <a:pPr algn="ctr"/>
            <a:r>
              <a:rPr lang="it-IT" sz="3600" dirty="0"/>
              <a:t>}</a:t>
            </a:r>
            <a:endParaRPr lang="it-IT" dirty="0"/>
          </a:p>
        </p:txBody>
      </p:sp>
      <p:sp>
        <p:nvSpPr>
          <p:cNvPr id="10" name="CasellaDiTesto 9">
            <a:extLst>
              <a:ext uri="{FF2B5EF4-FFF2-40B4-BE49-F238E27FC236}">
                <a16:creationId xmlns:a16="http://schemas.microsoft.com/office/drawing/2014/main" id="{6BE3D165-14C8-2362-D992-F6B9B85EFCAF}"/>
              </a:ext>
            </a:extLst>
          </p:cNvPr>
          <p:cNvSpPr txBox="1"/>
          <p:nvPr/>
        </p:nvSpPr>
        <p:spPr>
          <a:xfrm>
            <a:off x="5801916" y="3569283"/>
            <a:ext cx="1470421" cy="646331"/>
          </a:xfrm>
          <a:prstGeom prst="rect">
            <a:avLst/>
          </a:prstGeom>
          <a:noFill/>
        </p:spPr>
        <p:txBody>
          <a:bodyPr wrap="square" rtlCol="0">
            <a:spAutoFit/>
          </a:bodyPr>
          <a:lstStyle/>
          <a:p>
            <a:r>
              <a:rPr lang="it-IT" dirty="0"/>
              <a:t>bloccanti</a:t>
            </a:r>
          </a:p>
          <a:p>
            <a:endParaRPr lang="it-IT" dirty="0"/>
          </a:p>
        </p:txBody>
      </p:sp>
      <p:pic>
        <p:nvPicPr>
          <p:cNvPr id="7" name="Segnaposto contenuto 6" descr="Immagine che contiene testo, schermata, software, Carattere&#10;&#10;Descrizione generata automaticamente">
            <a:extLst>
              <a:ext uri="{FF2B5EF4-FFF2-40B4-BE49-F238E27FC236}">
                <a16:creationId xmlns:a16="http://schemas.microsoft.com/office/drawing/2014/main" id="{B868EC51-8D8D-85E2-198E-C6072C316AC6}"/>
              </a:ext>
            </a:extLst>
          </p:cNvPr>
          <p:cNvPicPr>
            <a:picLocks noGrp="1" noChangeAspect="1"/>
          </p:cNvPicPr>
          <p:nvPr>
            <p:ph idx="1"/>
          </p:nvPr>
        </p:nvPicPr>
        <p:blipFill>
          <a:blip r:embed="rId2"/>
          <a:stretch>
            <a:fillRect/>
          </a:stretch>
        </p:blipFill>
        <p:spPr>
          <a:xfrm>
            <a:off x="7714593" y="1353291"/>
            <a:ext cx="3258207" cy="5051866"/>
          </a:xfrm>
        </p:spPr>
      </p:pic>
      <p:sp>
        <p:nvSpPr>
          <p:cNvPr id="11" name="Segnaposto numero diapositiva 10">
            <a:extLst>
              <a:ext uri="{FF2B5EF4-FFF2-40B4-BE49-F238E27FC236}">
                <a16:creationId xmlns:a16="http://schemas.microsoft.com/office/drawing/2014/main" id="{F8DBFFBB-4B9C-0625-EAF1-AC7E45C943A2}"/>
              </a:ext>
            </a:extLst>
          </p:cNvPr>
          <p:cNvSpPr>
            <a:spLocks noGrp="1"/>
          </p:cNvSpPr>
          <p:nvPr>
            <p:ph type="sldNum" sz="quarter" idx="12"/>
          </p:nvPr>
        </p:nvSpPr>
        <p:spPr/>
        <p:txBody>
          <a:bodyPr/>
          <a:lstStyle/>
          <a:p>
            <a:fld id="{69E57DC2-970A-4B3E-BB1C-7A09969E49DF}" type="slidenum">
              <a:rPr lang="en-US" smtClean="0"/>
              <a:t>1</a:t>
            </a:fld>
            <a:endParaRPr lang="en-US" dirty="0"/>
          </a:p>
        </p:txBody>
      </p:sp>
    </p:spTree>
    <p:extLst>
      <p:ext uri="{BB962C8B-B14F-4D97-AF65-F5344CB8AC3E}">
        <p14:creationId xmlns:p14="http://schemas.microsoft.com/office/powerpoint/2010/main" val="35989388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05D7FA-FD35-BB53-DEF1-A265F1C0EBDD}"/>
              </a:ext>
            </a:extLst>
          </p:cNvPr>
          <p:cNvSpPr>
            <a:spLocks noGrp="1"/>
          </p:cNvSpPr>
          <p:nvPr>
            <p:ph type="ctrTitle"/>
          </p:nvPr>
        </p:nvSpPr>
        <p:spPr/>
        <p:txBody>
          <a:bodyPr anchor="b"/>
          <a:lstStyle/>
          <a:p>
            <a:r>
              <a:rPr lang="it-IT" sz="6000" b="1" i="1" dirty="0"/>
              <a:t>Analisi del codice</a:t>
            </a:r>
          </a:p>
        </p:txBody>
      </p:sp>
      <p:sp>
        <p:nvSpPr>
          <p:cNvPr id="3" name="Sottotitolo 2">
            <a:extLst>
              <a:ext uri="{FF2B5EF4-FFF2-40B4-BE49-F238E27FC236}">
                <a16:creationId xmlns:a16="http://schemas.microsoft.com/office/drawing/2014/main" id="{FBEB00C7-9A0B-DB8D-2DD0-86C683F427A3}"/>
              </a:ext>
            </a:extLst>
          </p:cNvPr>
          <p:cNvSpPr>
            <a:spLocks noGrp="1"/>
          </p:cNvSpPr>
          <p:nvPr>
            <p:ph type="subTitle" idx="1"/>
          </p:nvPr>
        </p:nvSpPr>
        <p:spPr/>
        <p:txBody>
          <a:bodyPr anchor="ctr"/>
          <a:lstStyle/>
          <a:p>
            <a:pPr algn="r"/>
            <a:r>
              <a:rPr lang="it-IT" dirty="0"/>
              <a:t>Libreria nel dettaglio</a:t>
            </a:r>
          </a:p>
        </p:txBody>
      </p:sp>
      <p:sp>
        <p:nvSpPr>
          <p:cNvPr id="4" name="Segnaposto numero diapositiva 3">
            <a:extLst>
              <a:ext uri="{FF2B5EF4-FFF2-40B4-BE49-F238E27FC236}">
                <a16:creationId xmlns:a16="http://schemas.microsoft.com/office/drawing/2014/main" id="{A883F7FC-819E-AA2E-E1B1-FCA9A54FC605}"/>
              </a:ext>
            </a:extLst>
          </p:cNvPr>
          <p:cNvSpPr>
            <a:spLocks noGrp="1"/>
          </p:cNvSpPr>
          <p:nvPr>
            <p:ph type="sldNum" sz="quarter" idx="12"/>
          </p:nvPr>
        </p:nvSpPr>
        <p:spPr/>
        <p:txBody>
          <a:bodyPr/>
          <a:lstStyle/>
          <a:p>
            <a:fld id="{69E57DC2-970A-4B3E-BB1C-7A09969E49DF}" type="slidenum">
              <a:rPr lang="en-US" smtClean="0"/>
              <a:pPr/>
              <a:t>2</a:t>
            </a:fld>
            <a:endParaRPr lang="en-US" dirty="0"/>
          </a:p>
        </p:txBody>
      </p:sp>
    </p:spTree>
    <p:extLst>
      <p:ext uri="{BB962C8B-B14F-4D97-AF65-F5344CB8AC3E}">
        <p14:creationId xmlns:p14="http://schemas.microsoft.com/office/powerpoint/2010/main" val="35280715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63049E-5CF9-2A65-EDF5-FC7CEB67A0C3}"/>
              </a:ext>
            </a:extLst>
          </p:cNvPr>
          <p:cNvSpPr>
            <a:spLocks noGrp="1"/>
          </p:cNvSpPr>
          <p:nvPr>
            <p:ph type="title"/>
          </p:nvPr>
        </p:nvSpPr>
        <p:spPr>
          <a:xfrm>
            <a:off x="1371600" y="685800"/>
            <a:ext cx="9601200" cy="857250"/>
          </a:xfrm>
        </p:spPr>
        <p:txBody>
          <a:bodyPr/>
          <a:lstStyle/>
          <a:p>
            <a:r>
              <a:rPr lang="it-IT" b="1" dirty="0"/>
              <a:t>Strutture</a:t>
            </a:r>
            <a:r>
              <a:rPr lang="it-IT" dirty="0"/>
              <a:t> </a:t>
            </a:r>
          </a:p>
        </p:txBody>
      </p:sp>
      <p:pic>
        <p:nvPicPr>
          <p:cNvPr id="10" name="Segnaposto contenuto 9" descr="Immagine che contiene testo, schermata, Carattere&#10;&#10;Descrizione generata automaticamente">
            <a:extLst>
              <a:ext uri="{FF2B5EF4-FFF2-40B4-BE49-F238E27FC236}">
                <a16:creationId xmlns:a16="http://schemas.microsoft.com/office/drawing/2014/main" id="{792C3528-7A1D-C296-0805-8DDBE5FA9F3C}"/>
              </a:ext>
            </a:extLst>
          </p:cNvPr>
          <p:cNvPicPr>
            <a:picLocks noGrp="1" noChangeAspect="1"/>
          </p:cNvPicPr>
          <p:nvPr>
            <p:ph sz="half" idx="1"/>
          </p:nvPr>
        </p:nvPicPr>
        <p:blipFill>
          <a:blip r:embed="rId2"/>
          <a:stretch>
            <a:fillRect/>
          </a:stretch>
        </p:blipFill>
        <p:spPr>
          <a:xfrm>
            <a:off x="1371211" y="1543049"/>
            <a:ext cx="3517824" cy="4324349"/>
          </a:xfrm>
        </p:spPr>
      </p:pic>
      <p:sp>
        <p:nvSpPr>
          <p:cNvPr id="4" name="Segnaposto contenuto 3">
            <a:extLst>
              <a:ext uri="{FF2B5EF4-FFF2-40B4-BE49-F238E27FC236}">
                <a16:creationId xmlns:a16="http://schemas.microsoft.com/office/drawing/2014/main" id="{278EBFC0-552D-A2BD-A524-B361A0789C22}"/>
              </a:ext>
            </a:extLst>
          </p:cNvPr>
          <p:cNvSpPr>
            <a:spLocks noGrp="1"/>
          </p:cNvSpPr>
          <p:nvPr>
            <p:ph sz="half" idx="2"/>
          </p:nvPr>
        </p:nvSpPr>
        <p:spPr>
          <a:xfrm>
            <a:off x="5707024" y="1543049"/>
            <a:ext cx="4447786" cy="4324350"/>
          </a:xfrm>
        </p:spPr>
        <p:txBody>
          <a:bodyPr>
            <a:normAutofit/>
          </a:bodyPr>
          <a:lstStyle/>
          <a:p>
            <a:pPr marL="0" indent="0">
              <a:buNone/>
            </a:pPr>
            <a:r>
              <a:rPr lang="it-IT" dirty="0"/>
              <a:t>Definizione di due strutture distinte:</a:t>
            </a:r>
          </a:p>
          <a:p>
            <a:pPr>
              <a:buFont typeface="Wingdings" pitchFamily="2" charset="2"/>
              <a:buChar char="Ø"/>
            </a:pPr>
            <a:r>
              <a:rPr lang="it-IT" dirty="0"/>
              <a:t>Node: rappresenta un singolo nodo della coda, ed ha al suo interno un intero per memorizzare il valore inserito ed un puntatore al prossimo nodo;</a:t>
            </a:r>
          </a:p>
          <a:p>
            <a:pPr>
              <a:buFont typeface="Wingdings" pitchFamily="2" charset="2"/>
              <a:buChar char="Ø"/>
            </a:pPr>
            <a:r>
              <a:rPr lang="it-IT" dirty="0"/>
              <a:t>Queue: costituita da due puntatori di tipo node per tener traccia della coda, e due semafori distinti di cui uno rappresenta il mutex e l’altro serve per rendere bloccanti le funzioni di pop in caso di coda vuota; </a:t>
            </a:r>
          </a:p>
        </p:txBody>
      </p:sp>
      <p:sp>
        <p:nvSpPr>
          <p:cNvPr id="3" name="Segnaposto numero diapositiva 2">
            <a:extLst>
              <a:ext uri="{FF2B5EF4-FFF2-40B4-BE49-F238E27FC236}">
                <a16:creationId xmlns:a16="http://schemas.microsoft.com/office/drawing/2014/main" id="{84DBA181-325F-052E-9AF7-18FFDBB176FD}"/>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450945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D5FD47-BEEA-AFEF-B25A-759B13B4AB04}"/>
              </a:ext>
            </a:extLst>
          </p:cNvPr>
          <p:cNvSpPr>
            <a:spLocks noGrp="1"/>
          </p:cNvSpPr>
          <p:nvPr>
            <p:ph type="title"/>
          </p:nvPr>
        </p:nvSpPr>
        <p:spPr>
          <a:xfrm>
            <a:off x="1371600" y="685800"/>
            <a:ext cx="9601200" cy="771525"/>
          </a:xfrm>
        </p:spPr>
        <p:txBody>
          <a:bodyPr/>
          <a:lstStyle/>
          <a:p>
            <a:r>
              <a:rPr lang="it-IT" b="1" dirty="0"/>
              <a:t>Queue* </a:t>
            </a:r>
            <a:r>
              <a:rPr lang="it-IT" b="1" dirty="0" err="1"/>
              <a:t>qcreate</a:t>
            </a:r>
            <a:r>
              <a:rPr lang="it-IT" b="1" dirty="0"/>
              <a:t>()</a:t>
            </a:r>
          </a:p>
        </p:txBody>
      </p:sp>
      <p:sp>
        <p:nvSpPr>
          <p:cNvPr id="3" name="Segnaposto contenuto 2">
            <a:extLst>
              <a:ext uri="{FF2B5EF4-FFF2-40B4-BE49-F238E27FC236}">
                <a16:creationId xmlns:a16="http://schemas.microsoft.com/office/drawing/2014/main" id="{C6CCBB3F-4DC4-030F-1D1F-BC0E64AFF207}"/>
              </a:ext>
            </a:extLst>
          </p:cNvPr>
          <p:cNvSpPr>
            <a:spLocks noGrp="1"/>
          </p:cNvSpPr>
          <p:nvPr>
            <p:ph sz="half" idx="1"/>
          </p:nvPr>
        </p:nvSpPr>
        <p:spPr>
          <a:xfrm>
            <a:off x="1371600" y="1685925"/>
            <a:ext cx="4447786" cy="4729163"/>
          </a:xfrm>
        </p:spPr>
        <p:txBody>
          <a:bodyPr>
            <a:normAutofit/>
          </a:bodyPr>
          <a:lstStyle/>
          <a:p>
            <a:pPr marL="0" indent="0">
              <a:buNone/>
            </a:pPr>
            <a:r>
              <a:rPr lang="it-IT" dirty="0"/>
              <a:t>Questa funzione presenta la creazione di una coda in modo dinamico tramite l’utilizzo della </a:t>
            </a:r>
            <a:r>
              <a:rPr lang="it-IT" dirty="0" err="1"/>
              <a:t>malloc</a:t>
            </a:r>
            <a:r>
              <a:rPr lang="it-IT" dirty="0"/>
              <a:t>.</a:t>
            </a:r>
          </a:p>
          <a:p>
            <a:pPr marL="0" indent="0">
              <a:buNone/>
            </a:pPr>
            <a:r>
              <a:rPr lang="it-IT" dirty="0"/>
              <a:t>Successivamente vengono inizializzati i campi della struttura come di seguito:</a:t>
            </a:r>
          </a:p>
          <a:p>
            <a:pPr>
              <a:buFont typeface="Courier New" panose="02070309020205020404" pitchFamily="49" charset="0"/>
              <a:buChar char="o"/>
            </a:pPr>
            <a:r>
              <a:rPr lang="it-IT" dirty="0"/>
              <a:t>Puntatori: valorizzati entrambi a NULL dato che la coda è vuota;</a:t>
            </a:r>
          </a:p>
          <a:p>
            <a:pPr>
              <a:buFont typeface="Courier New" panose="02070309020205020404" pitchFamily="49" charset="0"/>
              <a:buChar char="o"/>
            </a:pPr>
            <a:r>
              <a:rPr lang="it-IT" dirty="0"/>
              <a:t>Semafori: due configurazioni differenti</a:t>
            </a:r>
          </a:p>
          <a:p>
            <a:pPr lvl="1">
              <a:buFont typeface="Arial" panose="020B0604020202020204" pitchFamily="34" charset="0"/>
              <a:buChar char="•"/>
            </a:pPr>
            <a:r>
              <a:rPr lang="it-IT" dirty="0"/>
              <a:t>Mutex: </a:t>
            </a:r>
            <a:r>
              <a:rPr lang="it-IT" i="0" dirty="0"/>
              <a:t>gestione della sezione critica;</a:t>
            </a:r>
            <a:endParaRPr lang="it-IT" dirty="0"/>
          </a:p>
          <a:p>
            <a:pPr lvl="1">
              <a:buFont typeface="Arial" panose="020B0604020202020204" pitchFamily="34" charset="0"/>
              <a:buChar char="•"/>
            </a:pPr>
            <a:r>
              <a:rPr lang="it-IT" dirty="0" err="1"/>
              <a:t>Popsem</a:t>
            </a:r>
            <a:r>
              <a:rPr lang="it-IT" dirty="0"/>
              <a:t>:</a:t>
            </a:r>
            <a:r>
              <a:rPr lang="it-IT" i="0" dirty="0"/>
              <a:t> gestione della qpop se la coda è vuota;</a:t>
            </a:r>
            <a:endParaRPr lang="it-IT" dirty="0"/>
          </a:p>
        </p:txBody>
      </p:sp>
      <p:sp>
        <p:nvSpPr>
          <p:cNvPr id="4" name="Segnaposto numero diapositiva 3">
            <a:extLst>
              <a:ext uri="{FF2B5EF4-FFF2-40B4-BE49-F238E27FC236}">
                <a16:creationId xmlns:a16="http://schemas.microsoft.com/office/drawing/2014/main" id="{A96D3965-2E18-6046-D8A2-56A8F5FC1672}"/>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13" name="Segnaposto contenuto 12" descr="Immagine che contiene testo, schermata, Carattere&#10;&#10;Descrizione generata automaticamente">
            <a:extLst>
              <a:ext uri="{FF2B5EF4-FFF2-40B4-BE49-F238E27FC236}">
                <a16:creationId xmlns:a16="http://schemas.microsoft.com/office/drawing/2014/main" id="{DC64E294-BFB6-151C-49E0-3A98F6ECB616}"/>
              </a:ext>
            </a:extLst>
          </p:cNvPr>
          <p:cNvPicPr>
            <a:picLocks noGrp="1" noChangeAspect="1"/>
          </p:cNvPicPr>
          <p:nvPr>
            <p:ph sz="half" idx="2"/>
          </p:nvPr>
        </p:nvPicPr>
        <p:blipFill>
          <a:blip r:embed="rId2"/>
          <a:stretch>
            <a:fillRect/>
          </a:stretch>
        </p:blipFill>
        <p:spPr>
          <a:xfrm>
            <a:off x="5819387" y="2030078"/>
            <a:ext cx="5153414" cy="3600518"/>
          </a:xfrm>
        </p:spPr>
      </p:pic>
    </p:spTree>
    <p:extLst>
      <p:ext uri="{BB962C8B-B14F-4D97-AF65-F5344CB8AC3E}">
        <p14:creationId xmlns:p14="http://schemas.microsoft.com/office/powerpoint/2010/main" val="17724547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F710AD-79BA-FB00-543D-3E366BADCFDE}"/>
              </a:ext>
            </a:extLst>
          </p:cNvPr>
          <p:cNvSpPr>
            <a:spLocks noGrp="1"/>
          </p:cNvSpPr>
          <p:nvPr>
            <p:ph type="title"/>
          </p:nvPr>
        </p:nvSpPr>
        <p:spPr>
          <a:xfrm>
            <a:off x="1219200" y="719959"/>
            <a:ext cx="9601200" cy="742950"/>
          </a:xfrm>
        </p:spPr>
        <p:txBody>
          <a:bodyPr/>
          <a:lstStyle/>
          <a:p>
            <a:r>
              <a:rPr lang="it-IT" b="1" dirty="0" err="1"/>
              <a:t>Qpush</a:t>
            </a:r>
            <a:r>
              <a:rPr lang="it-IT" b="1" dirty="0"/>
              <a:t>()</a:t>
            </a:r>
          </a:p>
        </p:txBody>
      </p:sp>
      <p:sp>
        <p:nvSpPr>
          <p:cNvPr id="4" name="Segnaposto contenuto 3">
            <a:extLst>
              <a:ext uri="{FF2B5EF4-FFF2-40B4-BE49-F238E27FC236}">
                <a16:creationId xmlns:a16="http://schemas.microsoft.com/office/drawing/2014/main" id="{59EE347F-64C7-7399-B0AC-612B315B17CE}"/>
              </a:ext>
            </a:extLst>
          </p:cNvPr>
          <p:cNvSpPr>
            <a:spLocks noGrp="1"/>
          </p:cNvSpPr>
          <p:nvPr>
            <p:ph sz="half" idx="2"/>
          </p:nvPr>
        </p:nvSpPr>
        <p:spPr>
          <a:xfrm>
            <a:off x="6882591" y="1638299"/>
            <a:ext cx="4447786" cy="4533901"/>
          </a:xfrm>
        </p:spPr>
        <p:txBody>
          <a:bodyPr>
            <a:normAutofit fontScale="92500" lnSpcReduction="20000"/>
          </a:bodyPr>
          <a:lstStyle/>
          <a:p>
            <a:r>
              <a:rPr lang="it-IT" dirty="0"/>
              <a:t>La funzione di </a:t>
            </a:r>
            <a:r>
              <a:rPr lang="it-IT" dirty="0" err="1"/>
              <a:t>push</a:t>
            </a:r>
            <a:r>
              <a:rPr lang="it-IT" dirty="0"/>
              <a:t> ha in input la coda sulla quale si vuole inserire il dato, l’intero da voler inserire ed il numero del thread per poter tracciare chi esegue questa funzione.</a:t>
            </a:r>
          </a:p>
          <a:p>
            <a:r>
              <a:rPr lang="it-IT" dirty="0"/>
              <a:t>In particolare, all’interno della sezione critica abbiamo la creazione dinamica di un nuovo nodo che trasporta il dato inserito.</a:t>
            </a:r>
          </a:p>
          <a:p>
            <a:r>
              <a:rPr lang="it-IT" dirty="0"/>
              <a:t>Successivamente, viene eseguito un controllo sulla coda per capire se il nodo che stiamo inserendo è il primo. In tal caso si farà una </a:t>
            </a:r>
            <a:r>
              <a:rPr lang="it-IT" dirty="0" err="1"/>
              <a:t>sem_post</a:t>
            </a:r>
            <a:r>
              <a:rPr lang="it-IT" dirty="0"/>
              <a:t> sul semaforo della pop, per informare altri thread in attesa, se presenti, che la coda non è più vuota. </a:t>
            </a:r>
            <a:br>
              <a:rPr lang="it-IT" dirty="0"/>
            </a:br>
            <a:r>
              <a:rPr lang="it-IT" dirty="0"/>
              <a:t>Altrimenti, viene aggiornato il puntatore del penultimo nodo inserito.</a:t>
            </a:r>
          </a:p>
          <a:p>
            <a:pPr marL="0" indent="0">
              <a:buNone/>
            </a:pPr>
            <a:endParaRPr lang="it-IT" dirty="0"/>
          </a:p>
        </p:txBody>
      </p:sp>
      <p:pic>
        <p:nvPicPr>
          <p:cNvPr id="7" name="Segnaposto contenuto 6" descr="Immagine che contiene testo, schermata, software&#10;&#10;Descrizione generata automaticamente">
            <a:extLst>
              <a:ext uri="{FF2B5EF4-FFF2-40B4-BE49-F238E27FC236}">
                <a16:creationId xmlns:a16="http://schemas.microsoft.com/office/drawing/2014/main" id="{DB6B2C7C-3D56-0EBD-99E5-02BA373B570A}"/>
              </a:ext>
            </a:extLst>
          </p:cNvPr>
          <p:cNvPicPr>
            <a:picLocks noGrp="1" noChangeAspect="1"/>
          </p:cNvPicPr>
          <p:nvPr>
            <p:ph sz="half" idx="1"/>
          </p:nvPr>
        </p:nvPicPr>
        <p:blipFill>
          <a:blip r:embed="rId2"/>
          <a:stretch>
            <a:fillRect/>
          </a:stretch>
        </p:blipFill>
        <p:spPr>
          <a:xfrm>
            <a:off x="1219200" y="2149026"/>
            <a:ext cx="5663391" cy="3512446"/>
          </a:xfrm>
        </p:spPr>
      </p:pic>
      <p:sp>
        <p:nvSpPr>
          <p:cNvPr id="9" name="Segnaposto numero diapositiva 8">
            <a:extLst>
              <a:ext uri="{FF2B5EF4-FFF2-40B4-BE49-F238E27FC236}">
                <a16:creationId xmlns:a16="http://schemas.microsoft.com/office/drawing/2014/main" id="{69FCB20D-C5B8-6DF5-3A95-2C593DAF1B6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1307093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1143A-CE40-D7FE-7110-5BAE3A9222B4}"/>
              </a:ext>
            </a:extLst>
          </p:cNvPr>
          <p:cNvSpPr>
            <a:spLocks noGrp="1"/>
          </p:cNvSpPr>
          <p:nvPr>
            <p:ph type="title"/>
          </p:nvPr>
        </p:nvSpPr>
        <p:spPr>
          <a:xfrm>
            <a:off x="1371600" y="685800"/>
            <a:ext cx="9601200" cy="796159"/>
          </a:xfrm>
        </p:spPr>
        <p:txBody>
          <a:bodyPr/>
          <a:lstStyle/>
          <a:p>
            <a:r>
              <a:rPr lang="it-IT" b="1" dirty="0"/>
              <a:t>Qpop()</a:t>
            </a:r>
          </a:p>
        </p:txBody>
      </p:sp>
      <p:sp>
        <p:nvSpPr>
          <p:cNvPr id="3" name="Segnaposto contenuto 2">
            <a:extLst>
              <a:ext uri="{FF2B5EF4-FFF2-40B4-BE49-F238E27FC236}">
                <a16:creationId xmlns:a16="http://schemas.microsoft.com/office/drawing/2014/main" id="{C84F8FFF-B1C6-06BF-36FD-3B63DB2649C6}"/>
              </a:ext>
            </a:extLst>
          </p:cNvPr>
          <p:cNvSpPr>
            <a:spLocks noGrp="1"/>
          </p:cNvSpPr>
          <p:nvPr>
            <p:ph sz="half" idx="1"/>
          </p:nvPr>
        </p:nvSpPr>
        <p:spPr>
          <a:xfrm>
            <a:off x="1371600" y="1481959"/>
            <a:ext cx="4447786" cy="4385441"/>
          </a:xfrm>
        </p:spPr>
        <p:txBody>
          <a:bodyPr>
            <a:normAutofit/>
          </a:bodyPr>
          <a:lstStyle/>
          <a:p>
            <a:pPr marL="0" indent="0">
              <a:buNone/>
            </a:pPr>
            <a:r>
              <a:rPr lang="it-IT" dirty="0"/>
              <a:t>La funzione di pop ha in input la coda dalla quale si vuole estrarre il dato, l’intero su cui memorizzeremo il dato ed il numero del thread per poter tracciare chi esegue questa funzione.</a:t>
            </a:r>
          </a:p>
          <a:p>
            <a:pPr marL="0" indent="0">
              <a:buNone/>
            </a:pPr>
            <a:r>
              <a:rPr lang="it-IT" dirty="0"/>
              <a:t>In particolare, si possono distinguere due casistiche:</a:t>
            </a:r>
          </a:p>
          <a:p>
            <a:pPr>
              <a:buFont typeface="Arial" panose="020B0604020202020204" pitchFamily="34" charset="0"/>
              <a:buChar char="•"/>
            </a:pPr>
            <a:r>
              <a:rPr lang="it-IT" dirty="0"/>
              <a:t>Coda con almeno un elemento:</a:t>
            </a:r>
            <a:br>
              <a:rPr lang="it-IT" dirty="0"/>
            </a:br>
            <a:r>
              <a:rPr lang="it-IT" dirty="0"/>
              <a:t>si estrae il dato presente nel nodo e quest’ultimo viene cancellato;</a:t>
            </a:r>
          </a:p>
          <a:p>
            <a:pPr>
              <a:buFont typeface="Arial" panose="020B0604020202020204" pitchFamily="34" charset="0"/>
              <a:buChar char="•"/>
            </a:pPr>
            <a:r>
              <a:rPr lang="it-IT" dirty="0"/>
              <a:t>Coda vuota: Si rilascia il mutex e ci si mette in attesa su </a:t>
            </a:r>
            <a:r>
              <a:rPr lang="it-IT" dirty="0" err="1"/>
              <a:t>popsem</a:t>
            </a:r>
            <a:r>
              <a:rPr lang="it-IT" dirty="0"/>
              <a:t>;</a:t>
            </a:r>
          </a:p>
        </p:txBody>
      </p:sp>
      <p:pic>
        <p:nvPicPr>
          <p:cNvPr id="6" name="Segnaposto contenuto 5" descr="Immagine che contiene testo, schermata, software, Software multimediale&#10;&#10;Descrizione generata automaticamente">
            <a:extLst>
              <a:ext uri="{FF2B5EF4-FFF2-40B4-BE49-F238E27FC236}">
                <a16:creationId xmlns:a16="http://schemas.microsoft.com/office/drawing/2014/main" id="{6232F99F-0CC3-301E-564E-8DB164936D60}"/>
              </a:ext>
            </a:extLst>
          </p:cNvPr>
          <p:cNvPicPr>
            <a:picLocks noGrp="1" noChangeAspect="1"/>
          </p:cNvPicPr>
          <p:nvPr>
            <p:ph sz="half" idx="2"/>
          </p:nvPr>
        </p:nvPicPr>
        <p:blipFill>
          <a:blip r:embed="rId2"/>
          <a:stretch>
            <a:fillRect/>
          </a:stretch>
        </p:blipFill>
        <p:spPr>
          <a:xfrm>
            <a:off x="5891954" y="1687240"/>
            <a:ext cx="6003994" cy="3483520"/>
          </a:xfrm>
        </p:spPr>
      </p:pic>
      <p:sp>
        <p:nvSpPr>
          <p:cNvPr id="7" name="Segnaposto numero diapositiva 6">
            <a:extLst>
              <a:ext uri="{FF2B5EF4-FFF2-40B4-BE49-F238E27FC236}">
                <a16:creationId xmlns:a16="http://schemas.microsoft.com/office/drawing/2014/main" id="{0716290A-63D2-DADD-EFEE-829291B058CF}"/>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565352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7550D7-3F52-1D95-AB4B-E851D3CD5C6E}"/>
              </a:ext>
            </a:extLst>
          </p:cNvPr>
          <p:cNvSpPr>
            <a:spLocks noGrp="1"/>
          </p:cNvSpPr>
          <p:nvPr>
            <p:ph type="title"/>
          </p:nvPr>
        </p:nvSpPr>
        <p:spPr>
          <a:xfrm>
            <a:off x="1371600" y="685800"/>
            <a:ext cx="9601200" cy="880241"/>
          </a:xfrm>
        </p:spPr>
        <p:txBody>
          <a:bodyPr/>
          <a:lstStyle/>
          <a:p>
            <a:r>
              <a:rPr lang="it-IT" b="1" dirty="0" err="1"/>
              <a:t>Qdestroy</a:t>
            </a:r>
            <a:r>
              <a:rPr lang="it-IT" b="1" dirty="0"/>
              <a:t>()</a:t>
            </a:r>
          </a:p>
        </p:txBody>
      </p:sp>
      <p:pic>
        <p:nvPicPr>
          <p:cNvPr id="6" name="Segnaposto contenuto 5" descr="Immagine che contiene testo, Carattere, schermata&#10;&#10;Descrizione generata automaticamente">
            <a:extLst>
              <a:ext uri="{FF2B5EF4-FFF2-40B4-BE49-F238E27FC236}">
                <a16:creationId xmlns:a16="http://schemas.microsoft.com/office/drawing/2014/main" id="{CE7670E5-9DFF-4D55-569B-607DA2EAB4F6}"/>
              </a:ext>
            </a:extLst>
          </p:cNvPr>
          <p:cNvPicPr>
            <a:picLocks noGrp="1" noChangeAspect="1"/>
          </p:cNvPicPr>
          <p:nvPr>
            <p:ph sz="half" idx="1"/>
          </p:nvPr>
        </p:nvPicPr>
        <p:blipFill>
          <a:blip r:embed="rId2"/>
          <a:stretch>
            <a:fillRect/>
          </a:stretch>
        </p:blipFill>
        <p:spPr>
          <a:xfrm>
            <a:off x="1862126" y="3488369"/>
            <a:ext cx="4233874" cy="1803019"/>
          </a:xfrm>
        </p:spPr>
      </p:pic>
      <p:sp>
        <p:nvSpPr>
          <p:cNvPr id="4" name="Segnaposto contenuto 3">
            <a:extLst>
              <a:ext uri="{FF2B5EF4-FFF2-40B4-BE49-F238E27FC236}">
                <a16:creationId xmlns:a16="http://schemas.microsoft.com/office/drawing/2014/main" id="{27DB4A9C-A6CC-7ECD-94E9-26DCDD142B79}"/>
              </a:ext>
            </a:extLst>
          </p:cNvPr>
          <p:cNvSpPr>
            <a:spLocks noGrp="1"/>
          </p:cNvSpPr>
          <p:nvPr>
            <p:ph sz="half" idx="2"/>
          </p:nvPr>
        </p:nvSpPr>
        <p:spPr>
          <a:xfrm>
            <a:off x="1368975" y="2015360"/>
            <a:ext cx="9601200" cy="1473009"/>
          </a:xfrm>
        </p:spPr>
        <p:txBody>
          <a:bodyPr>
            <a:normAutofit/>
          </a:bodyPr>
          <a:lstStyle/>
          <a:p>
            <a:r>
              <a:rPr lang="it-IT" dirty="0"/>
              <a:t>Richiamando questa funzione, al termine dell’esecuzione delle operazioni di inserimento ed estrazione, si possono eliminare le configurazioni  dei semafori e viene liberata l’allocazione dinamica dei nodi e della coda.</a:t>
            </a:r>
          </a:p>
        </p:txBody>
      </p:sp>
      <p:sp>
        <p:nvSpPr>
          <p:cNvPr id="7" name="Segnaposto numero diapositiva 6">
            <a:extLst>
              <a:ext uri="{FF2B5EF4-FFF2-40B4-BE49-F238E27FC236}">
                <a16:creationId xmlns:a16="http://schemas.microsoft.com/office/drawing/2014/main" id="{4BF2C57A-9CE4-0BB6-B0B9-942934F3D2A0}"/>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6596290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FF9307-A407-2292-0E26-922D0D3379FD}"/>
              </a:ext>
            </a:extLst>
          </p:cNvPr>
          <p:cNvSpPr>
            <a:spLocks noGrp="1"/>
          </p:cNvSpPr>
          <p:nvPr>
            <p:ph type="ctrTitle"/>
          </p:nvPr>
        </p:nvSpPr>
        <p:spPr/>
        <p:txBody>
          <a:bodyPr/>
          <a:lstStyle/>
          <a:p>
            <a:r>
              <a:rPr lang="it-IT" sz="5400" b="1" dirty="0"/>
              <a:t>Fase di test</a:t>
            </a:r>
          </a:p>
        </p:txBody>
      </p:sp>
      <p:sp>
        <p:nvSpPr>
          <p:cNvPr id="3" name="Sottotitolo 2">
            <a:extLst>
              <a:ext uri="{FF2B5EF4-FFF2-40B4-BE49-F238E27FC236}">
                <a16:creationId xmlns:a16="http://schemas.microsoft.com/office/drawing/2014/main" id="{D6B00DEE-F933-0BC9-4C66-A7E09DCA2F12}"/>
              </a:ext>
            </a:extLst>
          </p:cNvPr>
          <p:cNvSpPr>
            <a:spLocks noGrp="1"/>
          </p:cNvSpPr>
          <p:nvPr>
            <p:ph type="subTitle" idx="1"/>
          </p:nvPr>
        </p:nvSpPr>
        <p:spPr/>
        <p:txBody>
          <a:bodyPr anchor="ctr"/>
          <a:lstStyle/>
          <a:p>
            <a:pPr algn="r"/>
            <a:r>
              <a:rPr lang="it-IT" dirty="0"/>
              <a:t>Preparazione dell’ambiente di test</a:t>
            </a:r>
          </a:p>
        </p:txBody>
      </p:sp>
      <p:sp>
        <p:nvSpPr>
          <p:cNvPr id="4" name="Segnaposto numero diapositiva 3">
            <a:extLst>
              <a:ext uri="{FF2B5EF4-FFF2-40B4-BE49-F238E27FC236}">
                <a16:creationId xmlns:a16="http://schemas.microsoft.com/office/drawing/2014/main" id="{88470EF9-BCB8-9800-1016-4E027D84FECF}"/>
              </a:ext>
            </a:extLst>
          </p:cNvPr>
          <p:cNvSpPr>
            <a:spLocks noGrp="1"/>
          </p:cNvSpPr>
          <p:nvPr>
            <p:ph type="sldNum" sz="quarter" idx="12"/>
          </p:nvPr>
        </p:nvSpPr>
        <p:spPr/>
        <p:txBody>
          <a:bodyPr/>
          <a:lstStyle/>
          <a:p>
            <a:fld id="{69E57DC2-970A-4B3E-BB1C-7A09969E49DF}" type="slidenum">
              <a:rPr lang="en-US" smtClean="0"/>
              <a:pPr/>
              <a:t>8</a:t>
            </a:fld>
            <a:endParaRPr lang="en-US" dirty="0"/>
          </a:p>
        </p:txBody>
      </p:sp>
    </p:spTree>
    <p:extLst>
      <p:ext uri="{BB962C8B-B14F-4D97-AF65-F5344CB8AC3E}">
        <p14:creationId xmlns:p14="http://schemas.microsoft.com/office/powerpoint/2010/main" val="1095608206"/>
      </p:ext>
    </p:extLst>
  </p:cSld>
  <p:clrMapOvr>
    <a:masterClrMapping/>
  </p:clrMapOvr>
  <p:transition>
    <p:fade/>
  </p:transition>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{EAEFCAF5-C786-0844-9A19-83609B64DF55}tf10001072</Template>
  <TotalTime>783</TotalTime>
  <Words>964</Words>
  <Application>Microsoft Macintosh PowerPoint</Application>
  <PresentationFormat>Widescreen</PresentationFormat>
  <Paragraphs>96</Paragraphs>
  <Slides>17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Courier New</vt:lpstr>
      <vt:lpstr>Franklin Gothic Book</vt:lpstr>
      <vt:lpstr>JetBrains Mono</vt:lpstr>
      <vt:lpstr>Wingdings</vt:lpstr>
      <vt:lpstr>Ritaglio</vt:lpstr>
      <vt:lpstr>Progetto real-time embedded system</vt:lpstr>
      <vt:lpstr>OVERVIEW DI PROGETTO</vt:lpstr>
      <vt:lpstr>Analisi del codice</vt:lpstr>
      <vt:lpstr>Strutture </vt:lpstr>
      <vt:lpstr>Queue* qcreate()</vt:lpstr>
      <vt:lpstr>Qpush()</vt:lpstr>
      <vt:lpstr>Qpop()</vt:lpstr>
      <vt:lpstr>Qdestroy()</vt:lpstr>
      <vt:lpstr>Fase di test</vt:lpstr>
      <vt:lpstr>Compiler e CMakeLists.txt</vt:lpstr>
      <vt:lpstr>Main e thread</vt:lpstr>
      <vt:lpstr>Main e thread</vt:lpstr>
      <vt:lpstr>Timetest e Nanopause</vt:lpstr>
      <vt:lpstr>Fase di test</vt:lpstr>
      <vt:lpstr>Estratto log</vt:lpstr>
      <vt:lpstr>Grafico</vt:lpstr>
      <vt:lpstr>riferimenti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real-time embedded system</dc:title>
  <dc:creator>MASSIMILIANO LEONE</dc:creator>
  <cp:lastModifiedBy>MASSIMILIANO LEONE</cp:lastModifiedBy>
  <cp:revision>15</cp:revision>
  <dcterms:created xsi:type="dcterms:W3CDTF">2023-11-04T10:12:42Z</dcterms:created>
  <dcterms:modified xsi:type="dcterms:W3CDTF">2023-11-23T18:42:38Z</dcterms:modified>
</cp:coreProperties>
</file>