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59" r:id="rId4"/>
    <p:sldId id="258" r:id="rId5"/>
    <p:sldId id="266" r:id="rId6"/>
    <p:sldId id="261" r:id="rId7"/>
    <p:sldId id="262" r:id="rId8"/>
    <p:sldId id="275" r:id="rId9"/>
    <p:sldId id="263" r:id="rId10"/>
    <p:sldId id="274" r:id="rId11"/>
    <p:sldId id="277" r:id="rId12"/>
    <p:sldId id="268" r:id="rId13"/>
    <p:sldId id="269" r:id="rId14"/>
    <p:sldId id="273" r:id="rId15"/>
    <p:sldId id="272" r:id="rId16"/>
    <p:sldId id="270" r:id="rId17"/>
    <p:sldId id="26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8D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46" autoAdjust="0"/>
  </p:normalViewPr>
  <p:slideViewPr>
    <p:cSldViewPr snapToGrid="0">
      <p:cViewPr varScale="1">
        <p:scale>
          <a:sx n="56" d="100"/>
          <a:sy n="56" d="100"/>
        </p:scale>
        <p:origin x="1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4002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4B38-5B2D-4B48-B55D-519E0790A6A9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2ACFA-A452-498C-BC47-85CA2F4A56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PT" dirty="0">
                    <a:latin typeface="Arial Narrow" panose="020B0606020202030204" pitchFamily="34" charset="0"/>
                  </a:rPr>
                  <a:t>Andar e subir escadas</a:t>
                </a:r>
                <a:r>
                  <a:rPr lang="pt-PT" baseline="0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=3790×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>
                  <a:latin typeface="Arial Narrow" panose="020B0606020202030204" pitchFamily="34" charset="0"/>
                </a:endParaRPr>
              </a:p>
              <a:p>
                <a:r>
                  <a:rPr lang="pt-PT" dirty="0">
                    <a:latin typeface="Arial Narrow" panose="020B0606020202030204" pitchFamily="34" charset="0"/>
                  </a:rPr>
                  <a:t>.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F</a:t>
                </a:r>
                <a:r>
                  <a:rPr lang="pt-PT" i="1" baseline="-25000" dirty="0" err="1">
                    <a:latin typeface="Arial Narrow" panose="020B0606020202030204" pitchFamily="34" charset="0"/>
                  </a:rPr>
                  <a:t>a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dirty="0">
                    <a:latin typeface="Arial Narrow" panose="020B0606020202030204" pitchFamily="34" charset="0"/>
                  </a:rPr>
                  <a:t>corresponde à reação relacionada com os músculos abdutores e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F</a:t>
                </a:r>
                <a:r>
                  <a:rPr lang="pt-PT" i="1" baseline="-25000" dirty="0" err="1">
                    <a:latin typeface="Arial Narrow" panose="020B0606020202030204" pitchFamily="34" charset="0"/>
                  </a:rPr>
                  <a:t>h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dirty="0">
                    <a:latin typeface="Arial Narrow" panose="020B0606020202030204" pitchFamily="34" charset="0"/>
                  </a:rPr>
                  <a:t>é a força de reação na cabeça do fémur causada pelo peso do corpo. Ambas as forças foram aplicadas num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reference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point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dirty="0">
                    <a:latin typeface="Arial Narrow" panose="020B0606020202030204" pitchFamily="34" charset="0"/>
                  </a:rPr>
                  <a:t>e distribuídas continuamente por uma região em torno da cabeça do fémur e do trocânter maior </a:t>
                </a:r>
              </a:p>
              <a:p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Foram considerados dois casos de carregamento: andar e subir escadas, cada um deles com valores de forças específicos, apresentados na Tabela 2, e aplicados em certos pontos como demonstra a Figura 4.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corresponde à reação relacionada com os músculos abdutores e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é a força de reação na cabeça do fémur causada pelo peso do corpo. Ambas as forças foram aplicadas num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reference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distribuídas continuamente por uma região em torno da cabeça do fémur e do trocânter maior –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respetivamente (note-se que no caso do modelo com prótese, a força foi aplicada na prótese na zona correspondente à cabeça do fémur). Para simular a distribuição de carga aplicada numa superfície, definiu-se um constrangimento do tipo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coupling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entre o ponto de referência e a respetiva superfície sujeita a carga. 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Todas as partes do modelo foram analisadas utilizando a mesma malha de elementos finitos. A escolha da melhor malha para o modelo é feita com base em diversos fatores. Uma malha perfeita seria composta de elementos finitos todos iguais, sem ângulos agudos entre eles e com um rácio dimensão largura perto da unidade. Inicialmente, optou-se por fazer um estudo de convergência para perceber tanto o tipo de elemento a usar como as suas dimensões. Sempre que se optou por utilizar elementos quadrangulares foi retirada a opção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reduced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integration</a:t>
                </a:r>
                <a:endParaRPr lang="en-GB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Marcador de Posição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PT" dirty="0">
                    <a:latin typeface="Arial Narrow" panose="020B0606020202030204" pitchFamily="34" charset="0"/>
                  </a:rPr>
                  <a:t>Andar e subir escadas</a:t>
                </a:r>
                <a:r>
                  <a:rPr lang="pt-PT" baseline="0" dirty="0">
                    <a:latin typeface="Arial Narrow" panose="020B0606020202030204" pitchFamily="34" charset="0"/>
                  </a:rPr>
                  <a:t> </a:t>
                </a:r>
                <a:r>
                  <a:rPr lang="en-GB" i="0">
                    <a:latin typeface="Cambria Math" panose="02040503050406030204" pitchFamily="18" charset="0"/>
                  </a:rPr>
                  <a:t>𝐸</a:t>
                </a:r>
                <a:r>
                  <a:rPr lang="pt-PT" i="0">
                    <a:latin typeface="Cambria Math" panose="02040503050406030204" pitchFamily="18" charset="0"/>
                  </a:rPr>
                  <a:t>=3790×</a:t>
                </a:r>
                <a:r>
                  <a:rPr lang="en-GB" i="0">
                    <a:latin typeface="Cambria Math" panose="02040503050406030204" pitchFamily="18" charset="0"/>
                  </a:rPr>
                  <a:t>𝜌^</a:t>
                </a:r>
                <a:r>
                  <a:rPr lang="pt-PT" i="0">
                    <a:latin typeface="Cambria Math" panose="02040503050406030204" pitchFamily="18" charset="0"/>
                  </a:rPr>
                  <a:t>3</a:t>
                </a:r>
                <a:endParaRPr lang="en-GB" dirty="0">
                  <a:latin typeface="Arial Narrow" panose="020B0606020202030204" pitchFamily="34" charset="0"/>
                </a:endParaRPr>
              </a:p>
              <a:p>
                <a:r>
                  <a:rPr lang="pt-PT" dirty="0">
                    <a:latin typeface="Arial Narrow" panose="020B0606020202030204" pitchFamily="34" charset="0"/>
                  </a:rPr>
                  <a:t>.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F</a:t>
                </a:r>
                <a:r>
                  <a:rPr lang="pt-PT" i="1" baseline="-25000" dirty="0" err="1">
                    <a:latin typeface="Arial Narrow" panose="020B0606020202030204" pitchFamily="34" charset="0"/>
                  </a:rPr>
                  <a:t>a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dirty="0">
                    <a:latin typeface="Arial Narrow" panose="020B0606020202030204" pitchFamily="34" charset="0"/>
                  </a:rPr>
                  <a:t>corresponde à reação relacionada com os músculos abdutores e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F</a:t>
                </a:r>
                <a:r>
                  <a:rPr lang="pt-PT" i="1" baseline="-25000" dirty="0" err="1">
                    <a:latin typeface="Arial Narrow" panose="020B0606020202030204" pitchFamily="34" charset="0"/>
                  </a:rPr>
                  <a:t>h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dirty="0">
                    <a:latin typeface="Arial Narrow" panose="020B0606020202030204" pitchFamily="34" charset="0"/>
                  </a:rPr>
                  <a:t>é a força de reação na cabeça do fémur causada pelo peso do corpo. Ambas as forças foram aplicadas num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reference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i="1" dirty="0" err="1">
                    <a:latin typeface="Arial Narrow" panose="020B0606020202030204" pitchFamily="34" charset="0"/>
                  </a:rPr>
                  <a:t>point</a:t>
                </a:r>
                <a:r>
                  <a:rPr lang="pt-PT" i="1" dirty="0">
                    <a:latin typeface="Arial Narrow" panose="020B0606020202030204" pitchFamily="34" charset="0"/>
                  </a:rPr>
                  <a:t> </a:t>
                </a:r>
                <a:r>
                  <a:rPr lang="pt-PT" dirty="0">
                    <a:latin typeface="Arial Narrow" panose="020B0606020202030204" pitchFamily="34" charset="0"/>
                  </a:rPr>
                  <a:t>e distribuídas continuamente por uma região em torno da cabeça do fémur e do trocânter maior </a:t>
                </a:r>
              </a:p>
              <a:p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Foram considerados dois casos de carregamento: andar e subir escadas, cada um deles com valores de forças específicos, apresentados na Tabela 2, e aplicados em certos pontos como demonstra a Figura 4.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corresponde à reação relacionada com os músculos abdutores e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é a força de reação na cabeça do fémur causada pelo peso do corpo. Ambas as forças foram aplicadas num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reference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distribuídas continuamente por uma região em torno da cabeça do fémur e do trocânter maior –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pt-PT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respetivamente (note-se que no caso do modelo com prótese, a força foi aplicada na prótese na zona correspondente à cabeça do fémur). Para simular a distribuição de carga aplicada numa superfície, definiu-se um constrangimento do tipo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coupling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entre o ponto de referência e a respetiva superfície sujeita a carga. 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PT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Todas as partes do modelo foram analisadas utilizando a mesma malha de elementos finitos. A escolha da melhor malha para o modelo é feita com base em diversos fatores. Uma malha perfeita seria composta de elementos finitos todos iguais, sem ângulos agudos entre eles e com um rácio dimensão largura perto da unidade. Inicialmente, optou-se por fazer um estudo de convergência para perceber tanto o tipo de elemento a usar como as suas dimensões. Sempre que se optou por utilizar elementos quadrangulares foi retirada a opção </a:t>
                </a:r>
                <a:r>
                  <a:rPr lang="pt-PT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reduced</a:t>
                </a:r>
                <a:r>
                  <a:rPr lang="pt-PT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PT" sz="1200" i="1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integration</a:t>
                </a:r>
                <a:endParaRPr lang="en-GB" dirty="0">
                  <a:latin typeface="Arial Narrow" panose="020B0606020202030204" pitchFamily="34" charset="0"/>
                </a:endParaRPr>
              </a:p>
            </p:txBody>
          </p:sp>
        </mc:Fallback>
      </mc:AlternateContent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2ACFA-A452-498C-BC47-85CA2F4A56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8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verifica-se que o resultado de ambos os casos de carga é muito semelhante, verificando-se, tal como esperado, tensões mais elevadas nas zonas próximas de aplicação das forças e na zona inferior do osso uma vez que se encontra fixa, estando a atuar forças de apoio.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disso, verifica-se que os padrões de distribuição de densidades e tensões são semelhantes o que vai de encontro à lei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Wolff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segundo a qual, a carga mecânica aplicada ao osso influência a sua estrutura. Mais concretamente, está postulado que com o aumento do estímulo mecânico, vai haver um aumento da deposição óssea relativamente à reabsorção e vice-versa, comportamento que o modelo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Huiskes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pretende simular. Assim, verifica-se que, de facto, as zonas onde há um maior estímulo mecânico (onde a tensão e consequentemente a energia de deformação é maior), apresentam uma densidade óssea mais elevada.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2ACFA-A452-498C-BC47-85CA2F4A567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inserção da prótese provoca uma diminuição da densidade óssea na zona superior da epífise, acima da haste, quando comparadas as Figuras 11 (a) e 10 (a). Isto deve-se ao facto do osso e prótese terem valores de módulos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diferentes, o que leva à distribuição das tensões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Mises representadas na Figura 11 (b) e (c), onde é possível visualizar uma maior concentração destas tensões na haste da prótese. Deste modo, o osso não recebe todo o estímulo mecânico, promovendo assim o efeito de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shielding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outro lado, na continuação da direção da haste da prótese como são sentidas tensões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Mises, ocorre um aumento de densidade óssea nessa região, estando de acordo com a lei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Wolff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 zona da diáfise não são notadas diferenças significativas entre as Figuras 11 e 10.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2ACFA-A452-498C-BC47-85CA2F4A56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3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2ACFA-A452-498C-BC47-85CA2F4A567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7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96833-AE87-4F61-89C9-254C1B41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ED5585-92E4-48D6-AD9C-24D459B2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D2147D-38E7-4D2B-BD53-D5F17440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87126-34CD-45E4-9613-415FD303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ECC550-2E60-40E4-B2BB-A692B02E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333E-F186-4309-BD32-F7E8F000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41E6D22-72B1-4D94-9FCF-706B2225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46961C-40B2-4067-9E52-E3002C48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434F11-0319-4D85-975A-11303F30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3BCC48-FD50-4250-9A6E-DBEEA2CE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9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5D3A5-FB1D-45AE-B197-230C04BDB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095955-BBEF-4531-B4B6-22B2E9BD8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A1631-61C4-42FD-8E2F-D8E15DA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1D824B-EFC2-484B-A2FE-3F666032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B15B9D-88FB-4774-B5F6-EDDF5306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BD149-3E9E-4678-8EDA-FAFA5E63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0405C-E242-4A1B-B34A-790C5A9B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D822A4-EA0F-4FDE-A543-E743C940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626672-849F-42D6-9C34-3F471EF7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A836C1-0F32-4C80-A5A6-CFE0767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7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269B2-BF2F-4062-9FCA-D2C86CA3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4E3AEC-CB1D-459D-974F-8A4E2CBF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3479F6-143A-43EF-8347-79E80DF8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A4FCD-595A-455E-82D9-9BD93C2E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59972B-F9AD-40FE-ACD6-5C97BA53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6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AC6B3-9A41-4049-8786-2CB6BE3F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884072-11C8-4ED3-9F5F-F739FFC7A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4ED209-4279-4889-8FAA-CF6B4214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3CA9A8D-D5C7-4A93-8404-7A0B3199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41781E-0299-4B79-B1FE-620D2AB2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A4521B-7409-49D3-87B7-9B7F58DE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0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FE5D-0F6D-4938-B7B8-D50E7483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4FC6D2-D567-4DBB-9DA6-B49062A1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057D31-EB1C-4137-AE1F-BDF49F0B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35BF9B5-7D91-4085-A7DD-B14AF4245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E9A2A5E-6FDA-4A65-99B6-A9ACD79A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D5589B9-FA9E-49CF-81CF-9DE3E4BA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19F92CD-66E0-4F53-99A5-02616B05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5CAA19-9B89-4CBA-A4FC-86E86180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4686-D7A7-4351-965C-1F73231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132F881-9AB7-4D2A-9213-E7154B28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13D470-4447-4EAF-B3EF-B1316429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7615D93-61BF-476A-AC36-6D273579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51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06E9438-A35E-40A7-AF1F-3B33B90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7D46CD3-4193-424F-955E-9EBCC99D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13E1A0-B0A5-482D-A455-A0436E1D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53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241A-E650-444F-9752-3904878C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42514-289D-4158-A940-F3AD1D9E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771CD79-BB84-422F-A918-247A1E7F5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D270C0-6964-4E5B-AA99-9DA0674F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75DC739-304C-4C27-9D3B-6873E99C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413FE1-C6BB-44B5-B8C3-B285FEC9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7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DB49-62AD-4A5D-B5C9-806F1AF9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9A6CB81-B70D-4096-825E-1D49C069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B51C51-8585-491E-9D4D-1B85EDA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37EA1A-BB99-441A-888B-9084F86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ED08D5D-A7A5-4CEA-94AC-E28CEF1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5096B1-C08D-4A77-828A-DCD8A5B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9A3D9A-E91A-4D3B-9E04-ECA9621D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0BE38D6-28BE-4DB1-A22E-1A64D1076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DD21BE-5F8F-447B-9908-AAAAE528D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E9A2-8CB6-4AD9-8340-70F752BB43F5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3077A4-6995-41D8-BDCD-0D8351C87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94203E-2DEC-4597-8048-30628888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CE92-3781-4546-93D0-88627C7309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.emf"/><Relationship Id="rId7" Type="http://schemas.openxmlformats.org/officeDocument/2006/relationships/image" Target="../media/image2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emf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5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17" Type="http://schemas.openxmlformats.org/officeDocument/2006/relationships/image" Target="../media/image37.png"/><Relationship Id="rId2" Type="http://schemas.openxmlformats.org/officeDocument/2006/relationships/video" Target="../media/media1.mp4"/><Relationship Id="rId16" Type="http://schemas.openxmlformats.org/officeDocument/2006/relationships/image" Target="../media/image36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33.png"/><Relationship Id="rId5" Type="http://schemas.microsoft.com/office/2007/relationships/media" Target="../media/media3.mp4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video" Target="../media/media2.mp4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microsoft.com/office/2007/relationships/media" Target="../media/media5.mp4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video" Target="../media/media5.mp4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video" Target="NULL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51.png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microsoft.com/office/2007/relationships/media" Target="../media/media7.mp4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1DA3A2F-E491-4277-8299-B23CAAE5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2" y="316239"/>
            <a:ext cx="11094988" cy="62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5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04D6E695-6016-4158-AD06-A09D9944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707E04D-74DB-4CF6-9425-38A139B7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871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Otimização do parâmetro biomecânico k</a:t>
            </a:r>
            <a:endParaRPr lang="en-GB" i="1" dirty="0">
              <a:latin typeface="Arial Narrow" panose="020B060602020203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C6D7EC5-6814-4682-9799-B133E08353AD}"/>
              </a:ext>
            </a:extLst>
          </p:cNvPr>
          <p:cNvGrpSpPr/>
          <p:nvPr/>
        </p:nvGrpSpPr>
        <p:grpSpPr>
          <a:xfrm>
            <a:off x="983536" y="2050158"/>
            <a:ext cx="9748437" cy="3642368"/>
            <a:chOff x="0" y="0"/>
            <a:chExt cx="5796915" cy="1999615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6739E9FD-DE08-4D61-B8FB-A01516620968}"/>
                </a:ext>
              </a:extLst>
            </p:cNvPr>
            <p:cNvGrpSpPr/>
            <p:nvPr/>
          </p:nvGrpSpPr>
          <p:grpSpPr>
            <a:xfrm>
              <a:off x="0" y="19050"/>
              <a:ext cx="5796915" cy="1980565"/>
              <a:chOff x="0" y="0"/>
              <a:chExt cx="5796915" cy="1980565"/>
            </a:xfrm>
          </p:grpSpPr>
          <p:grpSp>
            <p:nvGrpSpPr>
              <p:cNvPr id="15" name="Group 16">
                <a:extLst>
                  <a:ext uri="{FF2B5EF4-FFF2-40B4-BE49-F238E27FC236}">
                    <a16:creationId xmlns:a16="http://schemas.microsoft.com/office/drawing/2014/main" id="{1C02509C-6D61-463A-9C7E-752ABBDEA5F9}"/>
                  </a:ext>
                </a:extLst>
              </p:cNvPr>
              <p:cNvGrpSpPr/>
              <p:nvPr/>
            </p:nvGrpSpPr>
            <p:grpSpPr>
              <a:xfrm>
                <a:off x="685800" y="19050"/>
                <a:ext cx="5111115" cy="1961515"/>
                <a:chOff x="647700" y="9525"/>
                <a:chExt cx="5111115" cy="1961515"/>
              </a:xfrm>
            </p:grpSpPr>
            <p:grpSp>
              <p:nvGrpSpPr>
                <p:cNvPr id="19" name="Group 17">
                  <a:extLst>
                    <a:ext uri="{FF2B5EF4-FFF2-40B4-BE49-F238E27FC236}">
                      <a16:creationId xmlns:a16="http://schemas.microsoft.com/office/drawing/2014/main" id="{EA4B9C4F-6627-4145-B3E5-3E5339B4D39F}"/>
                    </a:ext>
                  </a:extLst>
                </p:cNvPr>
                <p:cNvGrpSpPr/>
                <p:nvPr/>
              </p:nvGrpSpPr>
              <p:grpSpPr>
                <a:xfrm>
                  <a:off x="647700" y="19050"/>
                  <a:ext cx="5111115" cy="1923415"/>
                  <a:chOff x="647700" y="28575"/>
                  <a:chExt cx="5111115" cy="1923415"/>
                </a:xfrm>
              </p:grpSpPr>
              <p:pic>
                <p:nvPicPr>
                  <p:cNvPr id="21" name="Picture 18">
                    <a:extLst>
                      <a:ext uri="{FF2B5EF4-FFF2-40B4-BE49-F238E27FC236}">
                        <a16:creationId xmlns:a16="http://schemas.microsoft.com/office/drawing/2014/main" id="{64037211-BB80-42B7-BB8B-69E39191A9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28731" y="876018"/>
                    <a:ext cx="772280" cy="1066455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0">
                    <a:extLst>
                      <a:ext uri="{FF2B5EF4-FFF2-40B4-BE49-F238E27FC236}">
                        <a16:creationId xmlns:a16="http://schemas.microsoft.com/office/drawing/2014/main" id="{5C204255-EDDF-4E8B-9846-85687F1AFC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76775" y="28575"/>
                    <a:ext cx="1082040" cy="13049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" name="Picture 21">
                    <a:extLst>
                      <a:ext uri="{FF2B5EF4-FFF2-40B4-BE49-F238E27FC236}">
                        <a16:creationId xmlns:a16="http://schemas.microsoft.com/office/drawing/2014/main" id="{E88F4EDC-FDF6-4F07-AF0B-5B02505607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50" y="876300"/>
                    <a:ext cx="772160" cy="1066165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2">
                    <a:extLst>
                      <a:ext uri="{FF2B5EF4-FFF2-40B4-BE49-F238E27FC236}">
                        <a16:creationId xmlns:a16="http://schemas.microsoft.com/office/drawing/2014/main" id="{CC4D34DB-50ED-413D-BC84-708D549C87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7700" y="885825"/>
                    <a:ext cx="772160" cy="106616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23">
                  <a:extLst>
                    <a:ext uri="{FF2B5EF4-FFF2-40B4-BE49-F238E27FC236}">
                      <a16:creationId xmlns:a16="http://schemas.microsoft.com/office/drawing/2014/main" id="{362145EC-FBDF-4EDB-A092-822E6BE471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2575" y="9525"/>
                  <a:ext cx="1157605" cy="1961515"/>
                </a:xfrm>
                <a:prstGeom prst="rect">
                  <a:avLst/>
                </a:prstGeom>
              </p:spPr>
            </p:pic>
          </p:grpSp>
          <p:pic>
            <p:nvPicPr>
              <p:cNvPr id="18" name="Picture 24">
                <a:extLst>
                  <a:ext uri="{FF2B5EF4-FFF2-40B4-BE49-F238E27FC236}">
                    <a16:creationId xmlns:a16="http://schemas.microsoft.com/office/drawing/2014/main" id="{0FE059F2-AE63-429B-A28F-53D2F3165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167765" cy="1961515"/>
              </a:xfrm>
              <a:prstGeom prst="rect">
                <a:avLst/>
              </a:prstGeom>
            </p:spPr>
          </p:pic>
        </p:grpSp>
        <p:pic>
          <p:nvPicPr>
            <p:cNvPr id="14" name="Picture 36">
              <a:extLst>
                <a:ext uri="{FF2B5EF4-FFF2-40B4-BE49-F238E27FC236}">
                  <a16:creationId xmlns:a16="http://schemas.microsoft.com/office/drawing/2014/main" id="{1767886A-FAC2-4141-ADA6-3D729A38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0"/>
              <a:ext cx="1117600" cy="19615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C1EFFBBD-1AD0-423F-94B5-2DEBDD00EC71}"/>
                  </a:ext>
                </a:extLst>
              </p:cNvPr>
              <p:cNvSpPr/>
              <p:nvPr/>
            </p:nvSpPr>
            <p:spPr>
              <a:xfrm>
                <a:off x="3829266" y="1468209"/>
                <a:ext cx="1605183" cy="369332"/>
              </a:xfrm>
              <a:prstGeom prst="rect">
                <a:avLst/>
              </a:prstGeom>
              <a:ln>
                <a:solidFill>
                  <a:srgbClr val="98D06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 5×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C1EFFBBD-1AD0-423F-94B5-2DEBDD00E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266" y="1468209"/>
                <a:ext cx="16051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8D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DF4BA346-ED27-47DF-9EF7-43D274E0595C}"/>
                  </a:ext>
                </a:extLst>
              </p:cNvPr>
              <p:cNvSpPr/>
              <p:nvPr/>
            </p:nvSpPr>
            <p:spPr>
              <a:xfrm>
                <a:off x="6429590" y="1468209"/>
                <a:ext cx="1733423" cy="369332"/>
              </a:xfrm>
              <a:prstGeom prst="rect">
                <a:avLst/>
              </a:prstGeom>
              <a:ln>
                <a:solidFill>
                  <a:srgbClr val="98D06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 12×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DF4BA346-ED27-47DF-9EF7-43D274E05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90" y="1468209"/>
                <a:ext cx="17334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8D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455EC5-D9E4-4F8D-96C0-9042D911037D}"/>
                  </a:ext>
                </a:extLst>
              </p:cNvPr>
              <p:cNvSpPr txBox="1"/>
              <p:nvPr/>
            </p:nvSpPr>
            <p:spPr>
              <a:xfrm>
                <a:off x="1045794" y="1461989"/>
                <a:ext cx="1901526" cy="375552"/>
              </a:xfrm>
              <a:prstGeom prst="rect">
                <a:avLst/>
              </a:prstGeom>
              <a:noFill/>
              <a:ln>
                <a:solidFill>
                  <a:srgbClr val="98D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>
                          <a:latin typeface="Cambria Math" panose="02040503050406030204" pitchFamily="18" charset="0"/>
                        </a:rPr>
                        <m:t>0.8×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455EC5-D9E4-4F8D-96C0-9042D9110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94" y="1461989"/>
                <a:ext cx="1901526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8D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0776A19-6A17-4E19-A685-7EE2AFE97743}"/>
              </a:ext>
            </a:extLst>
          </p:cNvPr>
          <p:cNvCxnSpPr/>
          <p:nvPr/>
        </p:nvCxnSpPr>
        <p:spPr>
          <a:xfrm>
            <a:off x="641684" y="6144126"/>
            <a:ext cx="863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D278C5EB-BD90-453F-913E-32717A7FC993}"/>
              </a:ext>
            </a:extLst>
          </p:cNvPr>
          <p:cNvCxnSpPr>
            <a:cxnSpLocks/>
          </p:cNvCxnSpPr>
          <p:nvPr/>
        </p:nvCxnSpPr>
        <p:spPr>
          <a:xfrm flipH="1">
            <a:off x="641684" y="6440905"/>
            <a:ext cx="863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1EE3343-5C87-452D-9CBB-33E55BA702B1}"/>
              </a:ext>
            </a:extLst>
          </p:cNvPr>
          <p:cNvSpPr txBox="1"/>
          <p:nvPr/>
        </p:nvSpPr>
        <p:spPr>
          <a:xfrm>
            <a:off x="2347466" y="5774780"/>
            <a:ext cx="456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Arial Narrow" panose="020B0606020202030204" pitchFamily="34" charset="0"/>
              </a:rPr>
              <a:t>Melhor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representação</a:t>
            </a:r>
            <a:r>
              <a:rPr lang="en-GB" dirty="0">
                <a:latin typeface="Arial Narrow" panose="020B0606020202030204" pitchFamily="34" charset="0"/>
              </a:rPr>
              <a:t> da </a:t>
            </a:r>
            <a:r>
              <a:rPr lang="en-GB" dirty="0" err="1">
                <a:latin typeface="Arial Narrow" panose="020B0606020202030204" pitchFamily="34" charset="0"/>
              </a:rPr>
              <a:t>diáfise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DE2D3CE-071B-40C2-8CC3-0C032820917F}"/>
              </a:ext>
            </a:extLst>
          </p:cNvPr>
          <p:cNvSpPr txBox="1"/>
          <p:nvPr/>
        </p:nvSpPr>
        <p:spPr>
          <a:xfrm>
            <a:off x="2347466" y="6408458"/>
            <a:ext cx="456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Arial Narrow" panose="020B0606020202030204" pitchFamily="34" charset="0"/>
              </a:rPr>
              <a:t>Melhor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representação</a:t>
            </a:r>
            <a:r>
              <a:rPr lang="en-GB" dirty="0">
                <a:latin typeface="Arial Narrow" panose="020B0606020202030204" pitchFamily="34" charset="0"/>
              </a:rPr>
              <a:t> da </a:t>
            </a:r>
            <a:r>
              <a:rPr lang="en-GB" dirty="0" err="1">
                <a:latin typeface="Arial Narrow" panose="020B0606020202030204" pitchFamily="34" charset="0"/>
              </a:rPr>
              <a:t>epifise</a:t>
            </a:r>
            <a:r>
              <a:rPr lang="en-GB" dirty="0">
                <a:latin typeface="Arial Narrow" panose="020B0606020202030204" pitchFamily="34" charset="0"/>
              </a:rPr>
              <a:t> e </a:t>
            </a:r>
            <a:r>
              <a:rPr lang="en-GB" dirty="0" err="1">
                <a:latin typeface="Arial Narrow" panose="020B0606020202030204" pitchFamily="34" charset="0"/>
              </a:rPr>
              <a:t>metáfise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CB18A36-450D-4C67-B80A-83B7AD71EAB0}"/>
              </a:ext>
            </a:extLst>
          </p:cNvPr>
          <p:cNvSpPr/>
          <p:nvPr/>
        </p:nvSpPr>
        <p:spPr>
          <a:xfrm>
            <a:off x="3550656" y="1383676"/>
            <a:ext cx="2673681" cy="4308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B63947E-35B1-43E2-85EA-269EA542059F}"/>
              </a:ext>
            </a:extLst>
          </p:cNvPr>
          <p:cNvSpPr txBox="1"/>
          <p:nvPr/>
        </p:nvSpPr>
        <p:spPr>
          <a:xfrm>
            <a:off x="9576942" y="6050773"/>
            <a:ext cx="224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312205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79F168E5-7328-47E3-BBE3-BDB1CF3B513A}"/>
              </a:ext>
            </a:extLst>
          </p:cNvPr>
          <p:cNvGrpSpPr/>
          <p:nvPr/>
        </p:nvGrpSpPr>
        <p:grpSpPr>
          <a:xfrm>
            <a:off x="641684" y="2051346"/>
            <a:ext cx="10548000" cy="3600000"/>
            <a:chOff x="3221355" y="2448243"/>
            <a:chExt cx="5749290" cy="1961515"/>
          </a:xfrm>
        </p:grpSpPr>
        <p:pic>
          <p:nvPicPr>
            <p:cNvPr id="4" name="Picture 27">
              <a:extLst>
                <a:ext uri="{FF2B5EF4-FFF2-40B4-BE49-F238E27FC236}">
                  <a16:creationId xmlns:a16="http://schemas.microsoft.com/office/drawing/2014/main" id="{055BCC95-FF89-4919-BE74-F2C82568E95D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2448243"/>
              <a:ext cx="1087755" cy="1961515"/>
            </a:xfrm>
            <a:prstGeom prst="rect">
              <a:avLst/>
            </a:prstGeom>
          </p:spPr>
        </p:pic>
        <p:pic>
          <p:nvPicPr>
            <p:cNvPr id="5" name="Picture 48">
              <a:extLst>
                <a:ext uri="{FF2B5EF4-FFF2-40B4-BE49-F238E27FC236}">
                  <a16:creationId xmlns:a16="http://schemas.microsoft.com/office/drawing/2014/main" id="{746CC2FA-6578-482B-9410-266161CE0ECB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30" y="3334068"/>
              <a:ext cx="772160" cy="1066165"/>
            </a:xfrm>
            <a:prstGeom prst="rect">
              <a:avLst/>
            </a:prstGeom>
          </p:spPr>
        </p:pic>
        <p:pic>
          <p:nvPicPr>
            <p:cNvPr id="6" name="Picture 49">
              <a:extLst>
                <a:ext uri="{FF2B5EF4-FFF2-40B4-BE49-F238E27FC236}">
                  <a16:creationId xmlns:a16="http://schemas.microsoft.com/office/drawing/2014/main" id="{00168571-2B3D-47E3-86FB-3AC40E718FC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130" y="2448243"/>
              <a:ext cx="1151255" cy="1961515"/>
            </a:xfrm>
            <a:prstGeom prst="rect">
              <a:avLst/>
            </a:prstGeom>
          </p:spPr>
        </p:pic>
        <p:pic>
          <p:nvPicPr>
            <p:cNvPr id="7" name="Picture 50">
              <a:extLst>
                <a:ext uri="{FF2B5EF4-FFF2-40B4-BE49-F238E27FC236}">
                  <a16:creationId xmlns:a16="http://schemas.microsoft.com/office/drawing/2014/main" id="{46292727-9AC8-4805-A419-E5A693987F98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334068"/>
              <a:ext cx="772160" cy="1066165"/>
            </a:xfrm>
            <a:prstGeom prst="rect">
              <a:avLst/>
            </a:prstGeom>
          </p:spPr>
        </p:pic>
        <p:pic>
          <p:nvPicPr>
            <p:cNvPr id="8" name="Picture 51">
              <a:extLst>
                <a:ext uri="{FF2B5EF4-FFF2-40B4-BE49-F238E27FC236}">
                  <a16:creationId xmlns:a16="http://schemas.microsoft.com/office/drawing/2014/main" id="{007432E7-C133-4944-BDBE-C48DB28C8269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605" y="2457768"/>
              <a:ext cx="1082040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52">
              <a:extLst>
                <a:ext uri="{FF2B5EF4-FFF2-40B4-BE49-F238E27FC236}">
                  <a16:creationId xmlns:a16="http://schemas.microsoft.com/office/drawing/2014/main" id="{BC0B4A2F-C0A3-4F2A-A69D-775323DEEFD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355" y="3334068"/>
              <a:ext cx="772160" cy="1066165"/>
            </a:xfrm>
            <a:prstGeom prst="rect">
              <a:avLst/>
            </a:prstGeom>
          </p:spPr>
        </p:pic>
        <p:pic>
          <p:nvPicPr>
            <p:cNvPr id="10" name="Picture 62">
              <a:extLst>
                <a:ext uri="{FF2B5EF4-FFF2-40B4-BE49-F238E27FC236}">
                  <a16:creationId xmlns:a16="http://schemas.microsoft.com/office/drawing/2014/main" id="{BD892592-98BD-4673-B1C1-87F7FDDA905F}"/>
                </a:ext>
              </a:extLst>
            </p:cNvPr>
            <p:cNvPicPr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130" y="2448243"/>
              <a:ext cx="1157605" cy="1961515"/>
            </a:xfrm>
            <a:prstGeom prst="rect">
              <a:avLst/>
            </a:prstGeom>
          </p:spPr>
        </p:pic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4D6E695-6016-4158-AD06-A09D9944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707E04D-74DB-4CF6-9425-38A139B7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871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Otimização do parâmetro biomecânico s</a:t>
            </a:r>
            <a:endParaRPr lang="en-GB" i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D8E54F2-327E-4DA6-A7AE-DE01938884E1}"/>
                  </a:ext>
                </a:extLst>
              </p:cNvPr>
              <p:cNvSpPr/>
              <p:nvPr/>
            </p:nvSpPr>
            <p:spPr>
              <a:xfrm>
                <a:off x="4134064" y="1468209"/>
                <a:ext cx="1112741" cy="369332"/>
              </a:xfrm>
              <a:prstGeom prst="rect">
                <a:avLst/>
              </a:prstGeom>
              <a:ln>
                <a:solidFill>
                  <a:srgbClr val="98D06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=15%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D8E54F2-327E-4DA6-A7AE-DE019388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64" y="1468209"/>
                <a:ext cx="11127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8D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DEAD9D7-AEB0-4A2B-9DB5-C21DB415BD04}"/>
                  </a:ext>
                </a:extLst>
              </p:cNvPr>
              <p:cNvSpPr/>
              <p:nvPr/>
            </p:nvSpPr>
            <p:spPr>
              <a:xfrm>
                <a:off x="6964374" y="1468209"/>
                <a:ext cx="1112741" cy="369332"/>
              </a:xfrm>
              <a:prstGeom prst="rect">
                <a:avLst/>
              </a:prstGeom>
              <a:ln>
                <a:solidFill>
                  <a:srgbClr val="98D06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DEAD9D7-AEB0-4A2B-9DB5-C21DB415B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74" y="1468209"/>
                <a:ext cx="11127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8D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3C28B6-A52F-4172-A134-8E100D45B461}"/>
                  </a:ext>
                </a:extLst>
              </p:cNvPr>
              <p:cNvSpPr txBox="1"/>
              <p:nvPr/>
            </p:nvSpPr>
            <p:spPr>
              <a:xfrm>
                <a:off x="988774" y="1461989"/>
                <a:ext cx="1112742" cy="369332"/>
              </a:xfrm>
              <a:prstGeom prst="rect">
                <a:avLst/>
              </a:prstGeom>
              <a:noFill/>
              <a:ln>
                <a:solidFill>
                  <a:srgbClr val="98D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3C28B6-A52F-4172-A134-8E100D45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74" y="1461989"/>
                <a:ext cx="11127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8D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781659D-1084-4ECC-8DE7-1729475CE943}"/>
              </a:ext>
            </a:extLst>
          </p:cNvPr>
          <p:cNvCxnSpPr/>
          <p:nvPr/>
        </p:nvCxnSpPr>
        <p:spPr>
          <a:xfrm>
            <a:off x="641684" y="5887454"/>
            <a:ext cx="863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B45B28-AAA5-444A-A075-F5A2DCB119A8}"/>
              </a:ext>
            </a:extLst>
          </p:cNvPr>
          <p:cNvSpPr txBox="1"/>
          <p:nvPr/>
        </p:nvSpPr>
        <p:spPr>
          <a:xfrm>
            <a:off x="2395592" y="5985653"/>
            <a:ext cx="456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Arial Narrow" panose="020B0606020202030204" pitchFamily="34" charset="0"/>
              </a:rPr>
              <a:t>Aumento</a:t>
            </a:r>
            <a:r>
              <a:rPr lang="en-GB" dirty="0">
                <a:latin typeface="Arial Narrow" panose="020B0606020202030204" pitchFamily="34" charset="0"/>
              </a:rPr>
              <a:t> da </a:t>
            </a:r>
            <a:r>
              <a:rPr lang="en-GB" dirty="0" err="1">
                <a:latin typeface="Arial Narrow" panose="020B0606020202030204" pitchFamily="34" charset="0"/>
              </a:rPr>
              <a:t>densidade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óssea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na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epífise</a:t>
            </a:r>
            <a:endParaRPr lang="en-GB" dirty="0">
              <a:latin typeface="Arial Narrow" panose="020B0606020202030204" pitchFamily="34" charset="0"/>
            </a:endParaRPr>
          </a:p>
          <a:p>
            <a:pPr algn="ctr"/>
            <a:r>
              <a:rPr lang="en-GB" dirty="0" err="1">
                <a:latin typeface="Arial Narrow" panose="020B0606020202030204" pitchFamily="34" charset="0"/>
              </a:rPr>
              <a:t>Aumento</a:t>
            </a:r>
            <a:r>
              <a:rPr lang="en-GB" dirty="0">
                <a:latin typeface="Arial Narrow" panose="020B0606020202030204" pitchFamily="34" charset="0"/>
              </a:rPr>
              <a:t> da </a:t>
            </a:r>
            <a:r>
              <a:rPr lang="en-GB" dirty="0" err="1">
                <a:latin typeface="Arial Narrow" panose="020B0606020202030204" pitchFamily="34" charset="0"/>
              </a:rPr>
              <a:t>continuidade</a:t>
            </a:r>
            <a:r>
              <a:rPr lang="en-GB" dirty="0">
                <a:latin typeface="Arial Narrow" panose="020B0606020202030204" pitchFamily="34" charset="0"/>
              </a:rPr>
              <a:t> do </a:t>
            </a:r>
            <a:r>
              <a:rPr lang="en-GB" dirty="0" err="1">
                <a:latin typeface="Arial Narrow" panose="020B0606020202030204" pitchFamily="34" charset="0"/>
              </a:rPr>
              <a:t>resultado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57C4506-0316-43F1-8480-C7768B56C498}"/>
              </a:ext>
            </a:extLst>
          </p:cNvPr>
          <p:cNvSpPr/>
          <p:nvPr/>
        </p:nvSpPr>
        <p:spPr>
          <a:xfrm>
            <a:off x="6484473" y="1390287"/>
            <a:ext cx="2673681" cy="4308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763D3F7F-179D-4403-B94B-109DDBDE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F7705CA-6D2E-45D2-8790-C30D4D25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791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Osso sem prótese</a:t>
            </a:r>
            <a:endParaRPr lang="en-GB" i="1" dirty="0">
              <a:latin typeface="Arial Narrow" panose="020B0606020202030204" pitchFamily="34" charset="0"/>
            </a:endParaRPr>
          </a:p>
        </p:txBody>
      </p:sp>
      <p:pic>
        <p:nvPicPr>
          <p:cNvPr id="3" name="osso_densidade">
            <a:hlinkClick r:id="" action="ppaction://media"/>
            <a:extLst>
              <a:ext uri="{FF2B5EF4-FFF2-40B4-BE49-F238E27FC236}">
                <a16:creationId xmlns:a16="http://schemas.microsoft.com/office/drawing/2014/main" id="{02871C17-54EC-47A9-8B07-3E52A1E277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871" y="1141997"/>
            <a:ext cx="3044356" cy="4300153"/>
          </a:xfrm>
          <a:prstGeom prst="rect">
            <a:avLst/>
          </a:prstGeom>
        </p:spPr>
      </p:pic>
      <p:pic>
        <p:nvPicPr>
          <p:cNvPr id="11" name="osso_tensaoandar">
            <a:hlinkClick r:id="" action="ppaction://media"/>
            <a:extLst>
              <a:ext uri="{FF2B5EF4-FFF2-40B4-BE49-F238E27FC236}">
                <a16:creationId xmlns:a16="http://schemas.microsoft.com/office/drawing/2014/main" id="{3E7A40C9-B9AC-4E06-8C80-E1A33DB3DAB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17080" y="1248726"/>
            <a:ext cx="2884998" cy="4233829"/>
          </a:xfrm>
          <a:prstGeom prst="rect">
            <a:avLst/>
          </a:prstGeom>
        </p:spPr>
      </p:pic>
      <p:pic>
        <p:nvPicPr>
          <p:cNvPr id="12" name="osso_tensaoescadas">
            <a:hlinkClick r:id="" action="ppaction://media"/>
            <a:extLst>
              <a:ext uri="{FF2B5EF4-FFF2-40B4-BE49-F238E27FC236}">
                <a16:creationId xmlns:a16="http://schemas.microsoft.com/office/drawing/2014/main" id="{9E8A4A76-FBE8-426A-ABB9-D9572FD489A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013273" y="1123772"/>
            <a:ext cx="2816030" cy="4300153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13DA05D7-3881-4A0A-831C-D011FC5FF619}"/>
              </a:ext>
            </a:extLst>
          </p:cNvPr>
          <p:cNvGrpSpPr/>
          <p:nvPr/>
        </p:nvGrpSpPr>
        <p:grpSpPr>
          <a:xfrm>
            <a:off x="1014600" y="1280501"/>
            <a:ext cx="10162800" cy="4183200"/>
            <a:chOff x="3237230" y="2258060"/>
            <a:chExt cx="5717540" cy="2341880"/>
          </a:xfrm>
        </p:grpSpPr>
        <p:pic>
          <p:nvPicPr>
            <p:cNvPr id="5" name="Picture 31">
              <a:extLst>
                <a:ext uri="{FF2B5EF4-FFF2-40B4-BE49-F238E27FC236}">
                  <a16:creationId xmlns:a16="http://schemas.microsoft.com/office/drawing/2014/main" id="{6B18906A-E68A-4B4D-A351-BA07D39CA3E2}"/>
                </a:ext>
              </a:extLst>
            </p:cNvPr>
            <p:cNvPicPr/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230" y="2296160"/>
              <a:ext cx="1358900" cy="2303780"/>
            </a:xfrm>
            <a:prstGeom prst="rect">
              <a:avLst/>
            </a:prstGeom>
          </p:spPr>
        </p:pic>
        <p:pic>
          <p:nvPicPr>
            <p:cNvPr id="4" name="Picture 30">
              <a:extLst>
                <a:ext uri="{FF2B5EF4-FFF2-40B4-BE49-F238E27FC236}">
                  <a16:creationId xmlns:a16="http://schemas.microsoft.com/office/drawing/2014/main" id="{A6E74DF5-D84E-4EC1-96F8-76D87AC18A79}"/>
                </a:ext>
              </a:extLst>
            </p:cNvPr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855" y="3315335"/>
              <a:ext cx="909955" cy="1257300"/>
            </a:xfrm>
            <a:prstGeom prst="rect">
              <a:avLst/>
            </a:prstGeom>
          </p:spPr>
        </p:pic>
        <p:pic>
          <p:nvPicPr>
            <p:cNvPr id="6" name="Picture 32">
              <a:extLst>
                <a:ext uri="{FF2B5EF4-FFF2-40B4-BE49-F238E27FC236}">
                  <a16:creationId xmlns:a16="http://schemas.microsoft.com/office/drawing/2014/main" id="{B9E46733-F451-48F5-B529-ADF393868088}"/>
                </a:ext>
              </a:extLst>
            </p:cNvPr>
            <p:cNvPicPr/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630" y="2277110"/>
              <a:ext cx="1380490" cy="2303780"/>
            </a:xfrm>
            <a:prstGeom prst="rect">
              <a:avLst/>
            </a:prstGeom>
          </p:spPr>
        </p:pic>
        <p:pic>
          <p:nvPicPr>
            <p:cNvPr id="7" name="Picture 33">
              <a:extLst>
                <a:ext uri="{FF2B5EF4-FFF2-40B4-BE49-F238E27FC236}">
                  <a16:creationId xmlns:a16="http://schemas.microsoft.com/office/drawing/2014/main" id="{A7477374-AB09-4DDC-965F-57329B46F9EA}"/>
                </a:ext>
              </a:extLst>
            </p:cNvPr>
            <p:cNvPicPr/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530" y="3172460"/>
              <a:ext cx="923925" cy="1415415"/>
            </a:xfrm>
            <a:prstGeom prst="rect">
              <a:avLst/>
            </a:prstGeom>
          </p:spPr>
        </p:pic>
        <p:pic>
          <p:nvPicPr>
            <p:cNvPr id="8" name="Picture 34">
              <a:extLst>
                <a:ext uri="{FF2B5EF4-FFF2-40B4-BE49-F238E27FC236}">
                  <a16:creationId xmlns:a16="http://schemas.microsoft.com/office/drawing/2014/main" id="{3BD73945-FC46-4029-B811-171EB167FD96}"/>
                </a:ext>
              </a:extLst>
            </p:cNvPr>
            <p:cNvPicPr/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455" y="2258060"/>
              <a:ext cx="1376680" cy="2303780"/>
            </a:xfrm>
            <a:prstGeom prst="rect">
              <a:avLst/>
            </a:prstGeom>
          </p:spPr>
        </p:pic>
        <p:pic>
          <p:nvPicPr>
            <p:cNvPr id="9" name="Picture 35">
              <a:extLst>
                <a:ext uri="{FF2B5EF4-FFF2-40B4-BE49-F238E27FC236}">
                  <a16:creationId xmlns:a16="http://schemas.microsoft.com/office/drawing/2014/main" id="{75F822BA-6C44-4864-B4CF-4746BAABC0DF}"/>
                </a:ext>
              </a:extLst>
            </p:cNvPr>
            <p:cNvPicPr/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880" y="3124835"/>
              <a:ext cx="897890" cy="1414780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2CE27B-C917-4951-977D-32FA02833275}"/>
              </a:ext>
            </a:extLst>
          </p:cNvPr>
          <p:cNvSpPr txBox="1"/>
          <p:nvPr/>
        </p:nvSpPr>
        <p:spPr>
          <a:xfrm>
            <a:off x="148590" y="5573989"/>
            <a:ext cx="11978640" cy="1184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</a:t>
            </a:r>
            <a:r>
              <a:rPr lang="pt-PT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semelhantes em ambos os casos de carga;</a:t>
            </a:r>
          </a:p>
          <a:p>
            <a:pPr lvl="0" algn="ctr">
              <a:defRPr/>
            </a:pPr>
            <a:r>
              <a:rPr lang="pt-PT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As zonas onde há um maior estímulo mecânico (onde a tensão e consequentemente a energia de deformação é maior), apresentam uma densidade óssea mais elevada. </a:t>
            </a:r>
            <a:endParaRPr lang="en-GB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4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4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E48A3214-8C83-4E5C-82A4-1C5D9B6E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14477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7" name="Marcador de Posição de Conteúdo 2">
            <a:extLst>
              <a:ext uri="{FF2B5EF4-FFF2-40B4-BE49-F238E27FC236}">
                <a16:creationId xmlns:a16="http://schemas.microsoft.com/office/drawing/2014/main" id="{7072A083-7993-4F59-9FA4-468F5E7F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7570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Osso com prótese de Crómio-Cobalto</a:t>
            </a:r>
            <a:endParaRPr lang="en-GB" i="1" dirty="0">
              <a:latin typeface="Arial Narrow" panose="020B0606020202030204" pitchFamily="34" charset="0"/>
            </a:endParaRPr>
          </a:p>
        </p:txBody>
      </p:sp>
      <p:pic>
        <p:nvPicPr>
          <p:cNvPr id="11" name="osso_CoCr_tensaoandar">
            <a:hlinkClick r:id="" action="ppaction://media"/>
            <a:extLst>
              <a:ext uri="{FF2B5EF4-FFF2-40B4-BE49-F238E27FC236}">
                <a16:creationId xmlns:a16="http://schemas.microsoft.com/office/drawing/2014/main" id="{6390ABE4-B16B-4078-A9F5-CE61A65F6B5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12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12168" y="1358780"/>
            <a:ext cx="3000995" cy="4126368"/>
          </a:xfrm>
          <a:prstGeom prst="rect">
            <a:avLst/>
          </a:prstGeom>
        </p:spPr>
      </p:pic>
      <p:pic>
        <p:nvPicPr>
          <p:cNvPr id="2" name="osso_CoCr_tensaoescadas">
            <a:hlinkClick r:id="" action="ppaction://media"/>
            <a:extLst>
              <a:ext uri="{FF2B5EF4-FFF2-40B4-BE49-F238E27FC236}">
                <a16:creationId xmlns:a16="http://schemas.microsoft.com/office/drawing/2014/main" id="{E9D788B2-AC16-4A28-AA1F-59FA23BF7D7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9281" y="1262879"/>
            <a:ext cx="3141378" cy="423896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B43E4CEB-4322-4559-861F-8E458BBD4A1D}"/>
              </a:ext>
            </a:extLst>
          </p:cNvPr>
          <p:cNvGrpSpPr/>
          <p:nvPr/>
        </p:nvGrpSpPr>
        <p:grpSpPr>
          <a:xfrm>
            <a:off x="1351292" y="1325684"/>
            <a:ext cx="9414000" cy="4183200"/>
            <a:chOff x="3422650" y="2241550"/>
            <a:chExt cx="5346700" cy="2374900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E5671CB4-640D-4FE4-A7DD-556DBC6EF91E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975" y="3257550"/>
              <a:ext cx="878840" cy="1287780"/>
            </a:xfrm>
            <a:prstGeom prst="rect">
              <a:avLst/>
            </a:prstGeom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B2DABA2E-7AE5-46AD-808E-21FAC37BDF03}"/>
                </a:ext>
              </a:extLst>
            </p:cNvPr>
            <p:cNvPicPr/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650" y="2241550"/>
              <a:ext cx="1254125" cy="2303780"/>
            </a:xfrm>
            <a:prstGeom prst="rect">
              <a:avLst/>
            </a:prstGeom>
          </p:spPr>
        </p:pic>
        <p:pic>
          <p:nvPicPr>
            <p:cNvPr id="26" name="Picture 5">
              <a:extLst>
                <a:ext uri="{FF2B5EF4-FFF2-40B4-BE49-F238E27FC236}">
                  <a16:creationId xmlns:a16="http://schemas.microsoft.com/office/drawing/2014/main" id="{68D649ED-FB6B-4E5E-BAD8-AADC5D3B284F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925" y="2260600"/>
              <a:ext cx="1445895" cy="2303780"/>
            </a:xfrm>
            <a:prstGeom prst="rect">
              <a:avLst/>
            </a:prstGeom>
          </p:spPr>
        </p:pic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280F7307-55C3-46C9-AE4D-451B63406813}"/>
                </a:ext>
              </a:extLst>
            </p:cNvPr>
            <p:cNvPicPr/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225" y="2270125"/>
              <a:ext cx="1360805" cy="2303780"/>
            </a:xfrm>
            <a:prstGeom prst="rect">
              <a:avLst/>
            </a:prstGeom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4BC343DA-91D8-41EF-9C24-B5FF8508C2AC}"/>
                </a:ext>
              </a:extLst>
            </p:cNvPr>
            <p:cNvPicPr/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4400" y="3213100"/>
              <a:ext cx="888365" cy="1403350"/>
            </a:xfrm>
            <a:prstGeom prst="rect">
              <a:avLst/>
            </a:prstGeom>
          </p:spPr>
        </p:pic>
        <p:pic>
          <p:nvPicPr>
            <p:cNvPr id="29" name="Picture 33">
              <a:extLst>
                <a:ext uri="{FF2B5EF4-FFF2-40B4-BE49-F238E27FC236}">
                  <a16:creationId xmlns:a16="http://schemas.microsoft.com/office/drawing/2014/main" id="{60221B98-570F-4817-ADFB-90934175F95F}"/>
                </a:ext>
              </a:extLst>
            </p:cNvPr>
            <p:cNvPicPr/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775" y="3170555"/>
              <a:ext cx="917575" cy="1403350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6E9AB7-0DFA-4F96-ACAD-C4841AF01AE3}"/>
              </a:ext>
            </a:extLst>
          </p:cNvPr>
          <p:cNvSpPr txBox="1"/>
          <p:nvPr/>
        </p:nvSpPr>
        <p:spPr>
          <a:xfrm>
            <a:off x="91440" y="5619709"/>
            <a:ext cx="11978640" cy="11541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</a:t>
            </a:r>
            <a:r>
              <a:rPr lang="pt-PT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Diminuição da densidade óssea na zona superior da epífise, acima da haste</a:t>
            </a:r>
          </a:p>
          <a:p>
            <a:pPr lvl="0" algn="ctr">
              <a:defRPr/>
            </a:pPr>
            <a:r>
              <a:rPr lang="pt-PT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Maior concentração de tensão de </a:t>
            </a:r>
            <a:r>
              <a:rPr lang="pt-PT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von</a:t>
            </a:r>
            <a:r>
              <a:rPr lang="pt-PT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mises na haste da prótese – stress </a:t>
            </a:r>
            <a:r>
              <a:rPr lang="pt-PT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shielding</a:t>
            </a:r>
            <a:endParaRPr lang="pt-PT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lvl="0" algn="ctr">
              <a:defRPr/>
            </a:pPr>
            <a:r>
              <a:rPr lang="pt-PT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Na continuação da direção da haste da prótese ocorre um aumento de densidade óssea nessa região</a:t>
            </a:r>
            <a:endParaRPr lang="en-GB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7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 showWhenStopped="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B7A4EEC-E16C-4BE6-B26F-1B941E841B14}"/>
              </a:ext>
            </a:extLst>
          </p:cNvPr>
          <p:cNvGrpSpPr/>
          <p:nvPr/>
        </p:nvGrpSpPr>
        <p:grpSpPr>
          <a:xfrm>
            <a:off x="1210800" y="1294130"/>
            <a:ext cx="9770400" cy="4183200"/>
            <a:chOff x="3380422" y="2265680"/>
            <a:chExt cx="5431155" cy="2326640"/>
          </a:xfrm>
        </p:grpSpPr>
        <p:pic>
          <p:nvPicPr>
            <p:cNvPr id="4" name="Picture 15">
              <a:extLst>
                <a:ext uri="{FF2B5EF4-FFF2-40B4-BE49-F238E27FC236}">
                  <a16:creationId xmlns:a16="http://schemas.microsoft.com/office/drawing/2014/main" id="{A3956EF9-1465-4208-B51F-F966A27BF3DE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422" y="2265680"/>
              <a:ext cx="1242695" cy="2302510"/>
            </a:xfrm>
            <a:prstGeom prst="rect">
              <a:avLst/>
            </a:prstGeom>
          </p:spPr>
        </p:pic>
        <p:pic>
          <p:nvPicPr>
            <p:cNvPr id="5" name="Picture 26">
              <a:extLst>
                <a:ext uri="{FF2B5EF4-FFF2-40B4-BE49-F238E27FC236}">
                  <a16:creationId xmlns:a16="http://schemas.microsoft.com/office/drawing/2014/main" id="{4C4EC725-1745-43BF-8874-5C994CBF588C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747" y="3265170"/>
              <a:ext cx="878205" cy="1287145"/>
            </a:xfrm>
            <a:prstGeom prst="rect">
              <a:avLst/>
            </a:prstGeom>
          </p:spPr>
        </p:pic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3B70E916-2256-4D6C-8CC4-965E2E62EBF9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472" y="2289810"/>
              <a:ext cx="1327785" cy="2302510"/>
            </a:xfrm>
            <a:prstGeom prst="rect">
              <a:avLst/>
            </a:prstGeom>
          </p:spPr>
        </p:pic>
        <p:pic>
          <p:nvPicPr>
            <p:cNvPr id="7" name="Picture 29">
              <a:extLst>
                <a:ext uri="{FF2B5EF4-FFF2-40B4-BE49-F238E27FC236}">
                  <a16:creationId xmlns:a16="http://schemas.microsoft.com/office/drawing/2014/main" id="{902FFDA9-2784-4A31-BC82-C1C9068DB7F4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847" y="3188970"/>
              <a:ext cx="887730" cy="1402715"/>
            </a:xfrm>
            <a:prstGeom prst="rect">
              <a:avLst/>
            </a:prstGeom>
          </p:spPr>
        </p:pic>
        <p:pic>
          <p:nvPicPr>
            <p:cNvPr id="8" name="Picture 30">
              <a:extLst>
                <a:ext uri="{FF2B5EF4-FFF2-40B4-BE49-F238E27FC236}">
                  <a16:creationId xmlns:a16="http://schemas.microsoft.com/office/drawing/2014/main" id="{3F9BFF42-0B0B-4B55-B680-0E11E3FED46A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997" y="2265680"/>
              <a:ext cx="1321435" cy="2302510"/>
            </a:xfrm>
            <a:prstGeom prst="rect">
              <a:avLst/>
            </a:prstGeom>
          </p:spPr>
        </p:pic>
        <p:pic>
          <p:nvPicPr>
            <p:cNvPr id="9" name="Picture 31">
              <a:extLst>
                <a:ext uri="{FF2B5EF4-FFF2-40B4-BE49-F238E27FC236}">
                  <a16:creationId xmlns:a16="http://schemas.microsoft.com/office/drawing/2014/main" id="{132B51BE-901E-4EE7-83A9-AB19F503B191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797" y="3188970"/>
              <a:ext cx="898525" cy="1402715"/>
            </a:xfrm>
            <a:prstGeom prst="rect">
              <a:avLst/>
            </a:prstGeom>
          </p:spPr>
        </p:pic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82BAE024-E3BE-4A3A-B6B0-B815702D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24E378D7-0755-41FE-AD49-80D49517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768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Osso com prótese de Iso-Elástica</a:t>
            </a:r>
            <a:endParaRPr lang="en-GB" i="1" dirty="0">
              <a:latin typeface="Arial Narrow" panose="020B0606020202030204" pitchFamily="34" charset="0"/>
            </a:endParaRPr>
          </a:p>
        </p:txBody>
      </p:sp>
      <p:pic>
        <p:nvPicPr>
          <p:cNvPr id="2" name="osso_isoelastica_tensaoandar">
            <a:hlinkClick r:id="" action="ppaction://media"/>
            <a:extLst>
              <a:ext uri="{FF2B5EF4-FFF2-40B4-BE49-F238E27FC236}">
                <a16:creationId xmlns:a16="http://schemas.microsoft.com/office/drawing/2014/main" id="{E480A38E-05A2-47B3-96FE-36F8EB0F4C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187184" y="1214177"/>
            <a:ext cx="3099736" cy="4247787"/>
          </a:xfrm>
          <a:prstGeom prst="rect">
            <a:avLst/>
          </a:prstGeom>
        </p:spPr>
      </p:pic>
      <p:pic>
        <p:nvPicPr>
          <p:cNvPr id="11" name="osso_isoelastica_tensaoescadas">
            <a:hlinkClick r:id="" action="ppaction://media"/>
            <a:extLst>
              <a:ext uri="{FF2B5EF4-FFF2-40B4-BE49-F238E27FC236}">
                <a16:creationId xmlns:a16="http://schemas.microsoft.com/office/drawing/2014/main" id="{A29211DC-C6E1-4CF1-BFD1-E394E0EDA6D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end="165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689978" y="1200264"/>
            <a:ext cx="2811042" cy="435133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7C0600-C295-4314-8DB1-301851E5DC71}"/>
              </a:ext>
            </a:extLst>
          </p:cNvPr>
          <p:cNvSpPr txBox="1"/>
          <p:nvPr/>
        </p:nvSpPr>
        <p:spPr>
          <a:xfrm>
            <a:off x="216373" y="5615600"/>
            <a:ext cx="11865137" cy="1038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Osso cortical arrecada maiores tensões e osso esponjoso na zona perto da cúpula da prótese - </a:t>
            </a:r>
            <a:r>
              <a:rPr lang="pt-PT" sz="205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stress </a:t>
            </a:r>
            <a:r>
              <a:rPr lang="pt-PT" sz="205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shielding</a:t>
            </a:r>
            <a:r>
              <a:rPr lang="pt-PT" sz="2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  </a:t>
            </a:r>
          </a:p>
          <a:p>
            <a:pPr algn="ctr"/>
            <a:r>
              <a:rPr lang="pt-PT" sz="2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Distribuição de densidade óssea entre osso intacto e osso com este tipo de prótese não é muito divergente. </a:t>
            </a:r>
          </a:p>
          <a:p>
            <a:pPr algn="ctr"/>
            <a:r>
              <a:rPr lang="pt-PT" sz="2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- Densidade óssea da cabeça do fémur não diminui significativamente</a:t>
            </a:r>
            <a:endParaRPr lang="en-GB" sz="2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68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showWhenStopped="0">
                <p:cTn id="18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FE968-8DC2-4CE1-9CA1-9D783C6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0D1264-154F-4686-8AF5-183B79DC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871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Osso com prótese de Cerâmica </a:t>
            </a:r>
            <a:r>
              <a:rPr lang="pt-PT" i="1" dirty="0" err="1">
                <a:latin typeface="Arial Narrow" panose="020B0606020202030204" pitchFamily="34" charset="0"/>
              </a:rPr>
              <a:t>Biolox</a:t>
            </a:r>
            <a:endParaRPr lang="en-GB" i="1" dirty="0">
              <a:latin typeface="Arial Narrow" panose="020B060602020203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F77014E-8759-4222-AE0D-E5168D9FCE69}"/>
              </a:ext>
            </a:extLst>
          </p:cNvPr>
          <p:cNvGrpSpPr/>
          <p:nvPr/>
        </p:nvGrpSpPr>
        <p:grpSpPr>
          <a:xfrm>
            <a:off x="1014600" y="1358960"/>
            <a:ext cx="10162800" cy="4183200"/>
            <a:chOff x="3263582" y="2265362"/>
            <a:chExt cx="5664835" cy="2327275"/>
          </a:xfrm>
        </p:grpSpPr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B838BD30-5217-4E6E-A4AF-9A7CD752B57D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582" y="2265362"/>
              <a:ext cx="1254125" cy="2303145"/>
            </a:xfrm>
            <a:prstGeom prst="rect">
              <a:avLst/>
            </a:prstGeom>
          </p:spPr>
        </p:pic>
        <p:pic>
          <p:nvPicPr>
            <p:cNvPr id="5" name="Picture 20">
              <a:extLst>
                <a:ext uri="{FF2B5EF4-FFF2-40B4-BE49-F238E27FC236}">
                  <a16:creationId xmlns:a16="http://schemas.microsoft.com/office/drawing/2014/main" id="{209E7F89-293D-4C97-8891-E643173F601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532" y="3265487"/>
              <a:ext cx="878840" cy="1287780"/>
            </a:xfrm>
            <a:prstGeom prst="rect">
              <a:avLst/>
            </a:prstGeom>
          </p:spPr>
        </p:pic>
        <p:pic>
          <p:nvPicPr>
            <p:cNvPr id="6" name="Picture 21">
              <a:extLst>
                <a:ext uri="{FF2B5EF4-FFF2-40B4-BE49-F238E27FC236}">
                  <a16:creationId xmlns:a16="http://schemas.microsoft.com/office/drawing/2014/main" id="{D296F0B9-1EB1-4F9D-A120-B59D07D2BCCA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782" y="2265362"/>
              <a:ext cx="1370965" cy="2303145"/>
            </a:xfrm>
            <a:prstGeom prst="rect">
              <a:avLst/>
            </a:prstGeom>
          </p:spPr>
        </p:pic>
        <p:pic>
          <p:nvPicPr>
            <p:cNvPr id="7" name="Picture 22">
              <a:extLst>
                <a:ext uri="{FF2B5EF4-FFF2-40B4-BE49-F238E27FC236}">
                  <a16:creationId xmlns:a16="http://schemas.microsoft.com/office/drawing/2014/main" id="{776F442A-0F1E-4E1A-B86B-9280B6B107E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732" y="3189287"/>
              <a:ext cx="906145" cy="1403350"/>
            </a:xfrm>
            <a:prstGeom prst="rect">
              <a:avLst/>
            </a:prstGeom>
          </p:spPr>
        </p:pic>
        <p:pic>
          <p:nvPicPr>
            <p:cNvPr id="8" name="Picture 23">
              <a:extLst>
                <a:ext uri="{FF2B5EF4-FFF2-40B4-BE49-F238E27FC236}">
                  <a16:creationId xmlns:a16="http://schemas.microsoft.com/office/drawing/2014/main" id="{D37F97FF-8DC3-43C9-B3F6-DCB6249B3B8C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132" y="2284412"/>
              <a:ext cx="1397000" cy="2303145"/>
            </a:xfrm>
            <a:prstGeom prst="rect">
              <a:avLst/>
            </a:prstGeom>
          </p:spPr>
        </p:pic>
        <p:pic>
          <p:nvPicPr>
            <p:cNvPr id="9" name="Picture 24">
              <a:extLst>
                <a:ext uri="{FF2B5EF4-FFF2-40B4-BE49-F238E27FC236}">
                  <a16:creationId xmlns:a16="http://schemas.microsoft.com/office/drawing/2014/main" id="{961CD76E-52A7-430F-87AC-10167BF0AE4F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607" y="3189287"/>
              <a:ext cx="892810" cy="1403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9261BD6-6D2E-4B1D-A6FF-23B9F3F40347}"/>
                  </a:ext>
                </a:extLst>
              </p:cNvPr>
              <p:cNvSpPr txBox="1"/>
              <p:nvPr/>
            </p:nvSpPr>
            <p:spPr>
              <a:xfrm>
                <a:off x="340036" y="5619709"/>
                <a:ext cx="11604314" cy="11541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3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Maior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concentra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çã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tens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von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Mises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na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haste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tese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cer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â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mica</m:t>
                      </m:r>
                    </m:oMath>
                  </m:oMathPara>
                </a14:m>
                <a:endParaRPr lang="pt-PT" sz="2300" b="1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3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−  </m:t>
                      </m:r>
                      <m:r>
                        <m:rPr>
                          <m:nor/>
                        </m:rPr>
                        <a:rPr lang="pt-PT" sz="23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Maior</m:t>
                      </m:r>
                      <m:r>
                        <m:rPr>
                          <m:nor/>
                        </m:rPr>
                        <a:rPr lang="pt-PT" sz="23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perda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densidade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ó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ssea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na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zona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ep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fise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situada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acima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haste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pt-PT" sz="23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m:t>tese</m:t>
                      </m:r>
                    </m:oMath>
                  </m:oMathPara>
                </a14:m>
                <a:endParaRPr lang="pt-PT" sz="2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  <a:p>
                <a:pPr algn="ctr"/>
                <a:r>
                  <a:rPr lang="pt-PT" sz="2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L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igeiro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aumento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do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efeito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de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i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stress</m:t>
                    </m:r>
                    <m:r>
                      <m:rPr>
                        <m:nor/>
                      </m:rPr>
                      <a:rPr lang="pt-PT" sz="2300" b="1" i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PT" sz="2300" b="1" i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shielding</m:t>
                    </m:r>
                    <m:r>
                      <m:rPr>
                        <m:nor/>
                      </m:rPr>
                      <a:rPr lang="pt-PT" sz="23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</a:rPr>
                      <m:t>.</m:t>
                    </m:r>
                  </m:oMath>
                </a14:m>
                <a:endParaRPr lang="en-GB" sz="2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9261BD6-6D2E-4B1D-A6FF-23B9F3F4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36" y="5619709"/>
                <a:ext cx="11604314" cy="1154162"/>
              </a:xfrm>
              <a:prstGeom prst="rect">
                <a:avLst/>
              </a:prstGeom>
              <a:blipFill>
                <a:blip r:embed="rId9"/>
                <a:stretch>
                  <a:fillRect b="-13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A537022-9BC2-49B7-99C4-55F92746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CONCLUSÕES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635FFA-1E55-49C7-842F-3777C7BF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7" y="2115027"/>
            <a:ext cx="684229" cy="6842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0950353-8E98-4508-8057-2BA97E71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13" y="2963118"/>
            <a:ext cx="684229" cy="6842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A154F5-4114-4834-BB40-842A5C2F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036677"/>
            <a:ext cx="684229" cy="6842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F1FBA6-AC1E-4D9D-865F-2E9A94F8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47" y="4986348"/>
            <a:ext cx="684229" cy="684229"/>
          </a:xfrm>
          <a:prstGeom prst="rect">
            <a:avLst/>
          </a:prstGeom>
        </p:spPr>
      </p:pic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91BB7F90-6D9E-46D0-93C0-5DA29A79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62" y="2196958"/>
            <a:ext cx="10175058" cy="684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PT" sz="2000" dirty="0">
                <a:latin typeface="Arial Narrow" panose="020B0606020202030204" pitchFamily="34" charset="0"/>
              </a:rPr>
              <a:t>A distribuição normal das tensões de </a:t>
            </a:r>
            <a:r>
              <a:rPr lang="pt-PT" sz="2000" dirty="0" err="1">
                <a:latin typeface="Arial Narrow" panose="020B0606020202030204" pitchFamily="34" charset="0"/>
              </a:rPr>
              <a:t>von</a:t>
            </a:r>
            <a:r>
              <a:rPr lang="pt-PT" sz="2000" dirty="0">
                <a:latin typeface="Arial Narrow" panose="020B0606020202030204" pitchFamily="34" charset="0"/>
              </a:rPr>
              <a:t> Mises no fémur sofrem uma mudança após uma </a:t>
            </a:r>
            <a:r>
              <a:rPr lang="pt-PT" sz="2000" i="1" dirty="0" err="1">
                <a:latin typeface="Arial Narrow" panose="020B0606020202030204" pitchFamily="34" charset="0"/>
              </a:rPr>
              <a:t>hip</a:t>
            </a:r>
            <a:r>
              <a:rPr lang="pt-PT" sz="2000" i="1" dirty="0">
                <a:latin typeface="Arial Narrow" panose="020B0606020202030204" pitchFamily="34" charset="0"/>
              </a:rPr>
              <a:t> </a:t>
            </a:r>
            <a:r>
              <a:rPr lang="pt-PT" sz="2000" i="1" dirty="0" err="1">
                <a:latin typeface="Arial Narrow" panose="020B0606020202030204" pitchFamily="34" charset="0"/>
              </a:rPr>
              <a:t>resurfacing</a:t>
            </a:r>
            <a:r>
              <a:rPr lang="pt-PT" sz="2000" i="1" dirty="0">
                <a:latin typeface="Arial Narrow" panose="020B0606020202030204" pitchFamily="34" charset="0"/>
              </a:rPr>
              <a:t>;</a:t>
            </a:r>
            <a:endParaRPr lang="en-GB" sz="2000" i="1" dirty="0">
              <a:latin typeface="Arial Narrow" panose="020B0606020202030204" pitchFamily="34" charset="0"/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213AA2A0-C5B1-44F2-9269-E55FFCEBDB05}"/>
              </a:ext>
            </a:extLst>
          </p:cNvPr>
          <p:cNvSpPr txBox="1">
            <a:spLocks/>
          </p:cNvSpPr>
          <p:nvPr/>
        </p:nvSpPr>
        <p:spPr>
          <a:xfrm>
            <a:off x="1266726" y="3064698"/>
            <a:ext cx="10175058" cy="68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PT" sz="2000" dirty="0">
                <a:latin typeface="Arial Narrow" panose="020B0606020202030204" pitchFamily="34" charset="0"/>
              </a:rPr>
              <a:t>O fenómeno de </a:t>
            </a:r>
            <a:r>
              <a:rPr lang="pt-PT" sz="2000" i="1" dirty="0">
                <a:latin typeface="Arial Narrow" panose="020B0606020202030204" pitchFamily="34" charset="0"/>
              </a:rPr>
              <a:t>stress </a:t>
            </a:r>
            <a:r>
              <a:rPr lang="pt-PT" sz="2000" i="1" dirty="0" err="1">
                <a:latin typeface="Arial Narrow" panose="020B0606020202030204" pitchFamily="34" charset="0"/>
              </a:rPr>
              <a:t>shielding</a:t>
            </a:r>
            <a:r>
              <a:rPr lang="pt-PT" sz="2000" i="1" dirty="0">
                <a:latin typeface="Arial Narrow" panose="020B0606020202030204" pitchFamily="34" charset="0"/>
              </a:rPr>
              <a:t> </a:t>
            </a:r>
            <a:r>
              <a:rPr lang="pt-PT" sz="2000" dirty="0">
                <a:latin typeface="Arial Narrow" panose="020B0606020202030204" pitchFamily="34" charset="0"/>
              </a:rPr>
              <a:t>está presente mas, devido às dimensões reduzidas da prótese, não é significativo;</a:t>
            </a:r>
            <a:endParaRPr lang="en-GB" sz="2000" dirty="0">
              <a:latin typeface="Arial Narrow" panose="020B0606020202030204" pitchFamily="34" charset="0"/>
            </a:endParaRP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DF9DBFDB-62E4-4923-8E5A-8E66990531BF}"/>
              </a:ext>
            </a:extLst>
          </p:cNvPr>
          <p:cNvSpPr txBox="1">
            <a:spLocks/>
          </p:cNvSpPr>
          <p:nvPr/>
        </p:nvSpPr>
        <p:spPr>
          <a:xfrm>
            <a:off x="1266726" y="4036677"/>
            <a:ext cx="10175058" cy="840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PT" sz="2000" dirty="0">
                <a:latin typeface="Arial Narrow" panose="020B0606020202030204" pitchFamily="34" charset="0"/>
              </a:rPr>
              <a:t>O fenómeno de perda óssea na presença de uma prótese aumenta com o aumento do módulo de </a:t>
            </a:r>
            <a:r>
              <a:rPr lang="pt-PT" sz="2000" dirty="0" err="1">
                <a:latin typeface="Arial Narrow" panose="020B0606020202030204" pitchFamily="34" charset="0"/>
              </a:rPr>
              <a:t>Young</a:t>
            </a:r>
            <a:r>
              <a:rPr lang="pt-PT" sz="2000" dirty="0">
                <a:latin typeface="Arial Narrow" panose="020B0606020202030204" pitchFamily="34" charset="0"/>
              </a:rPr>
              <a:t> do material constituinte da prótese. Este fenómeno põe em causa a estabilidade do implante. A prótese de cerâmica é a mais afetada por este problema;</a:t>
            </a:r>
            <a:endParaRPr lang="en-GB" sz="2000" dirty="0">
              <a:latin typeface="Arial Narrow" panose="020B0606020202030204" pitchFamily="34" charset="0"/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8703683E-59C5-4CD3-970B-273838562251}"/>
              </a:ext>
            </a:extLst>
          </p:cNvPr>
          <p:cNvSpPr txBox="1">
            <a:spLocks/>
          </p:cNvSpPr>
          <p:nvPr/>
        </p:nvSpPr>
        <p:spPr>
          <a:xfrm>
            <a:off x="216373" y="8713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i="1" dirty="0">
                <a:latin typeface="Arial Narrow" panose="020B0606020202030204" pitchFamily="34" charset="0"/>
              </a:rPr>
              <a:t>Conclusões dos resultados obtidos e reflexão sobre futuro trabalho</a:t>
            </a:r>
            <a:endParaRPr lang="en-GB" i="1" dirty="0">
              <a:latin typeface="Arial Narrow" panose="020B0606020202030204" pitchFamily="34" charset="0"/>
            </a:endParaRP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8764AD2F-793A-4B05-8068-EE923C8471AA}"/>
              </a:ext>
            </a:extLst>
          </p:cNvPr>
          <p:cNvSpPr txBox="1">
            <a:spLocks/>
          </p:cNvSpPr>
          <p:nvPr/>
        </p:nvSpPr>
        <p:spPr>
          <a:xfrm>
            <a:off x="1266726" y="5036173"/>
            <a:ext cx="10175058" cy="840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PT" sz="2000" dirty="0">
                <a:latin typeface="Arial Narrow" panose="020B0606020202030204" pitchFamily="34" charset="0"/>
              </a:rPr>
              <a:t>Erros induzidos pela bidimensionalidade do modelo e pela assunção de isotropia. Adicionalmente, andar e subir escadas não são fenómenos de igual peso no dia-a-dia e existem mais casos de carga que deveriam ser considerados.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5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2230BC-A98A-4952-90BD-7A9EF241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093510"/>
            <a:ext cx="11030146" cy="5064600"/>
          </a:xfrm>
        </p:spPr>
        <p:txBody>
          <a:bodyPr>
            <a:noAutofit/>
          </a:bodyPr>
          <a:lstStyle/>
          <a:p>
            <a:r>
              <a:rPr lang="en-GB" sz="1700" dirty="0">
                <a:latin typeface="Arial Narrow" panose="020B0606020202030204" pitchFamily="34" charset="0"/>
              </a:rPr>
              <a:t>[1]	“Bone Structure – Anatomy and Physiology.” </a:t>
            </a:r>
            <a:r>
              <a:rPr lang="pt-PT" sz="1700" dirty="0">
                <a:latin typeface="Arial Narrow" panose="020B0606020202030204" pitchFamily="34" charset="0"/>
              </a:rPr>
              <a:t>[Online]. Disponível: https://opentextbc.ca/anatomyandphysiology/chapter/6-3-bone-structure/. [Acedido: 13-May-2018].</a:t>
            </a:r>
            <a:endParaRPr lang="en-GB" sz="1700" dirty="0">
              <a:latin typeface="Arial Narrow" panose="020B0606020202030204" pitchFamily="34" charset="0"/>
            </a:endParaRPr>
          </a:p>
          <a:p>
            <a:r>
              <a:rPr lang="en-GB" sz="1700" dirty="0">
                <a:latin typeface="Arial Narrow" panose="020B0606020202030204" pitchFamily="34" charset="0"/>
              </a:rPr>
              <a:t>[2]	R. </a:t>
            </a:r>
            <a:r>
              <a:rPr lang="en-GB" sz="1700" dirty="0" err="1">
                <a:latin typeface="Arial Narrow" panose="020B0606020202030204" pitchFamily="34" charset="0"/>
              </a:rPr>
              <a:t>Huiskes</a:t>
            </a:r>
            <a:r>
              <a:rPr lang="en-GB" sz="1700" dirty="0">
                <a:latin typeface="Arial Narrow" panose="020B0606020202030204" pitchFamily="34" charset="0"/>
              </a:rPr>
              <a:t>, H. </a:t>
            </a:r>
            <a:r>
              <a:rPr lang="en-GB" sz="1700" dirty="0" err="1">
                <a:latin typeface="Arial Narrow" panose="020B0606020202030204" pitchFamily="34" charset="0"/>
              </a:rPr>
              <a:t>Weinans</a:t>
            </a:r>
            <a:r>
              <a:rPr lang="en-GB" sz="1700" dirty="0">
                <a:latin typeface="Arial Narrow" panose="020B0606020202030204" pitchFamily="34" charset="0"/>
              </a:rPr>
              <a:t>, H. J. </a:t>
            </a:r>
            <a:r>
              <a:rPr lang="en-GB" sz="1700" dirty="0" err="1">
                <a:latin typeface="Arial Narrow" panose="020B0606020202030204" pitchFamily="34" charset="0"/>
              </a:rPr>
              <a:t>Grootenboer</a:t>
            </a:r>
            <a:r>
              <a:rPr lang="en-GB" sz="1700" dirty="0">
                <a:latin typeface="Arial Narrow" panose="020B0606020202030204" pitchFamily="34" charset="0"/>
              </a:rPr>
              <a:t>, M. </a:t>
            </a:r>
            <a:r>
              <a:rPr lang="en-GB" sz="1700" dirty="0" err="1">
                <a:latin typeface="Arial Narrow" panose="020B0606020202030204" pitchFamily="34" charset="0"/>
              </a:rPr>
              <a:t>Dalstra</a:t>
            </a:r>
            <a:r>
              <a:rPr lang="en-GB" sz="1700" dirty="0">
                <a:latin typeface="Arial Narrow" panose="020B0606020202030204" pitchFamily="34" charset="0"/>
              </a:rPr>
              <a:t>, B. </a:t>
            </a:r>
            <a:r>
              <a:rPr lang="en-GB" sz="1700" dirty="0" err="1">
                <a:latin typeface="Arial Narrow" panose="020B0606020202030204" pitchFamily="34" charset="0"/>
              </a:rPr>
              <a:t>Fudala</a:t>
            </a:r>
            <a:r>
              <a:rPr lang="en-GB" sz="1700" dirty="0">
                <a:latin typeface="Arial Narrow" panose="020B0606020202030204" pitchFamily="34" charset="0"/>
              </a:rPr>
              <a:t>, and T. J. </a:t>
            </a:r>
            <a:r>
              <a:rPr lang="en-GB" sz="1700" dirty="0" err="1">
                <a:latin typeface="Arial Narrow" panose="020B0606020202030204" pitchFamily="34" charset="0"/>
              </a:rPr>
              <a:t>Slooff</a:t>
            </a:r>
            <a:r>
              <a:rPr lang="en-GB" sz="1700" dirty="0">
                <a:latin typeface="Arial Narrow" panose="020B0606020202030204" pitchFamily="34" charset="0"/>
              </a:rPr>
              <a:t>, “Adaptive bone-</a:t>
            </a:r>
            <a:r>
              <a:rPr lang="en-GB" sz="1700" dirty="0" err="1">
                <a:latin typeface="Arial Narrow" panose="020B0606020202030204" pitchFamily="34" charset="0"/>
              </a:rPr>
              <a:t>remodeling</a:t>
            </a:r>
            <a:r>
              <a:rPr lang="en-GB" sz="1700" dirty="0">
                <a:latin typeface="Arial Narrow" panose="020B0606020202030204" pitchFamily="34" charset="0"/>
              </a:rPr>
              <a:t> theory applied to prosthetic-design analysis,” </a:t>
            </a:r>
            <a:r>
              <a:rPr lang="en-GB" sz="1700" i="1" dirty="0">
                <a:latin typeface="Arial Narrow" panose="020B0606020202030204" pitchFamily="34" charset="0"/>
              </a:rPr>
              <a:t>J. </a:t>
            </a:r>
            <a:r>
              <a:rPr lang="en-GB" sz="1700" i="1" dirty="0" err="1">
                <a:latin typeface="Arial Narrow" panose="020B0606020202030204" pitchFamily="34" charset="0"/>
              </a:rPr>
              <a:t>Biomech</a:t>
            </a:r>
            <a:r>
              <a:rPr lang="en-GB" sz="1700" i="1" dirty="0">
                <a:latin typeface="Arial Narrow" panose="020B0606020202030204" pitchFamily="34" charset="0"/>
              </a:rPr>
              <a:t>.</a:t>
            </a:r>
            <a:r>
              <a:rPr lang="en-GB" sz="1700" dirty="0">
                <a:latin typeface="Arial Narrow" panose="020B0606020202030204" pitchFamily="34" charset="0"/>
              </a:rPr>
              <a:t>, vol. 20, no. 11–12, pp. 1135–1150, 1987.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[3]	P. R. Fernandes and J. </a:t>
            </a:r>
            <a:r>
              <a:rPr lang="en-GB" sz="1700" dirty="0" err="1">
                <a:latin typeface="Arial Narrow" panose="020B0606020202030204" pitchFamily="34" charset="0"/>
              </a:rPr>
              <a:t>Folgado</a:t>
            </a:r>
            <a:r>
              <a:rPr lang="en-GB" sz="1700" dirty="0">
                <a:latin typeface="Arial Narrow" panose="020B0606020202030204" pitchFamily="34" charset="0"/>
              </a:rPr>
              <a:t>, “Bone Tissue Mechanics - Slides das Aulas,” 2016.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[4]	C. R. Jacobs, M. E. </a:t>
            </a:r>
            <a:r>
              <a:rPr lang="en-GB" sz="1700" dirty="0" err="1">
                <a:latin typeface="Arial Narrow" panose="020B0606020202030204" pitchFamily="34" charset="0"/>
              </a:rPr>
              <a:t>Levenston</a:t>
            </a:r>
            <a:r>
              <a:rPr lang="en-GB" sz="1700" dirty="0">
                <a:latin typeface="Arial Narrow" panose="020B0606020202030204" pitchFamily="34" charset="0"/>
              </a:rPr>
              <a:t>, G. S. </a:t>
            </a:r>
            <a:r>
              <a:rPr lang="en-GB" sz="1700" dirty="0" err="1">
                <a:latin typeface="Arial Narrow" panose="020B0606020202030204" pitchFamily="34" charset="0"/>
              </a:rPr>
              <a:t>Beaupré</a:t>
            </a:r>
            <a:r>
              <a:rPr lang="en-GB" sz="1700" dirty="0">
                <a:latin typeface="Arial Narrow" panose="020B0606020202030204" pitchFamily="34" charset="0"/>
              </a:rPr>
              <a:t>, J. C. Simo, and D. R. Carter, “Numerical instabilities in bone </a:t>
            </a:r>
            <a:r>
              <a:rPr lang="en-GB" sz="1700" dirty="0" err="1">
                <a:latin typeface="Arial Narrow" panose="020B0606020202030204" pitchFamily="34" charset="0"/>
              </a:rPr>
              <a:t>remodeling</a:t>
            </a:r>
            <a:r>
              <a:rPr lang="en-GB" sz="1700" dirty="0">
                <a:latin typeface="Arial Narrow" panose="020B0606020202030204" pitchFamily="34" charset="0"/>
              </a:rPr>
              <a:t> simulations: The advantages of a node-based finite element approach,” </a:t>
            </a:r>
            <a:r>
              <a:rPr lang="en-GB" sz="1700" i="1" dirty="0">
                <a:latin typeface="Arial Narrow" panose="020B0606020202030204" pitchFamily="34" charset="0"/>
              </a:rPr>
              <a:t>J. </a:t>
            </a:r>
            <a:r>
              <a:rPr lang="en-GB" sz="1700" i="1" dirty="0" err="1">
                <a:latin typeface="Arial Narrow" panose="020B0606020202030204" pitchFamily="34" charset="0"/>
              </a:rPr>
              <a:t>Biomech</a:t>
            </a:r>
            <a:r>
              <a:rPr lang="en-GB" sz="1700" i="1" dirty="0">
                <a:latin typeface="Arial Narrow" panose="020B0606020202030204" pitchFamily="34" charset="0"/>
              </a:rPr>
              <a:t>.</a:t>
            </a:r>
            <a:r>
              <a:rPr lang="en-GB" sz="1700" dirty="0">
                <a:latin typeface="Arial Narrow" panose="020B0606020202030204" pitchFamily="34" charset="0"/>
              </a:rPr>
              <a:t>, vol. 28, no. 4, 1995.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[5]	Zimmer, “</a:t>
            </a:r>
            <a:r>
              <a:rPr lang="en-GB" sz="1700" dirty="0" err="1">
                <a:latin typeface="Arial Narrow" panose="020B0606020202030204" pitchFamily="34" charset="0"/>
              </a:rPr>
              <a:t>Biolox</a:t>
            </a:r>
            <a:r>
              <a:rPr lang="en-GB" sz="1700" dirty="0">
                <a:latin typeface="Arial Narrow" panose="020B0606020202030204" pitchFamily="34" charset="0"/>
              </a:rPr>
              <a:t> delta - Ceramic Femoral Heads,” </a:t>
            </a:r>
            <a:r>
              <a:rPr lang="en-GB" sz="1700" i="1" dirty="0">
                <a:latin typeface="Arial Narrow" panose="020B0606020202030204" pitchFamily="34" charset="0"/>
              </a:rPr>
              <a:t>Advanced Engineering Materials</a:t>
            </a:r>
            <a:r>
              <a:rPr lang="en-GB" sz="1700" dirty="0">
                <a:latin typeface="Arial Narrow" panose="020B0606020202030204" pitchFamily="34" charset="0"/>
              </a:rPr>
              <a:t>. 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[6]	J. Y. Rho, R. B. Ashman, and C. H. Turner, “Young’s modulus of trabecular and cortical bone material: ultrasonic and </a:t>
            </a:r>
            <a:r>
              <a:rPr lang="en-GB" sz="1700" dirty="0" err="1">
                <a:latin typeface="Arial Narrow" panose="020B0606020202030204" pitchFamily="34" charset="0"/>
              </a:rPr>
              <a:t>microtensile</a:t>
            </a:r>
            <a:r>
              <a:rPr lang="en-GB" sz="1700" dirty="0">
                <a:latin typeface="Arial Narrow" panose="020B0606020202030204" pitchFamily="34" charset="0"/>
              </a:rPr>
              <a:t> measurements.,” </a:t>
            </a:r>
            <a:r>
              <a:rPr lang="en-GB" sz="1700" i="1" dirty="0">
                <a:latin typeface="Arial Narrow" panose="020B0606020202030204" pitchFamily="34" charset="0"/>
              </a:rPr>
              <a:t>J. </a:t>
            </a:r>
            <a:r>
              <a:rPr lang="en-GB" sz="1700" i="1" dirty="0" err="1">
                <a:latin typeface="Arial Narrow" panose="020B0606020202030204" pitchFamily="34" charset="0"/>
              </a:rPr>
              <a:t>Biomech</a:t>
            </a:r>
            <a:r>
              <a:rPr lang="en-GB" sz="1700" i="1" dirty="0">
                <a:latin typeface="Arial Narrow" panose="020B0606020202030204" pitchFamily="34" charset="0"/>
              </a:rPr>
              <a:t>.</a:t>
            </a:r>
            <a:r>
              <a:rPr lang="en-GB" sz="1700" dirty="0">
                <a:latin typeface="Arial Narrow" panose="020B0606020202030204" pitchFamily="34" charset="0"/>
              </a:rPr>
              <a:t>, vol. 26, no. 2, pp. 111–9, Feb. 1993.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[7]	Y. Watanabe, N. Shiba, S. Matsuo, F. Higuchi, Y. Tagawa, and A. Inoue, “Biomechanical study of the resurfacing hip arthroplasty,” </a:t>
            </a:r>
            <a:r>
              <a:rPr lang="en-GB" sz="1700" i="1" dirty="0">
                <a:latin typeface="Arial Narrow" panose="020B0606020202030204" pitchFamily="34" charset="0"/>
              </a:rPr>
              <a:t>J. Arthroplasty</a:t>
            </a:r>
            <a:r>
              <a:rPr lang="en-GB" sz="1700" dirty="0">
                <a:latin typeface="Arial Narrow" panose="020B0606020202030204" pitchFamily="34" charset="0"/>
              </a:rPr>
              <a:t>, vol. 15, no. 4, pp. 505–511, 2000.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[8]	R. </a:t>
            </a:r>
            <a:r>
              <a:rPr lang="en-GB" sz="1700" dirty="0" err="1">
                <a:latin typeface="Arial Narrow" panose="020B0606020202030204" pitchFamily="34" charset="0"/>
              </a:rPr>
              <a:t>Cordingley</a:t>
            </a:r>
            <a:r>
              <a:rPr lang="en-GB" sz="1700" dirty="0">
                <a:latin typeface="Arial Narrow" panose="020B0606020202030204" pitchFamily="34" charset="0"/>
              </a:rPr>
              <a:t>, L. Kohan, and B. Ben-Nissan, “What happens to femoral neck bone mineral density after hip resurfacing surgery?,” </a:t>
            </a:r>
            <a:r>
              <a:rPr lang="en-GB" sz="1700" i="1" dirty="0">
                <a:latin typeface="Arial Narrow" panose="020B0606020202030204" pitchFamily="34" charset="0"/>
              </a:rPr>
              <a:t>J. Bone Joint Surg. Br.</a:t>
            </a:r>
            <a:r>
              <a:rPr lang="en-GB" sz="1700" dirty="0">
                <a:latin typeface="Arial Narrow" panose="020B0606020202030204" pitchFamily="34" charset="0"/>
              </a:rPr>
              <a:t>, vol. 92, no. 12, pp. 1648–53, 2010.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[9]	N. J. Cooke, L. Rodgers, D. Rawlings, A. W. </a:t>
            </a:r>
            <a:r>
              <a:rPr lang="en-GB" sz="1700" dirty="0" err="1">
                <a:latin typeface="Arial Narrow" panose="020B0606020202030204" pitchFamily="34" charset="0"/>
              </a:rPr>
              <a:t>McCaskie</a:t>
            </a:r>
            <a:r>
              <a:rPr lang="en-GB" sz="1700" dirty="0">
                <a:latin typeface="Arial Narrow" panose="020B0606020202030204" pitchFamily="34" charset="0"/>
              </a:rPr>
              <a:t>, and J. P. Holland, “Bone density of the femoral neck following Birmingham hip resurfacing A 2-year prospective study in 27 hips,” </a:t>
            </a:r>
            <a:r>
              <a:rPr lang="en-GB" sz="1700" i="1" dirty="0">
                <a:latin typeface="Arial Narrow" panose="020B0606020202030204" pitchFamily="34" charset="0"/>
              </a:rPr>
              <a:t>Acta </a:t>
            </a:r>
            <a:r>
              <a:rPr lang="en-GB" sz="1700" i="1" dirty="0" err="1">
                <a:latin typeface="Arial Narrow" panose="020B0606020202030204" pitchFamily="34" charset="0"/>
              </a:rPr>
              <a:t>Orthop</a:t>
            </a:r>
            <a:r>
              <a:rPr lang="en-GB" sz="1700" i="1" dirty="0">
                <a:latin typeface="Arial Narrow" panose="020B0606020202030204" pitchFamily="34" charset="0"/>
              </a:rPr>
              <a:t>.</a:t>
            </a:r>
            <a:r>
              <a:rPr lang="en-GB" sz="1700" dirty="0">
                <a:latin typeface="Arial Narrow" panose="020B0606020202030204" pitchFamily="34" charset="0"/>
              </a:rPr>
              <a:t>, vol. 80, no. 6, pp. 660–665, 2009.</a:t>
            </a:r>
          </a:p>
          <a:p>
            <a:r>
              <a:rPr lang="en-GB" sz="1700" dirty="0">
                <a:latin typeface="Arial Narrow" panose="020B0606020202030204" pitchFamily="34" charset="0"/>
              </a:rPr>
              <a:t>[10]	“New hip resurfacing implant could lead to better outcomes for patients. Imperial News. Imperial College London.” [Online]. </a:t>
            </a:r>
            <a:r>
              <a:rPr lang="en-GB" sz="1700" dirty="0" err="1">
                <a:latin typeface="Arial Narrow" panose="020B0606020202030204" pitchFamily="34" charset="0"/>
              </a:rPr>
              <a:t>Disponível</a:t>
            </a:r>
            <a:r>
              <a:rPr lang="en-GB" sz="1700" dirty="0">
                <a:latin typeface="Arial Narrow" panose="020B0606020202030204" pitchFamily="34" charset="0"/>
              </a:rPr>
              <a:t>: https://www.imperial.ac.uk/news/184706/new-resurfacing-implant-could-lead-better/. </a:t>
            </a:r>
            <a:r>
              <a:rPr lang="pt-PT" sz="1700" dirty="0">
                <a:latin typeface="Arial Narrow" panose="020B0606020202030204" pitchFamily="34" charset="0"/>
              </a:rPr>
              <a:t>[Acedido: 17-May-2018].</a:t>
            </a:r>
            <a:endParaRPr lang="en-GB" sz="17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1700" dirty="0">
              <a:latin typeface="Arial Narrow" panose="020B0606020202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BD9030E-8C8E-417C-A9DD-5DA2FC08405A}"/>
              </a:ext>
            </a:extLst>
          </p:cNvPr>
          <p:cNvSpPr txBox="1">
            <a:spLocks/>
          </p:cNvSpPr>
          <p:nvPr/>
        </p:nvSpPr>
        <p:spPr>
          <a:xfrm>
            <a:off x="216373" y="-76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REFERÊNCIAS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5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7EAC4F-03BB-4E9C-8D8C-9A061E3C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359" y="1513024"/>
            <a:ext cx="3731283" cy="1325563"/>
          </a:xfrm>
        </p:spPr>
        <p:txBody>
          <a:bodyPr>
            <a:normAutofit/>
          </a:bodyPr>
          <a:lstStyle/>
          <a:p>
            <a:r>
              <a:rPr lang="pt-P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QUESTÕES?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AA106F-76C4-47BC-9823-63B493EA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650984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F45DAB-C16E-48A6-BE25-3126F747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45" y="0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PLANEAMENTO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7CD3A8-6206-4D12-9E79-CD8AD0FBFF55}"/>
              </a:ext>
            </a:extLst>
          </p:cNvPr>
          <p:cNvSpPr txBox="1">
            <a:spLocks/>
          </p:cNvSpPr>
          <p:nvPr/>
        </p:nvSpPr>
        <p:spPr>
          <a:xfrm>
            <a:off x="886645" y="884934"/>
            <a:ext cx="9465297" cy="61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i="1" dirty="0">
                <a:latin typeface="Arial Narrow" panose="020B0606020202030204" pitchFamily="34" charset="0"/>
              </a:rPr>
              <a:t>Estrutura da Apresentação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AABC2B-72C9-4823-8007-F6B5D82FCC4C}"/>
              </a:ext>
            </a:extLst>
          </p:cNvPr>
          <p:cNvSpPr txBox="1"/>
          <p:nvPr/>
        </p:nvSpPr>
        <p:spPr>
          <a:xfrm>
            <a:off x="886645" y="1500851"/>
            <a:ext cx="108449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200" b="1" dirty="0">
                <a:latin typeface="Arial Narrow" panose="020B0606020202030204" pitchFamily="34" charset="0"/>
              </a:rPr>
              <a:t>Contextualização e Motivação</a:t>
            </a:r>
          </a:p>
          <a:p>
            <a:pPr marL="342900" indent="-342900">
              <a:buFontTx/>
              <a:buAutoNum type="arabicPeriod"/>
            </a:pPr>
            <a:r>
              <a:rPr lang="pt-PT" sz="2200" b="1" dirty="0">
                <a:latin typeface="Arial Narrow" panose="020B0606020202030204" pitchFamily="34" charset="0"/>
              </a:rPr>
              <a:t>Fundamentação Teórica</a:t>
            </a:r>
          </a:p>
          <a:p>
            <a:pPr marL="342900" indent="-342900">
              <a:buAutoNum type="arabicPeriod"/>
            </a:pPr>
            <a:r>
              <a:rPr lang="pt-PT" sz="2200" b="1" dirty="0">
                <a:latin typeface="Arial Narrow" panose="020B0606020202030204" pitchFamily="34" charset="0"/>
              </a:rPr>
              <a:t>Metodologia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3.1. Modelação Geométrica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3.2. Modelação Computacional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	3.2.1. Problema a Resolver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	3.2.2. Implementação do Modelo de </a:t>
            </a:r>
            <a:r>
              <a:rPr lang="pt-PT" sz="2000" i="1" dirty="0" err="1">
                <a:latin typeface="Arial Narrow" panose="020B0606020202030204" pitchFamily="34" charset="0"/>
              </a:rPr>
              <a:t>Huiskes</a:t>
            </a:r>
            <a:endParaRPr lang="pt-PT" sz="2000" i="1" dirty="0">
              <a:latin typeface="Arial Narrow" panose="020B0606020202030204" pitchFamily="34" charset="0"/>
            </a:endParaRPr>
          </a:p>
          <a:p>
            <a:pPr marL="342900" indent="-342900">
              <a:buAutoNum type="arabicPeriod"/>
            </a:pPr>
            <a:r>
              <a:rPr lang="pt-PT" sz="2200" b="1" dirty="0">
                <a:latin typeface="Arial Narrow" panose="020B0606020202030204" pitchFamily="34" charset="0"/>
              </a:rPr>
              <a:t>Resultados e Discussão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4.1. Análise de Convergência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4.2. Otimização dos Parâmetros k e s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4.3. Osso sem prótese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4.4. Osso com prótese de Crómio-Cobalto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4</a:t>
            </a:r>
            <a:r>
              <a:rPr lang="pt-PT" sz="2000" i="1">
                <a:latin typeface="Arial Narrow" panose="020B0606020202030204" pitchFamily="34" charset="0"/>
              </a:rPr>
              <a:t>.5</a:t>
            </a:r>
            <a:r>
              <a:rPr lang="pt-PT" sz="2000" i="1" dirty="0">
                <a:latin typeface="Arial Narrow" panose="020B0606020202030204" pitchFamily="34" charset="0"/>
              </a:rPr>
              <a:t>. Osso com prótese Iso-Elástica</a:t>
            </a:r>
          </a:p>
          <a:p>
            <a:pPr lvl="1"/>
            <a:r>
              <a:rPr lang="pt-PT" sz="2000" i="1" dirty="0">
                <a:latin typeface="Arial Narrow" panose="020B0606020202030204" pitchFamily="34" charset="0"/>
              </a:rPr>
              <a:t>4.6. Osso com prótese de Cerâmica </a:t>
            </a:r>
            <a:r>
              <a:rPr lang="pt-PT" sz="2000" i="1" dirty="0" err="1">
                <a:latin typeface="Arial Narrow" panose="020B0606020202030204" pitchFamily="34" charset="0"/>
              </a:rPr>
              <a:t>Biolox</a:t>
            </a:r>
            <a:endParaRPr lang="pt-PT" sz="2000" i="1" dirty="0">
              <a:latin typeface="Arial Narrow" panose="020B0606020202030204" pitchFamily="34" charset="0"/>
            </a:endParaRPr>
          </a:p>
          <a:p>
            <a:pPr marL="342900" indent="-342900">
              <a:buAutoNum type="arabicPeriod"/>
            </a:pPr>
            <a:r>
              <a:rPr lang="pt-PT" sz="2200" b="1" dirty="0">
                <a:latin typeface="Arial Narrow" panose="020B0606020202030204" pitchFamily="34" charset="0"/>
              </a:rPr>
              <a:t>Conclusões </a:t>
            </a:r>
          </a:p>
          <a:p>
            <a:pPr marL="342900" indent="-342900">
              <a:buAutoNum type="arabicPeriod"/>
            </a:pPr>
            <a:r>
              <a:rPr lang="pt-PT" sz="2200" b="1" dirty="0">
                <a:latin typeface="Arial Narrow" panose="020B0606020202030204" pitchFamily="34" charset="0"/>
              </a:rPr>
              <a:t>Bibliografia</a:t>
            </a:r>
          </a:p>
          <a:p>
            <a:pPr lvl="1"/>
            <a:endParaRPr lang="pt-PT" dirty="0"/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7F18D3-8536-49A3-9BE4-9DA51A65B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19" y="0"/>
            <a:ext cx="5330581" cy="6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CF3AC3-16C7-4FDA-ABEB-67676C0D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1" y="1394465"/>
            <a:ext cx="3615134" cy="5463535"/>
          </a:xfrm>
          <a:prstGeom prst="rect">
            <a:avLst/>
          </a:prstGeom>
        </p:spPr>
      </p:pic>
      <p:pic>
        <p:nvPicPr>
          <p:cNvPr id="8" name="Imagem 7" descr="https://lh5.googleusercontent.com/48knJw5n7P31pY-iaiRG8zZJYpIsb8jUAssrZw-VdOyfTlhMdBH3K29woBw7DmRHJ8I0nW4qfgYhW5Ifg70kfa4vJdH9VVXPD8izTOna8UDELjLMlHbMgTleraNvJZrHndavpibA">
            <a:extLst>
              <a:ext uri="{FF2B5EF4-FFF2-40B4-BE49-F238E27FC236}">
                <a16:creationId xmlns:a16="http://schemas.microsoft.com/office/drawing/2014/main" id="{23291A2F-BB4F-4222-B1FA-25DBBB57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40" y="3525660"/>
            <a:ext cx="5202836" cy="3104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8E8CBA7-488B-470E-9A0E-13A94918D39E}"/>
              </a:ext>
            </a:extLst>
          </p:cNvPr>
          <p:cNvSpPr txBox="1">
            <a:spLocks/>
          </p:cNvSpPr>
          <p:nvPr/>
        </p:nvSpPr>
        <p:spPr>
          <a:xfrm>
            <a:off x="361494" y="33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CONTEXTUALIZAÇÃO E MOTIVAÇÃO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849928B9-4148-4D97-B71A-62FE14271CC2}"/>
              </a:ext>
            </a:extLst>
          </p:cNvPr>
          <p:cNvSpPr txBox="1">
            <a:spLocks/>
          </p:cNvSpPr>
          <p:nvPr/>
        </p:nvSpPr>
        <p:spPr>
          <a:xfrm>
            <a:off x="352855" y="959180"/>
            <a:ext cx="9465297" cy="61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i="1" dirty="0">
                <a:latin typeface="Arial Narrow" panose="020B0606020202030204" pitchFamily="34" charset="0"/>
              </a:rPr>
              <a:t>O Osso e a sua estrutura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0F8ADF-562C-4539-923B-50E5ED38B3CD}"/>
              </a:ext>
            </a:extLst>
          </p:cNvPr>
          <p:cNvSpPr txBox="1"/>
          <p:nvPr/>
        </p:nvSpPr>
        <p:spPr>
          <a:xfrm>
            <a:off x="5544024" y="1379526"/>
            <a:ext cx="567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Arial Narrow" panose="020B0606020202030204" pitchFamily="34" charset="0"/>
              </a:rPr>
              <a:t>Desgaste</a:t>
            </a:r>
            <a:r>
              <a:rPr lang="en-GB" sz="2000" dirty="0">
                <a:latin typeface="Arial Narrow" panose="020B0606020202030204" pitchFamily="34" charset="0"/>
              </a:rPr>
              <a:t> da </a:t>
            </a:r>
            <a:r>
              <a:rPr lang="en-GB" sz="2000" dirty="0" err="1">
                <a:latin typeface="Arial Narrow" panose="020B0606020202030204" pitchFamily="34" charset="0"/>
              </a:rPr>
              <a:t>cartilagem</a:t>
            </a:r>
            <a:r>
              <a:rPr lang="en-GB" sz="2000" dirty="0">
                <a:latin typeface="Arial Narrow" panose="020B0606020202030204" pitchFamily="34" charset="0"/>
              </a:rPr>
              <a:t> (por </a:t>
            </a:r>
            <a:r>
              <a:rPr lang="en-GB" sz="2000" dirty="0" err="1">
                <a:latin typeface="Arial Narrow" panose="020B0606020202030204" pitchFamily="34" charset="0"/>
              </a:rPr>
              <a:t>exemplo</a:t>
            </a:r>
            <a:r>
              <a:rPr lang="en-GB" sz="2000" dirty="0">
                <a:latin typeface="Arial Narrow" panose="020B0606020202030204" pitchFamily="34" charset="0"/>
              </a:rPr>
              <a:t>, </a:t>
            </a:r>
            <a:r>
              <a:rPr lang="en-GB" sz="2000" dirty="0" err="1">
                <a:latin typeface="Arial Narrow" panose="020B0606020202030204" pitchFamily="34" charset="0"/>
              </a:rPr>
              <a:t>devido</a:t>
            </a:r>
            <a:r>
              <a:rPr lang="en-GB" sz="2000" dirty="0">
                <a:latin typeface="Arial Narrow" panose="020B0606020202030204" pitchFamily="34" charset="0"/>
              </a:rPr>
              <a:t> a </a:t>
            </a:r>
            <a:r>
              <a:rPr lang="en-GB" sz="2000" dirty="0" err="1">
                <a:latin typeface="Arial Narrow" panose="020B0606020202030204" pitchFamily="34" charset="0"/>
              </a:rPr>
              <a:t>artrite</a:t>
            </a:r>
            <a:r>
              <a:rPr lang="en-GB" sz="20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025E9B-8F10-4B23-83D0-B55716D8976C}"/>
              </a:ext>
            </a:extLst>
          </p:cNvPr>
          <p:cNvSpPr txBox="1"/>
          <p:nvPr/>
        </p:nvSpPr>
        <p:spPr>
          <a:xfrm>
            <a:off x="6373987" y="2058290"/>
            <a:ext cx="4142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Arial Narrow" panose="020B0606020202030204" pitchFamily="34" charset="0"/>
              </a:rPr>
              <a:t>Dor</a:t>
            </a:r>
            <a:r>
              <a:rPr lang="en-GB" sz="2000" dirty="0">
                <a:latin typeface="Arial Narrow" panose="020B0606020202030204" pitchFamily="34" charset="0"/>
              </a:rPr>
              <a:t> e </a:t>
            </a:r>
            <a:r>
              <a:rPr lang="en-GB" sz="2000" dirty="0" err="1">
                <a:latin typeface="Arial Narrow" panose="020B0606020202030204" pitchFamily="34" charset="0"/>
              </a:rPr>
              <a:t>perda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sucessiva</a:t>
            </a:r>
            <a:r>
              <a:rPr lang="en-GB" sz="2000" dirty="0">
                <a:latin typeface="Arial Narrow" panose="020B0606020202030204" pitchFamily="34" charset="0"/>
              </a:rPr>
              <a:t> de </a:t>
            </a:r>
            <a:r>
              <a:rPr lang="en-GB" sz="2000" dirty="0" err="1">
                <a:latin typeface="Arial Narrow" panose="020B0606020202030204" pitchFamily="34" charset="0"/>
              </a:rPr>
              <a:t>mobilidade</a:t>
            </a:r>
            <a:endParaRPr lang="en-GB" sz="2000" dirty="0">
              <a:latin typeface="Arial Narrow" panose="020B0606020202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0AB2BF-4B7A-481A-A9F6-A665839827DC}"/>
              </a:ext>
            </a:extLst>
          </p:cNvPr>
          <p:cNvSpPr txBox="1"/>
          <p:nvPr/>
        </p:nvSpPr>
        <p:spPr>
          <a:xfrm>
            <a:off x="6004654" y="2885860"/>
            <a:ext cx="414250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latin typeface="Arial Narrow" panose="020B0606020202030204" pitchFamily="34" charset="0"/>
              </a:rPr>
              <a:t>Hip resurfacing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E58FA0B-1DC5-4D6D-B214-C65D10FF9361}"/>
              </a:ext>
            </a:extLst>
          </p:cNvPr>
          <p:cNvSpPr/>
          <p:nvPr/>
        </p:nvSpPr>
        <p:spPr>
          <a:xfrm>
            <a:off x="6400114" y="2896242"/>
            <a:ext cx="3615134" cy="41905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AFEF1100-1E36-4C69-92F7-4EB8903AD1C2}"/>
              </a:ext>
            </a:extLst>
          </p:cNvPr>
          <p:cNvCxnSpPr>
            <a:cxnSpLocks/>
          </p:cNvCxnSpPr>
          <p:nvPr/>
        </p:nvCxnSpPr>
        <p:spPr>
          <a:xfrm>
            <a:off x="4181415" y="1575097"/>
            <a:ext cx="14307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1E0075D-8E53-49C7-BDBB-D8493020F0D5}"/>
              </a:ext>
            </a:extLst>
          </p:cNvPr>
          <p:cNvCxnSpPr/>
          <p:nvPr/>
        </p:nvCxnSpPr>
        <p:spPr>
          <a:xfrm>
            <a:off x="8213558" y="1794575"/>
            <a:ext cx="0" cy="263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99E7B33-53DF-475F-8EE9-3E5E43D70A97}"/>
              </a:ext>
            </a:extLst>
          </p:cNvPr>
          <p:cNvCxnSpPr/>
          <p:nvPr/>
        </p:nvCxnSpPr>
        <p:spPr>
          <a:xfrm>
            <a:off x="8213558" y="2489151"/>
            <a:ext cx="0" cy="263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B0D0C22-EF03-4B72-A03E-45046C38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94" y="33042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CONTEXTUALIZAÇÃO E MOTIVAÇÃO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8950C53A-538C-4BE2-A15D-ED1B125D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64" y="1411374"/>
            <a:ext cx="10906267" cy="480498"/>
          </a:xfrm>
          <a:ln w="285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Objetivo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: </a:t>
            </a:r>
            <a:r>
              <a:rPr lang="en-US" b="1" dirty="0" err="1">
                <a:latin typeface="Arial Narrow" panose="020B0606020202030204" pitchFamily="34" charset="0"/>
              </a:rPr>
              <a:t>Estudo</a:t>
            </a:r>
            <a:r>
              <a:rPr lang="en-US" b="1" dirty="0">
                <a:latin typeface="Arial Narrow" panose="020B0606020202030204" pitchFamily="34" charset="0"/>
              </a:rPr>
              <a:t> da </a:t>
            </a:r>
            <a:r>
              <a:rPr lang="en-US" b="1" dirty="0" err="1">
                <a:latin typeface="Arial Narrow" panose="020B0606020202030204" pitchFamily="34" charset="0"/>
              </a:rPr>
              <a:t>Adaptação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Óssea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0" name="Marcador de Posição de Conteúdo 8">
            <a:extLst>
              <a:ext uri="{FF2B5EF4-FFF2-40B4-BE49-F238E27FC236}">
                <a16:creationId xmlns:a16="http://schemas.microsoft.com/office/drawing/2014/main" id="{FBF2B74F-AFF7-4657-97F2-DA3B4613A7A6}"/>
              </a:ext>
            </a:extLst>
          </p:cNvPr>
          <p:cNvSpPr txBox="1">
            <a:spLocks/>
          </p:cNvSpPr>
          <p:nvPr/>
        </p:nvSpPr>
        <p:spPr>
          <a:xfrm>
            <a:off x="952824" y="2766033"/>
            <a:ext cx="2649279" cy="73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rial Narrow" panose="020B0606020202030204" pitchFamily="34" charset="0"/>
              </a:rPr>
              <a:t>Fémur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Saudável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C6033CBF-0C92-4272-BA05-1ED9E78D0A6D}"/>
              </a:ext>
            </a:extLst>
          </p:cNvPr>
          <p:cNvSpPr txBox="1">
            <a:spLocks/>
          </p:cNvSpPr>
          <p:nvPr/>
        </p:nvSpPr>
        <p:spPr>
          <a:xfrm>
            <a:off x="7941035" y="2766033"/>
            <a:ext cx="3813644" cy="73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rial Narrow" panose="020B0606020202030204" pitchFamily="34" charset="0"/>
              </a:rPr>
              <a:t>Fémur</a:t>
            </a:r>
            <a:r>
              <a:rPr lang="en-US" dirty="0">
                <a:latin typeface="Arial Narrow" panose="020B0606020202030204" pitchFamily="34" charset="0"/>
              </a:rPr>
              <a:t> + </a:t>
            </a:r>
            <a:r>
              <a:rPr lang="en-US" dirty="0" err="1">
                <a:latin typeface="Arial Narrow" panose="020B0606020202030204" pitchFamily="34" charset="0"/>
              </a:rPr>
              <a:t>Prótese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Inserida</a:t>
            </a: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BEB8B92-1DD3-4CD5-974A-C26A344164C5}"/>
              </a:ext>
            </a:extLst>
          </p:cNvPr>
          <p:cNvGrpSpPr/>
          <p:nvPr/>
        </p:nvGrpSpPr>
        <p:grpSpPr>
          <a:xfrm>
            <a:off x="3724357" y="2253292"/>
            <a:ext cx="4094424" cy="1645921"/>
            <a:chOff x="4015906" y="2606039"/>
            <a:chExt cx="4094424" cy="1645921"/>
          </a:xfrm>
        </p:grpSpPr>
        <p:sp>
          <p:nvSpPr>
            <p:cNvPr id="12" name="Balão: Seta Bidirecional 11">
              <a:extLst>
                <a:ext uri="{FF2B5EF4-FFF2-40B4-BE49-F238E27FC236}">
                  <a16:creationId xmlns:a16="http://schemas.microsoft.com/office/drawing/2014/main" id="{85708BE7-1637-4135-BB97-23418BE90A53}"/>
                </a:ext>
              </a:extLst>
            </p:cNvPr>
            <p:cNvSpPr/>
            <p:nvPr/>
          </p:nvSpPr>
          <p:spPr>
            <a:xfrm>
              <a:off x="4015906" y="2606039"/>
              <a:ext cx="4094424" cy="1645921"/>
            </a:xfrm>
            <a:prstGeom prst="leftRightArrowCallou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D3D3693-DBCD-44AC-AFFC-43F97BFC4E6C}"/>
                </a:ext>
              </a:extLst>
            </p:cNvPr>
            <p:cNvSpPr txBox="1"/>
            <p:nvPr/>
          </p:nvSpPr>
          <p:spPr>
            <a:xfrm>
              <a:off x="5357951" y="2829400"/>
              <a:ext cx="13914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MODELO DE HUISKES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0AFA94B-32F3-4F8C-9F2E-2BE8FF9757C6}"/>
              </a:ext>
            </a:extLst>
          </p:cNvPr>
          <p:cNvGrpSpPr/>
          <p:nvPr/>
        </p:nvGrpSpPr>
        <p:grpSpPr>
          <a:xfrm>
            <a:off x="8207991" y="3238054"/>
            <a:ext cx="3031185" cy="566281"/>
            <a:chOff x="8710240" y="4244247"/>
            <a:chExt cx="3031185" cy="56628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276FA2E-FD44-454C-8BBC-C3EF60C45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240" y="4244247"/>
              <a:ext cx="566281" cy="566281"/>
            </a:xfrm>
            <a:prstGeom prst="rect">
              <a:avLst/>
            </a:prstGeom>
          </p:spPr>
        </p:pic>
        <p:sp>
          <p:nvSpPr>
            <p:cNvPr id="17" name="Marcador de Posição de Conteúdo 8">
              <a:extLst>
                <a:ext uri="{FF2B5EF4-FFF2-40B4-BE49-F238E27FC236}">
                  <a16:creationId xmlns:a16="http://schemas.microsoft.com/office/drawing/2014/main" id="{C7FB5F79-7A99-4276-B65C-E773D9CCE9B4}"/>
                </a:ext>
              </a:extLst>
            </p:cNvPr>
            <p:cNvSpPr txBox="1">
              <a:spLocks/>
            </p:cNvSpPr>
            <p:nvPr/>
          </p:nvSpPr>
          <p:spPr>
            <a:xfrm>
              <a:off x="9458409" y="4294572"/>
              <a:ext cx="2283016" cy="4656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i="1" dirty="0">
                  <a:latin typeface="Arial Narrow" panose="020B0606020202030204" pitchFamily="34" charset="0"/>
                </a:rPr>
                <a:t>Stress Shielding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6D060D6-BA91-4F62-9FD3-25A91D9466B8}"/>
              </a:ext>
            </a:extLst>
          </p:cNvPr>
          <p:cNvGrpSpPr/>
          <p:nvPr/>
        </p:nvGrpSpPr>
        <p:grpSpPr>
          <a:xfrm>
            <a:off x="450821" y="4443646"/>
            <a:ext cx="4625008" cy="1518107"/>
            <a:chOff x="862955" y="4371020"/>
            <a:chExt cx="4625008" cy="151810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4093EC5-A8C6-4217-AB1E-479721DAEE40}"/>
                </a:ext>
              </a:extLst>
            </p:cNvPr>
            <p:cNvSpPr/>
            <p:nvPr/>
          </p:nvSpPr>
          <p:spPr>
            <a:xfrm>
              <a:off x="862955" y="4371020"/>
              <a:ext cx="4625008" cy="151810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EF72DA3-9D1D-4CD7-9160-F23CF0BC75C8}"/>
                </a:ext>
              </a:extLst>
            </p:cNvPr>
            <p:cNvSpPr txBox="1"/>
            <p:nvPr/>
          </p:nvSpPr>
          <p:spPr>
            <a:xfrm>
              <a:off x="2146267" y="4414279"/>
              <a:ext cx="2252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LEI DE WOLFF</a:t>
              </a:r>
            </a:p>
          </p:txBody>
        </p:sp>
        <p:sp>
          <p:nvSpPr>
            <p:cNvPr id="22" name="Seta: Bidirecional 21">
              <a:extLst>
                <a:ext uri="{FF2B5EF4-FFF2-40B4-BE49-F238E27FC236}">
                  <a16:creationId xmlns:a16="http://schemas.microsoft.com/office/drawing/2014/main" id="{D8D78D5D-031E-460A-93FB-E61F3C4FA971}"/>
                </a:ext>
              </a:extLst>
            </p:cNvPr>
            <p:cNvSpPr/>
            <p:nvPr/>
          </p:nvSpPr>
          <p:spPr>
            <a:xfrm>
              <a:off x="2567103" y="4980757"/>
              <a:ext cx="1216713" cy="489993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2BFAAF9-DCE9-47DA-928A-F412166F96C9}"/>
                </a:ext>
              </a:extLst>
            </p:cNvPr>
            <p:cNvSpPr txBox="1"/>
            <p:nvPr/>
          </p:nvSpPr>
          <p:spPr>
            <a:xfrm>
              <a:off x="960798" y="4829226"/>
              <a:ext cx="1525910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Arial Narrow" panose="020B0606020202030204" pitchFamily="34" charset="0"/>
                </a:rPr>
                <a:t>Arquitetura</a:t>
              </a:r>
              <a:r>
                <a:rPr lang="en-US" sz="2400" dirty="0">
                  <a:latin typeface="Arial Narrow" panose="020B0606020202030204" pitchFamily="34" charset="0"/>
                </a:rPr>
                <a:t> do Osso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1AEC371-CDE4-4130-BAEE-0E16528083A5}"/>
                </a:ext>
              </a:extLst>
            </p:cNvPr>
            <p:cNvSpPr txBox="1"/>
            <p:nvPr/>
          </p:nvSpPr>
          <p:spPr>
            <a:xfrm>
              <a:off x="3965327" y="4833108"/>
              <a:ext cx="1322730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Arial Narrow" panose="020B0606020202030204" pitchFamily="34" charset="0"/>
                </a:rPr>
                <a:t>Carga</a:t>
              </a:r>
              <a:r>
                <a:rPr lang="en-US" sz="2400" dirty="0">
                  <a:latin typeface="Arial Narrow" panose="020B0606020202030204" pitchFamily="34" charset="0"/>
                </a:rPr>
                <a:t> </a:t>
              </a:r>
              <a:r>
                <a:rPr lang="en-US" sz="2400" dirty="0" err="1">
                  <a:latin typeface="Arial Narrow" panose="020B0606020202030204" pitchFamily="34" charset="0"/>
                </a:rPr>
                <a:t>Mecânica</a:t>
              </a:r>
              <a:endParaRPr lang="en-US" sz="2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8E0C25A-C8DA-4988-B66F-F9CF2622D4AD}"/>
              </a:ext>
            </a:extLst>
          </p:cNvPr>
          <p:cNvGrpSpPr/>
          <p:nvPr/>
        </p:nvGrpSpPr>
        <p:grpSpPr>
          <a:xfrm>
            <a:off x="5559833" y="4219685"/>
            <a:ext cx="6526149" cy="2093843"/>
            <a:chOff x="5707991" y="4487647"/>
            <a:chExt cx="6308092" cy="2093843"/>
          </a:xfrm>
        </p:grpSpPr>
        <p:sp>
          <p:nvSpPr>
            <p:cNvPr id="26" name="Chaveta à esquerda 25">
              <a:extLst>
                <a:ext uri="{FF2B5EF4-FFF2-40B4-BE49-F238E27FC236}">
                  <a16:creationId xmlns:a16="http://schemas.microsoft.com/office/drawing/2014/main" id="{538289BD-CF95-4B1F-9113-5387869552D2}"/>
                </a:ext>
              </a:extLst>
            </p:cNvPr>
            <p:cNvSpPr/>
            <p:nvPr/>
          </p:nvSpPr>
          <p:spPr>
            <a:xfrm>
              <a:off x="5707991" y="4487647"/>
              <a:ext cx="596348" cy="2093843"/>
            </a:xfrm>
            <a:prstGeom prst="leftBrace">
              <a:avLst>
                <a:gd name="adj1" fmla="val 52778"/>
                <a:gd name="adj2" fmla="val 5000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3E41449-2752-4470-B0A6-FF44358AC065}"/>
                </a:ext>
              </a:extLst>
            </p:cNvPr>
            <p:cNvSpPr txBox="1"/>
            <p:nvPr/>
          </p:nvSpPr>
          <p:spPr>
            <a:xfrm>
              <a:off x="6193023" y="4782240"/>
              <a:ext cx="58230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latin typeface="Arial Narrow" panose="020B0606020202030204" pitchFamily="34" charset="0"/>
                </a:rPr>
                <a:t>A otimização da resistência óssea relacionada com o peso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latin typeface="Arial Narrow" panose="020B0606020202030204" pitchFamily="34" charset="0"/>
                </a:rPr>
                <a:t>O alinhamento das trabéculas com as direções principais das tensões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latin typeface="Arial Narrow" panose="020B0606020202030204" pitchFamily="34" charset="0"/>
                </a:rPr>
                <a:t>A autorregulação mediada pelas células ósseas que respondem a estímulos mecânicos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0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E49C9B-2282-4748-9379-2EF04870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5219" r="2575" b="2970"/>
          <a:stretch/>
        </p:blipFill>
        <p:spPr bwMode="auto">
          <a:xfrm>
            <a:off x="7368038" y="3376302"/>
            <a:ext cx="3827055" cy="2831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81F7F9C-5513-438C-80D9-B5A75AA67989}"/>
                  </a:ext>
                </a:extLst>
              </p:cNvPr>
              <p:cNvSpPr/>
              <p:nvPr/>
            </p:nvSpPr>
            <p:spPr>
              <a:xfrm>
                <a:off x="633479" y="3950426"/>
                <a:ext cx="5462521" cy="169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−(1−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&lt;(1−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 0                                   , 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−(1+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&gt;(1−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81F7F9C-5513-438C-80D9-B5A75AA67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9" y="3950426"/>
                <a:ext cx="5462521" cy="16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ítulo 1">
            <a:extLst>
              <a:ext uri="{FF2B5EF4-FFF2-40B4-BE49-F238E27FC236}">
                <a16:creationId xmlns:a16="http://schemas.microsoft.com/office/drawing/2014/main" id="{D1D096D5-7EC4-4D7E-B350-E05779C1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94" y="33042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FUNDAMENTAÇÃO TEÓRICA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A064114-363F-428F-9DFC-408681CA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55" y="959180"/>
            <a:ext cx="9465297" cy="615917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Modelo de </a:t>
            </a:r>
            <a:r>
              <a:rPr lang="pt-PT" i="1" dirty="0" err="1">
                <a:latin typeface="Arial Narrow" panose="020B0606020202030204" pitchFamily="34" charset="0"/>
              </a:rPr>
              <a:t>Huiskes</a:t>
            </a:r>
            <a:endParaRPr lang="pt-PT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BA58295-DC4D-4D54-BD9E-7036578039B4}"/>
              </a:ext>
            </a:extLst>
          </p:cNvPr>
          <p:cNvSpPr/>
          <p:nvPr/>
        </p:nvSpPr>
        <p:spPr>
          <a:xfrm>
            <a:off x="6320589" y="4607894"/>
            <a:ext cx="753979" cy="46522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F13059-5844-46BA-A8DD-53F7EB8B9D80}"/>
              </a:ext>
            </a:extLst>
          </p:cNvPr>
          <p:cNvSpPr txBox="1"/>
          <p:nvPr/>
        </p:nvSpPr>
        <p:spPr>
          <a:xfrm>
            <a:off x="544198" y="1724217"/>
            <a:ext cx="85197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 Narrow" panose="020B0606020202030204" pitchFamily="34" charset="0"/>
              </a:rPr>
              <a:t>Assume que o osso se </a:t>
            </a:r>
            <a:r>
              <a:rPr lang="en-GB" sz="2400" dirty="0" err="1">
                <a:latin typeface="Arial Narrow" panose="020B0606020202030204" pitchFamily="34" charset="0"/>
              </a:rPr>
              <a:t>trata</a:t>
            </a:r>
            <a:r>
              <a:rPr lang="en-GB" sz="2400" dirty="0">
                <a:latin typeface="Arial Narrow" panose="020B0606020202030204" pitchFamily="34" charset="0"/>
              </a:rPr>
              <a:t> de um material </a:t>
            </a:r>
            <a:r>
              <a:rPr lang="en-GB" sz="2400" dirty="0" err="1">
                <a:latin typeface="Arial Narrow" panose="020B0606020202030204" pitchFamily="34" charset="0"/>
              </a:rPr>
              <a:t>isotrópico</a:t>
            </a:r>
            <a:endParaRPr lang="en-GB" sz="2400" dirty="0">
              <a:latin typeface="Arial Narrow" panose="020B0606020202030204" pitchFamily="34" charset="0"/>
            </a:endParaRPr>
          </a:p>
          <a:p>
            <a:endParaRPr lang="en-GB" sz="24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Arial Narrow" panose="020B0606020202030204" pitchFamily="34" charset="0"/>
              </a:rPr>
              <a:t>Estímulo</a:t>
            </a:r>
            <a:r>
              <a:rPr lang="en-GB" sz="2400" b="1" dirty="0">
                <a:latin typeface="Arial Narrow" panose="020B0606020202030204" pitchFamily="34" charset="0"/>
              </a:rPr>
              <a:t> </a:t>
            </a:r>
            <a:r>
              <a:rPr lang="en-GB" sz="2400" b="1" dirty="0" err="1">
                <a:latin typeface="Arial Narrow" panose="020B0606020202030204" pitchFamily="34" charset="0"/>
              </a:rPr>
              <a:t>mecânico</a:t>
            </a:r>
            <a:r>
              <a:rPr lang="en-GB" sz="2400" b="1" dirty="0">
                <a:latin typeface="Arial Narrow" panose="020B0606020202030204" pitchFamily="34" charset="0"/>
              </a:rPr>
              <a:t>: </a:t>
            </a:r>
            <a:r>
              <a:rPr lang="en-GB" sz="2400" dirty="0" err="1">
                <a:latin typeface="Arial Narrow" panose="020B0606020202030204" pitchFamily="34" charset="0"/>
              </a:rPr>
              <a:t>densidade</a:t>
            </a:r>
            <a:r>
              <a:rPr lang="en-GB" sz="2400" dirty="0">
                <a:latin typeface="Arial Narrow" panose="020B0606020202030204" pitchFamily="34" charset="0"/>
              </a:rPr>
              <a:t> de </a:t>
            </a:r>
            <a:r>
              <a:rPr lang="en-GB" sz="2400" dirty="0" err="1">
                <a:latin typeface="Arial Narrow" panose="020B0606020202030204" pitchFamily="34" charset="0"/>
              </a:rPr>
              <a:t>energia</a:t>
            </a:r>
            <a:r>
              <a:rPr lang="en-GB" sz="2400" dirty="0">
                <a:latin typeface="Arial Narrow" panose="020B0606020202030204" pitchFamily="34" charset="0"/>
              </a:rPr>
              <a:t> de </a:t>
            </a:r>
            <a:r>
              <a:rPr lang="en-GB" sz="2400" dirty="0" err="1">
                <a:latin typeface="Arial Narrow" panose="020B0606020202030204" pitchFamily="34" charset="0"/>
              </a:rPr>
              <a:t>deformação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elástica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D8CDB1D-11B1-41EA-8D64-933E563AC005}"/>
                  </a:ext>
                </a:extLst>
              </p:cNvPr>
              <p:cNvSpPr/>
              <p:nvPr/>
            </p:nvSpPr>
            <p:spPr>
              <a:xfrm>
                <a:off x="9799262" y="2283888"/>
                <a:ext cx="184854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GB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sSub>
                        <m:sSubPr>
                          <m:ctrlP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D8CDB1D-11B1-41EA-8D64-933E563AC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2" y="2283888"/>
                <a:ext cx="184854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08BA9913-D668-43DE-A6A9-4E95C6DC0D67}"/>
              </a:ext>
            </a:extLst>
          </p:cNvPr>
          <p:cNvCxnSpPr>
            <a:cxnSpLocks/>
          </p:cNvCxnSpPr>
          <p:nvPr/>
        </p:nvCxnSpPr>
        <p:spPr>
          <a:xfrm>
            <a:off x="8727329" y="2736370"/>
            <a:ext cx="101447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3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317B188-FF81-4FD1-99E3-268FF21980A8}"/>
              </a:ext>
            </a:extLst>
          </p:cNvPr>
          <p:cNvGrpSpPr/>
          <p:nvPr/>
        </p:nvGrpSpPr>
        <p:grpSpPr>
          <a:xfrm>
            <a:off x="838200" y="2088249"/>
            <a:ext cx="10515599" cy="4101066"/>
            <a:chOff x="1" y="50179"/>
            <a:chExt cx="5105535" cy="197970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60A4863-BA81-4D97-98CD-542000003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0179"/>
              <a:ext cx="1123950" cy="197970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BC06997-0E9C-411E-B6B5-48B1D7C9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183" y="447675"/>
              <a:ext cx="657353" cy="158167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B36FF8-A103-4871-8807-FABF93C6C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781050"/>
              <a:ext cx="595630" cy="90487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53CF7B-CDB9-4ADD-91FF-091E4AB6B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460" y="133361"/>
              <a:ext cx="917419" cy="1895998"/>
            </a:xfrm>
            <a:prstGeom prst="rect">
              <a:avLst/>
            </a:prstGeom>
          </p:spPr>
        </p:pic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73238F92-C6C8-4693-9B18-FA11B869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0" y="16663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METODOLOGIA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F8293B6-B533-4278-9872-0CD85E26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61" y="1092769"/>
            <a:ext cx="9465297" cy="615917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Modelação Geométrica</a:t>
            </a:r>
          </a:p>
          <a:p>
            <a:pPr marL="0" indent="0">
              <a:buNone/>
            </a:pP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BAE16A-C684-4B99-99D4-4B08F4FE7382}"/>
              </a:ext>
            </a:extLst>
          </p:cNvPr>
          <p:cNvSpPr txBox="1"/>
          <p:nvPr/>
        </p:nvSpPr>
        <p:spPr>
          <a:xfrm>
            <a:off x="9540814" y="2364083"/>
            <a:ext cx="196682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Side Plate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25EE773-9D7E-49EF-A6B6-FCB2E0D8AF0D}"/>
              </a:ext>
            </a:extLst>
          </p:cNvPr>
          <p:cNvSpPr/>
          <p:nvPr/>
        </p:nvSpPr>
        <p:spPr>
          <a:xfrm rot="16200000">
            <a:off x="10127374" y="1643769"/>
            <a:ext cx="753979" cy="46522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F1B0C-95F6-48F9-9469-790EE76ED84D}"/>
              </a:ext>
            </a:extLst>
          </p:cNvPr>
          <p:cNvSpPr txBox="1"/>
          <p:nvPr/>
        </p:nvSpPr>
        <p:spPr>
          <a:xfrm>
            <a:off x="9049108" y="679833"/>
            <a:ext cx="2950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Arial Narrow" panose="020B0606020202030204" pitchFamily="34" charset="0"/>
              </a:rPr>
              <a:t>Simular</a:t>
            </a:r>
            <a:r>
              <a:rPr lang="en-GB" sz="2000" dirty="0">
                <a:latin typeface="Arial Narrow" panose="020B0606020202030204" pitchFamily="34" charset="0"/>
              </a:rPr>
              <a:t> a </a:t>
            </a:r>
            <a:r>
              <a:rPr lang="en-GB" sz="2000" dirty="0" err="1">
                <a:latin typeface="Arial Narrow" panose="020B0606020202030204" pitchFamily="34" charset="0"/>
              </a:rPr>
              <a:t>tridimensionalidade</a:t>
            </a:r>
            <a:r>
              <a:rPr lang="en-GB" sz="2000" dirty="0">
                <a:latin typeface="Arial Narrow" panose="020B0606020202030204" pitchFamily="34" charset="0"/>
              </a:rPr>
              <a:t> do osso</a:t>
            </a:r>
          </a:p>
        </p:txBody>
      </p:sp>
    </p:spTree>
    <p:extLst>
      <p:ext uri="{BB962C8B-B14F-4D97-AF65-F5344CB8AC3E}">
        <p14:creationId xmlns:p14="http://schemas.microsoft.com/office/powerpoint/2010/main" val="403975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5D38156-369D-48D3-9F95-8C8360A48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97132"/>
              </p:ext>
            </p:extLst>
          </p:nvPr>
        </p:nvGraphicFramePr>
        <p:xfrm>
          <a:off x="391907" y="2298641"/>
          <a:ext cx="4857000" cy="222621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52263">
                  <a:extLst>
                    <a:ext uri="{9D8B030D-6E8A-4147-A177-3AD203B41FA5}">
                      <a16:colId xmlns:a16="http://schemas.microsoft.com/office/drawing/2014/main" val="2827596292"/>
                    </a:ext>
                  </a:extLst>
                </a:gridCol>
                <a:gridCol w="2104737">
                  <a:extLst>
                    <a:ext uri="{9D8B030D-6E8A-4147-A177-3AD203B41FA5}">
                      <a16:colId xmlns:a16="http://schemas.microsoft.com/office/drawing/2014/main" val="2116628930"/>
                    </a:ext>
                  </a:extLst>
                </a:gridCol>
              </a:tblGrid>
              <a:tr h="646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Material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Módulo de </a:t>
                      </a:r>
                      <a:r>
                        <a:rPr lang="pt-PT" sz="1800" dirty="0" err="1">
                          <a:effectLst/>
                          <a:latin typeface="Arial Narrow" panose="020B0606020202030204" pitchFamily="34" charset="0"/>
                        </a:rPr>
                        <a:t>Young</a:t>
                      </a: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pt-PT" sz="1800" dirty="0" err="1">
                          <a:effectLst/>
                          <a:latin typeface="Arial Narrow" panose="020B0606020202030204" pitchFamily="34" charset="0"/>
                        </a:rPr>
                        <a:t>GPa</a:t>
                      </a: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210073"/>
                  </a:ext>
                </a:extLst>
              </a:tr>
              <a:tr h="647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Tecido ósseo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Depende da densidade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3130188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  <a:latin typeface="Arial Narrow" panose="020B0606020202030204" pitchFamily="34" charset="0"/>
                        </a:rPr>
                        <a:t>Crómio-Cobalto</a:t>
                      </a:r>
                      <a:endParaRPr lang="en-GB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14850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  <a:latin typeface="Arial Narrow" panose="020B0606020202030204" pitchFamily="34" charset="0"/>
                        </a:rPr>
                        <a:t>Material Iso-elástico</a:t>
                      </a:r>
                      <a:endParaRPr lang="en-GB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17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14998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  <a:latin typeface="Arial Narrow" panose="020B0606020202030204" pitchFamily="34" charset="0"/>
                        </a:rPr>
                        <a:t>Cerâmica Biolox ®</a:t>
                      </a:r>
                      <a:endParaRPr lang="en-GB" sz="16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  <a:latin typeface="Arial Narrow" panose="020B0606020202030204" pitchFamily="34" charset="0"/>
                        </a:rPr>
                        <a:t>350 [5]</a:t>
                      </a:r>
                      <a:endParaRPr lang="en-GB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35096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D83547B-CD17-4182-A2ED-B86DA5D43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61425"/>
              </p:ext>
            </p:extLst>
          </p:nvPr>
        </p:nvGraphicFramePr>
        <p:xfrm>
          <a:off x="5496865" y="2277387"/>
          <a:ext cx="3755919" cy="222621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42913">
                  <a:extLst>
                    <a:ext uri="{9D8B030D-6E8A-4147-A177-3AD203B41FA5}">
                      <a16:colId xmlns:a16="http://schemas.microsoft.com/office/drawing/2014/main" val="633412263"/>
                    </a:ext>
                  </a:extLst>
                </a:gridCol>
                <a:gridCol w="970964">
                  <a:extLst>
                    <a:ext uri="{9D8B030D-6E8A-4147-A177-3AD203B41FA5}">
                      <a16:colId xmlns:a16="http://schemas.microsoft.com/office/drawing/2014/main" val="3577390242"/>
                    </a:ext>
                  </a:extLst>
                </a:gridCol>
                <a:gridCol w="721021">
                  <a:extLst>
                    <a:ext uri="{9D8B030D-6E8A-4147-A177-3AD203B41FA5}">
                      <a16:colId xmlns:a16="http://schemas.microsoft.com/office/drawing/2014/main" val="3611310111"/>
                    </a:ext>
                  </a:extLst>
                </a:gridCol>
                <a:gridCol w="721021">
                  <a:extLst>
                    <a:ext uri="{9D8B030D-6E8A-4147-A177-3AD203B41FA5}">
                      <a16:colId xmlns:a16="http://schemas.microsoft.com/office/drawing/2014/main" val="4056174218"/>
                    </a:ext>
                  </a:extLst>
                </a:gridCol>
              </a:tblGrid>
              <a:tr h="787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Casos de Carregamento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Forças Aplicadas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r>
                        <a:rPr lang="pt-PT" sz="1600" baseline="-25000">
                          <a:effectLst/>
                          <a:latin typeface="Arial Narrow" panose="020B0606020202030204" pitchFamily="34" charset="0"/>
                        </a:rPr>
                        <a:t>x </a:t>
                      </a: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(N)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r>
                        <a:rPr lang="pt-PT" sz="1600" baseline="-25000">
                          <a:effectLst/>
                          <a:latin typeface="Arial Narrow" panose="020B0606020202030204" pitchFamily="34" charset="0"/>
                        </a:rPr>
                        <a:t>y </a:t>
                      </a: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(N)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613138"/>
                  </a:ext>
                </a:extLst>
              </a:tr>
              <a:tr h="35772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Andar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 err="1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r>
                        <a:rPr lang="pt-PT" sz="1600" baseline="-25000" dirty="0" err="1"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768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1210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393539"/>
                  </a:ext>
                </a:extLst>
              </a:tr>
              <a:tr h="3577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 err="1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r>
                        <a:rPr lang="pt-PT" sz="1600" baseline="-25000" dirty="0" err="1">
                          <a:effectLst/>
                          <a:latin typeface="Arial Narrow" panose="020B0606020202030204" pitchFamily="34" charset="0"/>
                        </a:rPr>
                        <a:t>h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-224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-2246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8786848"/>
                  </a:ext>
                </a:extLst>
              </a:tr>
              <a:tr h="35772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Subir Escadas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r>
                        <a:rPr lang="pt-PT" sz="1600" baseline="-25000"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383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547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5226566"/>
                  </a:ext>
                </a:extLst>
              </a:tr>
              <a:tr h="3652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r>
                        <a:rPr lang="pt-PT" sz="1600" baseline="-25000">
                          <a:effectLst/>
                          <a:latin typeface="Arial Narrow" panose="020B0606020202030204" pitchFamily="34" charset="0"/>
                        </a:rPr>
                        <a:t>h</a:t>
                      </a:r>
                      <a:endParaRPr lang="en-GB" sz="160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457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Arial Narrow" panose="020B0606020202030204" pitchFamily="34" charset="0"/>
                        </a:rPr>
                        <a:t>-1707</a:t>
                      </a:r>
                      <a:endParaRPr lang="en-GB" sz="1600" dirty="0">
                        <a:solidFill>
                          <a:srgbClr val="7B7B7B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673991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20F53B82-4687-4E23-BA2C-4F6F0C66C7E6}"/>
              </a:ext>
            </a:extLst>
          </p:cNvPr>
          <p:cNvGrpSpPr/>
          <p:nvPr/>
        </p:nvGrpSpPr>
        <p:grpSpPr>
          <a:xfrm>
            <a:off x="9502974" y="1892277"/>
            <a:ext cx="2200930" cy="3766651"/>
            <a:chOff x="0" y="0"/>
            <a:chExt cx="1404375" cy="239234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CE4DCA9-0016-49FB-920A-E827F457E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11"/>
            <a:stretch/>
          </p:blipFill>
          <p:spPr>
            <a:xfrm>
              <a:off x="37820" y="0"/>
              <a:ext cx="1366555" cy="2392340"/>
            </a:xfrm>
            <a:prstGeom prst="rect">
              <a:avLst/>
            </a:prstGeom>
          </p:spPr>
        </p:pic>
        <p:sp>
          <p:nvSpPr>
            <p:cNvPr id="10" name="Caixa de texto 82">
              <a:extLst>
                <a:ext uri="{FF2B5EF4-FFF2-40B4-BE49-F238E27FC236}">
                  <a16:creationId xmlns:a16="http://schemas.microsoft.com/office/drawing/2014/main" id="{EE843B7F-3C60-4D3D-8056-C1349DB3FB4F}"/>
                </a:ext>
              </a:extLst>
            </p:cNvPr>
            <p:cNvSpPr txBox="1"/>
            <p:nvPr/>
          </p:nvSpPr>
          <p:spPr>
            <a:xfrm>
              <a:off x="0" y="95250"/>
              <a:ext cx="352425" cy="2952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en-GB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941B801F-2A90-4EA5-9C52-FFA719AD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3" y="-77076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METODOLOGIA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D89E1F88-9D58-4A9C-B6C9-3DF18964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4" y="849062"/>
            <a:ext cx="9465297" cy="615917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Modelação Computacional – Problema a Resolver</a:t>
            </a:r>
          </a:p>
          <a:p>
            <a:pPr marL="0" indent="0">
              <a:buNone/>
            </a:pP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48E4774-E25C-45B5-BA6B-83A9E17071C6}"/>
              </a:ext>
            </a:extLst>
          </p:cNvPr>
          <p:cNvSpPr/>
          <p:nvPr/>
        </p:nvSpPr>
        <p:spPr>
          <a:xfrm rot="5400000">
            <a:off x="6946075" y="4706405"/>
            <a:ext cx="753979" cy="46522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7E350D-39F5-4D28-9BCF-AB605DD49578}"/>
              </a:ext>
            </a:extLst>
          </p:cNvPr>
          <p:cNvSpPr txBox="1"/>
          <p:nvPr/>
        </p:nvSpPr>
        <p:spPr>
          <a:xfrm>
            <a:off x="5886532" y="5374434"/>
            <a:ext cx="287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Arial Narrow" panose="020B0606020202030204" pitchFamily="34" charset="0"/>
              </a:rPr>
              <a:t>Aplicadas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uniformemente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distribuídas</a:t>
            </a:r>
            <a:r>
              <a:rPr lang="en-GB" sz="2000" dirty="0">
                <a:latin typeface="Arial Narrow" panose="020B0606020202030204" pitchFamily="34" charset="0"/>
              </a:rPr>
              <a:t> por </a:t>
            </a:r>
            <a:r>
              <a:rPr lang="en-GB" sz="2000" dirty="0" err="1">
                <a:latin typeface="Arial Narrow" panose="020B0606020202030204" pitchFamily="34" charset="0"/>
              </a:rPr>
              <a:t>uma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superfície</a:t>
            </a:r>
            <a:endParaRPr lang="en-GB" sz="2000" dirty="0">
              <a:latin typeface="Arial Narrow" panose="020B0606020202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375FA3-61F6-462C-B295-61CAEEFB2ABF}"/>
              </a:ext>
            </a:extLst>
          </p:cNvPr>
          <p:cNvSpPr/>
          <p:nvPr/>
        </p:nvSpPr>
        <p:spPr>
          <a:xfrm>
            <a:off x="3157268" y="3088257"/>
            <a:ext cx="2030136" cy="35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817391F-F49D-48D7-9CCF-88B7724E5444}"/>
              </a:ext>
            </a:extLst>
          </p:cNvPr>
          <p:cNvCxnSpPr/>
          <p:nvPr/>
        </p:nvCxnSpPr>
        <p:spPr>
          <a:xfrm>
            <a:off x="3416060" y="3446253"/>
            <a:ext cx="0" cy="19281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5F192BA-7242-4D26-8B82-48CF9FA75655}"/>
                  </a:ext>
                </a:extLst>
              </p:cNvPr>
              <p:cNvSpPr/>
              <p:nvPr/>
            </p:nvSpPr>
            <p:spPr>
              <a:xfrm>
                <a:off x="2079604" y="5509823"/>
                <a:ext cx="2672911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PT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𝟑𝟕𝟗𝟎</m:t>
                      </m:r>
                      <m:r>
                        <a:rPr lang="pt-PT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pt-PT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dirty="0">
                  <a:solidFill>
                    <a:schemeClr val="accent2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0.01 &lt;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&lt;1.75 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GB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5F192BA-7242-4D26-8B82-48CF9FA75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04" y="5509823"/>
                <a:ext cx="2672911" cy="652551"/>
              </a:xfrm>
              <a:prstGeom prst="rect">
                <a:avLst/>
              </a:prstGeom>
              <a:blipFill>
                <a:blip r:embed="rId4"/>
                <a:stretch>
                  <a:fillRect l="-1822" r="-1139" b="-14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35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7BC6D-9064-474B-8C02-72C1A2BE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3" y="-77076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METODOLOGIA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FDB7E4-8BF4-4A90-BEB2-EB36ACC7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4" y="849062"/>
            <a:ext cx="9465297" cy="615917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Modelação Computacional - Implementação do Modelo de </a:t>
            </a:r>
            <a:r>
              <a:rPr lang="pt-PT" i="1" dirty="0" err="1">
                <a:latin typeface="Arial Narrow" panose="020B0606020202030204" pitchFamily="34" charset="0"/>
              </a:rPr>
              <a:t>Huiskes</a:t>
            </a:r>
            <a:endParaRPr lang="pt-PT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7B101B-F1BC-4072-B0FC-837BBA2A0747}"/>
              </a:ext>
            </a:extLst>
          </p:cNvPr>
          <p:cNvSpPr txBox="1"/>
          <p:nvPr/>
        </p:nvSpPr>
        <p:spPr>
          <a:xfrm>
            <a:off x="669304" y="2450966"/>
            <a:ext cx="157427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latin typeface="Arial Narrow" panose="020B0606020202030204" pitchFamily="34" charset="0"/>
              </a:rPr>
              <a:t>Rotina </a:t>
            </a:r>
            <a:r>
              <a:rPr lang="pt-PT" dirty="0" err="1">
                <a:latin typeface="Arial Narrow" panose="020B0606020202030204" pitchFamily="34" charset="0"/>
              </a:rPr>
              <a:t>Matlab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E8DAF6-62CF-4B09-AE75-312B8D3809F0}"/>
              </a:ext>
            </a:extLst>
          </p:cNvPr>
          <p:cNvSpPr txBox="1"/>
          <p:nvPr/>
        </p:nvSpPr>
        <p:spPr>
          <a:xfrm>
            <a:off x="3461210" y="2450966"/>
            <a:ext cx="955249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latin typeface="Arial Narrow" panose="020B0606020202030204" pitchFamily="34" charset="0"/>
              </a:rPr>
              <a:t>dens.txt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D8549B-8630-4A97-8F95-93CE78C4DA86}"/>
              </a:ext>
            </a:extLst>
          </p:cNvPr>
          <p:cNvSpPr txBox="1"/>
          <p:nvPr/>
        </p:nvSpPr>
        <p:spPr>
          <a:xfrm>
            <a:off x="5305130" y="2423854"/>
            <a:ext cx="1329873" cy="38196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latin typeface="Arial Narrow" panose="020B0606020202030204" pitchFamily="34" charset="0"/>
              </a:rPr>
              <a:t>Ficheiro .</a:t>
            </a:r>
            <a:r>
              <a:rPr lang="pt-PT" dirty="0" err="1">
                <a:latin typeface="Arial Narrow" panose="020B0606020202030204" pitchFamily="34" charset="0"/>
              </a:rPr>
              <a:t>inp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A124E4-113E-4298-B5DA-191924F7DF08}"/>
              </a:ext>
            </a:extLst>
          </p:cNvPr>
          <p:cNvSpPr txBox="1"/>
          <p:nvPr/>
        </p:nvSpPr>
        <p:spPr>
          <a:xfrm>
            <a:off x="9514897" y="261428"/>
            <a:ext cx="2155595" cy="147732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Valores:</a:t>
            </a:r>
          </a:p>
          <a:p>
            <a:pPr marL="285750" indent="-285750">
              <a:buFontTx/>
              <a:buChar char="-"/>
            </a:pPr>
            <a:r>
              <a:rPr lang="pt-PT" dirty="0">
                <a:latin typeface="Arial Narrow" panose="020B0606020202030204" pitchFamily="34" charset="0"/>
              </a:rPr>
              <a:t>densidade;</a:t>
            </a:r>
          </a:p>
          <a:p>
            <a:pPr marL="285750" indent="-285750">
              <a:buFontTx/>
              <a:buChar char="-"/>
            </a:pPr>
            <a:r>
              <a:rPr lang="pt-PT" dirty="0">
                <a:latin typeface="Arial Narrow" panose="020B0606020202030204" pitchFamily="34" charset="0"/>
              </a:rPr>
              <a:t>Número de nós;</a:t>
            </a:r>
          </a:p>
          <a:p>
            <a:pPr marL="285750" indent="-285750">
              <a:buFontTx/>
              <a:buChar char="-"/>
            </a:pPr>
            <a:r>
              <a:rPr lang="pt-PT" dirty="0">
                <a:latin typeface="Arial Narrow" panose="020B0606020202030204" pitchFamily="34" charset="0"/>
              </a:rPr>
              <a:t>Nome da </a:t>
            </a:r>
            <a:r>
              <a:rPr lang="pt-PT" dirty="0" err="1">
                <a:latin typeface="Arial Narrow" panose="020B0606020202030204" pitchFamily="34" charset="0"/>
              </a:rPr>
              <a:t>instance</a:t>
            </a:r>
            <a:r>
              <a:rPr lang="pt-PT" dirty="0">
                <a:latin typeface="Arial Narrow" panose="020B0606020202030204" pitchFamily="34" charset="0"/>
              </a:rPr>
              <a:t> (Ex.: osso-1)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C868C2-ED5D-48C2-8F16-38EEEB47FC03}"/>
              </a:ext>
            </a:extLst>
          </p:cNvPr>
          <p:cNvSpPr txBox="1"/>
          <p:nvPr/>
        </p:nvSpPr>
        <p:spPr>
          <a:xfrm>
            <a:off x="9780504" y="2383315"/>
            <a:ext cx="2290662" cy="37592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>
                <a:latin typeface="Arial Narrow" panose="020B0606020202030204" pitchFamily="34" charset="0"/>
              </a:rPr>
              <a:t>Strain</a:t>
            </a:r>
            <a:r>
              <a:rPr lang="pt-PT" i="1" dirty="0">
                <a:latin typeface="Arial Narrow" panose="020B0606020202030204" pitchFamily="34" charset="0"/>
              </a:rPr>
              <a:t> </a:t>
            </a:r>
            <a:r>
              <a:rPr lang="pt-PT" i="1" dirty="0" err="1">
                <a:latin typeface="Arial Narrow" panose="020B0606020202030204" pitchFamily="34" charset="0"/>
              </a:rPr>
              <a:t>Energy</a:t>
            </a:r>
            <a:r>
              <a:rPr lang="pt-PT" i="1" dirty="0">
                <a:latin typeface="Arial Narrow" panose="020B0606020202030204" pitchFamily="34" charset="0"/>
              </a:rPr>
              <a:t> </a:t>
            </a:r>
            <a:r>
              <a:rPr lang="pt-PT" i="1" dirty="0" err="1">
                <a:latin typeface="Arial Narrow" panose="020B0606020202030204" pitchFamily="34" charset="0"/>
              </a:rPr>
              <a:t>densities</a:t>
            </a:r>
            <a:endParaRPr lang="en-GB" i="1" dirty="0">
              <a:latin typeface="Arial Narrow" panose="020B0606020202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0050CC-4317-4919-A835-8CA906C34748}"/>
              </a:ext>
            </a:extLst>
          </p:cNvPr>
          <p:cNvSpPr txBox="1"/>
          <p:nvPr/>
        </p:nvSpPr>
        <p:spPr>
          <a:xfrm>
            <a:off x="6635003" y="5664570"/>
            <a:ext cx="265050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Resultados e Visualização</a:t>
            </a:r>
            <a:endParaRPr lang="en-GB" dirty="0">
              <a:latin typeface="Arial Narrow" panose="020B0606020202030204" pitchFamily="34" charset="0"/>
            </a:endParaRP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8D94003A-07E9-46F8-B667-DF310320DC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25" y="5492922"/>
            <a:ext cx="696686" cy="890172"/>
          </a:xfrm>
          <a:prstGeom prst="rect">
            <a:avLst/>
          </a:prstGeom>
        </p:spPr>
      </p:pic>
      <p:pic>
        <p:nvPicPr>
          <p:cNvPr id="11" name="Picture 31">
            <a:extLst>
              <a:ext uri="{FF2B5EF4-FFF2-40B4-BE49-F238E27FC236}">
                <a16:creationId xmlns:a16="http://schemas.microsoft.com/office/drawing/2014/main" id="{246E64DB-5B6F-4589-918F-F5D7B3AFC44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96" y="4798813"/>
            <a:ext cx="960171" cy="1601838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FAD9120-5938-431C-9C9E-118AEFF3A9E5}"/>
              </a:ext>
            </a:extLst>
          </p:cNvPr>
          <p:cNvSpPr/>
          <p:nvPr/>
        </p:nvSpPr>
        <p:spPr>
          <a:xfrm>
            <a:off x="2358863" y="2622998"/>
            <a:ext cx="1035376" cy="8918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C76BE1-0F53-4A27-9237-A33B87AE3AC7}"/>
              </a:ext>
            </a:extLst>
          </p:cNvPr>
          <p:cNvSpPr txBox="1"/>
          <p:nvPr/>
        </p:nvSpPr>
        <p:spPr>
          <a:xfrm>
            <a:off x="2560459" y="2337653"/>
            <a:ext cx="6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cria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2B82882D-6518-4078-BB40-1E31816DBCA8}"/>
              </a:ext>
            </a:extLst>
          </p:cNvPr>
          <p:cNvSpPr/>
          <p:nvPr/>
        </p:nvSpPr>
        <p:spPr>
          <a:xfrm>
            <a:off x="4496585" y="2578405"/>
            <a:ext cx="771038" cy="84179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8D2484B-4900-4EB9-A1DE-4E7F0B8A78AA}"/>
              </a:ext>
            </a:extLst>
          </p:cNvPr>
          <p:cNvSpPr txBox="1"/>
          <p:nvPr/>
        </p:nvSpPr>
        <p:spPr>
          <a:xfrm>
            <a:off x="4562575" y="2293252"/>
            <a:ext cx="6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cria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18A5907B-E360-450E-AACE-4DB1F02BB97E}"/>
              </a:ext>
            </a:extLst>
          </p:cNvPr>
          <p:cNvSpPr/>
          <p:nvPr/>
        </p:nvSpPr>
        <p:spPr>
          <a:xfrm rot="19510392" flipH="1">
            <a:off x="8487134" y="2009364"/>
            <a:ext cx="1035376" cy="8918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50771AB-8547-4C9C-BD04-B99B2047B638}"/>
              </a:ext>
            </a:extLst>
          </p:cNvPr>
          <p:cNvSpPr txBox="1"/>
          <p:nvPr/>
        </p:nvSpPr>
        <p:spPr>
          <a:xfrm rot="19510392">
            <a:off x="8553123" y="1724211"/>
            <a:ext cx="82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inputs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C2F41C1F-C053-49F7-9780-131561664FD6}"/>
              </a:ext>
            </a:extLst>
          </p:cNvPr>
          <p:cNvSpPr/>
          <p:nvPr/>
        </p:nvSpPr>
        <p:spPr>
          <a:xfrm>
            <a:off x="8583066" y="2576708"/>
            <a:ext cx="1048475" cy="68681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8D08C29-0975-49F8-BD7B-C47878FFBABD}"/>
              </a:ext>
            </a:extLst>
          </p:cNvPr>
          <p:cNvSpPr txBox="1"/>
          <p:nvPr/>
        </p:nvSpPr>
        <p:spPr>
          <a:xfrm>
            <a:off x="8646562" y="2285484"/>
            <a:ext cx="10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extração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2F35D421-67F1-4572-93FF-5C3731B74B9B}"/>
              </a:ext>
            </a:extLst>
          </p:cNvPr>
          <p:cNvSpPr/>
          <p:nvPr/>
        </p:nvSpPr>
        <p:spPr>
          <a:xfrm>
            <a:off x="6704034" y="2570051"/>
            <a:ext cx="721149" cy="11808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77E5CF-2C0D-44C2-BF7E-5E41708DB27B}"/>
              </a:ext>
            </a:extLst>
          </p:cNvPr>
          <p:cNvSpPr txBox="1"/>
          <p:nvPr/>
        </p:nvSpPr>
        <p:spPr>
          <a:xfrm>
            <a:off x="7466021" y="2293954"/>
            <a:ext cx="63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Arial Narrow" panose="020B0606020202030204" pitchFamily="34" charset="0"/>
              </a:rPr>
              <a:t>RUN</a:t>
            </a:r>
          </a:p>
          <a:p>
            <a:pPr algn="ctr"/>
            <a:r>
              <a:rPr lang="pt-PT" b="1" dirty="0">
                <a:latin typeface="Arial Narrow" panose="020B0606020202030204" pitchFamily="34" charset="0"/>
              </a:rPr>
              <a:t>MEF</a:t>
            </a:r>
            <a:endParaRPr lang="en-GB" b="1" dirty="0">
              <a:latin typeface="Arial Narrow" panose="020B0606020202030204" pitchFamily="34" charset="0"/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0F23FBCE-02E6-4D61-AE58-8EB61A29D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82" y="2276057"/>
            <a:ext cx="773053" cy="773053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907E4129-4AEE-4BAC-A615-652E3C15A3D6}"/>
              </a:ext>
            </a:extLst>
          </p:cNvPr>
          <p:cNvSpPr/>
          <p:nvPr/>
        </p:nvSpPr>
        <p:spPr>
          <a:xfrm rot="16200000" flipH="1" flipV="1">
            <a:off x="10286304" y="3004266"/>
            <a:ext cx="455296" cy="7776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69D35DE-C12B-4785-B31D-9A346D858D7A}"/>
              </a:ext>
            </a:extLst>
          </p:cNvPr>
          <p:cNvSpPr txBox="1"/>
          <p:nvPr/>
        </p:nvSpPr>
        <p:spPr>
          <a:xfrm>
            <a:off x="10445802" y="2823518"/>
            <a:ext cx="16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corresponde a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7986E5C-AD04-41B7-8C91-C39B7D45D66C}"/>
              </a:ext>
            </a:extLst>
          </p:cNvPr>
          <p:cNvSpPr txBox="1"/>
          <p:nvPr/>
        </p:nvSpPr>
        <p:spPr>
          <a:xfrm>
            <a:off x="9408126" y="3344719"/>
            <a:ext cx="222786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Andar e Subir Escadas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50A1647-A700-4A2D-818D-FD5BA0C7CB82}"/>
              </a:ext>
            </a:extLst>
          </p:cNvPr>
          <p:cNvSpPr/>
          <p:nvPr/>
        </p:nvSpPr>
        <p:spPr>
          <a:xfrm>
            <a:off x="8898186" y="4049798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>
                <a:solidFill>
                  <a:schemeClr val="accent2"/>
                </a:solidFill>
                <a:latin typeface="Arial Narrow" panose="020B0606020202030204" pitchFamily="34" charset="0"/>
              </a:rPr>
              <a:t>MÉDIA</a:t>
            </a:r>
            <a:endParaRPr lang="en-GB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1FF5537-5F77-43EC-977A-26A6A13C6C32}"/>
              </a:ext>
            </a:extLst>
          </p:cNvPr>
          <p:cNvGrpSpPr/>
          <p:nvPr/>
        </p:nvGrpSpPr>
        <p:grpSpPr>
          <a:xfrm>
            <a:off x="9779784" y="3789030"/>
            <a:ext cx="782479" cy="464286"/>
            <a:chOff x="9779784" y="4194383"/>
            <a:chExt cx="782479" cy="464286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5B7A5886-B1E1-447C-BA94-CCD860A8AF63}"/>
                </a:ext>
              </a:extLst>
            </p:cNvPr>
            <p:cNvSpPr/>
            <p:nvPr/>
          </p:nvSpPr>
          <p:spPr>
            <a:xfrm rot="16200000" flipH="1" flipV="1">
              <a:off x="10308715" y="4386269"/>
              <a:ext cx="445434" cy="6166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arrow" panose="020B0606020202030204" pitchFamily="34" charset="0"/>
              </a:endParaRPr>
            </a:p>
          </p:txBody>
        </p:sp>
        <p:sp>
          <p:nvSpPr>
            <p:cNvPr id="40" name="Seta: Para a Direita 39">
              <a:extLst>
                <a:ext uri="{FF2B5EF4-FFF2-40B4-BE49-F238E27FC236}">
                  <a16:creationId xmlns:a16="http://schemas.microsoft.com/office/drawing/2014/main" id="{D74DFAD5-335E-4750-985A-E4F145DF6906}"/>
                </a:ext>
              </a:extLst>
            </p:cNvPr>
            <p:cNvSpPr/>
            <p:nvPr/>
          </p:nvSpPr>
          <p:spPr>
            <a:xfrm flipH="1" flipV="1">
              <a:off x="9779784" y="4578322"/>
              <a:ext cx="773052" cy="80347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arrow" panose="020B0606020202030204" pitchFamily="34" charset="0"/>
              </a:endParaRPr>
            </a:p>
          </p:txBody>
        </p:sp>
      </p:grpSp>
      <p:pic>
        <p:nvPicPr>
          <p:cNvPr id="43" name="Imagem 42">
            <a:extLst>
              <a:ext uri="{FF2B5EF4-FFF2-40B4-BE49-F238E27FC236}">
                <a16:creationId xmlns:a16="http://schemas.microsoft.com/office/drawing/2014/main" id="{9172DF3B-7847-44AF-9C1B-78FF300EE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93" y="3609545"/>
            <a:ext cx="4701415" cy="1126847"/>
          </a:xfrm>
          <a:prstGeom prst="rect">
            <a:avLst/>
          </a:prstGeom>
        </p:spPr>
      </p:pic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53B2EE8C-86A3-4D29-BEAF-5DC2996697B6}"/>
              </a:ext>
            </a:extLst>
          </p:cNvPr>
          <p:cNvSpPr/>
          <p:nvPr/>
        </p:nvSpPr>
        <p:spPr>
          <a:xfrm flipH="1" flipV="1">
            <a:off x="8400015" y="4213142"/>
            <a:ext cx="455296" cy="7776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096AB41C-2798-4D73-9AFA-F1272617C325}"/>
              </a:ext>
            </a:extLst>
          </p:cNvPr>
          <p:cNvSpPr/>
          <p:nvPr/>
        </p:nvSpPr>
        <p:spPr>
          <a:xfrm flipH="1">
            <a:off x="2818005" y="4206067"/>
            <a:ext cx="710421" cy="996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D296B04-FDF8-4AEC-86FA-B39E0B07AB4E}"/>
              </a:ext>
            </a:extLst>
          </p:cNvPr>
          <p:cNvSpPr txBox="1"/>
          <p:nvPr/>
        </p:nvSpPr>
        <p:spPr>
          <a:xfrm>
            <a:off x="3173215" y="5635410"/>
            <a:ext cx="1496090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latin typeface="Arial Narrow" panose="020B0606020202030204" pitchFamily="34" charset="0"/>
              </a:rPr>
              <a:t>Otimizar k e s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FCBE09D-36F2-40BA-88D1-B5D650BF5DEB}"/>
              </a:ext>
            </a:extLst>
          </p:cNvPr>
          <p:cNvSpPr txBox="1"/>
          <p:nvPr/>
        </p:nvSpPr>
        <p:spPr>
          <a:xfrm>
            <a:off x="5357576" y="3338748"/>
            <a:ext cx="185726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latin typeface="Arial Narrow" panose="020B0606020202030204" pitchFamily="34" charset="0"/>
              </a:rPr>
              <a:t>Método de Euler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4BA8F8A5-0D57-4927-B147-5DDB0ADA9B9A}"/>
              </a:ext>
            </a:extLst>
          </p:cNvPr>
          <p:cNvSpPr/>
          <p:nvPr/>
        </p:nvSpPr>
        <p:spPr>
          <a:xfrm rot="5400000" flipH="1" flipV="1">
            <a:off x="3489234" y="3435543"/>
            <a:ext cx="934551" cy="7776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1B29288-7B70-4122-AB8C-3C4EB182610C}"/>
              </a:ext>
            </a:extLst>
          </p:cNvPr>
          <p:cNvSpPr txBox="1"/>
          <p:nvPr/>
        </p:nvSpPr>
        <p:spPr>
          <a:xfrm>
            <a:off x="3941591" y="3244349"/>
            <a:ext cx="10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atualizar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9E66109-608B-4E43-8CA6-1B66696C2C5D}"/>
              </a:ext>
            </a:extLst>
          </p:cNvPr>
          <p:cNvSpPr txBox="1"/>
          <p:nvPr/>
        </p:nvSpPr>
        <p:spPr>
          <a:xfrm>
            <a:off x="209330" y="3957465"/>
            <a:ext cx="257713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 Narrow" panose="020B0606020202030204" pitchFamily="34" charset="0"/>
              </a:rPr>
              <a:t>Verificação de condições de paragem:</a:t>
            </a:r>
          </a:p>
          <a:p>
            <a:pPr algn="ctr"/>
            <a:r>
              <a:rPr lang="pt-P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75% convergência de nós</a:t>
            </a:r>
          </a:p>
          <a:p>
            <a:pPr algn="ctr"/>
            <a:r>
              <a:rPr lang="pt-P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Máximo 50 iterações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7CA6FFC-FE49-4AB3-8415-E1D2B15C09D1}"/>
              </a:ext>
            </a:extLst>
          </p:cNvPr>
          <p:cNvSpPr txBox="1"/>
          <p:nvPr/>
        </p:nvSpPr>
        <p:spPr>
          <a:xfrm>
            <a:off x="2881089" y="3892325"/>
            <a:ext cx="6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rgbClr val="FF0000"/>
                </a:solidFill>
                <a:latin typeface="Arial Narrow" panose="020B0606020202030204" pitchFamily="34" charset="0"/>
              </a:rPr>
              <a:t>stop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Seta: Para a Direita 52">
            <a:extLst>
              <a:ext uri="{FF2B5EF4-FFF2-40B4-BE49-F238E27FC236}">
                <a16:creationId xmlns:a16="http://schemas.microsoft.com/office/drawing/2014/main" id="{8478E81D-4DFA-4A2B-9E12-D18E31D5F02F}"/>
              </a:ext>
            </a:extLst>
          </p:cNvPr>
          <p:cNvSpPr/>
          <p:nvPr/>
        </p:nvSpPr>
        <p:spPr>
          <a:xfrm rot="16200000" flipH="1" flipV="1">
            <a:off x="3496720" y="4997324"/>
            <a:ext cx="913425" cy="7776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id="{CDDE34C6-B4CC-4A85-B755-4632C55C7CB7}"/>
              </a:ext>
            </a:extLst>
          </p:cNvPr>
          <p:cNvSpPr/>
          <p:nvPr/>
        </p:nvSpPr>
        <p:spPr>
          <a:xfrm rot="10800000" flipH="1" flipV="1">
            <a:off x="4810910" y="5801543"/>
            <a:ext cx="1594702" cy="99635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5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5">
            <a:extLst>
              <a:ext uri="{FF2B5EF4-FFF2-40B4-BE49-F238E27FC236}">
                <a16:creationId xmlns:a16="http://schemas.microsoft.com/office/drawing/2014/main" id="{35793A43-2898-4383-90EC-3C5A94F3F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9" y="1813389"/>
            <a:ext cx="7935915" cy="4892211"/>
          </a:xfrm>
          <a:prstGeom prst="rect">
            <a:avLst/>
          </a:prstGeom>
        </p:spPr>
      </p:pic>
      <p:grpSp>
        <p:nvGrpSpPr>
          <p:cNvPr id="18" name="Group 105">
            <a:extLst>
              <a:ext uri="{FF2B5EF4-FFF2-40B4-BE49-F238E27FC236}">
                <a16:creationId xmlns:a16="http://schemas.microsoft.com/office/drawing/2014/main" id="{33968131-ADAD-4D87-A763-E4645AD8E9C8}"/>
              </a:ext>
            </a:extLst>
          </p:cNvPr>
          <p:cNvGrpSpPr/>
          <p:nvPr/>
        </p:nvGrpSpPr>
        <p:grpSpPr>
          <a:xfrm>
            <a:off x="221901" y="1436052"/>
            <a:ext cx="2322000" cy="3600000"/>
            <a:chOff x="28575" y="-36188"/>
            <a:chExt cx="1457325" cy="2147570"/>
          </a:xfrm>
        </p:grpSpPr>
        <p:grpSp>
          <p:nvGrpSpPr>
            <p:cNvPr id="19" name="Group 83">
              <a:extLst>
                <a:ext uri="{FF2B5EF4-FFF2-40B4-BE49-F238E27FC236}">
                  <a16:creationId xmlns:a16="http://schemas.microsoft.com/office/drawing/2014/main" id="{F301B986-D274-4904-80AD-55082597CA49}"/>
                </a:ext>
              </a:extLst>
            </p:cNvPr>
            <p:cNvGrpSpPr/>
            <p:nvPr/>
          </p:nvGrpSpPr>
          <p:grpSpPr>
            <a:xfrm>
              <a:off x="28575" y="-36188"/>
              <a:ext cx="1457325" cy="2147570"/>
              <a:chOff x="28575" y="-36188"/>
              <a:chExt cx="1457325" cy="2147570"/>
            </a:xfrm>
          </p:grpSpPr>
          <p:pic>
            <p:nvPicPr>
              <p:cNvPr id="23" name="Picture 55">
                <a:extLst>
                  <a:ext uri="{FF2B5EF4-FFF2-40B4-BE49-F238E27FC236}">
                    <a16:creationId xmlns:a16="http://schemas.microsoft.com/office/drawing/2014/main" id="{EC00995E-7819-43EC-8A36-EDD5A894E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94" r="38296"/>
              <a:stretch/>
            </p:blipFill>
            <p:spPr bwMode="auto">
              <a:xfrm>
                <a:off x="28575" y="-36188"/>
                <a:ext cx="1457325" cy="214757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E81A91A8-3F15-49F7-985A-38E0CB9E2254}"/>
                  </a:ext>
                </a:extLst>
              </p:cNvPr>
              <p:cNvSpPr txBox="1"/>
              <p:nvPr/>
            </p:nvSpPr>
            <p:spPr>
              <a:xfrm>
                <a:off x="289035" y="342989"/>
                <a:ext cx="257175" cy="5429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FFFF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n-GB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A989F64E-FB7D-4994-97BE-1F725E4079F6}"/>
                  </a:ext>
                </a:extLst>
              </p:cNvPr>
              <p:cNvSpPr txBox="1"/>
              <p:nvPr/>
            </p:nvSpPr>
            <p:spPr>
              <a:xfrm>
                <a:off x="524345" y="383908"/>
                <a:ext cx="228600" cy="5429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>
                    <a:solidFill>
                      <a:srgbClr val="FFFF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n-GB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49331CA6-67FA-4AA6-9663-88907619ACE3}"/>
                  </a:ext>
                </a:extLst>
              </p:cNvPr>
              <p:cNvSpPr txBox="1"/>
              <p:nvPr/>
            </p:nvSpPr>
            <p:spPr>
              <a:xfrm>
                <a:off x="720009" y="474402"/>
                <a:ext cx="266700" cy="5429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FFFF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en-GB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EC5415-8E03-4643-A40E-231458DB182A}"/>
                </a:ext>
              </a:extLst>
            </p:cNvPr>
            <p:cNvSpPr/>
            <p:nvPr/>
          </p:nvSpPr>
          <p:spPr>
            <a:xfrm>
              <a:off x="806662" y="72300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A7FD5-28C7-40B7-BBBE-44EA86714025}"/>
                </a:ext>
              </a:extLst>
            </p:cNvPr>
            <p:cNvSpPr/>
            <p:nvPr/>
          </p:nvSpPr>
          <p:spPr>
            <a:xfrm>
              <a:off x="536239" y="573190"/>
              <a:ext cx="45085" cy="450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FD93C8-1C38-4608-BE22-F67621926145}"/>
                </a:ext>
              </a:extLst>
            </p:cNvPr>
            <p:cNvSpPr/>
            <p:nvPr/>
          </p:nvSpPr>
          <p:spPr>
            <a:xfrm>
              <a:off x="240071" y="442515"/>
              <a:ext cx="45085" cy="450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EDE4AB33-A21E-46D6-9316-E9D0E7FD0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191" y="1977985"/>
            <a:ext cx="2216887" cy="398618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C911A6A7-ADC9-449B-AC0F-710B07A4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3" y="-76191"/>
            <a:ext cx="10515600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RESULTADOS E DISCUSSÃO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7" name="Marcador de Posição de Conteúdo 2">
            <a:extLst>
              <a:ext uri="{FF2B5EF4-FFF2-40B4-BE49-F238E27FC236}">
                <a16:creationId xmlns:a16="http://schemas.microsoft.com/office/drawing/2014/main" id="{C8F17493-3944-409A-B54F-1EF9F578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3" y="871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i="1" dirty="0">
                <a:latin typeface="Arial Narrow" panose="020B0606020202030204" pitchFamily="34" charset="0"/>
              </a:rPr>
              <a:t>Análise de Convergência</a:t>
            </a:r>
            <a:endParaRPr lang="en-GB" i="1" dirty="0">
              <a:latin typeface="Arial Narrow" panose="020B0606020202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9D4C95-C0E5-4A27-9729-CABA39CE1B2B}"/>
              </a:ext>
            </a:extLst>
          </p:cNvPr>
          <p:cNvSpPr txBox="1"/>
          <p:nvPr/>
        </p:nvSpPr>
        <p:spPr>
          <a:xfrm>
            <a:off x="9182682" y="974387"/>
            <a:ext cx="289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 panose="020B0606020202030204" pitchFamily="34" charset="0"/>
              </a:rPr>
              <a:t>Malha</a:t>
            </a:r>
            <a:r>
              <a:rPr lang="en-GB" b="1" dirty="0">
                <a:latin typeface="Arial Narrow" panose="020B0606020202030204" pitchFamily="34" charset="0"/>
              </a:rPr>
              <a:t> </a:t>
            </a:r>
            <a:r>
              <a:rPr lang="en-GB" b="1" dirty="0" err="1">
                <a:latin typeface="Arial Narrow" panose="020B0606020202030204" pitchFamily="34" charset="0"/>
              </a:rPr>
              <a:t>escolhida</a:t>
            </a:r>
            <a:r>
              <a:rPr lang="en-GB" b="1" dirty="0">
                <a:latin typeface="Arial Narrow" panose="020B0606020202030204" pitchFamily="34" charset="0"/>
              </a:rPr>
              <a:t>: </a:t>
            </a:r>
            <a:r>
              <a:rPr lang="en-GB" dirty="0" err="1">
                <a:latin typeface="Arial Narrow" panose="020B0606020202030204" pitchFamily="34" charset="0"/>
              </a:rPr>
              <a:t>elementos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quadrangulares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err="1">
                <a:latin typeface="Arial Narrow" panose="020B0606020202030204" pitchFamily="34" charset="0"/>
              </a:rPr>
              <a:t>quadráticos</a:t>
            </a:r>
            <a:r>
              <a:rPr lang="en-GB" dirty="0">
                <a:latin typeface="Arial Narrow" panose="020B0606020202030204" pitchFamily="34" charset="0"/>
              </a:rPr>
              <a:t> </a:t>
            </a:r>
          </a:p>
          <a:p>
            <a:r>
              <a:rPr lang="en-GB" b="1" dirty="0" err="1">
                <a:latin typeface="Arial Narrow" panose="020B0606020202030204" pitchFamily="34" charset="0"/>
              </a:rPr>
              <a:t>Tamanho</a:t>
            </a:r>
            <a:r>
              <a:rPr lang="en-GB" b="1" dirty="0">
                <a:latin typeface="Arial Narrow" panose="020B0606020202030204" pitchFamily="34" charset="0"/>
              </a:rPr>
              <a:t> </a:t>
            </a:r>
            <a:r>
              <a:rPr lang="en-GB" b="1" dirty="0" err="1">
                <a:latin typeface="Arial Narrow" panose="020B0606020202030204" pitchFamily="34" charset="0"/>
              </a:rPr>
              <a:t>médio</a:t>
            </a:r>
            <a:r>
              <a:rPr lang="en-GB" b="1" dirty="0">
                <a:latin typeface="Arial Narrow" panose="020B0606020202030204" pitchFamily="34" charset="0"/>
              </a:rPr>
              <a:t>: </a:t>
            </a:r>
            <a:r>
              <a:rPr lang="en-GB" dirty="0">
                <a:latin typeface="Arial Narrow" panose="020B0606020202030204" pitchFamily="34" charset="0"/>
              </a:rPr>
              <a:t>2 mm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38A69-9058-4001-94A7-03E89393D8B3}"/>
              </a:ext>
            </a:extLst>
          </p:cNvPr>
          <p:cNvSpPr txBox="1"/>
          <p:nvPr/>
        </p:nvSpPr>
        <p:spPr>
          <a:xfrm>
            <a:off x="9910544" y="6040997"/>
            <a:ext cx="1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8458 </a:t>
            </a:r>
            <a:r>
              <a:rPr lang="en-GB" dirty="0" err="1">
                <a:latin typeface="Arial Narrow" panose="020B0606020202030204" pitchFamily="34" charset="0"/>
              </a:rPr>
              <a:t>nós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FB0FF853-B30F-4B40-96D1-5B43FC81E5A2}"/>
              </a:ext>
            </a:extLst>
          </p:cNvPr>
          <p:cNvCxnSpPr/>
          <p:nvPr/>
        </p:nvCxnSpPr>
        <p:spPr>
          <a:xfrm>
            <a:off x="8005011" y="2140264"/>
            <a:ext cx="0" cy="21192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E5A8A2A1-2BD0-463C-85D4-724740D8C449}"/>
              </a:ext>
            </a:extLst>
          </p:cNvPr>
          <p:cNvCxnSpPr/>
          <p:nvPr/>
        </p:nvCxnSpPr>
        <p:spPr>
          <a:xfrm>
            <a:off x="8133347" y="2495348"/>
            <a:ext cx="1696987" cy="34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1263</Words>
  <Application>Microsoft Office PowerPoint</Application>
  <PresentationFormat>Ecrã Panorâmico</PresentationFormat>
  <Paragraphs>179</Paragraphs>
  <Slides>18</Slides>
  <Notes>4</Notes>
  <HiddenSlides>0</HiddenSlides>
  <MMClips>7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PLANEAMENTO</vt:lpstr>
      <vt:lpstr>Apresentação do PowerPoint</vt:lpstr>
      <vt:lpstr>CONTEXTUALIZAÇÃO E MOTIVAÇÃO </vt:lpstr>
      <vt:lpstr>FUNDAMENTAÇÃO TEÓRICA</vt:lpstr>
      <vt:lpstr>METODOLOGIA</vt:lpstr>
      <vt:lpstr>METODOLOGIA</vt:lpstr>
      <vt:lpstr>METODOLOGIA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CONCLUSÕES</vt:lpstr>
      <vt:lpstr>Apresentação do PowerPoint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 Resurfacing</dc:title>
  <dc:creator>Maria Leonor Narciso</dc:creator>
  <cp:lastModifiedBy>Maria Leonor Narciso</cp:lastModifiedBy>
  <cp:revision>54</cp:revision>
  <dcterms:created xsi:type="dcterms:W3CDTF">2018-05-29T12:41:26Z</dcterms:created>
  <dcterms:modified xsi:type="dcterms:W3CDTF">2018-06-05T17:46:54Z</dcterms:modified>
</cp:coreProperties>
</file>