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2" r:id="rId4"/>
    <p:sldMasterId id="2147484063" r:id="rId5"/>
  </p:sldMasterIdLst>
  <p:notesMasterIdLst>
    <p:notesMasterId r:id="rId22"/>
  </p:notesMasterIdLst>
  <p:handoutMasterIdLst>
    <p:handoutMasterId r:id="rId23"/>
  </p:handoutMasterIdLst>
  <p:sldIdLst>
    <p:sldId id="1102" r:id="rId6"/>
    <p:sldId id="1152" r:id="rId7"/>
    <p:sldId id="1138" r:id="rId8"/>
    <p:sldId id="1140" r:id="rId9"/>
    <p:sldId id="1139" r:id="rId10"/>
    <p:sldId id="1151" r:id="rId11"/>
    <p:sldId id="1141" r:id="rId12"/>
    <p:sldId id="1143" r:id="rId13"/>
    <p:sldId id="1144" r:id="rId14"/>
    <p:sldId id="1142" r:id="rId15"/>
    <p:sldId id="1153" r:id="rId16"/>
    <p:sldId id="1147" r:id="rId17"/>
    <p:sldId id="1148" r:id="rId18"/>
    <p:sldId id="1149" r:id="rId19"/>
    <p:sldId id="1150" r:id="rId20"/>
    <p:sldId id="1154" r:id="rId21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36">
          <p15:clr>
            <a:srgbClr val="A4A3A4"/>
          </p15:clr>
        </p15:guide>
        <p15:guide id="3" pos="2882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6A"/>
    <a:srgbClr val="FFFFFF"/>
    <a:srgbClr val="000000"/>
    <a:srgbClr val="E0E0E0"/>
    <a:srgbClr val="888888"/>
    <a:srgbClr val="D9DA56"/>
    <a:srgbClr val="8B8D09"/>
    <a:srgbClr val="C4C6C9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4073" autoAdjust="0"/>
  </p:normalViewPr>
  <p:slideViewPr>
    <p:cSldViewPr snapToGrid="0" showGuides="1">
      <p:cViewPr varScale="1">
        <p:scale>
          <a:sx n="137" d="100"/>
          <a:sy n="137" d="100"/>
        </p:scale>
        <p:origin x="672" y="108"/>
      </p:cViewPr>
      <p:guideLst>
        <p:guide orient="horz" pos="2160"/>
        <p:guide orient="horz" pos="836"/>
        <p:guide pos="2882"/>
        <p:guide pos="288"/>
      </p:guideLst>
    </p:cSldViewPr>
  </p:slideViewPr>
  <p:outlineViewPr>
    <p:cViewPr>
      <p:scale>
        <a:sx n="33" d="100"/>
        <a:sy n="33" d="100"/>
      </p:scale>
      <p:origin x="0" y="-33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30" d="100"/>
          <a:sy n="130" d="100"/>
        </p:scale>
        <p:origin x="1613" y="-159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144" cy="464205"/>
          </a:xfrm>
          <a:prstGeom prst="rect">
            <a:avLst/>
          </a:prstGeom>
        </p:spPr>
        <p:txBody>
          <a:bodyPr vert="horz" lIns="88181" tIns="44090" rIns="88181" bIns="440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6" y="1"/>
            <a:ext cx="3038144" cy="464205"/>
          </a:xfrm>
          <a:prstGeom prst="rect">
            <a:avLst/>
          </a:prstGeom>
        </p:spPr>
        <p:txBody>
          <a:bodyPr vert="horz" lIns="88181" tIns="44090" rIns="88181" bIns="44090" rtlCol="0"/>
          <a:lstStyle>
            <a:lvl1pPr algn="r">
              <a:defRPr sz="1200"/>
            </a:lvl1pPr>
          </a:lstStyle>
          <a:p>
            <a:fld id="{3603A3DC-285A-48EF-A6A9-13284B292DDB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61"/>
            <a:ext cx="3038144" cy="464205"/>
          </a:xfrm>
          <a:prstGeom prst="rect">
            <a:avLst/>
          </a:prstGeom>
        </p:spPr>
        <p:txBody>
          <a:bodyPr vert="horz" lIns="88181" tIns="44090" rIns="88181" bIns="440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6" y="8830661"/>
            <a:ext cx="3038144" cy="464205"/>
          </a:xfrm>
          <a:prstGeom prst="rect">
            <a:avLst/>
          </a:prstGeom>
        </p:spPr>
        <p:txBody>
          <a:bodyPr vert="horz" lIns="88181" tIns="44090" rIns="88181" bIns="44090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44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6" tIns="46608" rIns="93216" bIns="46608" numCol="1" anchor="t" anchorCtr="0" compatLnSpc="1">
            <a:prstTxWarp prst="textNoShape">
              <a:avLst/>
            </a:prstTxWarp>
          </a:bodyPr>
          <a:lstStyle>
            <a:lvl1pPr algn="l" defTabSz="932326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6" y="1"/>
            <a:ext cx="3038144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6" tIns="46608" rIns="93216" bIns="46608" numCol="1" anchor="t" anchorCtr="0" compatLnSpc="1">
            <a:prstTxWarp prst="textNoShape">
              <a:avLst/>
            </a:prstTxWarp>
          </a:bodyPr>
          <a:lstStyle>
            <a:lvl1pPr algn="r" defTabSz="932326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7675" y="392113"/>
            <a:ext cx="3241675" cy="243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40197" y="3080704"/>
            <a:ext cx="6338400" cy="5964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6" tIns="46608" rIns="93216" bIns="466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661"/>
            <a:ext cx="3038144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6" tIns="46608" rIns="93216" bIns="46608" numCol="1" anchor="b" anchorCtr="0" compatLnSpc="1">
            <a:prstTxWarp prst="textNoShape">
              <a:avLst/>
            </a:prstTxWarp>
          </a:bodyPr>
          <a:lstStyle>
            <a:lvl1pPr algn="l" defTabSz="932326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42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5" y="5031551"/>
            <a:ext cx="2210850" cy="70747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 bwMode="auto">
          <a:xfrm>
            <a:off x="2963168" y="5031552"/>
            <a:ext cx="0" cy="6696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2" descr="642A3B6F-F61A-4C8B-86E2-3677E54A117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27" t="21600" r="5606" b="8626"/>
          <a:stretch/>
        </p:blipFill>
        <p:spPr bwMode="auto">
          <a:xfrm>
            <a:off x="-11017" y="-33867"/>
            <a:ext cx="9155018" cy="451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 bwMode="auto">
          <a:xfrm flipV="1">
            <a:off x="0" y="4476194"/>
            <a:ext cx="9144000" cy="27432"/>
          </a:xfrm>
          <a:prstGeom prst="rect">
            <a:avLst/>
          </a:prstGeom>
          <a:solidFill>
            <a:srgbClr val="C0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7742" y="5055935"/>
            <a:ext cx="5916258" cy="53035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4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603E-280A-4C1D-8157-C8E771FC15E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C45-4643-49FB-9315-1BB9C05A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603E-280A-4C1D-8157-C8E771FC15E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C45-4643-49FB-9315-1BB9C05A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3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603E-280A-4C1D-8157-C8E771FC15E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C45-4643-49FB-9315-1BB9C05A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6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603E-280A-4C1D-8157-C8E771FC15E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C45-4643-49FB-9315-1BB9C05A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603E-280A-4C1D-8157-C8E771FC15E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C45-4643-49FB-9315-1BB9C05A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6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603E-280A-4C1D-8157-C8E771FC15E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C45-4643-49FB-9315-1BB9C05A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94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603E-280A-4C1D-8157-C8E771FC15E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C45-4643-49FB-9315-1BB9C05A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0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6" y="2297152"/>
            <a:ext cx="9155017" cy="2051824"/>
          </a:xfrm>
          <a:prstGeom prst="rect">
            <a:avLst/>
          </a:prstGeom>
        </p:spPr>
      </p:pic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9" name="Picture 8" descr="All_Programmable_Text_FINAL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34634" y="6623976"/>
            <a:ext cx="3084852" cy="15726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auto">
          <a:xfrm flipV="1">
            <a:off x="-11016" y="2297152"/>
            <a:ext cx="111378" cy="2051824"/>
          </a:xfrm>
          <a:prstGeom prst="rect">
            <a:avLst/>
          </a:prstGeom>
          <a:solidFill>
            <a:srgbClr val="FF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spect="1"/>
          </p:cNvSpPr>
          <p:nvPr userDrawn="1"/>
        </p:nvSpPr>
        <p:spPr bwMode="auto">
          <a:xfrm>
            <a:off x="134" y="0"/>
            <a:ext cx="9143867" cy="32338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84736"/>
            <a:ext cx="8229600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985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150"/>
            <a:ext cx="8233646" cy="4268337"/>
          </a:xfrm>
          <a:prstGeom prst="rect">
            <a:avLst/>
          </a:prstGeom>
        </p:spPr>
        <p:txBody>
          <a:bodyPr/>
          <a:lstStyle>
            <a:lvl1pPr marL="290513" indent="-290513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200" b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 sz="1600"/>
            </a:lvl2pPr>
            <a:lvl3pPr marL="682625" indent="-173038">
              <a:lnSpc>
                <a:spcPct val="110000"/>
              </a:lnSpc>
              <a:defRPr sz="1400"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1"/>
            <a:ext cx="8229600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5480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69834" y="160621"/>
            <a:ext cx="3904377" cy="5455861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82026" y="5412030"/>
            <a:ext cx="3904377" cy="230486"/>
          </a:xfrm>
          <a:prstGeom prst="rect">
            <a:avLst/>
          </a:prstGeom>
          <a:solidFill>
            <a:srgbClr val="CF23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24" y="808433"/>
            <a:ext cx="1864581" cy="59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3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2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603E-280A-4C1D-8157-C8E771FC15E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C45-4643-49FB-9315-1BB9C05A0A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E36C0A"/>
                </a:solidFill>
                <a:latin typeface="arial" panose="020B0604020202020204" pitchFamily="34" charset="0"/>
              </a:rPr>
              <a:t>XILINX INTERNAL</a:t>
            </a:r>
            <a:endParaRPr lang="en-US" sz="800" b="0" i="0" u="none" baseline="0" smtClean="0">
              <a:solidFill>
                <a:srgbClr val="E36C0A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 panose="020B0604020202020204" pitchFamily="34" charset="0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9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603E-280A-4C1D-8157-C8E771FC15E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C45-4643-49FB-9315-1BB9C05A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7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603E-280A-4C1D-8157-C8E771FC15E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C45-4643-49FB-9315-1BB9C05A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5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603E-280A-4C1D-8157-C8E771FC15E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C45-4643-49FB-9315-1BB9C05A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481262" y="0"/>
            <a:ext cx="8662737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1"/>
            <a:ext cx="8229600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4634" y="6623976"/>
            <a:ext cx="3084852" cy="15726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-1" y="0"/>
            <a:ext cx="481263" cy="152400"/>
          </a:xfrm>
          <a:prstGeom prst="rect">
            <a:avLst/>
          </a:prstGeom>
          <a:solidFill>
            <a:srgbClr val="FF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c" descr="XILINX INTERNAL&#10;."/>
          <p:cNvSpPr txBox="1"/>
          <p:nvPr userDrawn="1"/>
        </p:nvSpPr>
        <p:spPr bwMode="auto">
          <a:xfrm>
            <a:off x="0" y="6567424"/>
            <a:ext cx="9144000" cy="32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E36C0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XILINX INTERNAL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E36C0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3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kumimoji="0" lang="en-US" sz="3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2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24" r:id="rId3"/>
    <p:sldLayoutId id="2147484025" r:id="rId4"/>
    <p:sldLayoutId id="214748406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3200" b="0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8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603E-280A-4C1D-8157-C8E771FC15EE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1C45-4643-49FB-9315-1BB9C05A0A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XILINX INTERNAL&#10;."/>
          <p:cNvSpPr txBox="1"/>
          <p:nvPr userDrawn="1"/>
        </p:nvSpPr>
        <p:spPr>
          <a:xfrm>
            <a:off x="0" y="6596380"/>
            <a:ext cx="9144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E36C0A"/>
                </a:solidFill>
                <a:latin typeface="arial" panose="020B0604020202020204" pitchFamily="34" charset="0"/>
              </a:rPr>
              <a:t>XILINX INTERNAL</a:t>
            </a:r>
            <a:endParaRPr lang="en-US" sz="800" b="0" i="0" u="none" baseline="0" smtClean="0">
              <a:solidFill>
                <a:srgbClr val="E36C0A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 panose="020B0604020202020204" pitchFamily="34" charset="0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35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onfluence.xilinx.com/pages/viewpage.action?pageId=12431314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eb/ts/downloads/index.ht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ppdeng\gdrive\xbuilds" TargetMode="External"/><Relationship Id="rId2" Type="http://schemas.openxmlformats.org/officeDocument/2006/relationships/hyperlink" Target="file:///\\lin.xcoeng2\ifs\test\xbuild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\\lin.xcoeng2\ifs\test\xbuilds\yyyy.r_%3cversion%3e\installs\nt64\Vivado\yyyy.r\settings64.ba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onfluence.xilinx.com/display/ENGCOLLAB/How+to+--+VNC+servers,+public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27742" y="4516582"/>
            <a:ext cx="5916258" cy="1069705"/>
          </a:xfrm>
        </p:spPr>
        <p:txBody>
          <a:bodyPr/>
          <a:lstStyle/>
          <a:p>
            <a:r>
              <a:rPr lang="en-US" dirty="0" smtClean="0"/>
              <a:t>How to Run </a:t>
            </a:r>
            <a:r>
              <a:rPr lang="en-US" dirty="0" err="1" smtClean="0"/>
              <a:t>Vivado</a:t>
            </a:r>
            <a:r>
              <a:rPr lang="en-US" dirty="0" smtClean="0"/>
              <a:t> HW Manager</a:t>
            </a:r>
            <a:br>
              <a:rPr lang="en-US" dirty="0" smtClean="0"/>
            </a:br>
            <a:r>
              <a:rPr lang="en-US" dirty="0" smtClean="0"/>
              <a:t>(any internal/released version)</a:t>
            </a:r>
            <a:br>
              <a:rPr lang="en-US" dirty="0" smtClean="0"/>
            </a:br>
            <a:r>
              <a:rPr lang="en-US" dirty="0" smtClean="0"/>
              <a:t>to HW Server on a Win64 PC in XSJ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VNC viewer on your PC</a:t>
            </a:r>
          </a:p>
          <a:p>
            <a:pPr lvl="1"/>
            <a:r>
              <a:rPr lang="en-US" dirty="0" smtClean="0"/>
              <a:t>Set the VNC Server to your VNC session server </a:t>
            </a:r>
          </a:p>
          <a:p>
            <a:pPr lvl="2"/>
            <a:r>
              <a:rPr lang="en-US" dirty="0" smtClean="0"/>
              <a:t>In this example, set the VNC Server to the newly created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xsjvnc13:20</a:t>
            </a:r>
          </a:p>
          <a:p>
            <a:pPr lvl="1"/>
            <a:r>
              <a:rPr lang="en-US" dirty="0" smtClean="0"/>
              <a:t>Click Connect</a:t>
            </a:r>
          </a:p>
          <a:p>
            <a:r>
              <a:rPr lang="en-US" dirty="0" smtClean="0"/>
              <a:t>Accept the signature</a:t>
            </a:r>
          </a:p>
          <a:p>
            <a:endParaRPr lang="en-US" dirty="0" smtClean="0"/>
          </a:p>
          <a:p>
            <a:r>
              <a:rPr lang="en-US" dirty="0" smtClean="0"/>
              <a:t>Login with your Xilinx username and password</a:t>
            </a:r>
          </a:p>
          <a:p>
            <a:r>
              <a:rPr lang="en-US" dirty="0" smtClean="0"/>
              <a:t>You should see your session desktop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Your VNC Session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7412181" y="2182602"/>
            <a:ext cx="270163" cy="174402"/>
          </a:xfrm>
          <a:prstGeom prst="downArrow">
            <a:avLst/>
          </a:prstGeom>
          <a:solidFill>
            <a:srgbClr val="0070C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344841"/>
            <a:ext cx="3257550" cy="1771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868" y="2357004"/>
            <a:ext cx="3123657" cy="1219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728" y="4053029"/>
            <a:ext cx="3086100" cy="165735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 bwMode="auto">
          <a:xfrm>
            <a:off x="7412180" y="3642795"/>
            <a:ext cx="270163" cy="347314"/>
          </a:xfrm>
          <a:prstGeom prst="downArrow">
            <a:avLst/>
          </a:prstGeom>
          <a:solidFill>
            <a:srgbClr val="0070C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3449782" y="2834984"/>
            <a:ext cx="2065193" cy="263816"/>
          </a:xfrm>
          <a:prstGeom prst="rightArrow">
            <a:avLst/>
          </a:prstGeom>
          <a:solidFill>
            <a:srgbClr val="0070C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035" y="4517190"/>
            <a:ext cx="2660939" cy="2079777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 bwMode="auto">
          <a:xfrm rot="10800000">
            <a:off x="5597235" y="5803884"/>
            <a:ext cx="2022764" cy="535706"/>
          </a:xfrm>
          <a:prstGeom prst="bentArrow">
            <a:avLst/>
          </a:prstGeom>
          <a:solidFill>
            <a:srgbClr val="0070C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9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7150"/>
            <a:ext cx="8686800" cy="4268337"/>
          </a:xfrm>
        </p:spPr>
        <p:txBody>
          <a:bodyPr/>
          <a:lstStyle/>
          <a:p>
            <a:r>
              <a:rPr lang="en-US" dirty="0" smtClean="0"/>
              <a:t>Click on the console icon       to a console window, and then</a:t>
            </a:r>
          </a:p>
          <a:p>
            <a:r>
              <a:rPr lang="en-US" sz="1800" dirty="0" smtClean="0"/>
              <a:t>Setup your environment to run the XSJ </a:t>
            </a:r>
            <a:r>
              <a:rPr lang="en-US" sz="1800" dirty="0" err="1" smtClean="0"/>
              <a:t>Vivado</a:t>
            </a:r>
            <a:r>
              <a:rPr lang="en-US" sz="1800" dirty="0" smtClean="0"/>
              <a:t> installation by one of the following</a:t>
            </a:r>
          </a:p>
          <a:p>
            <a:pPr marL="288925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cadman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 -t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xilinx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-p ta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yyyy.r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_&lt;version&gt;</a:t>
            </a:r>
          </a:p>
          <a:p>
            <a:pPr marL="288925" lvl="1" indent="0">
              <a:buNone/>
            </a:pPr>
            <a:r>
              <a:rPr lang="en-US" sz="1200" dirty="0" smtClean="0"/>
              <a:t>or</a:t>
            </a:r>
          </a:p>
          <a:p>
            <a:pPr marL="28892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source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xbuilds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yyyy.r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_&lt;version&gt;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installs/lin64/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Vivado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yyyy.r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/settings64.csh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8925" lvl="1" indent="0">
              <a:buNone/>
            </a:pPr>
            <a:r>
              <a:rPr lang="en-US" dirty="0" smtClean="0"/>
              <a:t>where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yyyy.r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_&lt;version&gt;</a:t>
            </a:r>
            <a:r>
              <a:rPr lang="en-US" sz="1200" dirty="0"/>
              <a:t> </a:t>
            </a:r>
            <a:r>
              <a:rPr lang="en-US" sz="1200" dirty="0" smtClean="0"/>
              <a:t>is the version chosen from slide 5, e.g.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2016.3_daily_latest</a:t>
            </a:r>
            <a:r>
              <a:rPr lang="en-US" sz="1200" dirty="0" smtClean="0"/>
              <a:t>.</a:t>
            </a:r>
            <a:endParaRPr lang="en-US" dirty="0" smtClean="0"/>
          </a:p>
          <a:p>
            <a:r>
              <a:rPr lang="en-US" dirty="0" smtClean="0"/>
              <a:t>Launch </a:t>
            </a:r>
            <a:r>
              <a:rPr lang="en-US" dirty="0" err="1" smtClean="0"/>
              <a:t>Vivado</a:t>
            </a:r>
            <a:r>
              <a:rPr lang="en-US" dirty="0" smtClean="0"/>
              <a:t> via: 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bsub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-app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ips_vivado_generic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vivado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/>
              <a:t>Note: More info about LSF/</a:t>
            </a:r>
            <a:r>
              <a:rPr lang="en-US" sz="1400" dirty="0" err="1" smtClean="0"/>
              <a:t>bsub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confluence.xilinx.com/pages/viewpage.action?pageId=12431314</a:t>
            </a:r>
            <a:r>
              <a:rPr lang="en-US" sz="1400" dirty="0" smtClean="0"/>
              <a:t> </a:t>
            </a:r>
            <a:endParaRPr lang="en-US" sz="1400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Vivado</a:t>
            </a:r>
            <a:r>
              <a:rPr lang="en-US" dirty="0" smtClean="0"/>
              <a:t> on the LSF via the Linux VNC Session</a:t>
            </a:r>
            <a:br>
              <a:rPr lang="en-US" dirty="0" smtClean="0"/>
            </a:br>
            <a:r>
              <a:rPr lang="en-US" b="1" dirty="0" smtClean="0"/>
              <a:t>USE</a:t>
            </a:r>
            <a:r>
              <a:rPr lang="en-US" b="1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yyyy.r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_&lt;version&gt;/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18" y="1327150"/>
            <a:ext cx="400050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3692236"/>
            <a:ext cx="3345879" cy="26110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418" y="3692236"/>
            <a:ext cx="3336527" cy="261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6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Vivado</a:t>
            </a:r>
            <a:r>
              <a:rPr lang="en-US" dirty="0" smtClean="0"/>
              <a:t> VNC session, click Open Hardware 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</a:t>
            </a:r>
            <a:r>
              <a:rPr lang="en-US" dirty="0" err="1" smtClean="0"/>
              <a:t>Vivado</a:t>
            </a:r>
            <a:r>
              <a:rPr lang="en-US" dirty="0" smtClean="0"/>
              <a:t> to HW_SERVER – part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69" y="1773382"/>
            <a:ext cx="6150161" cy="48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5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New Target via these two steps: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</a:t>
            </a:r>
            <a:r>
              <a:rPr lang="en-US" dirty="0" err="1"/>
              <a:t>Vivado</a:t>
            </a:r>
            <a:r>
              <a:rPr lang="en-US" dirty="0"/>
              <a:t> to HW_SERVER – part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63" y="1761949"/>
            <a:ext cx="6162676" cy="48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4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Next in the Open New Hardware Target wizard to the following page, and select connect to Remote Server via the following two steps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click Next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</a:t>
            </a:r>
            <a:r>
              <a:rPr lang="en-US" dirty="0" err="1"/>
              <a:t>Vivado</a:t>
            </a:r>
            <a:r>
              <a:rPr lang="en-US" dirty="0"/>
              <a:t> to HW_SERVER – part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37" y="2195135"/>
            <a:ext cx="5606328" cy="438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2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your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from your </a:t>
            </a:r>
            <a:r>
              <a:rPr lang="en-US" dirty="0" err="1" smtClean="0"/>
              <a:t>hw_server</a:t>
            </a:r>
            <a:r>
              <a:rPr lang="en-US" dirty="0" smtClean="0"/>
              <a:t> instance (see slide 6) and click the Next buttons through Finish button</a:t>
            </a:r>
          </a:p>
          <a:p>
            <a:r>
              <a:rPr lang="en-US" dirty="0" smtClean="0"/>
              <a:t>After the last</a:t>
            </a:r>
          </a:p>
          <a:p>
            <a:pPr marL="0" indent="0">
              <a:buNone/>
            </a:pPr>
            <a:r>
              <a:rPr lang="en-US" dirty="0" smtClean="0"/>
              <a:t>Finish button</a:t>
            </a:r>
          </a:p>
          <a:p>
            <a:pPr marL="0" indent="0">
              <a:buNone/>
            </a:pPr>
            <a:r>
              <a:rPr lang="en-US" dirty="0" smtClean="0"/>
              <a:t>click, </a:t>
            </a:r>
            <a:r>
              <a:rPr lang="en-US" dirty="0" err="1" smtClean="0"/>
              <a:t>Vivado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hould be </a:t>
            </a:r>
          </a:p>
          <a:p>
            <a:pPr marL="0" indent="0">
              <a:buNone/>
            </a:pPr>
            <a:r>
              <a:rPr lang="en-US" dirty="0" smtClean="0"/>
              <a:t>connected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your local</a:t>
            </a:r>
          </a:p>
          <a:p>
            <a:pPr marL="0" indent="0">
              <a:buNone/>
            </a:pPr>
            <a:r>
              <a:rPr lang="en-US" dirty="0" err="1" smtClean="0"/>
              <a:t>hw_server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DONE!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</a:t>
            </a:r>
            <a:r>
              <a:rPr lang="en-US" dirty="0" err="1"/>
              <a:t>Vivado</a:t>
            </a:r>
            <a:r>
              <a:rPr lang="en-US" dirty="0"/>
              <a:t> to HW_SERVER – part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564" y="2093897"/>
            <a:ext cx="5744873" cy="448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6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quitting </a:t>
            </a:r>
            <a:r>
              <a:rPr lang="en-US" dirty="0" err="1" smtClean="0"/>
              <a:t>Vivado</a:t>
            </a:r>
            <a:r>
              <a:rPr lang="en-US" dirty="0" smtClean="0"/>
              <a:t>, right-click in the background of the VNC desktop, click on Log Out, click on End Current Session in the next dialog window, and close the window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Out to End the VNC Session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359188"/>
            <a:ext cx="3972120" cy="3103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510" y="3359188"/>
            <a:ext cx="3965885" cy="310352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4429321" y="4765288"/>
            <a:ext cx="299189" cy="364273"/>
          </a:xfrm>
          <a:prstGeom prst="rightArrow">
            <a:avLst/>
          </a:prstGeom>
          <a:solidFill>
            <a:srgbClr val="0070C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95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327150"/>
            <a:ext cx="8541327" cy="4268337"/>
          </a:xfrm>
        </p:spPr>
        <p:txBody>
          <a:bodyPr/>
          <a:lstStyle/>
          <a:p>
            <a:r>
              <a:rPr lang="en-US" dirty="0" smtClean="0"/>
              <a:t>How to connect any daily or released version of </a:t>
            </a:r>
            <a:r>
              <a:rPr lang="en-US" dirty="0" err="1" smtClean="0"/>
              <a:t>Vivado</a:t>
            </a:r>
            <a:r>
              <a:rPr lang="en-US" dirty="0" smtClean="0"/>
              <a:t> HW Manager to a board/HW_SERVER on a Windows PC that is in XSJ in 15 steps/slides? (Which is faster than installing </a:t>
            </a:r>
            <a:r>
              <a:rPr lang="en-US" dirty="0" err="1" smtClean="0"/>
              <a:t>Vivado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Problem: The only Windows installations of </a:t>
            </a:r>
            <a:r>
              <a:rPr lang="en-US" dirty="0" err="1" smtClean="0"/>
              <a:t>Vivado</a:t>
            </a:r>
            <a:r>
              <a:rPr lang="en-US" dirty="0"/>
              <a:t> </a:t>
            </a:r>
            <a:r>
              <a:rPr lang="en-US" dirty="0" smtClean="0"/>
              <a:t>are on the XCO server and the connection to the XCO server is prohibitively too slow to run </a:t>
            </a:r>
            <a:r>
              <a:rPr lang="en-US" dirty="0" err="1" smtClean="0"/>
              <a:t>Vivado</a:t>
            </a:r>
            <a:r>
              <a:rPr lang="en-US" dirty="0" smtClean="0"/>
              <a:t> on a Windows PC in XSJ.</a:t>
            </a:r>
          </a:p>
          <a:p>
            <a:r>
              <a:rPr lang="en-US" dirty="0" smtClean="0"/>
              <a:t>Solution A (not practical): Install each version on your local PC, but this takes a long time (&gt;=1 hour) per install.</a:t>
            </a:r>
          </a:p>
          <a:p>
            <a:r>
              <a:rPr lang="en-US" dirty="0" smtClean="0"/>
              <a:t>Solution B: 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sz="1800" dirty="0" smtClean="0"/>
              <a:t>Locally run the relatively quick-to-start HW_SERVER on your Windows PC from the XCO server Windows installation of the desired </a:t>
            </a:r>
            <a:r>
              <a:rPr lang="en-US" sz="1800" dirty="0" err="1" smtClean="0"/>
              <a:t>Vivado</a:t>
            </a:r>
            <a:r>
              <a:rPr lang="en-US" sz="1800" dirty="0" smtClean="0"/>
              <a:t> version.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sz="1800" dirty="0" smtClean="0"/>
              <a:t>Run the </a:t>
            </a:r>
            <a:r>
              <a:rPr lang="en-US" sz="1800" dirty="0" err="1" smtClean="0"/>
              <a:t>Vivado</a:t>
            </a:r>
            <a:r>
              <a:rPr lang="en-US" sz="1800" dirty="0" smtClean="0"/>
              <a:t> version on the Linux server farm from the XSJ server installation and </a:t>
            </a:r>
            <a:r>
              <a:rPr lang="en-US" sz="1800" i="1" dirty="0" smtClean="0"/>
              <a:t>connect remotely </a:t>
            </a:r>
            <a:r>
              <a:rPr lang="en-US" sz="1800" dirty="0" smtClean="0"/>
              <a:t>to your HW_SERVER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4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7150"/>
            <a:ext cx="8229600" cy="4268337"/>
          </a:xfrm>
        </p:spPr>
        <p:txBody>
          <a:bodyPr/>
          <a:lstStyle/>
          <a:p>
            <a:r>
              <a:rPr lang="en-US" dirty="0" smtClean="0"/>
              <a:t>[First, if needed] Install VNC viewer on your local Windows PC</a:t>
            </a:r>
          </a:p>
          <a:p>
            <a:r>
              <a:rPr lang="en-US" dirty="0" smtClean="0"/>
              <a:t>Decide on the </a:t>
            </a:r>
            <a:r>
              <a:rPr lang="en-US" dirty="0" err="1" smtClean="0"/>
              <a:t>Vivado</a:t>
            </a:r>
            <a:r>
              <a:rPr lang="en-US" dirty="0" smtClean="0"/>
              <a:t> version to run</a:t>
            </a:r>
          </a:p>
          <a:p>
            <a:r>
              <a:rPr lang="en-US" dirty="0" smtClean="0"/>
              <a:t>Run HW_SERVER on your local Windows PC</a:t>
            </a:r>
          </a:p>
          <a:p>
            <a:pPr lvl="1"/>
            <a:r>
              <a:rPr lang="en-US" dirty="0" smtClean="0"/>
              <a:t>Start the HW_SERVER from the XCO server Windows installation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Vivado</a:t>
            </a:r>
            <a:r>
              <a:rPr lang="en-US" dirty="0" smtClean="0"/>
              <a:t> in a Linux VNC session</a:t>
            </a:r>
          </a:p>
          <a:p>
            <a:pPr lvl="1"/>
            <a:r>
              <a:rPr lang="en-US" dirty="0" smtClean="0"/>
              <a:t>Start a VNC session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Vivado</a:t>
            </a:r>
            <a:r>
              <a:rPr lang="en-US" dirty="0" smtClean="0"/>
              <a:t> on the LSF via the VNC session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Vivado</a:t>
            </a:r>
            <a:r>
              <a:rPr lang="en-US" dirty="0" smtClean="0"/>
              <a:t> Hardware Manager</a:t>
            </a:r>
          </a:p>
          <a:p>
            <a:pPr lvl="1"/>
            <a:r>
              <a:rPr lang="en-US" dirty="0" smtClean="0"/>
              <a:t>Remotely connect to the HW_SERVER on your local Windows PC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Procedure (in order of steps)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web/ts/downloads/index.htm</a:t>
            </a:r>
            <a:endParaRPr lang="en-US" dirty="0" smtClean="0"/>
          </a:p>
          <a:p>
            <a:r>
              <a:rPr lang="en-US" dirty="0" smtClean="0"/>
              <a:t>Find and click on the Real VNC Viewer to install</a:t>
            </a:r>
          </a:p>
          <a:p>
            <a:pPr lvl="1"/>
            <a:r>
              <a:rPr lang="en-US" sz="1100" dirty="0" smtClean="0"/>
              <a:t>Note: PUTTY terminal .exe is also here for shell/command-line users.</a:t>
            </a:r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9551"/>
            <a:ext cx="8458200" cy="530352"/>
          </a:xfrm>
        </p:spPr>
        <p:txBody>
          <a:bodyPr/>
          <a:lstStyle/>
          <a:p>
            <a:r>
              <a:rPr lang="en-US" dirty="0" smtClean="0"/>
              <a:t>[If Needed] Install VNC on Your Local Windows PC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81" y="2447311"/>
            <a:ext cx="7121237" cy="41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5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Vivado</a:t>
            </a:r>
            <a:r>
              <a:rPr lang="en-US" dirty="0" smtClean="0"/>
              <a:t> installations are found at these sites</a:t>
            </a:r>
          </a:p>
          <a:p>
            <a:pPr lvl="1"/>
            <a:r>
              <a:rPr lang="en-US" dirty="0" smtClean="0"/>
              <a:t>XCO </a:t>
            </a:r>
            <a:r>
              <a:rPr lang="en-US" dirty="0"/>
              <a:t>server: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2" action="ppaction://hlinkfile"/>
              </a:rPr>
              <a:t>\\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 action="ppaction://hlinkfile"/>
              </a:rPr>
              <a:t>lin.xcoeng2\ifs\test\xbuilds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Windows (nt64) and Linux (lin64)</a:t>
            </a:r>
          </a:p>
          <a:p>
            <a:pPr lvl="1"/>
            <a:r>
              <a:rPr lang="en-US" dirty="0" smtClean="0"/>
              <a:t>XSJ server</a:t>
            </a:r>
            <a:r>
              <a:rPr lang="en-US" dirty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xbuilds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\\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ppdeng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gdrive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xbuilds</a:t>
            </a:r>
            <a:r>
              <a:rPr lang="en-US" dirty="0" smtClean="0"/>
              <a:t>) – Linux (lin64</a:t>
            </a:r>
            <a:r>
              <a:rPr lang="en-US" dirty="0"/>
              <a:t>) </a:t>
            </a:r>
            <a:r>
              <a:rPr lang="en-US" dirty="0" smtClean="0"/>
              <a:t>only</a:t>
            </a:r>
          </a:p>
          <a:p>
            <a:pPr marL="288925" lvl="1" indent="0">
              <a:buNone/>
            </a:pPr>
            <a:r>
              <a:rPr lang="en-US" dirty="0"/>
              <a:t>Note: You can map a Windows drive to </a:t>
            </a:r>
            <a:r>
              <a:rPr lang="en-US" dirty="0" smtClean="0"/>
              <a:t>each of the </a:t>
            </a:r>
            <a:r>
              <a:rPr lang="en-US" dirty="0"/>
              <a:t>above as needed.</a:t>
            </a:r>
          </a:p>
          <a:p>
            <a:r>
              <a:rPr lang="en-US" dirty="0" smtClean="0"/>
              <a:t>Daily build versions of </a:t>
            </a:r>
            <a:r>
              <a:rPr lang="en-US" dirty="0" err="1" smtClean="0"/>
              <a:t>Vivado</a:t>
            </a:r>
            <a:r>
              <a:rPr lang="en-US" dirty="0" smtClean="0"/>
              <a:t> are installed in subdirectories with the following nomenclature:</a:t>
            </a:r>
          </a:p>
          <a:p>
            <a:pPr marL="2889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yyyy.r_daily_build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dirty="0"/>
              <a:t>for the latest daily build of the planned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yyyy.r</a:t>
            </a:r>
            <a:r>
              <a:rPr lang="en-US" dirty="0"/>
              <a:t> </a:t>
            </a:r>
            <a:r>
              <a:rPr lang="en-US" dirty="0" smtClean="0"/>
              <a:t>release</a:t>
            </a:r>
          </a:p>
          <a:p>
            <a:pPr marL="288925" lvl="1" indent="0">
              <a:buNone/>
            </a:pPr>
            <a:r>
              <a:rPr lang="en-US" dirty="0" smtClean="0"/>
              <a:t>(for example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/2016.3_daily_latest/</a:t>
            </a:r>
            <a:r>
              <a:rPr lang="en-US" dirty="0" smtClean="0"/>
              <a:t>)</a:t>
            </a:r>
          </a:p>
          <a:p>
            <a:pPr marL="288925" lvl="1" indent="0">
              <a:buNone/>
            </a:pPr>
            <a:r>
              <a:rPr lang="en-US" dirty="0" smtClean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yyyy.r_mmdd_b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509587" lvl="2" indent="0">
              <a:buNone/>
            </a:pPr>
            <a:r>
              <a:rPr lang="en-US" dirty="0" smtClean="0"/>
              <a:t>where</a:t>
            </a:r>
          </a:p>
          <a:p>
            <a:pPr marL="741362" lvl="3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dirty="0" smtClean="0"/>
              <a:t> = planned release year (e.g. 2016)</a:t>
            </a:r>
          </a:p>
          <a:p>
            <a:pPr marL="741362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= planned release number (e.g. 1, 2, 3, 4)</a:t>
            </a:r>
          </a:p>
          <a:p>
            <a:pPr marL="741362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/>
              <a:t> = month of build (01-12)</a:t>
            </a:r>
          </a:p>
          <a:p>
            <a:pPr marL="741362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= day of build (01-31)</a:t>
            </a:r>
          </a:p>
          <a:p>
            <a:pPr marL="741362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= build number within the day ([first] 1, 2,…[last])</a:t>
            </a:r>
          </a:p>
          <a:p>
            <a:pPr lvl="1"/>
            <a:r>
              <a:rPr lang="en-US" dirty="0" smtClean="0"/>
              <a:t>Also,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/released/ </a:t>
            </a:r>
            <a:r>
              <a:rPr lang="en-US" dirty="0" smtClean="0"/>
              <a:t>subdirectory contains official </a:t>
            </a:r>
            <a:r>
              <a:rPr lang="en-US" dirty="0" err="1" smtClean="0"/>
              <a:t>Vivado</a:t>
            </a:r>
            <a:r>
              <a:rPr lang="en-US" dirty="0" smtClean="0"/>
              <a:t> released versions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Decide on the </a:t>
            </a:r>
            <a:r>
              <a:rPr lang="en-US" dirty="0" err="1" smtClean="0"/>
              <a:t>Vivado</a:t>
            </a:r>
            <a:r>
              <a:rPr lang="en-US" dirty="0" smtClean="0"/>
              <a:t> Build/Version to Run</a:t>
            </a:r>
            <a:br>
              <a:rPr lang="en-US" dirty="0" smtClean="0"/>
            </a:br>
            <a:r>
              <a:rPr lang="en-US" b="1" dirty="0" smtClean="0"/>
              <a:t>CHOOSE: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yyyy.r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_&lt;version&gt;/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9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327150"/>
            <a:ext cx="8437419" cy="4268337"/>
          </a:xfrm>
        </p:spPr>
        <p:txBody>
          <a:bodyPr/>
          <a:lstStyle/>
          <a:p>
            <a:r>
              <a:rPr lang="en-US" dirty="0" smtClean="0"/>
              <a:t>On your Windows PC, open a Command Prompt window</a:t>
            </a:r>
          </a:p>
          <a:p>
            <a:r>
              <a:rPr lang="en-US" sz="1800" dirty="0" smtClean="0"/>
              <a:t>Establish the settings for running Windows </a:t>
            </a:r>
            <a:r>
              <a:rPr lang="en-US" sz="1800" dirty="0" err="1" smtClean="0"/>
              <a:t>Vivado</a:t>
            </a:r>
            <a:r>
              <a:rPr lang="en-US" sz="1800" dirty="0" smtClean="0"/>
              <a:t> from XCO installation:</a:t>
            </a:r>
          </a:p>
          <a:p>
            <a:pPr lvl="1"/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 action="ppaction://hlinkfile"/>
              </a:rPr>
              <a:t>\\lin.xcoeng2\ifs\test\xbuilds\</a:t>
            </a:r>
            <a:r>
              <a:rPr lang="en-US" sz="1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 action="ppaction://hlinkfile"/>
              </a:rPr>
              <a:t>yyyy.r_&lt;version&gt;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 action="ppaction://hlinkfile"/>
              </a:rPr>
              <a:t>\installs\nt64\Vivado\</a:t>
            </a:r>
            <a:r>
              <a:rPr lang="en-US" sz="1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 action="ppaction://hlinkfile"/>
              </a:rPr>
              <a:t>yyyy.r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 action="ppaction://hlinkfile"/>
              </a:rPr>
              <a:t>\settings64.bat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7" lvl="2" indent="0">
              <a:buNone/>
            </a:pPr>
            <a:r>
              <a:rPr lang="en-US" dirty="0" smtClean="0"/>
              <a:t>where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yyyy.r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_&lt;version&gt;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yyyy.r</a:t>
            </a:r>
            <a:r>
              <a:rPr lang="en-US" dirty="0" smtClean="0"/>
              <a:t> are the version that you want to run</a:t>
            </a:r>
          </a:p>
          <a:p>
            <a:pPr marL="509587" lvl="2" indent="0">
              <a:buNone/>
            </a:pPr>
            <a:r>
              <a:rPr lang="en-US" dirty="0" smtClean="0"/>
              <a:t>IMPORTANT: Must be same version as the </a:t>
            </a:r>
            <a:r>
              <a:rPr lang="en-US" dirty="0" err="1" smtClean="0"/>
              <a:t>Vivado</a:t>
            </a:r>
            <a:r>
              <a:rPr lang="en-US" dirty="0" smtClean="0"/>
              <a:t> version you want to run, to assure connectivity.</a:t>
            </a:r>
          </a:p>
          <a:p>
            <a:r>
              <a:rPr lang="en-US" dirty="0" smtClean="0"/>
              <a:t>Start HW_SERVER: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hw_server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This should take less than 60 seconds to start</a:t>
            </a:r>
          </a:p>
          <a:p>
            <a:pPr lvl="2"/>
            <a:r>
              <a:rPr lang="en-US" b="1" dirty="0" smtClean="0"/>
              <a:t>The instance URL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TCP: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b="1" dirty="0" smtClean="0"/>
              <a:t> is important for remotely connecting (later)</a:t>
            </a:r>
          </a:p>
          <a:p>
            <a:pPr lvl="2"/>
            <a:r>
              <a:rPr lang="en-US" dirty="0" smtClean="0"/>
              <a:t>Keep this command prompt open. Otherwise, closing the command prompt stops </a:t>
            </a:r>
            <a:r>
              <a:rPr lang="en-US" dirty="0" err="1" smtClean="0"/>
              <a:t>hw_server</a:t>
            </a:r>
            <a:r>
              <a:rPr lang="en-US" dirty="0" smtClean="0"/>
              <a:t>.</a:t>
            </a:r>
            <a:endParaRPr lang="en-US" dirty="0"/>
          </a:p>
          <a:p>
            <a:pPr marL="509587" lvl="2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HW_SERVER on your Local Windows PC</a:t>
            </a:r>
            <a:br>
              <a:rPr lang="en-US" dirty="0" smtClean="0"/>
            </a:br>
            <a:r>
              <a:rPr lang="en-US" b="1" dirty="0" smtClean="0"/>
              <a:t>USE</a:t>
            </a:r>
            <a:r>
              <a:rPr lang="en-US" b="1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yyyy.r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_&lt;version&gt;/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89" y="4656389"/>
            <a:ext cx="7176221" cy="19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7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VNC viewer on your PC</a:t>
            </a:r>
          </a:p>
          <a:p>
            <a:pPr lvl="1"/>
            <a:r>
              <a:rPr lang="en-US" dirty="0" smtClean="0"/>
              <a:t>Set the VNC Server to “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xsjvnc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&lt;N&gt;:5999</a:t>
            </a:r>
            <a:r>
              <a:rPr lang="en-US" dirty="0" smtClean="0"/>
              <a:t>”</a:t>
            </a:r>
          </a:p>
          <a:p>
            <a:pPr marL="509587" lvl="2" indent="0">
              <a:buNone/>
            </a:pPr>
            <a:r>
              <a:rPr lang="en-US" dirty="0" smtClean="0"/>
              <a:t>     where &lt;N&gt; = a number between 1 and 20</a:t>
            </a:r>
          </a:p>
          <a:p>
            <a:pPr lvl="1"/>
            <a:r>
              <a:rPr lang="en-US" dirty="0" smtClean="0"/>
              <a:t>Click the Connect button</a:t>
            </a:r>
          </a:p>
          <a:p>
            <a:endParaRPr lang="en-US" dirty="0" smtClean="0"/>
          </a:p>
          <a:p>
            <a:r>
              <a:rPr lang="en-US" dirty="0" smtClean="0"/>
              <a:t>In the Xilinx Session Manager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login screen</a:t>
            </a:r>
          </a:p>
          <a:p>
            <a:pPr lvl="1"/>
            <a:r>
              <a:rPr lang="en-US" dirty="0" smtClean="0"/>
              <a:t>Enter your Xilinx username and password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 smtClean="0"/>
              <a:t>For more info and the latest list of VNC servers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xsjvnc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&lt;N&gt;:5999</a:t>
            </a:r>
            <a:r>
              <a:rPr lang="en-US" sz="1600" dirty="0" smtClean="0"/>
              <a:t>), see: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://confluence.xilinx.com/display/ENGCOLLAB/How+to+--+</a:t>
            </a:r>
            <a:r>
              <a:rPr lang="en-US" sz="1600" dirty="0" smtClean="0">
                <a:hlinkClick r:id="rId2"/>
              </a:rPr>
              <a:t>VNC+servers%2C+public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 VNC Session – Part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1171575"/>
            <a:ext cx="3257550" cy="1771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018" y="3098800"/>
            <a:ext cx="3527782" cy="2787650"/>
          </a:xfrm>
          <a:prstGeom prst="rect">
            <a:avLst/>
          </a:prstGeom>
        </p:spPr>
      </p:pic>
      <p:sp>
        <p:nvSpPr>
          <p:cNvPr id="9" name="Curved Right Arrow 8"/>
          <p:cNvSpPr/>
          <p:nvPr/>
        </p:nvSpPr>
        <p:spPr bwMode="auto">
          <a:xfrm>
            <a:off x="4572000" y="2653145"/>
            <a:ext cx="519545" cy="907473"/>
          </a:xfrm>
          <a:prstGeom prst="curvedRightArrow">
            <a:avLst/>
          </a:prstGeom>
          <a:solidFill>
            <a:srgbClr val="0070C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918364" y="1475509"/>
            <a:ext cx="457200" cy="251529"/>
          </a:xfrm>
          <a:prstGeom prst="rightArrow">
            <a:avLst/>
          </a:prstGeom>
          <a:solidFill>
            <a:srgbClr val="0070C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451355" y="3760435"/>
            <a:ext cx="2640190" cy="251529"/>
          </a:xfrm>
          <a:prstGeom prst="rightArrow">
            <a:avLst/>
          </a:prstGeom>
          <a:solidFill>
            <a:srgbClr val="0070C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1" y="1346038"/>
            <a:ext cx="3619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4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completing the Xilinx Session Manager login, it can take </a:t>
            </a:r>
            <a:r>
              <a:rPr lang="en-US" b="1" dirty="0" smtClean="0"/>
              <a:t>5 seconds to 60 seconds </a:t>
            </a:r>
            <a:r>
              <a:rPr lang="en-US" dirty="0" smtClean="0"/>
              <a:t>to see the next screen in the Xilinx Session Manager (depending on the VNC server load): </a:t>
            </a:r>
          </a:p>
          <a:p>
            <a:r>
              <a:rPr lang="en-US" dirty="0" smtClean="0"/>
              <a:t>If the login server list</a:t>
            </a:r>
          </a:p>
          <a:p>
            <a:pPr marL="0" indent="0">
              <a:buNone/>
            </a:pPr>
            <a:r>
              <a:rPr lang="en-US" dirty="0" smtClean="0"/>
              <a:t>    is empty, then click OK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to create a new session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If the session viewer already has one or more login servers listed, then you already have VNC sessions running and ready to use. If you do not need a new session, remember one of the listed logic servers and click Cancel.</a:t>
            </a:r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 VNC Session – Part 2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 bwMode="auto">
          <a:xfrm>
            <a:off x="3477492" y="2639290"/>
            <a:ext cx="1177636" cy="251529"/>
          </a:xfrm>
          <a:prstGeom prst="rightArrow">
            <a:avLst/>
          </a:prstGeom>
          <a:solidFill>
            <a:srgbClr val="0070C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2521204"/>
            <a:ext cx="4275534" cy="33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9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new session,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select a display size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that fits within your PC display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and click OK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REMEMBER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new desktop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VNC session server address</a:t>
            </a:r>
          </a:p>
          <a:p>
            <a:pPr marL="0" indent="0">
              <a:buNone/>
            </a:pPr>
            <a:r>
              <a:rPr lang="en-US" sz="1800" dirty="0" smtClean="0"/>
              <a:t>    (In this example it is: “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xsjvnc13:20</a:t>
            </a:r>
            <a:r>
              <a:rPr lang="en-US" sz="1800" dirty="0" smtClean="0"/>
              <a:t>”.)</a:t>
            </a:r>
          </a:p>
          <a:p>
            <a:r>
              <a:rPr lang="en-US" dirty="0" smtClean="0"/>
              <a:t>Click OK, and the VNC viewer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automatically closes.</a:t>
            </a: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Note: If you forget the address, restart VNC viewer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and connect to </a:t>
            </a:r>
            <a:r>
              <a:rPr lang="en-US" sz="1400" dirty="0" err="1" smtClean="0"/>
              <a:t>xsjvnc</a:t>
            </a:r>
            <a:r>
              <a:rPr lang="en-US" sz="1400" dirty="0" smtClean="0"/>
              <a:t>&lt;N&gt;:5999 (xsjvnc13:5999 for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this example) to view the list of running VNC sessions.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 VNC Session – Part 3</a:t>
            </a:r>
            <a:endParaRPr lang="en-US" dirty="0"/>
          </a:p>
        </p:txBody>
      </p:sp>
      <p:sp>
        <p:nvSpPr>
          <p:cNvPr id="9" name="Curved Right Arrow 8"/>
          <p:cNvSpPr/>
          <p:nvPr/>
        </p:nvSpPr>
        <p:spPr bwMode="auto">
          <a:xfrm>
            <a:off x="4572000" y="2660073"/>
            <a:ext cx="519545" cy="1482436"/>
          </a:xfrm>
          <a:prstGeom prst="curvedRightArrow">
            <a:avLst/>
          </a:prstGeom>
          <a:solidFill>
            <a:srgbClr val="0070C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567954" y="2222413"/>
            <a:ext cx="519545" cy="251529"/>
          </a:xfrm>
          <a:prstGeom prst="rightArrow">
            <a:avLst/>
          </a:prstGeom>
          <a:solidFill>
            <a:srgbClr val="0070C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244" y="920419"/>
            <a:ext cx="3545555" cy="280712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>
            <a:off x="4759036" y="4381742"/>
            <a:ext cx="328462" cy="251529"/>
          </a:xfrm>
          <a:prstGeom prst="rightArrow">
            <a:avLst/>
          </a:prstGeom>
          <a:solidFill>
            <a:srgbClr val="FF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244" y="3908059"/>
            <a:ext cx="3545555" cy="219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40501"/>
      </p:ext>
    </p:extLst>
  </p:cSld>
  <p:clrMapOvr>
    <a:masterClrMapping/>
  </p:clrMapOvr>
</p:sld>
</file>

<file path=ppt/theme/theme1.xml><?xml version="1.0" encoding="utf-8"?>
<a:theme xmlns:a="http://schemas.openxmlformats.org/drawingml/2006/main" name="1_Xilinx_All_Programmable_Template_08-01-12">
  <a:themeElements>
    <a:clrScheme name="Xilinx All Programmable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6D7076"/>
      </a:accent3>
      <a:accent4>
        <a:srgbClr val="3F3F3F"/>
      </a:accent4>
      <a:accent5>
        <a:srgbClr val="D9DA56"/>
      </a:accent5>
      <a:accent6>
        <a:srgbClr val="8B8D09"/>
      </a:accent6>
      <a:hlink>
        <a:srgbClr val="008CA8"/>
      </a:hlink>
      <a:folHlink>
        <a:srgbClr val="004654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45720" rIns="91440" bIns="45720" numCol="1" anchor="t" anchorCtr="0" compatLnSpc="1">
        <a:prstTxWarp prst="textNoShape">
          <a:avLst/>
        </a:prstTxWarp>
      </a:bodyPr>
      <a:lstStyle>
        <a:defPPr>
          <a:lnSpc>
            <a:spcPct val="100000"/>
          </a:lnSpc>
          <a:defRPr kern="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C5E391A6-D669-4418-B766-D1008A55A0C8}" vid="{491A91C2-E57D-466E-B748-BA94A5F2CFB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E391A6-D669-4418-B766-D1008A55A0C8}" vid="{CD5F87B3-AD58-4FB2-AE93-E50A3195C30B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66A5ADDFFE24A807EEC2BAEB354D6" ma:contentTypeVersion="0" ma:contentTypeDescription="Create a new document." ma:contentTypeScope="" ma:versionID="c588521199177a021459b3952ad3416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38C1F5-4CA4-44D6-B968-8020B2F7E1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DBC8C0-1883-46CA-A127-FD7F50D253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2A5AE8-4496-442F-AB48-D9F097ED9CE5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Xilinx_Standard_150910</Template>
  <TotalTime>678</TotalTime>
  <Words>1144</Words>
  <Application>Microsoft Office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Courier New</vt:lpstr>
      <vt:lpstr>Wingdings</vt:lpstr>
      <vt:lpstr>1_Xilinx_All_Programmable_Template_08-01-12</vt:lpstr>
      <vt:lpstr>Custom Design</vt:lpstr>
      <vt:lpstr>How to Run Vivado HW Manager (any internal/released version) to HW Server on a Win64 PC in XSJ</vt:lpstr>
      <vt:lpstr>Summary</vt:lpstr>
      <vt:lpstr>Overview of Procedure (in order of steps)</vt:lpstr>
      <vt:lpstr>[If Needed] Install VNC on Your Local Windows PC</vt:lpstr>
      <vt:lpstr>Decide on the Vivado Build/Version to Run CHOOSE: /yyyy.r_&lt;version&gt;/</vt:lpstr>
      <vt:lpstr>Start HW_SERVER on your Local Windows PC USE: /yyyy.r_&lt;version&gt;/</vt:lpstr>
      <vt:lpstr>Start a VNC Session – Part 1</vt:lpstr>
      <vt:lpstr>Start a VNC Session – Part 2</vt:lpstr>
      <vt:lpstr>Start a VNC Session – Part 3</vt:lpstr>
      <vt:lpstr>Connect to Your VNC Session</vt:lpstr>
      <vt:lpstr>Run Vivado on the LSF via the Linux VNC Session USE: /yyyy.r_&lt;version&gt;/</vt:lpstr>
      <vt:lpstr>Connect Vivado to HW_SERVER – part 1</vt:lpstr>
      <vt:lpstr>Connect Vivado to HW_SERVER – part 2</vt:lpstr>
      <vt:lpstr>Connect Vivado to HW_SERVER – part 3</vt:lpstr>
      <vt:lpstr>Connect Vivado to HW_SERVER – part 4</vt:lpstr>
      <vt:lpstr>Log Out to End the VNC Session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Vivado</dc:title>
  <dc:creator>Randal Kuramoto</dc:creator>
  <cp:keywords>No Markings, Internal, None, None</cp:keywords>
  <cp:lastModifiedBy>Rich Nakashima</cp:lastModifiedBy>
  <cp:revision>74</cp:revision>
  <cp:lastPrinted>2014-04-21T23:18:45Z</cp:lastPrinted>
  <dcterms:created xsi:type="dcterms:W3CDTF">2016-09-22T15:28:46Z</dcterms:created>
  <dcterms:modified xsi:type="dcterms:W3CDTF">2016-11-09T02:50:13Z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TitusGUID">
    <vt:lpwstr>649c83c4-e437-4147-a3f5-b4d454035634</vt:lpwstr>
  </property>
  <property fmtid="{D5CDD505-2E9C-101B-9397-08002B2CF9AE}" pid="4" name="ContentTypeId">
    <vt:lpwstr>0x010100EEC66A5ADDFFE24A807EEC2BAEB354D6</vt:lpwstr>
  </property>
  <property fmtid="{D5CDD505-2E9C-101B-9397-08002B2CF9AE}" pid="5" name="XilinxClassification">
    <vt:lpwstr>Internal</vt:lpwstr>
  </property>
  <property fmtid="{D5CDD505-2E9C-101B-9397-08002B2CF9AE}" pid="6" name="XilinxVisual Markings">
    <vt:lpwstr>Yes</vt:lpwstr>
  </property>
  <property fmtid="{D5CDD505-2E9C-101B-9397-08002B2CF9AE}" pid="7" name="XilinxAdditional Classifications">
    <vt:lpwstr>None</vt:lpwstr>
  </property>
  <property fmtid="{D5CDD505-2E9C-101B-9397-08002B2CF9AE}" pid="8" name="XilinxExport Control">
    <vt:lpwstr>None</vt:lpwstr>
  </property>
  <property fmtid="{D5CDD505-2E9C-101B-9397-08002B2CF9AE}" pid="9" name="XilinxNote">
    <vt:lpwstr/>
  </property>
  <property fmtid="{D5CDD505-2E9C-101B-9397-08002B2CF9AE}" pid="10" name="XilinxNote (Line 2)">
    <vt:lpwstr/>
  </property>
  <property fmtid="{D5CDD505-2E9C-101B-9397-08002B2CF9AE}" pid="11" name="XilinxRemoveLegacyFooters">
    <vt:lpwstr>Yes</vt:lpwstr>
  </property>
  <property fmtid="{D5CDD505-2E9C-101B-9397-08002B2CF9AE}" pid="12" name="TITUSCustom1">
    <vt:lpwstr>1</vt:lpwstr>
  </property>
</Properties>
</file>