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7" r:id="rId2"/>
    <p:sldId id="265" r:id="rId3"/>
    <p:sldId id="266" r:id="rId4"/>
    <p:sldId id="264" r:id="rId5"/>
    <p:sldId id="272" r:id="rId6"/>
    <p:sldId id="267" r:id="rId7"/>
    <p:sldId id="268"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60" autoAdjust="0"/>
    <p:restoredTop sz="94660"/>
  </p:normalViewPr>
  <p:slideViewPr>
    <p:cSldViewPr>
      <p:cViewPr varScale="1">
        <p:scale>
          <a:sx n="172" d="100"/>
          <a:sy n="172" d="100"/>
        </p:scale>
        <p:origin x="1888" y="192"/>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4/14/23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4/14/23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4/14/23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4/14/23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4/14/23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4/14/23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4/14/23</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4/14/23</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4/14/23</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4/14/23</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4/14/23</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685800"/>
            <a:ext cx="5486400" cy="2514599"/>
          </a:xfrm>
        </p:spPr>
        <p:txBody>
          <a:bodyPr>
            <a:normAutofit fontScale="90000"/>
          </a:bodyPr>
          <a:lstStyle/>
          <a:p>
            <a:pPr algn="ctr"/>
            <a:r>
              <a:rPr lang="en-US" dirty="0"/>
              <a:t>Predicting if a college basketball player will be drafted to the NBA</a:t>
            </a:r>
          </a:p>
        </p:txBody>
      </p:sp>
      <p:sp>
        <p:nvSpPr>
          <p:cNvPr id="3" name="Subtitle 2"/>
          <p:cNvSpPr>
            <a:spLocks noGrp="1"/>
          </p:cNvSpPr>
          <p:nvPr>
            <p:ph type="subTitle" idx="1"/>
          </p:nvPr>
        </p:nvSpPr>
        <p:spPr>
          <a:xfrm>
            <a:off x="6019800" y="3810000"/>
            <a:ext cx="4724400" cy="914400"/>
          </a:xfrm>
        </p:spPr>
        <p:txBody>
          <a:bodyPr/>
          <a:lstStyle/>
          <a:p>
            <a:r>
              <a:rPr lang="en-US" dirty="0"/>
              <a:t>By Tyler Evans, Princeton Duarte, AJ </a:t>
            </a:r>
            <a:r>
              <a:rPr lang="en-US" dirty="0" err="1"/>
              <a:t>Marstall</a:t>
            </a:r>
            <a:r>
              <a:rPr lang="en-US" dirty="0"/>
              <a:t> &amp; Emily Andrews</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the Data</a:t>
            </a:r>
          </a:p>
        </p:txBody>
      </p:sp>
      <p:pic>
        <p:nvPicPr>
          <p:cNvPr id="5" name="Picture Placeholder 4" descr="Basketball players raising hands together"/>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p:pic>
      <p:sp>
        <p:nvSpPr>
          <p:cNvPr id="6" name="Rounded Rectangle 5" hidden="1"/>
          <p:cNvSpPr/>
          <p:nvPr/>
        </p:nvSpPr>
        <p:spPr>
          <a:xfrm>
            <a:off x="12344400" y="152400"/>
            <a:ext cx="1295400" cy="65532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i="1" dirty="0">
                <a:latin typeface="Arial" pitchFamily="34" charset="0"/>
                <a:cs typeface="Arial" pitchFamily="34" charset="0"/>
              </a:rPr>
              <a:t>NOTE:</a:t>
            </a:r>
          </a:p>
          <a:p>
            <a:r>
              <a:rPr lang="en-US" sz="1200" i="1" dirty="0">
                <a:latin typeface="Arial" pitchFamily="34" charset="0"/>
                <a:cs typeface="Arial" pitchFamily="34" charset="0"/>
              </a:rPr>
              <a:t>To change images on this slide, select a picture and delete it. Then click the Insert Picture icon</a:t>
            </a:r>
          </a:p>
          <a:p>
            <a:r>
              <a:rPr lang="en-US" sz="1200" i="1" dirty="0">
                <a:latin typeface="Arial" pitchFamily="34" charset="0"/>
                <a:cs typeface="Arial" pitchFamily="34" charset="0"/>
              </a:rPr>
              <a:t>in the placeholder to insert your own image.</a:t>
            </a:r>
          </a:p>
        </p:txBody>
      </p:sp>
      <p:sp>
        <p:nvSpPr>
          <p:cNvPr id="7" name="Text Placeholder 6">
            <a:extLst>
              <a:ext uri="{FF2B5EF4-FFF2-40B4-BE49-F238E27FC236}">
                <a16:creationId xmlns:a16="http://schemas.microsoft.com/office/drawing/2014/main" id="{1BA05E9A-2D24-1A51-FFE4-E1576CC5653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5338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the Data</a:t>
            </a:r>
          </a:p>
        </p:txBody>
      </p:sp>
      <p:sp>
        <p:nvSpPr>
          <p:cNvPr id="3" name="Content Placeholder 2"/>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DCC81C2-3A22-7C83-E4F6-B0312C850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3" y="304800"/>
            <a:ext cx="7416873" cy="56387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D1E865-C95C-FFAE-893A-A16B4F45E4A2}"/>
              </a:ext>
            </a:extLst>
          </p:cNvPr>
          <p:cNvSpPr txBox="1"/>
          <p:nvPr/>
        </p:nvSpPr>
        <p:spPr>
          <a:xfrm>
            <a:off x="7543800" y="1450848"/>
            <a:ext cx="4495800" cy="4801314"/>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800" b="1" i="0" u="none" strike="noStrike" dirty="0">
                <a:effectLst/>
                <a:latin typeface="Arial" panose="020B0604020202020204" pitchFamily="34" charset="0"/>
              </a:rPr>
              <a:t> Kentucky tends to have the most drafted players in the data we found. And the School with the second most drafted players was Duke which had 14 fewer players drafted than Kentucky. </a:t>
            </a:r>
          </a:p>
          <a:p>
            <a:pPr rtl="0" fontAlgn="base">
              <a:spcBef>
                <a:spcPts val="0"/>
              </a:spcBef>
              <a:spcAft>
                <a:spcPts val="0"/>
              </a:spcAft>
            </a:pPr>
            <a:endParaRPr lang="en-US" sz="1800" b="1"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effectLst/>
                <a:latin typeface="Arial" panose="020B0604020202020204" pitchFamily="34" charset="0"/>
              </a:rPr>
              <a:t> Drafted players' heights typically are between six feet to seven feet (No surprise there). And sorry no one under five feet five inches was drafted. </a:t>
            </a:r>
          </a:p>
          <a:p>
            <a:pPr rtl="0" fontAlgn="base">
              <a:spcBef>
                <a:spcPts val="0"/>
              </a:spcBef>
              <a:spcAft>
                <a:spcPts val="0"/>
              </a:spcAft>
            </a:pPr>
            <a:endParaRPr lang="en-US" sz="1800" b="1"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effectLst/>
                <a:latin typeface="Arial" panose="020B0604020202020204" pitchFamily="34" charset="0"/>
              </a:rPr>
              <a:t> Conferences with the schools associated as “Blue Bloods Schools” (Kentucky, Duke, North Carolina, Kansas, and UCLA) tends to have more drafted players than any other Conferences. </a:t>
            </a:r>
          </a:p>
        </p:txBody>
      </p:sp>
      <p:sp>
        <p:nvSpPr>
          <p:cNvPr id="8" name="Title 7">
            <a:extLst>
              <a:ext uri="{FF2B5EF4-FFF2-40B4-BE49-F238E27FC236}">
                <a16:creationId xmlns:a16="http://schemas.microsoft.com/office/drawing/2014/main" id="{37D4F3F8-02E9-0AFB-DE78-32174754B5D1}"/>
              </a:ext>
            </a:extLst>
          </p:cNvPr>
          <p:cNvSpPr>
            <a:spLocks noGrp="1"/>
          </p:cNvSpPr>
          <p:nvPr>
            <p:ph type="title"/>
          </p:nvPr>
        </p:nvSpPr>
        <p:spPr>
          <a:xfrm>
            <a:off x="7772400" y="152400"/>
            <a:ext cx="3886200" cy="1146048"/>
          </a:xfrm>
        </p:spPr>
        <p:txBody>
          <a:bodyPr>
            <a:noAutofit/>
          </a:bodyPr>
          <a:lstStyle/>
          <a:p>
            <a:pPr rtl="0">
              <a:spcBef>
                <a:spcPts val="0"/>
              </a:spcBef>
              <a:spcAft>
                <a:spcPts val="0"/>
              </a:spcAft>
            </a:pPr>
            <a:r>
              <a:rPr lang="en-US" sz="2400" i="0" u="none" strike="noStrike" dirty="0">
                <a:solidFill>
                  <a:srgbClr val="FFFFFF"/>
                </a:solidFill>
                <a:effectLst/>
                <a:latin typeface="Impact" panose="020B0806030902050204" pitchFamily="34" charset="0"/>
              </a:rPr>
              <a:t>The possibility of being drafted using stats on School, height, and Conference.  </a:t>
            </a:r>
            <a:endParaRPr lang="en-US" sz="2400" dirty="0"/>
          </a:p>
        </p:txBody>
      </p:sp>
    </p:spTree>
    <p:extLst>
      <p:ext uri="{BB962C8B-B14F-4D97-AF65-F5344CB8AC3E}">
        <p14:creationId xmlns:p14="http://schemas.microsoft.com/office/powerpoint/2010/main" val="194957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0" y="-1066800"/>
            <a:ext cx="4474464" cy="2133600"/>
          </a:xfrm>
        </p:spPr>
        <p:txBody>
          <a:bodyPr>
            <a:normAutofit/>
          </a:bodyPr>
          <a:lstStyle/>
          <a:p>
            <a:r>
              <a:rPr lang="en-US" sz="2400" dirty="0"/>
              <a:t>Stats that did not help to determine if a player will be drafted</a:t>
            </a:r>
          </a:p>
        </p:txBody>
      </p:sp>
      <p:pic>
        <p:nvPicPr>
          <p:cNvPr id="5" name="Picture 2">
            <a:extLst>
              <a:ext uri="{FF2B5EF4-FFF2-40B4-BE49-F238E27FC236}">
                <a16:creationId xmlns:a16="http://schemas.microsoft.com/office/drawing/2014/main" id="{5676DD7A-2605-0755-D20C-3D96D7D26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7165127" cy="3733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3F0758D-7499-4126-5DE3-491FD8D54BCD}"/>
              </a:ext>
            </a:extLst>
          </p:cNvPr>
          <p:cNvSpPr txBox="1"/>
          <p:nvPr/>
        </p:nvSpPr>
        <p:spPr>
          <a:xfrm>
            <a:off x="7620000" y="1048512"/>
            <a:ext cx="3837432" cy="5909310"/>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Although Schools and Conferences do help in determining whether a player gets drafted. Of the 640 players, the chart shows the spread across all conferences. </a:t>
            </a:r>
          </a:p>
          <a:p>
            <a:pPr rtl="0" fontAlgn="base">
              <a:spcBef>
                <a:spcPts val="0"/>
              </a:spcBef>
              <a:spcAft>
                <a:spcPts val="0"/>
              </a:spcAft>
            </a:pP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The position a player was in college did not contribute to a player being drafted.</a:t>
            </a:r>
          </a:p>
          <a:p>
            <a:pPr rtl="0" fontAlgn="base">
              <a:spcBef>
                <a:spcPts val="0"/>
              </a:spcBef>
              <a:spcAft>
                <a:spcPts val="0"/>
              </a:spcAft>
              <a:buFont typeface="Arial" panose="020B0604020202020204" pitchFamily="34" charset="0"/>
              <a:buChar char="•"/>
            </a:pP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 The last year they played in college before being drafted did not contribute to a player being selected.</a:t>
            </a:r>
          </a:p>
          <a:p>
            <a:pPr rtl="0" fontAlgn="base">
              <a:spcBef>
                <a:spcPts val="0"/>
              </a:spcBef>
              <a:spcAft>
                <a:spcPts val="0"/>
              </a:spcAft>
            </a:pP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As for stats that most fans associate with basketball: points scored, assists, and rebounds. There </a:t>
            </a:r>
            <a:r>
              <a:rPr lang="en-US" dirty="0">
                <a:latin typeface="Arial" panose="020B0604020202020204" pitchFamily="34" charset="0"/>
              </a:rPr>
              <a:t>was a slight </a:t>
            </a:r>
            <a:r>
              <a:rPr lang="en-US" sz="1800" b="0" i="0" u="none" strike="noStrike" dirty="0">
                <a:effectLst/>
                <a:latin typeface="Arial" panose="020B0604020202020204" pitchFamily="34" charset="0"/>
              </a:rPr>
              <a:t>difference in the average between undrafted </a:t>
            </a:r>
            <a:r>
              <a:rPr lang="en-US" sz="1800" b="0" i="0" u="none" strike="noStrike">
                <a:effectLst/>
                <a:latin typeface="Arial" panose="020B0604020202020204" pitchFamily="34" charset="0"/>
              </a:rPr>
              <a:t>and drafted players.  </a:t>
            </a:r>
            <a:endParaRPr lang="en-US" sz="1800" b="0" i="0" u="none" strike="noStrike" dirty="0">
              <a:effectLst/>
              <a:latin typeface="Arial" panose="020B0604020202020204" pitchFamily="34" charset="0"/>
            </a:endParaRPr>
          </a:p>
        </p:txBody>
      </p:sp>
    </p:spTree>
    <p:extLst>
      <p:ext uri="{BB962C8B-B14F-4D97-AF65-F5344CB8AC3E}">
        <p14:creationId xmlns:p14="http://schemas.microsoft.com/office/powerpoint/2010/main" val="138259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4175791516"/>
              </p:ext>
            </p:extLst>
          </p:nvPr>
        </p:nvGraphicFramePr>
        <p:xfrm>
          <a:off x="6278563" y="1676400"/>
          <a:ext cx="4846638" cy="2209800"/>
        </p:xfrm>
        <a:graphic>
          <a:graphicData uri="http://schemas.openxmlformats.org/drawingml/2006/table">
            <a:tbl>
              <a:tblPr firstRow="1" bandRow="1">
                <a:tableStyleId>{0E3FDE45-AF77-4B5C-9715-49D594BDF05E}</a:tableStyleId>
              </a:tblPr>
              <a:tblGrid>
                <a:gridCol w="1615546">
                  <a:extLst>
                    <a:ext uri="{9D8B030D-6E8A-4147-A177-3AD203B41FA5}">
                      <a16:colId xmlns:a16="http://schemas.microsoft.com/office/drawing/2014/main" val="20000"/>
                    </a:ext>
                  </a:extLst>
                </a:gridCol>
                <a:gridCol w="1615546">
                  <a:extLst>
                    <a:ext uri="{9D8B030D-6E8A-4147-A177-3AD203B41FA5}">
                      <a16:colId xmlns:a16="http://schemas.microsoft.com/office/drawing/2014/main" val="20001"/>
                    </a:ext>
                  </a:extLst>
                </a:gridCol>
                <a:gridCol w="1615546">
                  <a:extLst>
                    <a:ext uri="{9D8B030D-6E8A-4147-A177-3AD203B41FA5}">
                      <a16:colId xmlns:a16="http://schemas.microsoft.com/office/drawing/2014/main" val="20002"/>
                    </a:ext>
                  </a:extLst>
                </a:gridCol>
              </a:tblGrid>
              <a:tr h="552450">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52450">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52450">
                <a:tc>
                  <a:txBody>
                    <a:bodyPr/>
                    <a:lstStyle/>
                    <a:p>
                      <a:pPr algn="ctr"/>
                      <a:r>
                        <a:rPr lang="en-US" dirty="0"/>
                        <a:t>Class</a:t>
                      </a:r>
                      <a:r>
                        <a:rPr lang="en-US" baseline="0" dirty="0"/>
                        <a:t> 2</a:t>
                      </a:r>
                      <a:endParaRPr lang="en-US" dirty="0"/>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52450">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9839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10058400" cy="762001"/>
          </a:xfrm>
        </p:spPr>
        <p:txBody>
          <a:bodyPr/>
          <a:lstStyle/>
          <a:p>
            <a:r>
              <a:rPr lang="en-US" dirty="0"/>
              <a:t>Lessons Learned</a:t>
            </a:r>
          </a:p>
        </p:txBody>
      </p:sp>
      <p:sp>
        <p:nvSpPr>
          <p:cNvPr id="3" name="Text Placeholder 2"/>
          <p:cNvSpPr>
            <a:spLocks noGrp="1"/>
          </p:cNvSpPr>
          <p:nvPr>
            <p:ph type="body" idx="1"/>
          </p:nvPr>
        </p:nvSpPr>
        <p:spPr>
          <a:xfrm>
            <a:off x="863009" y="1477484"/>
            <a:ext cx="10058400" cy="1143000"/>
          </a:xfrm>
        </p:spPr>
        <p:txBody>
          <a:bodyPr/>
          <a:lstStyle/>
          <a:p>
            <a:endParaRPr lang="en-US" dirty="0"/>
          </a:p>
        </p:txBody>
      </p:sp>
      <p:sp>
        <p:nvSpPr>
          <p:cNvPr id="4" name="Title 1">
            <a:extLst>
              <a:ext uri="{FF2B5EF4-FFF2-40B4-BE49-F238E27FC236}">
                <a16:creationId xmlns:a16="http://schemas.microsoft.com/office/drawing/2014/main" id="{27DA64CD-2B4B-8673-3E7D-45C2A6760317}"/>
              </a:ext>
            </a:extLst>
          </p:cNvPr>
          <p:cNvSpPr txBox="1">
            <a:spLocks/>
          </p:cNvSpPr>
          <p:nvPr/>
        </p:nvSpPr>
        <p:spPr>
          <a:xfrm>
            <a:off x="685800" y="2895601"/>
            <a:ext cx="10058400" cy="762001"/>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dirty="0"/>
              <a:t>With unlimited time what would we change?</a:t>
            </a:r>
          </a:p>
        </p:txBody>
      </p:sp>
    </p:spTree>
    <p:extLst>
      <p:ext uri="{BB962C8B-B14F-4D97-AF65-F5344CB8AC3E}">
        <p14:creationId xmlns:p14="http://schemas.microsoft.com/office/powerpoint/2010/main" val="299311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0A68-857F-7D7E-FC43-2AE8C5FB0484}"/>
              </a:ext>
            </a:extLst>
          </p:cNvPr>
          <p:cNvSpPr>
            <a:spLocks noGrp="1"/>
          </p:cNvSpPr>
          <p:nvPr>
            <p:ph type="title"/>
          </p:nvPr>
        </p:nvSpPr>
        <p:spPr>
          <a:xfrm>
            <a:off x="2590800" y="2743199"/>
            <a:ext cx="6102350" cy="1371601"/>
          </a:xfrm>
        </p:spPr>
        <p:txBody>
          <a:bodyPr>
            <a:normAutofit/>
          </a:bodyPr>
          <a:lstStyle/>
          <a:p>
            <a:r>
              <a:rPr lang="en-US" sz="8800" dirty="0"/>
              <a:t>Questions??</a:t>
            </a:r>
          </a:p>
        </p:txBody>
      </p:sp>
    </p:spTree>
    <p:extLst>
      <p:ext uri="{BB962C8B-B14F-4D97-AF65-F5344CB8AC3E}">
        <p14:creationId xmlns:p14="http://schemas.microsoft.com/office/powerpoint/2010/main" val="132934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CC5AF3F1-F1AD-46F5-B229-4E1329F06412}" vid="{B7E1BF64-2168-4738-AA42-CF7C9F7F9E95}"/>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Basketball presentation (widescreen)</Template>
  <TotalTime>1247</TotalTime>
  <Words>347</Words>
  <Application>Microsoft Macintosh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Franklin Gothic Medium</vt:lpstr>
      <vt:lpstr>Impact</vt:lpstr>
      <vt:lpstr>Basketball 16x9</vt:lpstr>
      <vt:lpstr>Predicting if a college basketball player will be drafted to the NBA</vt:lpstr>
      <vt:lpstr>Cleaning the Data</vt:lpstr>
      <vt:lpstr>Cleaning the Data</vt:lpstr>
      <vt:lpstr>The possibility of being drafted using stats on School, height, and Conference.  </vt:lpstr>
      <vt:lpstr>Stats that did not help to determine if a player will be drafted</vt:lpstr>
      <vt:lpstr>Machine Learning</vt:lpstr>
      <vt:lpstr>Lessons Learned</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if a college basketball player will be drafted to the NBA</dc:title>
  <dc:creator>ANDREWS, EMILY</dc:creator>
  <cp:lastModifiedBy>Princeton Duarte</cp:lastModifiedBy>
  <cp:revision>6</cp:revision>
  <dcterms:created xsi:type="dcterms:W3CDTF">2023-04-14T00:19:55Z</dcterms:created>
  <dcterms:modified xsi:type="dcterms:W3CDTF">2023-04-14T21:33:43Z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