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265" r:id="rId3"/>
    <p:sldId id="266" r:id="rId4"/>
    <p:sldId id="284" r:id="rId5"/>
    <p:sldId id="264" r:id="rId6"/>
    <p:sldId id="283" r:id="rId7"/>
    <p:sldId id="272" r:id="rId8"/>
    <p:sldId id="267" r:id="rId9"/>
    <p:sldId id="276" r:id="rId10"/>
    <p:sldId id="277" r:id="rId11"/>
    <p:sldId id="278" r:id="rId12"/>
    <p:sldId id="279" r:id="rId13"/>
    <p:sldId id="274" r:id="rId14"/>
    <p:sldId id="280" r:id="rId15"/>
    <p:sldId id="275" r:id="rId16"/>
    <p:sldId id="281" r:id="rId17"/>
    <p:sldId id="282" r:id="rId18"/>
    <p:sldId id="268"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3946" autoAdjust="0"/>
  </p:normalViewPr>
  <p:slideViewPr>
    <p:cSldViewPr>
      <p:cViewPr varScale="1">
        <p:scale>
          <a:sx n="71" d="100"/>
          <a:sy n="71" d="100"/>
        </p:scale>
        <p:origin x="618" y="7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150"/>
        <c:overlap val="-25"/>
        <c:axId val="391884040"/>
        <c:axId val="391883648"/>
      </c:barChart>
      <c:catAx>
        <c:axId val="39188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1883648"/>
        <c:crosses val="autoZero"/>
        <c:auto val="1"/>
        <c:lblAlgn val="ctr"/>
        <c:lblOffset val="100"/>
        <c:noMultiLvlLbl val="0"/>
      </c:catAx>
      <c:valAx>
        <c:axId val="391883648"/>
        <c:scaling>
          <c:orientation val="minMax"/>
        </c:scaling>
        <c:delete val="1"/>
        <c:axPos val="l"/>
        <c:numFmt formatCode="General" sourceLinked="1"/>
        <c:majorTickMark val="none"/>
        <c:minorTickMark val="none"/>
        <c:tickLblPos val="nextTo"/>
        <c:crossAx val="39188404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0.87702</cdr:y>
    </cdr:to>
    <cdr:pic>
      <cdr:nvPicPr>
        <cdr:cNvPr id="2" name="Picture 1">
          <a:extLst xmlns:a="http://schemas.openxmlformats.org/drawingml/2006/main">
            <a:ext uri="{FF2B5EF4-FFF2-40B4-BE49-F238E27FC236}">
              <a16:creationId xmlns:a16="http://schemas.microsoft.com/office/drawing/2014/main" id="{5676DD7A-2605-0755-D20C-3D96D7D264EA}"/>
            </a:ext>
          </a:extLst>
        </cdr:cNvPr>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0" y="-152400"/>
          <a:ext cx="9677400" cy="6549204"/>
        </a:xfrm>
        <a:prstGeom xmlns:a="http://schemas.openxmlformats.org/drawingml/2006/main" prst="rect">
          <a:avLst/>
        </a:prstGeom>
        <a:noFill xmlns:a="http://schemas.openxmlformats.org/drawingml/2006/main"/>
        <a:extLst xmlns:a="http://schemas.openxmlformats.org/drawingml/2006/main">
          <a:ext uri="{909E8E84-426E-40DD-AFC4-6F175D3DCCD1}">
            <a14:hiddenFill xmlns:a14="http://schemas.microsoft.com/office/drawing/2010/main">
              <a:solidFill>
                <a:srgbClr val="FFFFFF"/>
              </a:solidFill>
            </a14:hiddenFill>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4/20/2023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200" b="1" i="0" u="none" strike="noStrike" dirty="0">
                <a:effectLst/>
                <a:latin typeface="Arial" panose="020B0604020202020204" pitchFamily="34" charset="0"/>
              </a:rPr>
              <a:t> Kentucky tends to have the most drafted players in the data we found. And the School with the second most drafted players was Duke which had 14 fewer players drafted than Kentucky. </a:t>
            </a:r>
          </a:p>
          <a:p>
            <a:pPr rtl="0" fontAlgn="base">
              <a:spcBef>
                <a:spcPts val="0"/>
              </a:spcBef>
              <a:spcAft>
                <a:spcPts val="0"/>
              </a:spcAft>
            </a:pPr>
            <a:endParaRPr lang="en-US" sz="12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effectLst/>
                <a:latin typeface="Arial" panose="020B0604020202020204" pitchFamily="34" charset="0"/>
              </a:rPr>
              <a:t> Drafted players' heights typically are between six feet to seven feet (No surprise there). And sorry no one under five feet five inches was drafted. </a:t>
            </a:r>
          </a:p>
          <a:p>
            <a:pPr rtl="0" fontAlgn="base">
              <a:spcBef>
                <a:spcPts val="0"/>
              </a:spcBef>
              <a:spcAft>
                <a:spcPts val="0"/>
              </a:spcAft>
            </a:pPr>
            <a:endParaRPr lang="en-US" sz="12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none" strike="noStrike" dirty="0">
                <a:effectLst/>
                <a:latin typeface="Arial" panose="020B0604020202020204" pitchFamily="34" charset="0"/>
              </a:rPr>
              <a:t> Conferences with the schools associated as “Blue Bloods Schools” (Kentucky, Duke, North Carolina, Kansas, and UCLA) tends to have more drafted players than any other Conferences. </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5</a:t>
            </a:fld>
            <a:endParaRPr lang="en-US"/>
          </a:p>
        </p:txBody>
      </p:sp>
    </p:spTree>
    <p:extLst>
      <p:ext uri="{BB962C8B-B14F-4D97-AF65-F5344CB8AC3E}">
        <p14:creationId xmlns:p14="http://schemas.microsoft.com/office/powerpoint/2010/main" val="121065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18</a:t>
            </a:fld>
            <a:endParaRPr lang="en-US"/>
          </a:p>
        </p:txBody>
      </p:sp>
    </p:spTree>
    <p:extLst>
      <p:ext uri="{BB962C8B-B14F-4D97-AF65-F5344CB8AC3E}">
        <p14:creationId xmlns:p14="http://schemas.microsoft.com/office/powerpoint/2010/main" val="1596391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Although Schools and Conferences do help in determining whether a player gets drafted. Of the 640 players, the chart shows the spread across all conferences. </a:t>
            </a:r>
          </a:p>
          <a:p>
            <a:pPr rtl="0" fontAlgn="base">
              <a:spcBef>
                <a:spcPts val="0"/>
              </a:spcBef>
              <a:spcAft>
                <a:spcPts val="0"/>
              </a:spcAft>
            </a:pPr>
            <a:endParaRPr lang="en-US" sz="12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The position a player played did not contribute to a player being drafted.</a:t>
            </a:r>
          </a:p>
          <a:p>
            <a:pPr rtl="0" fontAlgn="base">
              <a:spcBef>
                <a:spcPts val="0"/>
              </a:spcBef>
              <a:spcAft>
                <a:spcPts val="0"/>
              </a:spcAft>
              <a:buFont typeface="Arial" panose="020B0604020202020204" pitchFamily="34" charset="0"/>
              <a:buChar char="•"/>
            </a:pPr>
            <a:endParaRPr lang="en-US" sz="12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 The last year they played in college before being drafted did not contribute to a player being selected.</a:t>
            </a:r>
          </a:p>
          <a:p>
            <a:pPr rtl="0" fontAlgn="base">
              <a:spcBef>
                <a:spcPts val="0"/>
              </a:spcBef>
              <a:spcAft>
                <a:spcPts val="0"/>
              </a:spcAft>
            </a:pPr>
            <a:endParaRPr lang="en-US" sz="12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0" i="0" u="none" strike="noStrike" dirty="0">
                <a:effectLst/>
                <a:latin typeface="Arial" panose="020B0604020202020204" pitchFamily="34" charset="0"/>
              </a:rPr>
              <a:t>As for stats that most fans associate with basketball: points scored, assists, and rebounds. There </a:t>
            </a:r>
            <a:r>
              <a:rPr lang="en-US" dirty="0">
                <a:latin typeface="Arial" panose="020B0604020202020204" pitchFamily="34" charset="0"/>
              </a:rPr>
              <a:t>was a slight </a:t>
            </a:r>
            <a:r>
              <a:rPr lang="en-US" sz="1200" b="0" i="0" u="none" strike="noStrike" dirty="0">
                <a:effectLst/>
                <a:latin typeface="Arial" panose="020B0604020202020204" pitchFamily="34" charset="0"/>
              </a:rPr>
              <a:t>difference in the average Assists &amp; </a:t>
            </a:r>
            <a:r>
              <a:rPr lang="en-US" dirty="0">
                <a:latin typeface="Arial" panose="020B0604020202020204" pitchFamily="34" charset="0"/>
              </a:rPr>
              <a:t>o</a:t>
            </a:r>
            <a:r>
              <a:rPr lang="en-US" sz="1200" b="0" i="0" u="none" strike="noStrike" dirty="0">
                <a:effectLst/>
                <a:latin typeface="Arial" panose="020B0604020202020204" pitchFamily="34" charset="0"/>
              </a:rPr>
              <a:t>ffensive rebounds and a more substantial difference with </a:t>
            </a:r>
            <a:r>
              <a:rPr lang="en-US" dirty="0">
                <a:latin typeface="Arial" panose="020B0604020202020204" pitchFamily="34" charset="0"/>
              </a:rPr>
              <a:t>defensive rebounds and average points </a:t>
            </a:r>
            <a:r>
              <a:rPr lang="en-US" sz="1200" b="0" i="0" u="none" strike="noStrike" dirty="0">
                <a:effectLst/>
                <a:latin typeface="Arial" panose="020B0604020202020204" pitchFamily="34" charset="0"/>
              </a:rPr>
              <a:t>between undrafted and drafted players.  </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7</a:t>
            </a:fld>
            <a:endParaRPr lang="en-US"/>
          </a:p>
        </p:txBody>
      </p:sp>
    </p:spTree>
    <p:extLst>
      <p:ext uri="{BB962C8B-B14F-4D97-AF65-F5344CB8AC3E}">
        <p14:creationId xmlns:p14="http://schemas.microsoft.com/office/powerpoint/2010/main" val="4127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8</a:t>
            </a:fld>
            <a:endParaRPr lang="en-US"/>
          </a:p>
        </p:txBody>
      </p:sp>
    </p:spTree>
    <p:extLst>
      <p:ext uri="{BB962C8B-B14F-4D97-AF65-F5344CB8AC3E}">
        <p14:creationId xmlns:p14="http://schemas.microsoft.com/office/powerpoint/2010/main" val="235956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B0604020202020204" pitchFamily="2" charset="0"/>
              </a:rPr>
              <a:t>Here was have that start of our training data.  First we import the </a:t>
            </a:r>
            <a:r>
              <a:rPr lang="en-US" b="0" i="0" dirty="0" err="1">
                <a:solidFill>
                  <a:srgbClr val="D5D5D5"/>
                </a:solidFill>
                <a:effectLst/>
                <a:latin typeface="Roboto" panose="020B0604020202020204" pitchFamily="2" charset="0"/>
              </a:rPr>
              <a:t>github</a:t>
            </a:r>
            <a:r>
              <a:rPr lang="en-US" b="0" i="0" dirty="0">
                <a:solidFill>
                  <a:srgbClr val="D5D5D5"/>
                </a:solidFill>
                <a:effectLst/>
                <a:latin typeface="Roboto" panose="020B0604020202020204" pitchFamily="2" charset="0"/>
              </a:rPr>
              <a:t> so our folder structure and files are present in Google Collab.  Then import our dependencies and the data.  Then strip the identifiers from it.</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9</a:t>
            </a:fld>
            <a:endParaRPr lang="en-US"/>
          </a:p>
        </p:txBody>
      </p:sp>
    </p:spTree>
    <p:extLst>
      <p:ext uri="{BB962C8B-B14F-4D97-AF65-F5344CB8AC3E}">
        <p14:creationId xmlns:p14="http://schemas.microsoft.com/office/powerpoint/2010/main" val="62416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Ended up choosing conferences with ten percent or more drafted players because the other conferences subsets resulted in too few undrafted players and we ended up with the same problem. Instead of no one going to the NBA, everyone was going to the NBA.</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Old method of encoding</a:t>
            </a:r>
          </a:p>
          <a:p>
            <a:pPr algn="l"/>
            <a:r>
              <a:rPr lang="en-US" b="0" i="0" dirty="0">
                <a:solidFill>
                  <a:srgbClr val="D5D5D5"/>
                </a:solidFill>
                <a:effectLst/>
                <a:latin typeface="Roboto" panose="02000000000000000000" pitchFamily="2" charset="0"/>
              </a:rPr>
              <a:t>This method resulted in around 400 columns of data being generated, which </a:t>
            </a:r>
            <a:r>
              <a:rPr lang="en-US" b="0" i="0" dirty="0" err="1">
                <a:solidFill>
                  <a:srgbClr val="D5D5D5"/>
                </a:solidFill>
                <a:effectLst/>
                <a:latin typeface="Roboto" panose="02000000000000000000" pitchFamily="2" charset="0"/>
              </a:rPr>
              <a:t>didnt</a:t>
            </a:r>
            <a:r>
              <a:rPr lang="en-US" b="0" i="0" dirty="0">
                <a:solidFill>
                  <a:srgbClr val="D5D5D5"/>
                </a:solidFill>
                <a:effectLst/>
                <a:latin typeface="Roboto" panose="02000000000000000000" pitchFamily="2" charset="0"/>
              </a:rPr>
              <a:t> increase computational complexity so much as make the data near impossible to manage afterwards without de encoding it.</a:t>
            </a:r>
          </a:p>
          <a:p>
            <a:endParaRPr lang="en-US" dirty="0"/>
          </a:p>
          <a:p>
            <a:pPr algn="l"/>
            <a:r>
              <a:rPr lang="en-US" b="0" i="0" dirty="0">
                <a:solidFill>
                  <a:srgbClr val="D5D5D5"/>
                </a:solidFill>
                <a:effectLst/>
                <a:latin typeface="Roboto" panose="02000000000000000000" pitchFamily="2" charset="0"/>
              </a:rPr>
              <a:t>New method of encoding</a:t>
            </a:r>
          </a:p>
          <a:p>
            <a:pPr algn="l"/>
            <a:r>
              <a:rPr lang="en-US" b="0" i="0" dirty="0">
                <a:solidFill>
                  <a:srgbClr val="D5D5D5"/>
                </a:solidFill>
                <a:effectLst/>
                <a:latin typeface="Roboto" panose="02000000000000000000" pitchFamily="2" charset="0"/>
              </a:rPr>
              <a:t>As opposed to the old method, encoding based on label, lets all the data stay in one column exactly how we had it, and instead changes the categorical value to a numeral, making the data much easier to read and manage and verify. 62 columns</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10</a:t>
            </a:fld>
            <a:endParaRPr lang="en-US"/>
          </a:p>
        </p:txBody>
      </p:sp>
    </p:spTree>
    <p:extLst>
      <p:ext uri="{BB962C8B-B14F-4D97-AF65-F5344CB8AC3E}">
        <p14:creationId xmlns:p14="http://schemas.microsoft.com/office/powerpoint/2010/main" val="275316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Split it</a:t>
            </a:r>
          </a:p>
          <a:p>
            <a:pPr algn="l"/>
            <a:r>
              <a:rPr lang="en-US" b="0" i="0" dirty="0">
                <a:solidFill>
                  <a:srgbClr val="D5D5D5"/>
                </a:solidFill>
                <a:effectLst/>
                <a:latin typeface="Roboto" panose="02000000000000000000" pitchFamily="2" charset="0"/>
              </a:rPr>
              <a:t>The lists are for picking our X and dropping the chaff. W went with Drafted/Undrafted for our Y when they are picked doesn't really matter for our ask. When we split, 40% test was the sweet spot, 30% took twice as long to start learning and 50% caused the model to be overfit and not learn at all. Shuffling and Stratifying the data makes sure that we have equity in our train and test Y.</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11</a:t>
            </a:fld>
            <a:endParaRPr lang="en-US"/>
          </a:p>
        </p:txBody>
      </p:sp>
    </p:spTree>
    <p:extLst>
      <p:ext uri="{BB962C8B-B14F-4D97-AF65-F5344CB8AC3E}">
        <p14:creationId xmlns:p14="http://schemas.microsoft.com/office/powerpoint/2010/main" val="374390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00000000000000000" pitchFamily="2" charset="0"/>
              </a:rPr>
              <a:t>Using </a:t>
            </a:r>
            <a:r>
              <a:rPr lang="en-US" b="0" i="0" dirty="0" err="1">
                <a:solidFill>
                  <a:srgbClr val="D5D5D5"/>
                </a:solidFill>
                <a:effectLst/>
                <a:latin typeface="Roboto" panose="02000000000000000000" pitchFamily="2" charset="0"/>
              </a:rPr>
              <a:t>TF.Keras</a:t>
            </a:r>
            <a:endParaRPr lang="en-US" b="0" i="0" dirty="0">
              <a:solidFill>
                <a:srgbClr val="D5D5D5"/>
              </a:solidFill>
              <a:effectLst/>
              <a:latin typeface="Roboto" panose="02000000000000000000" pitchFamily="2" charset="0"/>
            </a:endParaRP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Building and compiling the model.</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After finding this configuration, I began testing different iterations one variable at a time. What was found is that the first iteration was the optimal one, changing one thing in either direction would result in either a slower training model, or the whole model would revert to not learning even after 1000 epochs. The initial layer has seen success with 15 nodes, the kernel initializer was set to reduce the weights before starting to lower than default to reduce overfitting. The same reason we add dropout layers and a kernel </a:t>
            </a:r>
            <a:r>
              <a:rPr lang="en-US" b="0" i="0" dirty="0" err="1">
                <a:solidFill>
                  <a:srgbClr val="D5D5D5"/>
                </a:solidFill>
                <a:effectLst/>
                <a:latin typeface="Roboto" panose="02000000000000000000" pitchFamily="2" charset="0"/>
              </a:rPr>
              <a:t>regularizer</a:t>
            </a:r>
            <a:r>
              <a:rPr lang="en-US" b="0" i="0" dirty="0">
                <a:solidFill>
                  <a:srgbClr val="D5D5D5"/>
                </a:solidFill>
                <a:effectLst/>
                <a:latin typeface="Roboto" panose="02000000000000000000" pitchFamily="2" charset="0"/>
              </a:rPr>
              <a:t>, all to keep the model complex enough to work, but not learn so quickly it just memorizes the data.</a:t>
            </a:r>
          </a:p>
          <a:p>
            <a:pPr algn="l"/>
            <a:endParaRPr lang="en-US" b="0" i="0" dirty="0">
              <a:solidFill>
                <a:srgbClr val="D5D5D5"/>
              </a:solidFill>
              <a:effectLst/>
              <a:latin typeface="Roboto" panose="02000000000000000000" pitchFamily="2" charset="0"/>
            </a:endParaRPr>
          </a:p>
          <a:p>
            <a:pPr algn="l"/>
            <a:r>
              <a:rPr lang="en-US" b="0" i="0" dirty="0">
                <a:solidFill>
                  <a:srgbClr val="D5D5D5"/>
                </a:solidFill>
                <a:effectLst/>
                <a:latin typeface="Roboto" panose="02000000000000000000" pitchFamily="2" charset="0"/>
              </a:rPr>
              <a:t>The </a:t>
            </a:r>
            <a:r>
              <a:rPr lang="en-US" b="0" i="0" dirty="0" err="1">
                <a:solidFill>
                  <a:srgbClr val="D5D5D5"/>
                </a:solidFill>
                <a:effectLst/>
                <a:latin typeface="Roboto" panose="02000000000000000000" pitchFamily="2" charset="0"/>
              </a:rPr>
              <a:t>adam</a:t>
            </a:r>
            <a:r>
              <a:rPr lang="en-US" b="0" i="0" dirty="0">
                <a:solidFill>
                  <a:srgbClr val="D5D5D5"/>
                </a:solidFill>
                <a:effectLst/>
                <a:latin typeface="Roboto" panose="02000000000000000000" pitchFamily="2" charset="0"/>
              </a:rPr>
              <a:t> optimizer was chosen due it's performance on the loss metric vs other optimizers. The learning rate was set low to help keep the model from converging too quickly and reverting back to not learning anything. Precision was added as a metric due to accuracy being unreliable on it's own with this model. Precision added a much needed visibility into the percentage of correct guesses of Drafted players, where as with the high number of </a:t>
            </a:r>
            <a:r>
              <a:rPr lang="en-US" b="0" i="0" dirty="0" err="1">
                <a:solidFill>
                  <a:srgbClr val="D5D5D5"/>
                </a:solidFill>
                <a:effectLst/>
                <a:latin typeface="Roboto" panose="02000000000000000000" pitchFamily="2" charset="0"/>
              </a:rPr>
              <a:t>nagatives</a:t>
            </a:r>
            <a:r>
              <a:rPr lang="en-US" b="0" i="0" dirty="0">
                <a:solidFill>
                  <a:srgbClr val="D5D5D5"/>
                </a:solidFill>
                <a:effectLst/>
                <a:latin typeface="Roboto" panose="02000000000000000000" pitchFamily="2" charset="0"/>
              </a:rPr>
              <a:t> in the dataset already, the model was achieving 80% accuracy on true/false negatives which left us blind to how the model was performing during training.</a:t>
            </a:r>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12</a:t>
            </a:fld>
            <a:endParaRPr lang="en-US"/>
          </a:p>
        </p:txBody>
      </p:sp>
    </p:spTree>
    <p:extLst>
      <p:ext uri="{BB962C8B-B14F-4D97-AF65-F5344CB8AC3E}">
        <p14:creationId xmlns:p14="http://schemas.microsoft.com/office/powerpoint/2010/main" val="118080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5D5D5"/>
                </a:solidFill>
                <a:effectLst/>
                <a:latin typeface="Roboto" panose="020B0604020202020204" pitchFamily="2" charset="0"/>
              </a:rPr>
              <a:t>We decided after visualizing the data that separating it based on conference would be beneficial. There was much trial and error before coming to this conclusion where it became suspected that the data was just too prolific in undrafted players that the models could not predict the minority that represented drafted players. With all the stats being so close together the model would just pick that no one would be drafted.</a:t>
            </a:r>
          </a:p>
          <a:p>
            <a:pPr algn="l"/>
            <a:r>
              <a:rPr lang="en-US" b="0" i="0" dirty="0">
                <a:solidFill>
                  <a:srgbClr val="D5D5D5"/>
                </a:solidFill>
                <a:effectLst/>
                <a:latin typeface="Roboto" panose="020B0604020202020204" pitchFamily="2" charset="0"/>
              </a:rPr>
              <a:t>To introduce parity between drafted and undrafted we take all drafted players and only take a subset of undrafted players based on conference.</a:t>
            </a:r>
          </a:p>
          <a:p>
            <a:pPr algn="l"/>
            <a:endParaRPr lang="en-US" b="0" i="0" dirty="0">
              <a:solidFill>
                <a:srgbClr val="D5D5D5"/>
              </a:solidFill>
              <a:effectLst/>
              <a:latin typeface="Roboto" panose="020B0604020202020204" pitchFamily="2" charset="0"/>
            </a:endParaRPr>
          </a:p>
          <a:p>
            <a:pPr algn="l"/>
            <a:r>
              <a:rPr lang="en-US" b="0" i="0" dirty="0">
                <a:solidFill>
                  <a:srgbClr val="D5D5D5"/>
                </a:solidFill>
                <a:effectLst/>
                <a:latin typeface="Roboto" panose="020B0604020202020204" pitchFamily="2" charset="0"/>
              </a:rPr>
              <a:t>If you play around with the model, you can see this by uncommenting the second train data variable and running through the testing. I can show it here in image form</a:t>
            </a:r>
          </a:p>
          <a:p>
            <a:pPr algn="l"/>
            <a:endParaRPr lang="en-US" b="0" i="0" dirty="0">
              <a:solidFill>
                <a:srgbClr val="D5D5D5"/>
              </a:solidFill>
              <a:effectLst/>
              <a:latin typeface="Roboto" panose="020B0604020202020204" pitchFamily="2" charset="0"/>
            </a:endParaRPr>
          </a:p>
          <a:p>
            <a:pPr algn="l"/>
            <a:r>
              <a:rPr lang="en-US" b="0" i="0" dirty="0">
                <a:solidFill>
                  <a:srgbClr val="D5D5D5"/>
                </a:solidFill>
                <a:effectLst/>
                <a:latin typeface="Roboto" panose="020B0604020202020204" pitchFamily="2" charset="0"/>
              </a:rPr>
              <a:t>What you see is that it very quickly converged to near 100% accuracy and near 0% loss in the first 5 epochs. However, it didn't start making good predictions on known data until around epoch 50 give or take. Skipping to the end, we can see that it never got better at prediction on known values, nor did it ever make a good prediction on an unknown value.</a:t>
            </a:r>
          </a:p>
          <a:p>
            <a:endParaRPr lang="en-US" dirty="0"/>
          </a:p>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13</a:t>
            </a:fld>
            <a:endParaRPr lang="en-US"/>
          </a:p>
        </p:txBody>
      </p:sp>
    </p:spTree>
    <p:extLst>
      <p:ext uri="{BB962C8B-B14F-4D97-AF65-F5344CB8AC3E}">
        <p14:creationId xmlns:p14="http://schemas.microsoft.com/office/powerpoint/2010/main" val="331954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C1D8F7-2BDD-4C56-98AF-2E212EF349F3}" type="slidenum">
              <a:rPr lang="en-US" smtClean="0"/>
              <a:t>17</a:t>
            </a:fld>
            <a:endParaRPr lang="en-US"/>
          </a:p>
        </p:txBody>
      </p:sp>
    </p:spTree>
    <p:extLst>
      <p:ext uri="{BB962C8B-B14F-4D97-AF65-F5344CB8AC3E}">
        <p14:creationId xmlns:p14="http://schemas.microsoft.com/office/powerpoint/2010/main" val="812078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4/20/2023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4/20/2023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4/20/2023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4/20/2023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4/20/2023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4/20/2023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4/20/2023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4/20/2023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4/20/2023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leroseandrews/Making_the_NBA/blob/main/Cleaning_Data/Making_The_NBA_Data_CleanUp_09_21.ipynb" TargetMode="External"/><Relationship Id="rId2" Type="http://schemas.openxmlformats.org/officeDocument/2006/relationships/hyperlink" Target="https://www.kaggle.com/datasets/adityak2003/college-basketball-players-2009202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685800"/>
            <a:ext cx="5486400" cy="2514599"/>
          </a:xfrm>
        </p:spPr>
        <p:txBody>
          <a:bodyPr>
            <a:normAutofit fontScale="90000"/>
          </a:bodyPr>
          <a:lstStyle/>
          <a:p>
            <a:pPr algn="ctr"/>
            <a:r>
              <a:rPr lang="en-US" dirty="0"/>
              <a:t>Predicting if a college basketball player will be drafted to the NBA</a:t>
            </a:r>
          </a:p>
        </p:txBody>
      </p:sp>
      <p:sp>
        <p:nvSpPr>
          <p:cNvPr id="3" name="Subtitle 2"/>
          <p:cNvSpPr>
            <a:spLocks noGrp="1"/>
          </p:cNvSpPr>
          <p:nvPr>
            <p:ph type="subTitle" idx="1"/>
          </p:nvPr>
        </p:nvSpPr>
        <p:spPr>
          <a:xfrm>
            <a:off x="6019800" y="3810000"/>
            <a:ext cx="4724400" cy="914400"/>
          </a:xfrm>
        </p:spPr>
        <p:txBody>
          <a:bodyPr/>
          <a:lstStyle/>
          <a:p>
            <a:r>
              <a:rPr lang="en-US" dirty="0"/>
              <a:t>By Tyler Evans, Princeton Duarte, AJ </a:t>
            </a:r>
            <a:r>
              <a:rPr lang="en-US" dirty="0" err="1"/>
              <a:t>Marstall</a:t>
            </a:r>
            <a:r>
              <a:rPr lang="en-US" dirty="0"/>
              <a:t> &amp; Emily Andrews</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15331C-24B8-F168-E560-896EDA494C29}"/>
              </a:ext>
            </a:extLst>
          </p:cNvPr>
          <p:cNvPicPr>
            <a:picLocks noChangeAspect="1"/>
          </p:cNvPicPr>
          <p:nvPr/>
        </p:nvPicPr>
        <p:blipFill>
          <a:blip r:embed="rId3"/>
          <a:stretch>
            <a:fillRect/>
          </a:stretch>
        </p:blipFill>
        <p:spPr>
          <a:xfrm>
            <a:off x="838200" y="656289"/>
            <a:ext cx="9660049" cy="1844328"/>
          </a:xfrm>
          <a:prstGeom prst="rect">
            <a:avLst/>
          </a:prstGeom>
        </p:spPr>
        <p:style>
          <a:lnRef idx="2">
            <a:schemeClr val="accent6"/>
          </a:lnRef>
          <a:fillRef idx="1">
            <a:schemeClr val="lt1"/>
          </a:fillRef>
          <a:effectRef idx="0">
            <a:schemeClr val="accent6"/>
          </a:effectRef>
          <a:fontRef idx="minor">
            <a:schemeClr val="dk1"/>
          </a:fontRef>
        </p:style>
      </p:pic>
      <p:pic>
        <p:nvPicPr>
          <p:cNvPr id="13" name="Picture 12">
            <a:extLst>
              <a:ext uri="{FF2B5EF4-FFF2-40B4-BE49-F238E27FC236}">
                <a16:creationId xmlns:a16="http://schemas.microsoft.com/office/drawing/2014/main" id="{98AA3202-1868-F515-7F9A-386E068229E0}"/>
              </a:ext>
            </a:extLst>
          </p:cNvPr>
          <p:cNvPicPr>
            <a:picLocks noChangeAspect="1"/>
          </p:cNvPicPr>
          <p:nvPr/>
        </p:nvPicPr>
        <p:blipFill>
          <a:blip r:embed="rId4"/>
          <a:stretch>
            <a:fillRect/>
          </a:stretch>
        </p:blipFill>
        <p:spPr>
          <a:xfrm>
            <a:off x="6303076" y="3931543"/>
            <a:ext cx="5753903" cy="2457793"/>
          </a:xfrm>
          <a:prstGeom prst="rect">
            <a:avLst/>
          </a:prstGeom>
        </p:spPr>
        <p:style>
          <a:lnRef idx="2">
            <a:schemeClr val="accent6"/>
          </a:lnRef>
          <a:fillRef idx="1">
            <a:schemeClr val="lt1"/>
          </a:fillRef>
          <a:effectRef idx="0">
            <a:schemeClr val="accent6"/>
          </a:effectRef>
          <a:fontRef idx="minor">
            <a:schemeClr val="dk1"/>
          </a:fontRef>
        </p:style>
      </p:pic>
      <p:pic>
        <p:nvPicPr>
          <p:cNvPr id="15" name="Picture 14">
            <a:extLst>
              <a:ext uri="{FF2B5EF4-FFF2-40B4-BE49-F238E27FC236}">
                <a16:creationId xmlns:a16="http://schemas.microsoft.com/office/drawing/2014/main" id="{A47A0430-C459-1C1B-CE72-2BEA40E6E92A}"/>
              </a:ext>
            </a:extLst>
          </p:cNvPr>
          <p:cNvPicPr>
            <a:picLocks noChangeAspect="1"/>
          </p:cNvPicPr>
          <p:nvPr/>
        </p:nvPicPr>
        <p:blipFill>
          <a:blip r:embed="rId5"/>
          <a:stretch>
            <a:fillRect/>
          </a:stretch>
        </p:blipFill>
        <p:spPr>
          <a:xfrm>
            <a:off x="228600" y="3266727"/>
            <a:ext cx="5620534" cy="2838846"/>
          </a:xfrm>
          <a:prstGeom prst="rect">
            <a:avLst/>
          </a:prstGeom>
        </p:spPr>
        <p:style>
          <a:lnRef idx="2">
            <a:schemeClr val="accent6"/>
          </a:lnRef>
          <a:fillRef idx="1">
            <a:schemeClr val="lt1"/>
          </a:fillRef>
          <a:effectRef idx="0">
            <a:schemeClr val="accent6"/>
          </a:effectRef>
          <a:fontRef idx="minor">
            <a:schemeClr val="dk1"/>
          </a:fontRef>
        </p:style>
      </p:pic>
      <p:sp>
        <p:nvSpPr>
          <p:cNvPr id="16" name="TextBox 15">
            <a:extLst>
              <a:ext uri="{FF2B5EF4-FFF2-40B4-BE49-F238E27FC236}">
                <a16:creationId xmlns:a16="http://schemas.microsoft.com/office/drawing/2014/main" id="{064B115D-4C31-C56B-C206-C9E46153A1CE}"/>
              </a:ext>
            </a:extLst>
          </p:cNvPr>
          <p:cNvSpPr txBox="1"/>
          <p:nvPr/>
        </p:nvSpPr>
        <p:spPr>
          <a:xfrm>
            <a:off x="838200" y="228600"/>
            <a:ext cx="5334000" cy="369332"/>
          </a:xfrm>
          <a:prstGeom prst="rect">
            <a:avLst/>
          </a:prstGeom>
          <a:noFill/>
        </p:spPr>
        <p:txBody>
          <a:bodyPr wrap="square" rtlCol="0">
            <a:spAutoFit/>
          </a:bodyPr>
          <a:lstStyle/>
          <a:p>
            <a:r>
              <a:rPr lang="en-US" dirty="0"/>
              <a:t>Picking the training data</a:t>
            </a:r>
          </a:p>
        </p:txBody>
      </p:sp>
      <p:sp>
        <p:nvSpPr>
          <p:cNvPr id="17" name="TextBox 16">
            <a:extLst>
              <a:ext uri="{FF2B5EF4-FFF2-40B4-BE49-F238E27FC236}">
                <a16:creationId xmlns:a16="http://schemas.microsoft.com/office/drawing/2014/main" id="{69C7056F-774E-FE21-74AB-E67DD4A2D3F3}"/>
              </a:ext>
            </a:extLst>
          </p:cNvPr>
          <p:cNvSpPr txBox="1"/>
          <p:nvPr/>
        </p:nvSpPr>
        <p:spPr>
          <a:xfrm>
            <a:off x="255917" y="2774468"/>
            <a:ext cx="5334000" cy="369332"/>
          </a:xfrm>
          <a:prstGeom prst="rect">
            <a:avLst/>
          </a:prstGeom>
          <a:noFill/>
        </p:spPr>
        <p:txBody>
          <a:bodyPr wrap="square" rtlCol="0">
            <a:spAutoFit/>
          </a:bodyPr>
          <a:lstStyle/>
          <a:p>
            <a:r>
              <a:rPr lang="en-US" dirty="0"/>
              <a:t>First method of encoding the data</a:t>
            </a:r>
          </a:p>
        </p:txBody>
      </p:sp>
      <p:sp>
        <p:nvSpPr>
          <p:cNvPr id="18" name="TextBox 17">
            <a:extLst>
              <a:ext uri="{FF2B5EF4-FFF2-40B4-BE49-F238E27FC236}">
                <a16:creationId xmlns:a16="http://schemas.microsoft.com/office/drawing/2014/main" id="{9383C89F-D72B-B4C3-8A3A-B01324C2A19C}"/>
              </a:ext>
            </a:extLst>
          </p:cNvPr>
          <p:cNvSpPr txBox="1"/>
          <p:nvPr/>
        </p:nvSpPr>
        <p:spPr>
          <a:xfrm>
            <a:off x="6486543" y="3460630"/>
            <a:ext cx="4011706" cy="369332"/>
          </a:xfrm>
          <a:prstGeom prst="rect">
            <a:avLst/>
          </a:prstGeom>
          <a:noFill/>
        </p:spPr>
        <p:txBody>
          <a:bodyPr wrap="square" rtlCol="0">
            <a:spAutoFit/>
          </a:bodyPr>
          <a:lstStyle/>
          <a:p>
            <a:r>
              <a:rPr lang="en-US" dirty="0"/>
              <a:t>Better method of encoding the data</a:t>
            </a:r>
          </a:p>
        </p:txBody>
      </p:sp>
    </p:spTree>
    <p:extLst>
      <p:ext uri="{BB962C8B-B14F-4D97-AF65-F5344CB8AC3E}">
        <p14:creationId xmlns:p14="http://schemas.microsoft.com/office/powerpoint/2010/main" val="1042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2E725B-B5AD-7D84-5B84-E0C47A6CF87D}"/>
              </a:ext>
            </a:extLst>
          </p:cNvPr>
          <p:cNvPicPr>
            <a:picLocks noChangeAspect="1"/>
          </p:cNvPicPr>
          <p:nvPr/>
        </p:nvPicPr>
        <p:blipFill>
          <a:blip r:embed="rId3"/>
          <a:stretch>
            <a:fillRect/>
          </a:stretch>
        </p:blipFill>
        <p:spPr>
          <a:xfrm>
            <a:off x="990600" y="4495651"/>
            <a:ext cx="3667637" cy="2133898"/>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9682036D-5CD4-A4DB-5529-4EDEEF4F3DB7}"/>
              </a:ext>
            </a:extLst>
          </p:cNvPr>
          <p:cNvPicPr>
            <a:picLocks noChangeAspect="1"/>
          </p:cNvPicPr>
          <p:nvPr/>
        </p:nvPicPr>
        <p:blipFill>
          <a:blip r:embed="rId4"/>
          <a:stretch>
            <a:fillRect/>
          </a:stretch>
        </p:blipFill>
        <p:spPr>
          <a:xfrm>
            <a:off x="609600" y="381000"/>
            <a:ext cx="4250014" cy="3810000"/>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a:extLst>
              <a:ext uri="{FF2B5EF4-FFF2-40B4-BE49-F238E27FC236}">
                <a16:creationId xmlns:a16="http://schemas.microsoft.com/office/drawing/2014/main" id="{5EAB8DF8-7FCC-BE54-1CAA-C96E9A5744A5}"/>
              </a:ext>
            </a:extLst>
          </p:cNvPr>
          <p:cNvPicPr>
            <a:picLocks noChangeAspect="1"/>
          </p:cNvPicPr>
          <p:nvPr/>
        </p:nvPicPr>
        <p:blipFill>
          <a:blip r:embed="rId5"/>
          <a:stretch>
            <a:fillRect/>
          </a:stretch>
        </p:blipFill>
        <p:spPr>
          <a:xfrm>
            <a:off x="4495800" y="2438400"/>
            <a:ext cx="7506748" cy="3238952"/>
          </a:xfrm>
          <a:prstGeom prst="rect">
            <a:avLst/>
          </a:prstGeom>
        </p:spPr>
        <p:style>
          <a:lnRef idx="2">
            <a:schemeClr val="accent6"/>
          </a:lnRef>
          <a:fillRef idx="1">
            <a:schemeClr val="lt1"/>
          </a:fillRef>
          <a:effectRef idx="0">
            <a:schemeClr val="accent6"/>
          </a:effectRef>
          <a:fontRef idx="minor">
            <a:schemeClr val="dk1"/>
          </a:fontRef>
        </p:style>
      </p:pic>
      <p:sp>
        <p:nvSpPr>
          <p:cNvPr id="11" name="TextBox 10">
            <a:extLst>
              <a:ext uri="{FF2B5EF4-FFF2-40B4-BE49-F238E27FC236}">
                <a16:creationId xmlns:a16="http://schemas.microsoft.com/office/drawing/2014/main" id="{C25EE639-52B6-DEDD-19F0-EB99CF641521}"/>
              </a:ext>
            </a:extLst>
          </p:cNvPr>
          <p:cNvSpPr txBox="1"/>
          <p:nvPr/>
        </p:nvSpPr>
        <p:spPr>
          <a:xfrm>
            <a:off x="6934200" y="416667"/>
            <a:ext cx="3505200" cy="1200329"/>
          </a:xfrm>
          <a:prstGeom prst="rect">
            <a:avLst/>
          </a:prstGeom>
          <a:noFill/>
        </p:spPr>
        <p:txBody>
          <a:bodyPr wrap="square" rtlCol="0">
            <a:spAutoFit/>
          </a:bodyPr>
          <a:lstStyle/>
          <a:p>
            <a:r>
              <a:rPr lang="en-US" sz="2400" dirty="0"/>
              <a:t>Split ting &amp; </a:t>
            </a:r>
            <a:r>
              <a:rPr lang="en-US" sz="4800" dirty="0"/>
              <a:t>Scaling</a:t>
            </a:r>
          </a:p>
        </p:txBody>
      </p:sp>
      <p:sp>
        <p:nvSpPr>
          <p:cNvPr id="12" name="Arrow: Bent 11">
            <a:extLst>
              <a:ext uri="{FF2B5EF4-FFF2-40B4-BE49-F238E27FC236}">
                <a16:creationId xmlns:a16="http://schemas.microsoft.com/office/drawing/2014/main" id="{13EDF019-D098-696C-9874-018D519D5922}"/>
              </a:ext>
            </a:extLst>
          </p:cNvPr>
          <p:cNvSpPr/>
          <p:nvPr/>
        </p:nvSpPr>
        <p:spPr>
          <a:xfrm rot="5400000">
            <a:off x="4887121" y="1555897"/>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5620037C-9E7B-013B-C34B-001418ADA18C}"/>
              </a:ext>
            </a:extLst>
          </p:cNvPr>
          <p:cNvSpPr/>
          <p:nvPr/>
        </p:nvSpPr>
        <p:spPr>
          <a:xfrm rot="10800000">
            <a:off x="4495800" y="5793395"/>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6665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D6ABD0-352A-9501-81BE-F8F7B7FC2512}"/>
              </a:ext>
            </a:extLst>
          </p:cNvPr>
          <p:cNvPicPr>
            <a:picLocks noChangeAspect="1"/>
          </p:cNvPicPr>
          <p:nvPr/>
        </p:nvPicPr>
        <p:blipFill>
          <a:blip r:embed="rId3"/>
          <a:stretch>
            <a:fillRect/>
          </a:stretch>
        </p:blipFill>
        <p:spPr>
          <a:xfrm>
            <a:off x="152400" y="381000"/>
            <a:ext cx="6781800" cy="6248400"/>
          </a:xfrm>
          <a:prstGeom prst="rect">
            <a:avLst/>
          </a:prstGeom>
        </p:spPr>
        <p:style>
          <a:lnRef idx="2">
            <a:schemeClr val="accent6"/>
          </a:lnRef>
          <a:fillRef idx="1">
            <a:schemeClr val="lt1"/>
          </a:fillRef>
          <a:effectRef idx="0">
            <a:schemeClr val="accent6"/>
          </a:effectRef>
          <a:fontRef idx="minor">
            <a:schemeClr val="dk1"/>
          </a:fontRef>
        </p:style>
      </p:pic>
      <p:pic>
        <p:nvPicPr>
          <p:cNvPr id="9" name="Picture 8">
            <a:extLst>
              <a:ext uri="{FF2B5EF4-FFF2-40B4-BE49-F238E27FC236}">
                <a16:creationId xmlns:a16="http://schemas.microsoft.com/office/drawing/2014/main" id="{14A20CBC-A85F-D290-C61A-6E43E5901A3C}"/>
              </a:ext>
            </a:extLst>
          </p:cNvPr>
          <p:cNvPicPr>
            <a:picLocks noChangeAspect="1"/>
          </p:cNvPicPr>
          <p:nvPr/>
        </p:nvPicPr>
        <p:blipFill>
          <a:blip r:embed="rId4"/>
          <a:stretch>
            <a:fillRect/>
          </a:stretch>
        </p:blipFill>
        <p:spPr>
          <a:xfrm>
            <a:off x="6858000" y="2133600"/>
            <a:ext cx="5010849" cy="4115374"/>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a:extLst>
              <a:ext uri="{FF2B5EF4-FFF2-40B4-BE49-F238E27FC236}">
                <a16:creationId xmlns:a16="http://schemas.microsoft.com/office/drawing/2014/main" id="{35D355A4-BF60-BA8D-15F4-626A9ABF13A0}"/>
              </a:ext>
            </a:extLst>
          </p:cNvPr>
          <p:cNvSpPr txBox="1"/>
          <p:nvPr/>
        </p:nvSpPr>
        <p:spPr>
          <a:xfrm>
            <a:off x="7878566" y="609026"/>
            <a:ext cx="3657600" cy="830997"/>
          </a:xfrm>
          <a:prstGeom prst="rect">
            <a:avLst/>
          </a:prstGeom>
          <a:noFill/>
        </p:spPr>
        <p:txBody>
          <a:bodyPr wrap="square" rtlCol="0">
            <a:spAutoFit/>
          </a:bodyPr>
          <a:lstStyle/>
          <a:p>
            <a:r>
              <a:rPr lang="en-US" sz="4800" dirty="0"/>
              <a:t>The Robot</a:t>
            </a:r>
          </a:p>
        </p:txBody>
      </p:sp>
    </p:spTree>
    <p:extLst>
      <p:ext uri="{BB962C8B-B14F-4D97-AF65-F5344CB8AC3E}">
        <p14:creationId xmlns:p14="http://schemas.microsoft.com/office/powerpoint/2010/main" val="25399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19ED77-1A34-C74C-A1EA-21277536A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4" y="739314"/>
            <a:ext cx="6265432" cy="2817813"/>
          </a:xfrm>
          <a:prstGeom prst="rect">
            <a:avLst/>
          </a:prstGeom>
          <a:ln w="76200"/>
        </p:spPr>
        <p:style>
          <a:lnRef idx="2">
            <a:schemeClr val="dk1">
              <a:shade val="50000"/>
            </a:schemeClr>
          </a:lnRef>
          <a:fillRef idx="1">
            <a:schemeClr val="dk1"/>
          </a:fillRef>
          <a:effectRef idx="0">
            <a:schemeClr val="dk1"/>
          </a:effectRef>
          <a:fontRef idx="minor">
            <a:schemeClr val="lt1"/>
          </a:fontRef>
        </p:style>
      </p:pic>
      <p:pic>
        <p:nvPicPr>
          <p:cNvPr id="1028" name="Picture 4">
            <a:extLst>
              <a:ext uri="{FF2B5EF4-FFF2-40B4-BE49-F238E27FC236}">
                <a16:creationId xmlns:a16="http://schemas.microsoft.com/office/drawing/2014/main" id="{464E68DA-33EF-F961-3ACA-CBF850C8F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569" y="3577180"/>
            <a:ext cx="6265431" cy="3282825"/>
          </a:xfrm>
          <a:prstGeom prst="rect">
            <a:avLst/>
          </a:prstGeom>
          <a:ln w="76200"/>
        </p:spPr>
        <p:style>
          <a:lnRef idx="2">
            <a:schemeClr val="dk1">
              <a:shade val="50000"/>
            </a:schemeClr>
          </a:lnRef>
          <a:fillRef idx="1">
            <a:schemeClr val="dk1"/>
          </a:fillRef>
          <a:effectRef idx="0">
            <a:schemeClr val="dk1"/>
          </a:effectRef>
          <a:fontRef idx="minor">
            <a:schemeClr val="lt1"/>
          </a:fontRef>
        </p:style>
      </p:pic>
      <p:sp>
        <p:nvSpPr>
          <p:cNvPr id="9" name="TextBox 8">
            <a:extLst>
              <a:ext uri="{FF2B5EF4-FFF2-40B4-BE49-F238E27FC236}">
                <a16:creationId xmlns:a16="http://schemas.microsoft.com/office/drawing/2014/main" id="{43704570-CB2F-128C-6762-C679AEF0965B}"/>
              </a:ext>
            </a:extLst>
          </p:cNvPr>
          <p:cNvSpPr txBox="1"/>
          <p:nvPr/>
        </p:nvSpPr>
        <p:spPr>
          <a:xfrm>
            <a:off x="6477000" y="791463"/>
            <a:ext cx="3429000" cy="369332"/>
          </a:xfrm>
          <a:prstGeom prst="rect">
            <a:avLst/>
          </a:prstGeom>
          <a:noFill/>
        </p:spPr>
        <p:txBody>
          <a:bodyPr wrap="square" rtlCol="0">
            <a:spAutoFit/>
          </a:bodyPr>
          <a:lstStyle/>
          <a:p>
            <a:r>
              <a:rPr lang="en-US" dirty="0"/>
              <a:t>Before Data Parity</a:t>
            </a:r>
          </a:p>
        </p:txBody>
      </p:sp>
      <p:sp>
        <p:nvSpPr>
          <p:cNvPr id="10" name="TextBox 9">
            <a:extLst>
              <a:ext uri="{FF2B5EF4-FFF2-40B4-BE49-F238E27FC236}">
                <a16:creationId xmlns:a16="http://schemas.microsoft.com/office/drawing/2014/main" id="{8718FC39-9820-8536-96B2-0F8A526BCE20}"/>
              </a:ext>
            </a:extLst>
          </p:cNvPr>
          <p:cNvSpPr txBox="1"/>
          <p:nvPr/>
        </p:nvSpPr>
        <p:spPr>
          <a:xfrm>
            <a:off x="3886200" y="6031468"/>
            <a:ext cx="3429000" cy="369332"/>
          </a:xfrm>
          <a:prstGeom prst="rect">
            <a:avLst/>
          </a:prstGeom>
          <a:noFill/>
        </p:spPr>
        <p:txBody>
          <a:bodyPr wrap="square" rtlCol="0">
            <a:spAutoFit/>
          </a:bodyPr>
          <a:lstStyle/>
          <a:p>
            <a:r>
              <a:rPr lang="en-US" dirty="0"/>
              <a:t>After Data Parity</a:t>
            </a:r>
          </a:p>
        </p:txBody>
      </p:sp>
      <p:cxnSp>
        <p:nvCxnSpPr>
          <p:cNvPr id="12" name="Straight Arrow Connector 11">
            <a:extLst>
              <a:ext uri="{FF2B5EF4-FFF2-40B4-BE49-F238E27FC236}">
                <a16:creationId xmlns:a16="http://schemas.microsoft.com/office/drawing/2014/main" id="{6D649A2C-047F-98F8-9A36-0C8E674AF82E}"/>
              </a:ext>
            </a:extLst>
          </p:cNvPr>
          <p:cNvCxnSpPr>
            <a:cxnSpLocks/>
          </p:cNvCxnSpPr>
          <p:nvPr/>
        </p:nvCxnSpPr>
        <p:spPr>
          <a:xfrm>
            <a:off x="1600200" y="2133600"/>
            <a:ext cx="533400" cy="57070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EE386FCA-6CBB-035E-EF7E-28DFD2AA0A80}"/>
              </a:ext>
            </a:extLst>
          </p:cNvPr>
          <p:cNvCxnSpPr>
            <a:cxnSpLocks/>
          </p:cNvCxnSpPr>
          <p:nvPr/>
        </p:nvCxnSpPr>
        <p:spPr>
          <a:xfrm flipV="1">
            <a:off x="1600200" y="1668380"/>
            <a:ext cx="685800" cy="49730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7BEC33C-1783-5886-98A8-A07C48847E35}"/>
              </a:ext>
            </a:extLst>
          </p:cNvPr>
          <p:cNvCxnSpPr>
            <a:cxnSpLocks/>
          </p:cNvCxnSpPr>
          <p:nvPr/>
        </p:nvCxnSpPr>
        <p:spPr>
          <a:xfrm flipH="1" flipV="1">
            <a:off x="3200400" y="1573339"/>
            <a:ext cx="398552" cy="34369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0394CBBE-E366-8109-FB2C-22E4E738556F}"/>
              </a:ext>
            </a:extLst>
          </p:cNvPr>
          <p:cNvCxnSpPr>
            <a:cxnSpLocks/>
          </p:cNvCxnSpPr>
          <p:nvPr/>
        </p:nvCxnSpPr>
        <p:spPr>
          <a:xfrm flipH="1">
            <a:off x="3124200" y="1917032"/>
            <a:ext cx="474752" cy="75519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589EBEED-C9DA-46F5-EDBF-E4ABA6DF36C6}"/>
              </a:ext>
            </a:extLst>
          </p:cNvPr>
          <p:cNvCxnSpPr>
            <a:cxnSpLocks/>
          </p:cNvCxnSpPr>
          <p:nvPr/>
        </p:nvCxnSpPr>
        <p:spPr>
          <a:xfrm flipV="1">
            <a:off x="5374105" y="1524969"/>
            <a:ext cx="609600" cy="75968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06BB4ECC-459B-B20E-AFEC-103FB173C41D}"/>
              </a:ext>
            </a:extLst>
          </p:cNvPr>
          <p:cNvCxnSpPr>
            <a:cxnSpLocks/>
          </p:cNvCxnSpPr>
          <p:nvPr/>
        </p:nvCxnSpPr>
        <p:spPr>
          <a:xfrm>
            <a:off x="5410200" y="2257375"/>
            <a:ext cx="381000" cy="963019"/>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143E4A2D-6BFF-B079-C64F-CBE35E161AE1}"/>
              </a:ext>
            </a:extLst>
          </p:cNvPr>
          <p:cNvCxnSpPr>
            <a:cxnSpLocks/>
          </p:cNvCxnSpPr>
          <p:nvPr/>
        </p:nvCxnSpPr>
        <p:spPr>
          <a:xfrm>
            <a:off x="7196158" y="5292687"/>
            <a:ext cx="723900" cy="69765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E34FDF66-0B07-20A0-1A8E-46EF5B833423}"/>
              </a:ext>
            </a:extLst>
          </p:cNvPr>
          <p:cNvCxnSpPr>
            <a:cxnSpLocks/>
          </p:cNvCxnSpPr>
          <p:nvPr/>
        </p:nvCxnSpPr>
        <p:spPr>
          <a:xfrm flipH="1">
            <a:off x="9748858" y="5023800"/>
            <a:ext cx="477748"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6984F86C-B7F2-3E7E-C28E-9A994533F069}"/>
              </a:ext>
            </a:extLst>
          </p:cNvPr>
          <p:cNvCxnSpPr>
            <a:cxnSpLocks/>
          </p:cNvCxnSpPr>
          <p:nvPr/>
        </p:nvCxnSpPr>
        <p:spPr>
          <a:xfrm flipH="1" flipV="1">
            <a:off x="9748858" y="4313937"/>
            <a:ext cx="477748" cy="70986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237E70A2-2805-4266-C858-3FBB1DABA2A0}"/>
              </a:ext>
            </a:extLst>
          </p:cNvPr>
          <p:cNvCxnSpPr>
            <a:cxnSpLocks/>
          </p:cNvCxnSpPr>
          <p:nvPr/>
        </p:nvCxnSpPr>
        <p:spPr>
          <a:xfrm flipH="1">
            <a:off x="9596458" y="5023800"/>
            <a:ext cx="630148" cy="104273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86A71FC7-9A1F-0AC8-30F1-C2FF41B6A746}"/>
              </a:ext>
            </a:extLst>
          </p:cNvPr>
          <p:cNvCxnSpPr>
            <a:cxnSpLocks/>
          </p:cNvCxnSpPr>
          <p:nvPr/>
        </p:nvCxnSpPr>
        <p:spPr>
          <a:xfrm flipV="1">
            <a:off x="11062541" y="4313937"/>
            <a:ext cx="609600" cy="75968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2FFFA5E2-5D84-C6A8-1E3D-0F4A265DF101}"/>
              </a:ext>
            </a:extLst>
          </p:cNvPr>
          <p:cNvCxnSpPr>
            <a:cxnSpLocks/>
          </p:cNvCxnSpPr>
          <p:nvPr/>
        </p:nvCxnSpPr>
        <p:spPr>
          <a:xfrm>
            <a:off x="11049000" y="5029200"/>
            <a:ext cx="528658" cy="884937"/>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05A1D62C-3664-92FD-9041-0B0B5BCB772F}"/>
              </a:ext>
            </a:extLst>
          </p:cNvPr>
          <p:cNvCxnSpPr>
            <a:cxnSpLocks/>
          </p:cNvCxnSpPr>
          <p:nvPr/>
        </p:nvCxnSpPr>
        <p:spPr>
          <a:xfrm flipV="1">
            <a:off x="7196158" y="4588972"/>
            <a:ext cx="838200" cy="70371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A5B02FF8-CB66-0F7D-4FBB-D89BD87537BB}"/>
              </a:ext>
            </a:extLst>
          </p:cNvPr>
          <p:cNvSpPr txBox="1"/>
          <p:nvPr/>
        </p:nvSpPr>
        <p:spPr>
          <a:xfrm>
            <a:off x="3588888" y="63793"/>
            <a:ext cx="4640712" cy="523220"/>
          </a:xfrm>
          <a:prstGeom prst="rect">
            <a:avLst/>
          </a:prstGeom>
          <a:noFill/>
        </p:spPr>
        <p:txBody>
          <a:bodyPr wrap="square" rtlCol="0">
            <a:spAutoFit/>
          </a:bodyPr>
          <a:lstStyle/>
          <a:p>
            <a:r>
              <a:rPr lang="en-US" sz="2800" dirty="0"/>
              <a:t>Why Good Data is important.</a:t>
            </a:r>
          </a:p>
        </p:txBody>
      </p:sp>
    </p:spTree>
    <p:extLst>
      <p:ext uri="{BB962C8B-B14F-4D97-AF65-F5344CB8AC3E}">
        <p14:creationId xmlns:p14="http://schemas.microsoft.com/office/powerpoint/2010/main" val="100601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C2BB08F-F408-1B39-2993-D0AA034B8273}"/>
              </a:ext>
            </a:extLst>
          </p:cNvPr>
          <p:cNvPicPr>
            <a:picLocks noChangeAspect="1"/>
          </p:cNvPicPr>
          <p:nvPr/>
        </p:nvPicPr>
        <p:blipFill>
          <a:blip r:embed="rId2"/>
          <a:stretch>
            <a:fillRect/>
          </a:stretch>
        </p:blipFill>
        <p:spPr>
          <a:xfrm>
            <a:off x="314324" y="959740"/>
            <a:ext cx="2057400" cy="594649"/>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4C55247C-F45C-1DBC-847C-E2EA6EBC549F}"/>
              </a:ext>
            </a:extLst>
          </p:cNvPr>
          <p:cNvPicPr>
            <a:picLocks noChangeAspect="1"/>
          </p:cNvPicPr>
          <p:nvPr/>
        </p:nvPicPr>
        <p:blipFill>
          <a:blip r:embed="rId3"/>
          <a:stretch>
            <a:fillRect/>
          </a:stretch>
        </p:blipFill>
        <p:spPr>
          <a:xfrm>
            <a:off x="228600" y="152400"/>
            <a:ext cx="2228849" cy="457200"/>
          </a:xfrm>
          <a:prstGeom prst="rect">
            <a:avLst/>
          </a:prstGeom>
        </p:spPr>
        <p:style>
          <a:lnRef idx="2">
            <a:schemeClr val="accent6"/>
          </a:lnRef>
          <a:fillRef idx="1">
            <a:schemeClr val="lt1"/>
          </a:fillRef>
          <a:effectRef idx="0">
            <a:schemeClr val="accent6"/>
          </a:effectRef>
          <a:fontRef idx="minor">
            <a:schemeClr val="dk1"/>
          </a:fontRef>
        </p:style>
      </p:pic>
      <p:pic>
        <p:nvPicPr>
          <p:cNvPr id="10" name="Picture 9">
            <a:extLst>
              <a:ext uri="{FF2B5EF4-FFF2-40B4-BE49-F238E27FC236}">
                <a16:creationId xmlns:a16="http://schemas.microsoft.com/office/drawing/2014/main" id="{902F03FB-2946-F80A-136A-7EC5FF77BCE9}"/>
              </a:ext>
            </a:extLst>
          </p:cNvPr>
          <p:cNvPicPr>
            <a:picLocks noChangeAspect="1"/>
          </p:cNvPicPr>
          <p:nvPr/>
        </p:nvPicPr>
        <p:blipFill>
          <a:blip r:embed="rId4"/>
          <a:stretch>
            <a:fillRect/>
          </a:stretch>
        </p:blipFill>
        <p:spPr>
          <a:xfrm>
            <a:off x="2209800" y="304800"/>
            <a:ext cx="2784319" cy="1157481"/>
          </a:xfrm>
          <a:prstGeom prst="rect">
            <a:avLst/>
          </a:prstGeom>
        </p:spPr>
        <p:style>
          <a:lnRef idx="2">
            <a:schemeClr val="accent6"/>
          </a:lnRef>
          <a:fillRef idx="1">
            <a:schemeClr val="lt1"/>
          </a:fillRef>
          <a:effectRef idx="0">
            <a:schemeClr val="accent6"/>
          </a:effectRef>
          <a:fontRef idx="minor">
            <a:schemeClr val="dk1"/>
          </a:fontRef>
        </p:style>
      </p:pic>
      <p:pic>
        <p:nvPicPr>
          <p:cNvPr id="14" name="Picture 13">
            <a:extLst>
              <a:ext uri="{FF2B5EF4-FFF2-40B4-BE49-F238E27FC236}">
                <a16:creationId xmlns:a16="http://schemas.microsoft.com/office/drawing/2014/main" id="{1507CA86-958B-EFF8-ECBB-A3B31633DDD7}"/>
              </a:ext>
            </a:extLst>
          </p:cNvPr>
          <p:cNvPicPr>
            <a:picLocks noChangeAspect="1"/>
          </p:cNvPicPr>
          <p:nvPr/>
        </p:nvPicPr>
        <p:blipFill>
          <a:blip r:embed="rId5"/>
          <a:stretch>
            <a:fillRect/>
          </a:stretch>
        </p:blipFill>
        <p:spPr>
          <a:xfrm>
            <a:off x="3834384" y="1860969"/>
            <a:ext cx="7878274" cy="1038370"/>
          </a:xfrm>
          <a:prstGeom prst="rect">
            <a:avLst/>
          </a:prstGeom>
        </p:spPr>
        <p:style>
          <a:lnRef idx="2">
            <a:schemeClr val="accent6"/>
          </a:lnRef>
          <a:fillRef idx="1">
            <a:schemeClr val="lt1"/>
          </a:fillRef>
          <a:effectRef idx="0">
            <a:schemeClr val="accent6"/>
          </a:effectRef>
          <a:fontRef idx="minor">
            <a:schemeClr val="dk1"/>
          </a:fontRef>
        </p:style>
      </p:pic>
      <p:pic>
        <p:nvPicPr>
          <p:cNvPr id="16" name="Picture 15">
            <a:extLst>
              <a:ext uri="{FF2B5EF4-FFF2-40B4-BE49-F238E27FC236}">
                <a16:creationId xmlns:a16="http://schemas.microsoft.com/office/drawing/2014/main" id="{63DDF910-B67A-7850-01AC-83B8C0B90B3A}"/>
              </a:ext>
            </a:extLst>
          </p:cNvPr>
          <p:cNvPicPr>
            <a:picLocks noChangeAspect="1"/>
          </p:cNvPicPr>
          <p:nvPr/>
        </p:nvPicPr>
        <p:blipFill>
          <a:blip r:embed="rId6"/>
          <a:stretch>
            <a:fillRect/>
          </a:stretch>
        </p:blipFill>
        <p:spPr>
          <a:xfrm>
            <a:off x="311449" y="2867362"/>
            <a:ext cx="5620534" cy="600159"/>
          </a:xfrm>
          <a:prstGeom prst="rect">
            <a:avLst/>
          </a:prstGeom>
        </p:spPr>
        <p:style>
          <a:lnRef idx="2">
            <a:schemeClr val="accent6"/>
          </a:lnRef>
          <a:fillRef idx="1">
            <a:schemeClr val="lt1"/>
          </a:fillRef>
          <a:effectRef idx="0">
            <a:schemeClr val="accent6"/>
          </a:effectRef>
          <a:fontRef idx="minor">
            <a:schemeClr val="dk1"/>
          </a:fontRef>
        </p:style>
      </p:pic>
      <p:pic>
        <p:nvPicPr>
          <p:cNvPr id="20" name="Picture 19">
            <a:extLst>
              <a:ext uri="{FF2B5EF4-FFF2-40B4-BE49-F238E27FC236}">
                <a16:creationId xmlns:a16="http://schemas.microsoft.com/office/drawing/2014/main" id="{F0B5A0BC-7DDF-612F-ECA7-32C28DC95572}"/>
              </a:ext>
            </a:extLst>
          </p:cNvPr>
          <p:cNvPicPr>
            <a:picLocks noChangeAspect="1"/>
          </p:cNvPicPr>
          <p:nvPr/>
        </p:nvPicPr>
        <p:blipFill>
          <a:blip r:embed="rId7"/>
          <a:stretch>
            <a:fillRect/>
          </a:stretch>
        </p:blipFill>
        <p:spPr>
          <a:xfrm>
            <a:off x="6068683" y="3450417"/>
            <a:ext cx="3860391" cy="1686947"/>
          </a:xfrm>
          <a:prstGeom prst="rect">
            <a:avLst/>
          </a:prstGeom>
        </p:spPr>
        <p:style>
          <a:lnRef idx="2">
            <a:schemeClr val="accent6"/>
          </a:lnRef>
          <a:fillRef idx="1">
            <a:schemeClr val="lt1"/>
          </a:fillRef>
          <a:effectRef idx="0">
            <a:schemeClr val="accent6"/>
          </a:effectRef>
          <a:fontRef idx="minor">
            <a:schemeClr val="dk1"/>
          </a:fontRef>
        </p:style>
      </p:pic>
      <p:pic>
        <p:nvPicPr>
          <p:cNvPr id="18" name="Picture 17">
            <a:extLst>
              <a:ext uri="{FF2B5EF4-FFF2-40B4-BE49-F238E27FC236}">
                <a16:creationId xmlns:a16="http://schemas.microsoft.com/office/drawing/2014/main" id="{8D6774DC-8B82-AE43-0B75-7A362C37095E}"/>
              </a:ext>
            </a:extLst>
          </p:cNvPr>
          <p:cNvPicPr>
            <a:picLocks noChangeAspect="1"/>
          </p:cNvPicPr>
          <p:nvPr/>
        </p:nvPicPr>
        <p:blipFill>
          <a:blip r:embed="rId8"/>
          <a:stretch>
            <a:fillRect/>
          </a:stretch>
        </p:blipFill>
        <p:spPr>
          <a:xfrm>
            <a:off x="7797945" y="3231376"/>
            <a:ext cx="3500257" cy="271680"/>
          </a:xfrm>
          <a:prstGeom prst="rect">
            <a:avLst/>
          </a:prstGeom>
        </p:spPr>
        <p:style>
          <a:lnRef idx="2">
            <a:schemeClr val="accent6"/>
          </a:lnRef>
          <a:fillRef idx="1">
            <a:schemeClr val="lt1"/>
          </a:fillRef>
          <a:effectRef idx="0">
            <a:schemeClr val="accent6"/>
          </a:effectRef>
          <a:fontRef idx="minor">
            <a:schemeClr val="dk1"/>
          </a:fontRef>
        </p:style>
      </p:pic>
      <p:pic>
        <p:nvPicPr>
          <p:cNvPr id="22" name="Picture 21">
            <a:extLst>
              <a:ext uri="{FF2B5EF4-FFF2-40B4-BE49-F238E27FC236}">
                <a16:creationId xmlns:a16="http://schemas.microsoft.com/office/drawing/2014/main" id="{9210A39E-0056-45DC-689E-87A3AE50FFC6}"/>
              </a:ext>
            </a:extLst>
          </p:cNvPr>
          <p:cNvPicPr>
            <a:picLocks noChangeAspect="1"/>
          </p:cNvPicPr>
          <p:nvPr/>
        </p:nvPicPr>
        <p:blipFill>
          <a:blip r:embed="rId9"/>
          <a:stretch>
            <a:fillRect/>
          </a:stretch>
        </p:blipFill>
        <p:spPr>
          <a:xfrm>
            <a:off x="9061993" y="4398140"/>
            <a:ext cx="2824214" cy="739224"/>
          </a:xfrm>
          <a:prstGeom prst="rect">
            <a:avLst/>
          </a:prstGeom>
        </p:spPr>
        <p:style>
          <a:lnRef idx="2">
            <a:schemeClr val="accent6"/>
          </a:lnRef>
          <a:fillRef idx="1">
            <a:schemeClr val="lt1"/>
          </a:fillRef>
          <a:effectRef idx="0">
            <a:schemeClr val="accent6"/>
          </a:effectRef>
          <a:fontRef idx="minor">
            <a:schemeClr val="dk1"/>
          </a:fontRef>
        </p:style>
      </p:pic>
      <p:pic>
        <p:nvPicPr>
          <p:cNvPr id="24" name="Picture 23">
            <a:extLst>
              <a:ext uri="{FF2B5EF4-FFF2-40B4-BE49-F238E27FC236}">
                <a16:creationId xmlns:a16="http://schemas.microsoft.com/office/drawing/2014/main" id="{62D935C3-1D26-A2D5-8AE0-366680FE24BF}"/>
              </a:ext>
            </a:extLst>
          </p:cNvPr>
          <p:cNvPicPr>
            <a:picLocks noChangeAspect="1"/>
          </p:cNvPicPr>
          <p:nvPr/>
        </p:nvPicPr>
        <p:blipFill>
          <a:blip r:embed="rId10"/>
          <a:stretch>
            <a:fillRect/>
          </a:stretch>
        </p:blipFill>
        <p:spPr>
          <a:xfrm>
            <a:off x="9716669" y="4998602"/>
            <a:ext cx="2381943" cy="1074086"/>
          </a:xfrm>
          <a:prstGeom prst="rect">
            <a:avLst/>
          </a:prstGeom>
        </p:spPr>
        <p:style>
          <a:lnRef idx="2">
            <a:schemeClr val="accent6"/>
          </a:lnRef>
          <a:fillRef idx="1">
            <a:schemeClr val="lt1"/>
          </a:fillRef>
          <a:effectRef idx="0">
            <a:schemeClr val="accent6"/>
          </a:effectRef>
          <a:fontRef idx="minor">
            <a:schemeClr val="dk1"/>
          </a:fontRef>
        </p:style>
      </p:pic>
      <p:pic>
        <p:nvPicPr>
          <p:cNvPr id="26" name="Picture 25">
            <a:extLst>
              <a:ext uri="{FF2B5EF4-FFF2-40B4-BE49-F238E27FC236}">
                <a16:creationId xmlns:a16="http://schemas.microsoft.com/office/drawing/2014/main" id="{686A421D-B05B-B25F-D66B-F2DF20433802}"/>
              </a:ext>
            </a:extLst>
          </p:cNvPr>
          <p:cNvPicPr>
            <a:picLocks noChangeAspect="1"/>
          </p:cNvPicPr>
          <p:nvPr/>
        </p:nvPicPr>
        <p:blipFill>
          <a:blip r:embed="rId11"/>
          <a:stretch>
            <a:fillRect/>
          </a:stretch>
        </p:blipFill>
        <p:spPr>
          <a:xfrm>
            <a:off x="228600" y="5362823"/>
            <a:ext cx="7033008" cy="1369666"/>
          </a:xfrm>
          <a:prstGeom prst="rect">
            <a:avLst/>
          </a:prstGeom>
        </p:spPr>
        <p:style>
          <a:lnRef idx="2">
            <a:schemeClr val="accent6"/>
          </a:lnRef>
          <a:fillRef idx="1">
            <a:schemeClr val="lt1"/>
          </a:fillRef>
          <a:effectRef idx="0">
            <a:schemeClr val="accent6"/>
          </a:effectRef>
          <a:fontRef idx="minor">
            <a:schemeClr val="dk1"/>
          </a:fontRef>
        </p:style>
      </p:pic>
      <p:sp>
        <p:nvSpPr>
          <p:cNvPr id="27" name="TextBox 26">
            <a:extLst>
              <a:ext uri="{FF2B5EF4-FFF2-40B4-BE49-F238E27FC236}">
                <a16:creationId xmlns:a16="http://schemas.microsoft.com/office/drawing/2014/main" id="{1FAE99C6-F881-1C4B-6E4A-6EC8F5EBDD1D}"/>
              </a:ext>
            </a:extLst>
          </p:cNvPr>
          <p:cNvSpPr txBox="1"/>
          <p:nvPr/>
        </p:nvSpPr>
        <p:spPr>
          <a:xfrm>
            <a:off x="6865189" y="1075225"/>
            <a:ext cx="5334000" cy="369332"/>
          </a:xfrm>
          <a:prstGeom prst="rect">
            <a:avLst/>
          </a:prstGeom>
          <a:noFill/>
        </p:spPr>
        <p:txBody>
          <a:bodyPr wrap="square" rtlCol="0">
            <a:spAutoFit/>
          </a:bodyPr>
          <a:lstStyle/>
          <a:p>
            <a:r>
              <a:rPr lang="en-US" dirty="0"/>
              <a:t>Import the dependencies again</a:t>
            </a:r>
          </a:p>
        </p:txBody>
      </p:sp>
      <p:sp>
        <p:nvSpPr>
          <p:cNvPr id="28" name="TextBox 27">
            <a:extLst>
              <a:ext uri="{FF2B5EF4-FFF2-40B4-BE49-F238E27FC236}">
                <a16:creationId xmlns:a16="http://schemas.microsoft.com/office/drawing/2014/main" id="{E62D6490-0A0E-68F6-B151-1FE50DEF43D2}"/>
              </a:ext>
            </a:extLst>
          </p:cNvPr>
          <p:cNvSpPr txBox="1"/>
          <p:nvPr/>
        </p:nvSpPr>
        <p:spPr>
          <a:xfrm>
            <a:off x="172959" y="1898636"/>
            <a:ext cx="3429000" cy="646331"/>
          </a:xfrm>
          <a:prstGeom prst="rect">
            <a:avLst/>
          </a:prstGeom>
          <a:noFill/>
        </p:spPr>
        <p:txBody>
          <a:bodyPr wrap="square" rtlCol="0">
            <a:spAutoFit/>
          </a:bodyPr>
          <a:lstStyle/>
          <a:p>
            <a:r>
              <a:rPr lang="en-US" dirty="0"/>
              <a:t>Pick the test data and save the identifiers.</a:t>
            </a:r>
          </a:p>
        </p:txBody>
      </p:sp>
      <p:sp>
        <p:nvSpPr>
          <p:cNvPr id="29" name="Arrow: Right 28">
            <a:extLst>
              <a:ext uri="{FF2B5EF4-FFF2-40B4-BE49-F238E27FC236}">
                <a16:creationId xmlns:a16="http://schemas.microsoft.com/office/drawing/2014/main" id="{F90AEAA8-F8AA-0BA4-BAA6-C1D34850353F}"/>
              </a:ext>
            </a:extLst>
          </p:cNvPr>
          <p:cNvSpPr/>
          <p:nvPr/>
        </p:nvSpPr>
        <p:spPr>
          <a:xfrm rot="10800000">
            <a:off x="5255985" y="1002017"/>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7B65B574-B9EE-5994-C455-F3DA750A5C26}"/>
              </a:ext>
            </a:extLst>
          </p:cNvPr>
          <p:cNvSpPr/>
          <p:nvPr/>
        </p:nvSpPr>
        <p:spPr>
          <a:xfrm rot="1736655">
            <a:off x="2769219" y="2287093"/>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7B13E6CE-C870-3CB3-10F8-DBF592311A02}"/>
              </a:ext>
            </a:extLst>
          </p:cNvPr>
          <p:cNvSpPr txBox="1"/>
          <p:nvPr/>
        </p:nvSpPr>
        <p:spPr>
          <a:xfrm>
            <a:off x="1315883" y="3789916"/>
            <a:ext cx="4143376" cy="1200329"/>
          </a:xfrm>
          <a:prstGeom prst="rect">
            <a:avLst/>
          </a:prstGeom>
          <a:noFill/>
        </p:spPr>
        <p:txBody>
          <a:bodyPr wrap="square" rtlCol="0">
            <a:spAutoFit/>
          </a:bodyPr>
          <a:lstStyle/>
          <a:p>
            <a:r>
              <a:rPr lang="en-US" dirty="0"/>
              <a:t>Here we run the data through the same formatting as before, encoding categorical data, dropping bad columns and scaling.</a:t>
            </a:r>
          </a:p>
        </p:txBody>
      </p:sp>
      <p:sp>
        <p:nvSpPr>
          <p:cNvPr id="33" name="Arrow: Right 32">
            <a:extLst>
              <a:ext uri="{FF2B5EF4-FFF2-40B4-BE49-F238E27FC236}">
                <a16:creationId xmlns:a16="http://schemas.microsoft.com/office/drawing/2014/main" id="{72827A25-2C0D-8015-F040-AAAA4D480591}"/>
              </a:ext>
            </a:extLst>
          </p:cNvPr>
          <p:cNvSpPr/>
          <p:nvPr/>
        </p:nvSpPr>
        <p:spPr>
          <a:xfrm rot="20137666">
            <a:off x="5015898" y="4509877"/>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0436DFB3-049B-BB0E-0B4E-1DD3B18CC1FA}"/>
              </a:ext>
            </a:extLst>
          </p:cNvPr>
          <p:cNvSpPr txBox="1"/>
          <p:nvPr/>
        </p:nvSpPr>
        <p:spPr>
          <a:xfrm rot="1523763">
            <a:off x="6108718" y="5603003"/>
            <a:ext cx="1493495" cy="52322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800" dirty="0"/>
              <a:t>TESTED!</a:t>
            </a:r>
          </a:p>
        </p:txBody>
      </p:sp>
      <p:sp>
        <p:nvSpPr>
          <p:cNvPr id="2" name="TextBox 1">
            <a:extLst>
              <a:ext uri="{FF2B5EF4-FFF2-40B4-BE49-F238E27FC236}">
                <a16:creationId xmlns:a16="http://schemas.microsoft.com/office/drawing/2014/main" id="{7BBE2454-A641-9192-2BAD-0D4CD0D6EF45}"/>
              </a:ext>
            </a:extLst>
          </p:cNvPr>
          <p:cNvSpPr txBox="1"/>
          <p:nvPr/>
        </p:nvSpPr>
        <p:spPr>
          <a:xfrm>
            <a:off x="5994149" y="117010"/>
            <a:ext cx="4751541" cy="584775"/>
          </a:xfrm>
          <a:prstGeom prst="rect">
            <a:avLst/>
          </a:prstGeom>
          <a:noFill/>
        </p:spPr>
        <p:txBody>
          <a:bodyPr wrap="square" rtlCol="0">
            <a:spAutoFit/>
          </a:bodyPr>
          <a:lstStyle/>
          <a:p>
            <a:r>
              <a:rPr lang="en-US" sz="3200" dirty="0"/>
              <a:t>Should we hire the robot.</a:t>
            </a:r>
          </a:p>
        </p:txBody>
      </p:sp>
    </p:spTree>
    <p:extLst>
      <p:ext uri="{BB962C8B-B14F-4D97-AF65-F5344CB8AC3E}">
        <p14:creationId xmlns:p14="http://schemas.microsoft.com/office/powerpoint/2010/main" val="206734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1C030C-61BD-0C5F-B7C2-87451584C85B}"/>
              </a:ext>
            </a:extLst>
          </p:cNvPr>
          <p:cNvPicPr>
            <a:picLocks noChangeAspect="1"/>
          </p:cNvPicPr>
          <p:nvPr/>
        </p:nvPicPr>
        <p:blipFill>
          <a:blip r:embed="rId2"/>
          <a:stretch>
            <a:fillRect/>
          </a:stretch>
        </p:blipFill>
        <p:spPr>
          <a:xfrm>
            <a:off x="304800" y="914400"/>
            <a:ext cx="4800600" cy="5638800"/>
          </a:xfrm>
          <a:prstGeom prst="rect">
            <a:avLst/>
          </a:prstGeom>
        </p:spPr>
        <p:style>
          <a:lnRef idx="2">
            <a:schemeClr val="accent6"/>
          </a:lnRef>
          <a:fillRef idx="1">
            <a:schemeClr val="lt1"/>
          </a:fillRef>
          <a:effectRef idx="0">
            <a:schemeClr val="accent6"/>
          </a:effectRef>
          <a:fontRef idx="minor">
            <a:schemeClr val="dk1"/>
          </a:fontRef>
        </p:style>
      </p:pic>
      <p:sp>
        <p:nvSpPr>
          <p:cNvPr id="10" name="TextBox 9">
            <a:extLst>
              <a:ext uri="{FF2B5EF4-FFF2-40B4-BE49-F238E27FC236}">
                <a16:creationId xmlns:a16="http://schemas.microsoft.com/office/drawing/2014/main" id="{A6236409-A9F4-6864-6C5A-87A702F8B9D0}"/>
              </a:ext>
            </a:extLst>
          </p:cNvPr>
          <p:cNvSpPr txBox="1"/>
          <p:nvPr/>
        </p:nvSpPr>
        <p:spPr>
          <a:xfrm>
            <a:off x="7467600" y="1674674"/>
            <a:ext cx="4573503" cy="17543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b="0" i="0" dirty="0">
                <a:solidFill>
                  <a:srgbClr val="D5D5D5"/>
                </a:solidFill>
                <a:effectLst/>
                <a:latin typeface="Courier New" panose="02070309020205020404" pitchFamily="49" charset="0"/>
              </a:rPr>
              <a:t>38/38 - 0s - loss: 0.2720 - accuracy: 0.8814 - precision: 0.7949 - 80ms/epoch - 2ms/step Loss: 0.2720300853252411, Accuracy: 0.881426215171814, Precision: 0.7948718070983887</a:t>
            </a:r>
            <a:endParaRPr lang="en-US" dirty="0"/>
          </a:p>
        </p:txBody>
      </p:sp>
      <p:sp>
        <p:nvSpPr>
          <p:cNvPr id="11" name="TextBox 10">
            <a:extLst>
              <a:ext uri="{FF2B5EF4-FFF2-40B4-BE49-F238E27FC236}">
                <a16:creationId xmlns:a16="http://schemas.microsoft.com/office/drawing/2014/main" id="{1A526E48-BAAA-802A-75BF-CA2D018B3E65}"/>
              </a:ext>
            </a:extLst>
          </p:cNvPr>
          <p:cNvSpPr txBox="1"/>
          <p:nvPr/>
        </p:nvSpPr>
        <p:spPr>
          <a:xfrm>
            <a:off x="5638800" y="3886200"/>
            <a:ext cx="4419600" cy="20313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Confidently wrong is an understatement.</a:t>
            </a:r>
          </a:p>
          <a:p>
            <a:endParaRPr lang="en-US" dirty="0"/>
          </a:p>
          <a:p>
            <a:r>
              <a:rPr lang="en-US" dirty="0"/>
              <a:t>The NN was able to accurately predict 18/120 drafted players. 42/60 of the predictions were false positives. This, all the while itself reporting an accuracy and precision of 80-90%</a:t>
            </a:r>
          </a:p>
        </p:txBody>
      </p:sp>
      <p:sp>
        <p:nvSpPr>
          <p:cNvPr id="12" name="TextBox 11">
            <a:extLst>
              <a:ext uri="{FF2B5EF4-FFF2-40B4-BE49-F238E27FC236}">
                <a16:creationId xmlns:a16="http://schemas.microsoft.com/office/drawing/2014/main" id="{77FA8F9F-46DC-D756-51E8-0180B6868C46}"/>
              </a:ext>
            </a:extLst>
          </p:cNvPr>
          <p:cNvSpPr txBox="1"/>
          <p:nvPr/>
        </p:nvSpPr>
        <p:spPr>
          <a:xfrm>
            <a:off x="7772400" y="152400"/>
            <a:ext cx="5486400" cy="584775"/>
          </a:xfrm>
          <a:prstGeom prst="rect">
            <a:avLst/>
          </a:prstGeom>
          <a:noFill/>
        </p:spPr>
        <p:txBody>
          <a:bodyPr wrap="square" rtlCol="0">
            <a:spAutoFit/>
          </a:bodyPr>
          <a:lstStyle/>
          <a:p>
            <a:r>
              <a:rPr lang="en-US" sz="3200" dirty="0"/>
              <a:t>No.</a:t>
            </a:r>
          </a:p>
        </p:txBody>
      </p:sp>
    </p:spTree>
    <p:extLst>
      <p:ext uri="{BB962C8B-B14F-4D97-AF65-F5344CB8AC3E}">
        <p14:creationId xmlns:p14="http://schemas.microsoft.com/office/powerpoint/2010/main" val="275365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E74EABF-E2C1-EBB5-86CB-3DFA74B1A20E}"/>
              </a:ext>
            </a:extLst>
          </p:cNvPr>
          <p:cNvPicPr>
            <a:picLocks noChangeAspect="1"/>
          </p:cNvPicPr>
          <p:nvPr/>
        </p:nvPicPr>
        <p:blipFill>
          <a:blip r:embed="rId2"/>
          <a:stretch>
            <a:fillRect/>
          </a:stretch>
        </p:blipFill>
        <p:spPr>
          <a:xfrm>
            <a:off x="1175406" y="1676400"/>
            <a:ext cx="5355772" cy="9144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2" name="Picture 11">
            <a:extLst>
              <a:ext uri="{FF2B5EF4-FFF2-40B4-BE49-F238E27FC236}">
                <a16:creationId xmlns:a16="http://schemas.microsoft.com/office/drawing/2014/main" id="{C95A4CB7-CE65-B5EF-F35B-69A00C6837B8}"/>
              </a:ext>
            </a:extLst>
          </p:cNvPr>
          <p:cNvPicPr>
            <a:picLocks noChangeAspect="1"/>
          </p:cNvPicPr>
          <p:nvPr/>
        </p:nvPicPr>
        <p:blipFill>
          <a:blip r:embed="rId3"/>
          <a:stretch>
            <a:fillRect/>
          </a:stretch>
        </p:blipFill>
        <p:spPr>
          <a:xfrm>
            <a:off x="139358" y="2806460"/>
            <a:ext cx="3713934" cy="396096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4" name="Picture 13">
            <a:extLst>
              <a:ext uri="{FF2B5EF4-FFF2-40B4-BE49-F238E27FC236}">
                <a16:creationId xmlns:a16="http://schemas.microsoft.com/office/drawing/2014/main" id="{9F88C9A3-5B1A-55D6-51A1-64253B1A8684}"/>
              </a:ext>
            </a:extLst>
          </p:cNvPr>
          <p:cNvPicPr>
            <a:picLocks noChangeAspect="1"/>
          </p:cNvPicPr>
          <p:nvPr/>
        </p:nvPicPr>
        <p:blipFill>
          <a:blip r:embed="rId4"/>
          <a:stretch>
            <a:fillRect/>
          </a:stretch>
        </p:blipFill>
        <p:spPr>
          <a:xfrm>
            <a:off x="3981757" y="2819400"/>
            <a:ext cx="7944261" cy="396096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pic>
        <p:nvPicPr>
          <p:cNvPr id="10" name="Picture 9">
            <a:extLst>
              <a:ext uri="{FF2B5EF4-FFF2-40B4-BE49-F238E27FC236}">
                <a16:creationId xmlns:a16="http://schemas.microsoft.com/office/drawing/2014/main" id="{F4D4DBAD-5BC4-CC88-5D21-5DF372E21BC0}"/>
              </a:ext>
            </a:extLst>
          </p:cNvPr>
          <p:cNvPicPr>
            <a:picLocks noChangeAspect="1"/>
          </p:cNvPicPr>
          <p:nvPr/>
        </p:nvPicPr>
        <p:blipFill>
          <a:blip r:embed="rId5"/>
          <a:stretch>
            <a:fillRect/>
          </a:stretch>
        </p:blipFill>
        <p:spPr>
          <a:xfrm>
            <a:off x="7953887" y="685800"/>
            <a:ext cx="3774453" cy="2546187"/>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pic>
      <p:sp>
        <p:nvSpPr>
          <p:cNvPr id="17" name="TextBox 16">
            <a:extLst>
              <a:ext uri="{FF2B5EF4-FFF2-40B4-BE49-F238E27FC236}">
                <a16:creationId xmlns:a16="http://schemas.microsoft.com/office/drawing/2014/main" id="{EFA95520-3723-504B-E5C2-975C32D3BEE1}"/>
              </a:ext>
            </a:extLst>
          </p:cNvPr>
          <p:cNvSpPr txBox="1"/>
          <p:nvPr/>
        </p:nvSpPr>
        <p:spPr>
          <a:xfrm>
            <a:off x="2568778" y="381000"/>
            <a:ext cx="3962400" cy="923330"/>
          </a:xfrm>
          <a:prstGeom prst="rect">
            <a:avLst/>
          </a:prstGeom>
          <a:noFill/>
        </p:spPr>
        <p:txBody>
          <a:bodyPr wrap="square" rtlCol="0">
            <a:spAutoFit/>
          </a:bodyPr>
          <a:lstStyle/>
          <a:p>
            <a:r>
              <a:rPr lang="en-US" sz="5400" dirty="0"/>
              <a:t>K.I.S.S</a:t>
            </a:r>
          </a:p>
        </p:txBody>
      </p:sp>
    </p:spTree>
    <p:extLst>
      <p:ext uri="{BB962C8B-B14F-4D97-AF65-F5344CB8AC3E}">
        <p14:creationId xmlns:p14="http://schemas.microsoft.com/office/powerpoint/2010/main" val="154501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39F8F-16DA-E6BF-8A5C-6786F350F081}"/>
              </a:ext>
            </a:extLst>
          </p:cNvPr>
          <p:cNvPicPr>
            <a:picLocks noChangeAspect="1"/>
          </p:cNvPicPr>
          <p:nvPr/>
        </p:nvPicPr>
        <p:blipFill>
          <a:blip r:embed="rId3"/>
          <a:stretch>
            <a:fillRect/>
          </a:stretch>
        </p:blipFill>
        <p:spPr>
          <a:xfrm>
            <a:off x="482003" y="316302"/>
            <a:ext cx="1855095" cy="6172200"/>
          </a:xfrm>
          <a:prstGeom prst="rect">
            <a:avLst/>
          </a:prstGeom>
          <a:ln w="57150"/>
        </p:spPr>
        <p:style>
          <a:lnRef idx="1">
            <a:schemeClr val="dk1"/>
          </a:lnRef>
          <a:fillRef idx="2">
            <a:schemeClr val="dk1"/>
          </a:fillRef>
          <a:effectRef idx="1">
            <a:schemeClr val="dk1"/>
          </a:effectRef>
          <a:fontRef idx="minor">
            <a:schemeClr val="dk1"/>
          </a:fontRef>
        </p:style>
      </p:pic>
      <p:pic>
        <p:nvPicPr>
          <p:cNvPr id="8" name="Picture 7">
            <a:extLst>
              <a:ext uri="{FF2B5EF4-FFF2-40B4-BE49-F238E27FC236}">
                <a16:creationId xmlns:a16="http://schemas.microsoft.com/office/drawing/2014/main" id="{9EF20966-2601-5513-2018-6EEFF8019633}"/>
              </a:ext>
            </a:extLst>
          </p:cNvPr>
          <p:cNvPicPr>
            <a:picLocks noChangeAspect="1"/>
          </p:cNvPicPr>
          <p:nvPr/>
        </p:nvPicPr>
        <p:blipFill>
          <a:blip r:embed="rId4"/>
          <a:stretch>
            <a:fillRect/>
          </a:stretch>
        </p:blipFill>
        <p:spPr>
          <a:xfrm>
            <a:off x="2743200" y="273170"/>
            <a:ext cx="1824629" cy="6172200"/>
          </a:xfrm>
          <a:prstGeom prst="rect">
            <a:avLst/>
          </a:prstGeom>
          <a:ln w="57150"/>
        </p:spPr>
        <p:style>
          <a:lnRef idx="1">
            <a:schemeClr val="dk1"/>
          </a:lnRef>
          <a:fillRef idx="2">
            <a:schemeClr val="dk1"/>
          </a:fillRef>
          <a:effectRef idx="1">
            <a:schemeClr val="dk1"/>
          </a:effectRef>
          <a:fontRef idx="minor">
            <a:schemeClr val="dk1"/>
          </a:fontRef>
        </p:style>
      </p:pic>
      <p:pic>
        <p:nvPicPr>
          <p:cNvPr id="10" name="Picture 9">
            <a:extLst>
              <a:ext uri="{FF2B5EF4-FFF2-40B4-BE49-F238E27FC236}">
                <a16:creationId xmlns:a16="http://schemas.microsoft.com/office/drawing/2014/main" id="{F2BFF5E9-B1F8-F1BA-4B67-A0D896CA2D8A}"/>
              </a:ext>
            </a:extLst>
          </p:cNvPr>
          <p:cNvPicPr>
            <a:picLocks noChangeAspect="1"/>
          </p:cNvPicPr>
          <p:nvPr/>
        </p:nvPicPr>
        <p:blipFill>
          <a:blip r:embed="rId5"/>
          <a:stretch>
            <a:fillRect/>
          </a:stretch>
        </p:blipFill>
        <p:spPr>
          <a:xfrm>
            <a:off x="4990108" y="287547"/>
            <a:ext cx="1905824" cy="6200955"/>
          </a:xfrm>
          <a:prstGeom prst="rect">
            <a:avLst/>
          </a:prstGeom>
          <a:ln w="57150"/>
        </p:spPr>
        <p:style>
          <a:lnRef idx="1">
            <a:schemeClr val="dk1"/>
          </a:lnRef>
          <a:fillRef idx="2">
            <a:schemeClr val="dk1"/>
          </a:fillRef>
          <a:effectRef idx="1">
            <a:schemeClr val="dk1"/>
          </a:effectRef>
          <a:fontRef idx="minor">
            <a:schemeClr val="dk1"/>
          </a:fontRef>
        </p:style>
      </p:pic>
      <p:pic>
        <p:nvPicPr>
          <p:cNvPr id="12" name="Picture 11">
            <a:extLst>
              <a:ext uri="{FF2B5EF4-FFF2-40B4-BE49-F238E27FC236}">
                <a16:creationId xmlns:a16="http://schemas.microsoft.com/office/drawing/2014/main" id="{BB353343-C143-0C93-45B9-E34A9FCF7AD2}"/>
              </a:ext>
            </a:extLst>
          </p:cNvPr>
          <p:cNvPicPr>
            <a:picLocks noChangeAspect="1"/>
          </p:cNvPicPr>
          <p:nvPr/>
        </p:nvPicPr>
        <p:blipFill>
          <a:blip r:embed="rId6"/>
          <a:stretch>
            <a:fillRect/>
          </a:stretch>
        </p:blipFill>
        <p:spPr>
          <a:xfrm>
            <a:off x="7318211" y="260230"/>
            <a:ext cx="1891754" cy="6172200"/>
          </a:xfrm>
          <a:prstGeom prst="rect">
            <a:avLst/>
          </a:prstGeom>
          <a:ln w="57150"/>
        </p:spPr>
        <p:style>
          <a:lnRef idx="1">
            <a:schemeClr val="dk1"/>
          </a:lnRef>
          <a:fillRef idx="2">
            <a:schemeClr val="dk1"/>
          </a:fillRef>
          <a:effectRef idx="1">
            <a:schemeClr val="dk1"/>
          </a:effectRef>
          <a:fontRef idx="minor">
            <a:schemeClr val="dk1"/>
          </a:fontRef>
        </p:style>
      </p:pic>
      <p:sp>
        <p:nvSpPr>
          <p:cNvPr id="13" name="TextBox 12">
            <a:extLst>
              <a:ext uri="{FF2B5EF4-FFF2-40B4-BE49-F238E27FC236}">
                <a16:creationId xmlns:a16="http://schemas.microsoft.com/office/drawing/2014/main" id="{AB33D91C-BF5A-8377-E40C-7D8E644968CF}"/>
              </a:ext>
            </a:extLst>
          </p:cNvPr>
          <p:cNvSpPr txBox="1"/>
          <p:nvPr/>
        </p:nvSpPr>
        <p:spPr>
          <a:xfrm>
            <a:off x="9867240" y="708123"/>
            <a:ext cx="1752600" cy="147732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482 correct drafted players predicted with half as many false positives.</a:t>
            </a:r>
          </a:p>
        </p:txBody>
      </p:sp>
      <p:sp>
        <p:nvSpPr>
          <p:cNvPr id="18" name="TextBox 17">
            <a:extLst>
              <a:ext uri="{FF2B5EF4-FFF2-40B4-BE49-F238E27FC236}">
                <a16:creationId xmlns:a16="http://schemas.microsoft.com/office/drawing/2014/main" id="{5811C716-0C92-86FD-3F81-5746D795C804}"/>
              </a:ext>
            </a:extLst>
          </p:cNvPr>
          <p:cNvSpPr txBox="1"/>
          <p:nvPr/>
        </p:nvSpPr>
        <p:spPr>
          <a:xfrm>
            <a:off x="9867240" y="2362200"/>
            <a:ext cx="1752600" cy="17543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While still not perfect, it is leaps and bounds better than the NN performed.</a:t>
            </a:r>
          </a:p>
        </p:txBody>
      </p:sp>
      <p:sp>
        <p:nvSpPr>
          <p:cNvPr id="19" name="TextBox 18">
            <a:extLst>
              <a:ext uri="{FF2B5EF4-FFF2-40B4-BE49-F238E27FC236}">
                <a16:creationId xmlns:a16="http://schemas.microsoft.com/office/drawing/2014/main" id="{C64A73B2-A411-E0DD-6435-A0182B811C2F}"/>
              </a:ext>
            </a:extLst>
          </p:cNvPr>
          <p:cNvSpPr txBox="1"/>
          <p:nvPr/>
        </p:nvSpPr>
        <p:spPr>
          <a:xfrm>
            <a:off x="9867240" y="4293275"/>
            <a:ext cx="1752600" cy="203132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t>This model also had the benefit of taking less time to put together and troubleshoot than the NN.</a:t>
            </a:r>
          </a:p>
        </p:txBody>
      </p:sp>
    </p:spTree>
    <p:extLst>
      <p:ext uri="{BB962C8B-B14F-4D97-AF65-F5344CB8AC3E}">
        <p14:creationId xmlns:p14="http://schemas.microsoft.com/office/powerpoint/2010/main" val="136844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10058400" cy="762001"/>
          </a:xfrm>
        </p:spPr>
        <p:txBody>
          <a:bodyPr/>
          <a:lstStyle/>
          <a:p>
            <a:pPr algn="ctr"/>
            <a:r>
              <a:rPr lang="en-US" dirty="0"/>
              <a:t>Lessons </a:t>
            </a:r>
            <a:r>
              <a:rPr lang="en-US" sz="4100" dirty="0"/>
              <a:t>Learned</a:t>
            </a:r>
          </a:p>
        </p:txBody>
      </p:sp>
      <p:sp>
        <p:nvSpPr>
          <p:cNvPr id="3" name="Text Placeholder 2"/>
          <p:cNvSpPr>
            <a:spLocks noGrp="1"/>
          </p:cNvSpPr>
          <p:nvPr>
            <p:ph type="body" idx="1"/>
          </p:nvPr>
        </p:nvSpPr>
        <p:spPr>
          <a:xfrm>
            <a:off x="863009" y="1477484"/>
            <a:ext cx="10058400" cy="2103916"/>
          </a:xfrm>
        </p:spPr>
        <p:txBody>
          <a:bodyPr>
            <a:normAutofit fontScale="92500" lnSpcReduction="20000"/>
          </a:bodyPr>
          <a:lstStyle/>
          <a:p>
            <a:r>
              <a:rPr lang="en-US" dirty="0"/>
              <a:t>The data was not meant for a NN, but was simple enough that a simpler ML model was able to use it.</a:t>
            </a:r>
          </a:p>
          <a:p>
            <a:r>
              <a:rPr lang="en-US" dirty="0"/>
              <a:t>While the data set seemed large at first with richness in the data.  It ultimately showed that a lot of the stats were just variations of other stats already present.    </a:t>
            </a:r>
          </a:p>
          <a:p>
            <a:r>
              <a:rPr lang="en-US" dirty="0"/>
              <a:t>Having so few positives (2% of drafted players) proved difficult to work with.</a:t>
            </a:r>
          </a:p>
          <a:p>
            <a:r>
              <a:rPr lang="en-US" dirty="0"/>
              <a:t>Each draft year is specific to the needs of the NBA</a:t>
            </a:r>
          </a:p>
          <a:p>
            <a:endParaRPr lang="en-US" dirty="0"/>
          </a:p>
          <a:p>
            <a:endParaRPr lang="en-US" dirty="0"/>
          </a:p>
          <a:p>
            <a:endParaRPr lang="en-US" dirty="0"/>
          </a:p>
        </p:txBody>
      </p:sp>
      <p:sp>
        <p:nvSpPr>
          <p:cNvPr id="4" name="Title 1">
            <a:extLst>
              <a:ext uri="{FF2B5EF4-FFF2-40B4-BE49-F238E27FC236}">
                <a16:creationId xmlns:a16="http://schemas.microsoft.com/office/drawing/2014/main" id="{27DA64CD-2B4B-8673-3E7D-45C2A6760317}"/>
              </a:ext>
            </a:extLst>
          </p:cNvPr>
          <p:cNvSpPr txBox="1">
            <a:spLocks/>
          </p:cNvSpPr>
          <p:nvPr/>
        </p:nvSpPr>
        <p:spPr>
          <a:xfrm>
            <a:off x="805543" y="3733800"/>
            <a:ext cx="10058400" cy="762001"/>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ctr"/>
            <a:r>
              <a:rPr lang="en-US" dirty="0"/>
              <a:t>With unlimited time what would we change?</a:t>
            </a:r>
          </a:p>
        </p:txBody>
      </p:sp>
      <p:sp>
        <p:nvSpPr>
          <p:cNvPr id="5" name="Text Placeholder 2">
            <a:extLst>
              <a:ext uri="{FF2B5EF4-FFF2-40B4-BE49-F238E27FC236}">
                <a16:creationId xmlns:a16="http://schemas.microsoft.com/office/drawing/2014/main" id="{3A4A4953-E0A8-520B-767F-DE8995B7E3F0}"/>
              </a:ext>
            </a:extLst>
          </p:cNvPr>
          <p:cNvSpPr txBox="1">
            <a:spLocks/>
          </p:cNvSpPr>
          <p:nvPr/>
        </p:nvSpPr>
        <p:spPr>
          <a:xfrm>
            <a:off x="805543" y="4655458"/>
            <a:ext cx="10058400"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200" dirty="0"/>
              <a:t>Looked at stats that are more position specific.  i.e. Compare all point guards</a:t>
            </a:r>
          </a:p>
          <a:p>
            <a:r>
              <a:rPr lang="en-US" sz="2200" dirty="0"/>
              <a:t>Look at the data year by year instead of having all the years combined.    </a:t>
            </a:r>
          </a:p>
          <a:p>
            <a:r>
              <a:rPr lang="en-US" sz="2200" dirty="0"/>
              <a:t>Search for more robust data points.  i.e. Degree program, health, homelife, hobbies, etc.</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0A68-857F-7D7E-FC43-2AE8C5FB0484}"/>
              </a:ext>
            </a:extLst>
          </p:cNvPr>
          <p:cNvSpPr>
            <a:spLocks noGrp="1"/>
          </p:cNvSpPr>
          <p:nvPr>
            <p:ph type="title"/>
          </p:nvPr>
        </p:nvSpPr>
        <p:spPr>
          <a:xfrm>
            <a:off x="2590800" y="2743199"/>
            <a:ext cx="6102350" cy="1371601"/>
          </a:xfrm>
        </p:spPr>
        <p:txBody>
          <a:bodyPr>
            <a:normAutofit/>
          </a:bodyPr>
          <a:lstStyle/>
          <a:p>
            <a:r>
              <a:rPr lang="en-US" sz="8800" dirty="0"/>
              <a:t>Questions??</a:t>
            </a:r>
          </a:p>
        </p:txBody>
      </p:sp>
    </p:spTree>
    <p:extLst>
      <p:ext uri="{BB962C8B-B14F-4D97-AF65-F5344CB8AC3E}">
        <p14:creationId xmlns:p14="http://schemas.microsoft.com/office/powerpoint/2010/main" val="132934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Basketball players raising hands togethe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a:stretch/>
        </p:blipFill>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
        <p:nvSpPr>
          <p:cNvPr id="7" name="Text Placeholder 6">
            <a:extLst>
              <a:ext uri="{FF2B5EF4-FFF2-40B4-BE49-F238E27FC236}">
                <a16:creationId xmlns:a16="http://schemas.microsoft.com/office/drawing/2014/main" id="{1BA05E9A-2D24-1A51-FFE4-E1576CC56535}"/>
              </a:ext>
            </a:extLst>
          </p:cNvPr>
          <p:cNvSpPr>
            <a:spLocks noGrp="1"/>
          </p:cNvSpPr>
          <p:nvPr>
            <p:ph type="body" sz="half" idx="2"/>
          </p:nvPr>
        </p:nvSpPr>
        <p:spPr>
          <a:xfrm>
            <a:off x="7924801" y="228600"/>
            <a:ext cx="3657600" cy="5791200"/>
          </a:xfrm>
        </p:spPr>
        <p:txBody>
          <a:bodyPr/>
          <a:lstStyle/>
          <a:p>
            <a:r>
              <a:rPr lang="en-US" dirty="0"/>
              <a:t>We used player stats from 2009-2021 and analyzed the drafted vs non-drafted players.   We were wanting to find out if we can predict who will be drafted to the NBA based on statistics alone.   </a:t>
            </a:r>
          </a:p>
          <a:p>
            <a:r>
              <a:rPr lang="en-US" dirty="0"/>
              <a:t>We first cleaned the data, then visualized the data and lastly, we utilized machine learning.    </a:t>
            </a:r>
          </a:p>
        </p:txBody>
      </p:sp>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3914"/>
            <a:ext cx="10058400" cy="762000"/>
          </a:xfrm>
        </p:spPr>
        <p:txBody>
          <a:bodyPr/>
          <a:lstStyle/>
          <a:p>
            <a:pPr algn="ctr"/>
            <a:r>
              <a:rPr lang="en-US" dirty="0"/>
              <a:t>Cleaning </a:t>
            </a:r>
            <a:r>
              <a:rPr lang="en-US" sz="4000" dirty="0"/>
              <a:t>the</a:t>
            </a:r>
            <a:r>
              <a:rPr lang="en-US" dirty="0"/>
              <a:t> Data</a:t>
            </a:r>
          </a:p>
        </p:txBody>
      </p:sp>
      <p:sp>
        <p:nvSpPr>
          <p:cNvPr id="6" name="Content Placeholder 2">
            <a:extLst>
              <a:ext uri="{FF2B5EF4-FFF2-40B4-BE49-F238E27FC236}">
                <a16:creationId xmlns:a16="http://schemas.microsoft.com/office/drawing/2014/main" id="{88403B43-903E-3987-04B7-D921DE0CBAB5}"/>
              </a:ext>
            </a:extLst>
          </p:cNvPr>
          <p:cNvSpPr>
            <a:spLocks noGrp="1"/>
          </p:cNvSpPr>
          <p:nvPr>
            <p:ph idx="1"/>
          </p:nvPr>
        </p:nvSpPr>
        <p:spPr>
          <a:xfrm>
            <a:off x="613229" y="1077685"/>
            <a:ext cx="10515600" cy="5181600"/>
          </a:xfrm>
        </p:spPr>
        <p:txBody>
          <a:bodyPr>
            <a:noAutofit/>
          </a:bodyPr>
          <a:lstStyle/>
          <a:p>
            <a:r>
              <a:rPr lang="en-US" sz="2200" dirty="0">
                <a:hlinkClick r:id="rId2"/>
              </a:rPr>
              <a:t>Kaggle Datasource</a:t>
            </a:r>
            <a:endParaRPr lang="en-US" sz="2200" dirty="0"/>
          </a:p>
          <a:p>
            <a:r>
              <a:rPr lang="en-US" sz="2200" dirty="0"/>
              <a:t>Dropped several stats that were just provided for drafted players – a clear indicator between drafted and undrafted which would’ve led to overfitting</a:t>
            </a:r>
          </a:p>
          <a:p>
            <a:r>
              <a:rPr lang="en-US" sz="2200" dirty="0"/>
              <a:t>Dropped columns that had more than 1K nulls</a:t>
            </a:r>
          </a:p>
          <a:p>
            <a:r>
              <a:rPr lang="en-US" sz="2200" dirty="0"/>
              <a:t>Height column was in date format – transformed to total inches</a:t>
            </a:r>
          </a:p>
          <a:p>
            <a:r>
              <a:rPr lang="en-US" sz="2200" dirty="0"/>
              <a:t>Grouped by player ID (</a:t>
            </a:r>
            <a:r>
              <a:rPr lang="en-US" sz="2200" dirty="0" err="1"/>
              <a:t>pid</a:t>
            </a:r>
            <a:r>
              <a:rPr lang="en-US" sz="2200" dirty="0"/>
              <a:t>) unique identifier</a:t>
            </a:r>
            <a:endParaRPr lang="en-US" sz="2200" dirty="0">
              <a:hlinkClick r:id="rId3"/>
            </a:endParaRPr>
          </a:p>
          <a:p>
            <a:r>
              <a:rPr lang="en-US" sz="2200" dirty="0">
                <a:hlinkClick r:id="rId3"/>
              </a:rPr>
              <a:t>Jupyter Notebook File</a:t>
            </a:r>
            <a:endParaRPr lang="en-US" sz="2200" dirty="0"/>
          </a:p>
          <a:p>
            <a:r>
              <a:rPr lang="en-US" sz="2200" dirty="0"/>
              <a:t>Prior to feeding model data:</a:t>
            </a:r>
          </a:p>
          <a:p>
            <a:pPr lvl="1"/>
            <a:r>
              <a:rPr lang="en-US" sz="2200" dirty="0"/>
              <a:t>Identified and filtered to conferences that had drafted and undrafted players</a:t>
            </a:r>
          </a:p>
          <a:p>
            <a:pPr lvl="1"/>
            <a:r>
              <a:rPr lang="en-US" sz="2200" dirty="0"/>
              <a:t>Filtered out players that played less than 8 games per year and averaged 7.5 mins per game.</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3604E24-1AF9-A027-92DE-A191AA5A3FB1}"/>
              </a:ext>
            </a:extLst>
          </p:cNvPr>
          <p:cNvSpPr>
            <a:spLocks noGrp="1"/>
          </p:cNvSpPr>
          <p:nvPr>
            <p:ph type="title"/>
          </p:nvPr>
        </p:nvSpPr>
        <p:spPr>
          <a:xfrm>
            <a:off x="1066800" y="685800"/>
            <a:ext cx="10058400" cy="4724400"/>
          </a:xfrm>
        </p:spPr>
        <p:txBody>
          <a:bodyPr>
            <a:noAutofit/>
          </a:bodyPr>
          <a:lstStyle/>
          <a:p>
            <a:pPr algn="ctr" rtl="0">
              <a:spcBef>
                <a:spcPts val="0"/>
              </a:spcBef>
              <a:spcAft>
                <a:spcPts val="0"/>
              </a:spcAft>
            </a:pPr>
            <a:r>
              <a:rPr lang="en-US" sz="7200" i="0" u="none" strike="noStrike" dirty="0">
                <a:solidFill>
                  <a:srgbClr val="FFFFFF"/>
                </a:solidFill>
                <a:effectLst/>
                <a:latin typeface="Impact" panose="020B0806030902050204" pitchFamily="34" charset="0"/>
              </a:rPr>
              <a:t>Differences between drafted and undrafted players</a:t>
            </a:r>
            <a:endParaRPr lang="en-US" sz="7200" dirty="0"/>
          </a:p>
        </p:txBody>
      </p:sp>
    </p:spTree>
    <p:extLst>
      <p:ext uri="{BB962C8B-B14F-4D97-AF65-F5344CB8AC3E}">
        <p14:creationId xmlns:p14="http://schemas.microsoft.com/office/powerpoint/2010/main" val="346537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2281812233"/>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2">
            <a:extLst>
              <a:ext uri="{FF2B5EF4-FFF2-40B4-BE49-F238E27FC236}">
                <a16:creationId xmlns:a16="http://schemas.microsoft.com/office/drawing/2014/main" id="{3EDF2856-0DD7-635D-82BC-1D725F19D9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128" y="100651"/>
            <a:ext cx="8755743" cy="665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3E0F-8536-0B32-C38D-E8691C25CCF3}"/>
              </a:ext>
            </a:extLst>
          </p:cNvPr>
          <p:cNvSpPr>
            <a:spLocks noGrp="1"/>
          </p:cNvSpPr>
          <p:nvPr>
            <p:ph type="title"/>
          </p:nvPr>
        </p:nvSpPr>
        <p:spPr>
          <a:xfrm>
            <a:off x="1600200" y="1828800"/>
            <a:ext cx="8382000" cy="3810000"/>
          </a:xfrm>
        </p:spPr>
        <p:txBody>
          <a:bodyPr>
            <a:noAutofit/>
          </a:bodyPr>
          <a:lstStyle/>
          <a:p>
            <a:pPr algn="ctr"/>
            <a:r>
              <a:rPr lang="en-US" sz="7200" dirty="0"/>
              <a:t>Stats that did not help to determine if a player will be drafted</a:t>
            </a:r>
            <a:br>
              <a:rPr lang="en-US" sz="7200" dirty="0"/>
            </a:br>
            <a:endParaRPr lang="en-US" sz="7200" dirty="0"/>
          </a:p>
        </p:txBody>
      </p:sp>
    </p:spTree>
    <p:extLst>
      <p:ext uri="{BB962C8B-B14F-4D97-AF65-F5344CB8AC3E}">
        <p14:creationId xmlns:p14="http://schemas.microsoft.com/office/powerpoint/2010/main" val="55051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descr="Clustered column chart showing the values of 3 series for 4 categories"/>
          <p:cNvGraphicFramePr>
            <a:graphicFrameLocks noGrp="1"/>
          </p:cNvGraphicFramePr>
          <p:nvPr>
            <p:ph idx="1"/>
            <p:extLst>
              <p:ext uri="{D42A27DB-BD31-4B8C-83A1-F6EECF244321}">
                <p14:modId xmlns:p14="http://schemas.microsoft.com/office/powerpoint/2010/main" val="3082695312"/>
              </p:ext>
            </p:extLst>
          </p:nvPr>
        </p:nvGraphicFramePr>
        <p:xfrm>
          <a:off x="228600" y="152400"/>
          <a:ext cx="11811000" cy="7467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259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1" y="266699"/>
            <a:ext cx="3810000" cy="1143000"/>
          </a:xfrm>
        </p:spPr>
        <p:txBody>
          <a:bodyPr/>
          <a:lstStyle/>
          <a:p>
            <a:r>
              <a:rPr lang="en-US" dirty="0"/>
              <a:t>Robots Playing Basketball</a:t>
            </a:r>
          </a:p>
        </p:txBody>
      </p:sp>
      <p:sp>
        <p:nvSpPr>
          <p:cNvPr id="3" name="Content Placeholder 2"/>
          <p:cNvSpPr>
            <a:spLocks noGrp="1"/>
          </p:cNvSpPr>
          <p:nvPr>
            <p:ph sz="half" idx="1"/>
          </p:nvPr>
        </p:nvSpPr>
        <p:spPr/>
        <p:txBody>
          <a:bodyPr/>
          <a:lstStyle/>
          <a:p>
            <a:r>
              <a:rPr lang="en-US" dirty="0"/>
              <a:t>Choosing the correct model is highly important.</a:t>
            </a:r>
          </a:p>
          <a:p>
            <a:r>
              <a:rPr lang="en-US" dirty="0"/>
              <a:t>Having a good usable dataset is just as important as the model.</a:t>
            </a:r>
          </a:p>
          <a:p>
            <a:r>
              <a:rPr lang="en-US" dirty="0"/>
              <a:t>Sometimes it just comes down to trial and error.</a:t>
            </a:r>
          </a:p>
          <a:p>
            <a:r>
              <a:rPr lang="en-US" dirty="0"/>
              <a:t>A model that reports as doing very well may not always be doing what you think it should be doing.</a:t>
            </a:r>
          </a:p>
        </p:txBody>
      </p:sp>
      <p:pic>
        <p:nvPicPr>
          <p:cNvPr id="14" name="Picture 13">
            <a:extLst>
              <a:ext uri="{FF2B5EF4-FFF2-40B4-BE49-F238E27FC236}">
                <a16:creationId xmlns:a16="http://schemas.microsoft.com/office/drawing/2014/main" id="{FE95444C-7F65-10B6-6B61-1EDBFF289D6A}"/>
              </a:ext>
            </a:extLst>
          </p:cNvPr>
          <p:cNvPicPr>
            <a:picLocks noChangeAspect="1"/>
          </p:cNvPicPr>
          <p:nvPr/>
        </p:nvPicPr>
        <p:blipFill>
          <a:blip r:embed="rId3"/>
          <a:stretch>
            <a:fillRect/>
          </a:stretch>
        </p:blipFill>
        <p:spPr>
          <a:xfrm>
            <a:off x="6553200" y="200024"/>
            <a:ext cx="5353050" cy="6696075"/>
          </a:xfrm>
          <a:prstGeom prst="rect">
            <a:avLst/>
          </a:prstGeom>
        </p:spPr>
      </p:pic>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5A24622-65EE-10BC-2E83-672431819885}"/>
              </a:ext>
            </a:extLst>
          </p:cNvPr>
          <p:cNvPicPr>
            <a:picLocks noChangeAspect="1"/>
          </p:cNvPicPr>
          <p:nvPr/>
        </p:nvPicPr>
        <p:blipFill>
          <a:blip r:embed="rId3"/>
          <a:stretch>
            <a:fillRect/>
          </a:stretch>
        </p:blipFill>
        <p:spPr>
          <a:xfrm>
            <a:off x="307964" y="3375916"/>
            <a:ext cx="5726951" cy="2713891"/>
          </a:xfrm>
          <a:prstGeom prst="rect">
            <a:avLst/>
          </a:prstGeom>
        </p:spPr>
        <p:style>
          <a:lnRef idx="2">
            <a:schemeClr val="accent6"/>
          </a:lnRef>
          <a:fillRef idx="1">
            <a:schemeClr val="lt1"/>
          </a:fillRef>
          <a:effectRef idx="0">
            <a:schemeClr val="accent6"/>
          </a:effectRef>
          <a:fontRef idx="minor">
            <a:schemeClr val="dk1"/>
          </a:fontRef>
        </p:style>
      </p:pic>
      <p:pic>
        <p:nvPicPr>
          <p:cNvPr id="6" name="Picture 5">
            <a:extLst>
              <a:ext uri="{FF2B5EF4-FFF2-40B4-BE49-F238E27FC236}">
                <a16:creationId xmlns:a16="http://schemas.microsoft.com/office/drawing/2014/main" id="{8CF73385-A324-38F1-C7FA-7EB851059B53}"/>
              </a:ext>
            </a:extLst>
          </p:cNvPr>
          <p:cNvPicPr>
            <a:picLocks noChangeAspect="1"/>
          </p:cNvPicPr>
          <p:nvPr/>
        </p:nvPicPr>
        <p:blipFill>
          <a:blip r:embed="rId4"/>
          <a:stretch>
            <a:fillRect/>
          </a:stretch>
        </p:blipFill>
        <p:spPr>
          <a:xfrm>
            <a:off x="307964" y="174661"/>
            <a:ext cx="7352306" cy="1678112"/>
          </a:xfrm>
          <a:prstGeom prst="rect">
            <a:avLst/>
          </a:prstGeom>
        </p:spPr>
        <p:style>
          <a:lnRef idx="2">
            <a:schemeClr val="accent6"/>
          </a:lnRef>
          <a:fillRef idx="1">
            <a:schemeClr val="lt1"/>
          </a:fillRef>
          <a:effectRef idx="0">
            <a:schemeClr val="accent6"/>
          </a:effectRef>
          <a:fontRef idx="minor">
            <a:schemeClr val="dk1"/>
          </a:fontRef>
        </p:style>
      </p:pic>
      <p:pic>
        <p:nvPicPr>
          <p:cNvPr id="8" name="Picture 7">
            <a:extLst>
              <a:ext uri="{FF2B5EF4-FFF2-40B4-BE49-F238E27FC236}">
                <a16:creationId xmlns:a16="http://schemas.microsoft.com/office/drawing/2014/main" id="{D84CF052-8915-58F8-CDFB-B1CB270C6DAB}"/>
              </a:ext>
            </a:extLst>
          </p:cNvPr>
          <p:cNvPicPr>
            <a:picLocks noChangeAspect="1"/>
          </p:cNvPicPr>
          <p:nvPr/>
        </p:nvPicPr>
        <p:blipFill>
          <a:blip r:embed="rId5"/>
          <a:stretch>
            <a:fillRect/>
          </a:stretch>
        </p:blipFill>
        <p:spPr>
          <a:xfrm>
            <a:off x="4413985" y="1464596"/>
            <a:ext cx="7470051" cy="2123125"/>
          </a:xfrm>
          <a:prstGeom prst="rect">
            <a:avLst/>
          </a:prstGeom>
        </p:spPr>
        <p:style>
          <a:lnRef idx="2">
            <a:schemeClr val="accent6"/>
          </a:lnRef>
          <a:fillRef idx="1">
            <a:schemeClr val="lt1"/>
          </a:fillRef>
          <a:effectRef idx="0">
            <a:schemeClr val="accent6"/>
          </a:effectRef>
          <a:fontRef idx="minor">
            <a:schemeClr val="dk1"/>
          </a:fontRef>
        </p:style>
      </p:pic>
      <p:pic>
        <p:nvPicPr>
          <p:cNvPr id="12" name="Picture 11">
            <a:extLst>
              <a:ext uri="{FF2B5EF4-FFF2-40B4-BE49-F238E27FC236}">
                <a16:creationId xmlns:a16="http://schemas.microsoft.com/office/drawing/2014/main" id="{DAF98B63-C1CB-37F1-CE42-283DB097340A}"/>
              </a:ext>
            </a:extLst>
          </p:cNvPr>
          <p:cNvPicPr>
            <a:picLocks noChangeAspect="1"/>
          </p:cNvPicPr>
          <p:nvPr/>
        </p:nvPicPr>
        <p:blipFill>
          <a:blip r:embed="rId6"/>
          <a:stretch>
            <a:fillRect/>
          </a:stretch>
        </p:blipFill>
        <p:spPr>
          <a:xfrm>
            <a:off x="6953429" y="3962400"/>
            <a:ext cx="5255837" cy="2514600"/>
          </a:xfrm>
          <a:prstGeom prst="rect">
            <a:avLst/>
          </a:prstGeom>
        </p:spPr>
        <p:style>
          <a:lnRef idx="2">
            <a:schemeClr val="accent6"/>
          </a:lnRef>
          <a:fillRef idx="1">
            <a:schemeClr val="lt1"/>
          </a:fillRef>
          <a:effectRef idx="0">
            <a:schemeClr val="accent6"/>
          </a:effectRef>
          <a:fontRef idx="minor">
            <a:schemeClr val="dk1"/>
          </a:fontRef>
        </p:style>
      </p:pic>
      <p:sp>
        <p:nvSpPr>
          <p:cNvPr id="14" name="Arrow: Bent 13">
            <a:extLst>
              <a:ext uri="{FF2B5EF4-FFF2-40B4-BE49-F238E27FC236}">
                <a16:creationId xmlns:a16="http://schemas.microsoft.com/office/drawing/2014/main" id="{63D30E27-4241-F03B-88A6-691A80345219}"/>
              </a:ext>
            </a:extLst>
          </p:cNvPr>
          <p:cNvSpPr/>
          <p:nvPr/>
        </p:nvSpPr>
        <p:spPr>
          <a:xfrm rot="5400000" flipV="1">
            <a:off x="3249412" y="2214777"/>
            <a:ext cx="854996" cy="1010941"/>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Arrow: Bent 14">
            <a:extLst>
              <a:ext uri="{FF2B5EF4-FFF2-40B4-BE49-F238E27FC236}">
                <a16:creationId xmlns:a16="http://schemas.microsoft.com/office/drawing/2014/main" id="{8E904FFB-4EF5-3B93-92FC-FC7706459B01}"/>
              </a:ext>
            </a:extLst>
          </p:cNvPr>
          <p:cNvSpPr/>
          <p:nvPr/>
        </p:nvSpPr>
        <p:spPr>
          <a:xfrm rot="5400000">
            <a:off x="8028507" y="734493"/>
            <a:ext cx="854996" cy="910010"/>
          </a:xfrm>
          <a:prstGeom prst="bentArrow">
            <a:avLst>
              <a:gd name="adj1" fmla="val 25000"/>
              <a:gd name="adj2" fmla="val 33447"/>
              <a:gd name="adj3" fmla="val 25000"/>
              <a:gd name="adj4" fmla="val 43750"/>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6" name="Arrow: Right 15">
            <a:extLst>
              <a:ext uri="{FF2B5EF4-FFF2-40B4-BE49-F238E27FC236}">
                <a16:creationId xmlns:a16="http://schemas.microsoft.com/office/drawing/2014/main" id="{FB512E84-EA00-3B8F-F518-7D87B4F27716}"/>
              </a:ext>
            </a:extLst>
          </p:cNvPr>
          <p:cNvSpPr/>
          <p:nvPr/>
        </p:nvSpPr>
        <p:spPr>
          <a:xfrm>
            <a:off x="6059357" y="4877656"/>
            <a:ext cx="918514" cy="515748"/>
          </a:xfrm>
          <a:prstGeom prst="rightArrow">
            <a:avLst/>
          </a:prstGeom>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004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7430</TotalTime>
  <Words>1570</Words>
  <Application>Microsoft Office PowerPoint</Application>
  <PresentationFormat>Widescreen</PresentationFormat>
  <Paragraphs>102</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Courier New</vt:lpstr>
      <vt:lpstr>Franklin Gothic Medium</vt:lpstr>
      <vt:lpstr>Impact</vt:lpstr>
      <vt:lpstr>Roboto</vt:lpstr>
      <vt:lpstr>Basketball 16x9</vt:lpstr>
      <vt:lpstr>Predicting if a college basketball player will be drafted to the NBA</vt:lpstr>
      <vt:lpstr>PowerPoint Presentation</vt:lpstr>
      <vt:lpstr>Cleaning the Data</vt:lpstr>
      <vt:lpstr>Differences between drafted and undrafted players</vt:lpstr>
      <vt:lpstr>PowerPoint Presentation</vt:lpstr>
      <vt:lpstr>Stats that did not help to determine if a player will be drafted </vt:lpstr>
      <vt:lpstr>PowerPoint Presentation</vt:lpstr>
      <vt:lpstr>Robots Playing Basketball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Lessons Learned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if a college basketball player will be drafted to the NBA</dc:title>
  <dc:creator>ANDREWS, EMILY</dc:creator>
  <cp:lastModifiedBy>ANDREWS, EMILY</cp:lastModifiedBy>
  <cp:revision>11</cp:revision>
  <dcterms:created xsi:type="dcterms:W3CDTF">2023-04-14T00:19:55Z</dcterms:created>
  <dcterms:modified xsi:type="dcterms:W3CDTF">2023-04-20T23:52:34Z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