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7" r:id="rId2"/>
    <p:sldId id="265" r:id="rId3"/>
    <p:sldId id="266" r:id="rId4"/>
    <p:sldId id="264" r:id="rId5"/>
    <p:sldId id="272" r:id="rId6"/>
    <p:sldId id="267" r:id="rId7"/>
    <p:sldId id="268" r:id="rId8"/>
    <p:sldId id="27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4660"/>
  </p:normalViewPr>
  <p:slideViewPr>
    <p:cSldViewPr>
      <p:cViewPr varScale="1">
        <p:scale>
          <a:sx n="90" d="100"/>
          <a:sy n="90" d="100"/>
        </p:scale>
        <p:origin x="126" y="78"/>
      </p:cViewPr>
      <p:guideLst/>
    </p:cSldViewPr>
  </p:slideViewPr>
  <p:notesTextViewPr>
    <p:cViewPr>
      <p:scale>
        <a:sx n="1" d="1"/>
        <a:sy n="1" d="1"/>
      </p:scale>
      <p:origin x="0" y="0"/>
    </p:cViewPr>
  </p:notesTextViewPr>
  <p:notesViewPr>
    <p:cSldViewPr>
      <p:cViewPr varScale="1">
        <p:scale>
          <a:sx n="95" d="100"/>
          <a:sy n="95" d="100"/>
        </p:scale>
        <p:origin x="69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dLbls>
          <c:showLegendKey val="0"/>
          <c:showVal val="1"/>
          <c:showCatName val="0"/>
          <c:showSerName val="0"/>
          <c:showPercent val="0"/>
          <c:showBubbleSize val="0"/>
        </c:dLbls>
        <c:gapWidth val="150"/>
        <c:overlap val="-25"/>
        <c:axId val="391884040"/>
        <c:axId val="391883648"/>
      </c:barChart>
      <c:catAx>
        <c:axId val="3918840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91883648"/>
        <c:crosses val="autoZero"/>
        <c:auto val="1"/>
        <c:lblAlgn val="ctr"/>
        <c:lblOffset val="100"/>
        <c:noMultiLvlLbl val="0"/>
      </c:catAx>
      <c:valAx>
        <c:axId val="391883648"/>
        <c:scaling>
          <c:orientation val="minMax"/>
        </c:scaling>
        <c:delete val="1"/>
        <c:axPos val="l"/>
        <c:numFmt formatCode="General" sourceLinked="1"/>
        <c:majorTickMark val="none"/>
        <c:minorTickMark val="none"/>
        <c:tickLblPos val="nextTo"/>
        <c:crossAx val="39188404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dLbls>
          <c:showLegendKey val="0"/>
          <c:showVal val="1"/>
          <c:showCatName val="0"/>
          <c:showSerName val="0"/>
          <c:showPercent val="0"/>
          <c:showBubbleSize val="0"/>
        </c:dLbls>
        <c:gapWidth val="150"/>
        <c:overlap val="-25"/>
        <c:axId val="391884040"/>
        <c:axId val="391883648"/>
      </c:barChart>
      <c:catAx>
        <c:axId val="3918840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91883648"/>
        <c:crosses val="autoZero"/>
        <c:auto val="1"/>
        <c:lblAlgn val="ctr"/>
        <c:lblOffset val="100"/>
        <c:noMultiLvlLbl val="0"/>
      </c:catAx>
      <c:valAx>
        <c:axId val="391883648"/>
        <c:scaling>
          <c:orientation val="minMax"/>
        </c:scaling>
        <c:delete val="1"/>
        <c:axPos val="l"/>
        <c:numFmt formatCode="General" sourceLinked="1"/>
        <c:majorTickMark val="none"/>
        <c:minorTickMark val="none"/>
        <c:tickLblPos val="nextTo"/>
        <c:crossAx val="39188404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5.png"/></Relationships>
</file>

<file path=ppt/drawings/drawing1.xml><?xml version="1.0" encoding="utf-8"?>
<c:userShapes xmlns:c="http://schemas.openxmlformats.org/drawingml/2006/chart">
  <cdr:relSizeAnchor xmlns:cdr="http://schemas.openxmlformats.org/drawingml/2006/chartDrawing">
    <cdr:from>
      <cdr:x>0</cdr:x>
      <cdr:y>0.18555</cdr:y>
    </cdr:from>
    <cdr:to>
      <cdr:x>1</cdr:x>
      <cdr:y>0.9951</cdr:y>
    </cdr:to>
    <cdr:pic>
      <cdr:nvPicPr>
        <cdr:cNvPr id="2" name="Picture 1">
          <a:extLst xmlns:a="http://schemas.openxmlformats.org/drawingml/2006/main">
            <a:ext uri="{FF2B5EF4-FFF2-40B4-BE49-F238E27FC236}">
              <a16:creationId xmlns:a16="http://schemas.microsoft.com/office/drawing/2014/main" id="{5676DD7A-2605-0755-D20C-3D96D7D264EA}"/>
            </a:ext>
          </a:extLst>
        </cdr:cNvPr>
        <cdr:cNvPicPr>
          <a:picLocks xmlns:a="http://schemas.openxmlformats.org/drawingml/2006/main" noChangeAspect="1" noChangeArrowheads="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Lst>
        </a:blip>
        <a:srcRect xmlns:a="http://schemas.openxmlformats.org/drawingml/2006/main"/>
        <a:stretch xmlns:a="http://schemas.openxmlformats.org/drawingml/2006/main">
          <a:fillRect/>
        </a:stretch>
      </cdr:blipFill>
      <cdr:spPr bwMode="auto">
        <a:xfrm xmlns:a="http://schemas.openxmlformats.org/drawingml/2006/main">
          <a:off x="0" y="961437"/>
          <a:ext cx="6172200" cy="4194763"/>
        </a:xfrm>
        <a:prstGeom xmlns:a="http://schemas.openxmlformats.org/drawingml/2006/main" prst="rect">
          <a:avLst/>
        </a:prstGeom>
        <a:noFill xmlns:a="http://schemas.openxmlformats.org/drawingml/2006/main"/>
        <a:extLst xmlns:a="http://schemas.openxmlformats.org/drawingml/2006/main">
          <a:ext uri="{909E8E84-426E-40DD-AFC4-6F175D3DCCD1}">
            <a14:hiddenFill xmlns:a14="http://schemas.microsoft.com/office/drawing/2010/main">
              <a:solidFill>
                <a:srgbClr val="FFFFFF"/>
              </a:solidFill>
            </a14:hiddenFill>
          </a:ext>
        </a:extLst>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8DE8356-FFDA-4E74-B804-79023C7DD259}" type="datetimeFigureOut">
              <a:rPr lang="en-US" smtClean="0"/>
              <a:t>4/13/2023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CB32D8-F2D2-4D01-80A9-88F3B128AE75}" type="slidenum">
              <a:rPr lang="en-US" smtClean="0"/>
              <a:t>‹#›</a:t>
            </a:fld>
            <a:endParaRPr lang="en-US"/>
          </a:p>
        </p:txBody>
      </p:sp>
    </p:spTree>
    <p:extLst>
      <p:ext uri="{BB962C8B-B14F-4D97-AF65-F5344CB8AC3E}">
        <p14:creationId xmlns:p14="http://schemas.microsoft.com/office/powerpoint/2010/main" val="21908472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3DDCE7-616C-4285-A468-7301F171BC93}" type="datetimeFigureOut">
              <a:rPr lang="en-US" smtClean="0"/>
              <a:t>4/13/2023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C1D8F7-2BDD-4C56-98AF-2E212EF349F3}" type="slidenum">
              <a:rPr lang="en-US" smtClean="0"/>
              <a:t>‹#›</a:t>
            </a:fld>
            <a:endParaRPr lang="en-US"/>
          </a:p>
        </p:txBody>
      </p:sp>
    </p:spTree>
    <p:extLst>
      <p:ext uri="{BB962C8B-B14F-4D97-AF65-F5344CB8AC3E}">
        <p14:creationId xmlns:p14="http://schemas.microsoft.com/office/powerpoint/2010/main" val="2107619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638800" y="304801"/>
            <a:ext cx="5486400" cy="2514599"/>
          </a:xfrm>
        </p:spPr>
        <p:txBody>
          <a:bodyPr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5638800" y="2895600"/>
            <a:ext cx="5486400" cy="914400"/>
          </a:xfrm>
        </p:spPr>
        <p:txBody>
          <a:bodyPr/>
          <a:lstStyle>
            <a:lvl1pPr marL="0" indent="0" algn="l">
              <a:spcBef>
                <a:spcPts val="1200"/>
              </a:spcBef>
              <a:buNone/>
              <a:defRPr sz="2400">
                <a:solidFill>
                  <a:schemeClr val="bg2">
                    <a:lumMod val="25000"/>
                    <a:lumOff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20533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4/13/2023</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174512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6400" y="365125"/>
            <a:ext cx="1828800" cy="56546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6800" y="365125"/>
            <a:ext cx="8001000" cy="5654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4/13/2023</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447379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4/13/2023</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273009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0450" y="1676401"/>
            <a:ext cx="10058400" cy="1752600"/>
          </a:xfrm>
        </p:spPr>
        <p:txBody>
          <a:bodyPr anchor="b">
            <a:normAutofit/>
          </a:bodyPr>
          <a:lstStyle>
            <a:lvl1pPr>
              <a:defRPr sz="4800"/>
            </a:lvl1pPr>
          </a:lstStyle>
          <a:p>
            <a:r>
              <a:rPr lang="en-US"/>
              <a:t>Click to edit Master title style</a:t>
            </a:r>
          </a:p>
        </p:txBody>
      </p:sp>
      <p:sp>
        <p:nvSpPr>
          <p:cNvPr id="3" name="Text Placeholder 2"/>
          <p:cNvSpPr>
            <a:spLocks noGrp="1"/>
          </p:cNvSpPr>
          <p:nvPr>
            <p:ph type="body" idx="1"/>
          </p:nvPr>
        </p:nvSpPr>
        <p:spPr>
          <a:xfrm>
            <a:off x="1060450" y="3581400"/>
            <a:ext cx="10058400" cy="1143000"/>
          </a:xfrm>
        </p:spPr>
        <p:txBody>
          <a:bodyPr/>
          <a:lstStyle>
            <a:lvl1pPr marL="0" indent="0">
              <a:spcBef>
                <a:spcPts val="1200"/>
              </a:spcBef>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4/13/2023</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415665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1676401"/>
            <a:ext cx="484632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78880" y="1676401"/>
            <a:ext cx="484632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762EC29-B8C5-4C7A-B6DA-418494D5CB21}" type="datetimeFigureOut">
              <a:rPr lang="en-US" smtClean="0"/>
              <a:t>4/13/2023</a:t>
            </a:fld>
            <a:endParaRPr lang="en-US"/>
          </a:p>
        </p:txBody>
      </p:sp>
      <p:sp>
        <p:nvSpPr>
          <p:cNvPr id="7" name="Slide Number Placeholder 6"/>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390256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6800" y="1681163"/>
            <a:ext cx="4846320" cy="823912"/>
          </a:xfrm>
        </p:spPr>
        <p:txBody>
          <a:bodyPr anchor="ctr"/>
          <a:lstStyle>
            <a:lvl1pPr marL="0" indent="0">
              <a:buNone/>
              <a:defRPr sz="2400" b="0">
                <a:solidFill>
                  <a:schemeClr val="bg2">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05075"/>
            <a:ext cx="4846320" cy="3514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78880" y="1681163"/>
            <a:ext cx="4846320" cy="823912"/>
          </a:xfrm>
        </p:spPr>
        <p:txBody>
          <a:bodyPr anchor="ctr"/>
          <a:lstStyle>
            <a:lvl1pPr marL="0" indent="0">
              <a:buNone/>
              <a:defRPr sz="2400" b="0">
                <a:solidFill>
                  <a:schemeClr val="bg2">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78880" y="2505075"/>
            <a:ext cx="4846320" cy="3514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762EC29-B8C5-4C7A-B6DA-418494D5CB21}" type="datetimeFigureOut">
              <a:rPr lang="en-US" smtClean="0"/>
              <a:t>4/13/2023</a:t>
            </a:fld>
            <a:endParaRPr lang="en-US"/>
          </a:p>
        </p:txBody>
      </p:sp>
      <p:sp>
        <p:nvSpPr>
          <p:cNvPr id="9" name="Slide Number Placeholder 8"/>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692426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762EC29-B8C5-4C7A-B6DA-418494D5CB21}" type="datetimeFigureOut">
              <a:rPr lang="en-US" smtClean="0"/>
              <a:t>4/13/2023</a:t>
            </a:fld>
            <a:endParaRPr lang="en-US"/>
          </a:p>
        </p:txBody>
      </p:sp>
      <p:sp>
        <p:nvSpPr>
          <p:cNvPr id="5" name="Slide Number Placeholder 4"/>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810930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762EC29-B8C5-4C7A-B6DA-418494D5CB21}" type="datetimeFigureOut">
              <a:rPr lang="en-US" smtClean="0"/>
              <a:t>4/13/2023</a:t>
            </a:fld>
            <a:endParaRPr lang="en-US"/>
          </a:p>
        </p:txBody>
      </p:sp>
      <p:sp>
        <p:nvSpPr>
          <p:cNvPr id="4" name="Slide Number Placeholder 3"/>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235120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74676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24800" y="838200"/>
            <a:ext cx="3657600" cy="2133600"/>
          </a:xfrm>
        </p:spPr>
        <p:txBody>
          <a:bodyPr anchor="b">
            <a:normAutofit/>
          </a:bodyPr>
          <a:lstStyle>
            <a:lvl1pPr>
              <a:defRPr sz="3600"/>
            </a:lvl1pPr>
          </a:lstStyle>
          <a:p>
            <a:r>
              <a:rPr lang="en-US"/>
              <a:t>Click to edit Master title style</a:t>
            </a:r>
          </a:p>
        </p:txBody>
      </p:sp>
      <p:sp>
        <p:nvSpPr>
          <p:cNvPr id="3" name="Content Placeholder 2"/>
          <p:cNvSpPr>
            <a:spLocks noGrp="1"/>
          </p:cNvSpPr>
          <p:nvPr>
            <p:ph idx="1"/>
          </p:nvPr>
        </p:nvSpPr>
        <p:spPr>
          <a:xfrm>
            <a:off x="609600" y="838200"/>
            <a:ext cx="6172200" cy="5181601"/>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24802" y="3124200"/>
            <a:ext cx="3657600" cy="2895600"/>
          </a:xfrm>
        </p:spPr>
        <p:txBody>
          <a:bodyPr>
            <a:normAutofit/>
          </a:bodyPr>
          <a:lstStyle>
            <a:lvl1pPr marL="0" indent="0">
              <a:spcBef>
                <a:spcPts val="1200"/>
              </a:spcBef>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979593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838200"/>
            <a:ext cx="3657600" cy="2133600"/>
          </a:xfrm>
        </p:spPr>
        <p:txBody>
          <a:bodyPr anchor="b">
            <a:normAutofit/>
          </a:bodyPr>
          <a:lstStyle>
            <a:lvl1pPr>
              <a:defRPr sz="36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0" y="0"/>
            <a:ext cx="7239000" cy="6858000"/>
          </a:xfrm>
          <a:solidFill>
            <a:schemeClr val="bg1"/>
          </a:solidFill>
        </p:spPr>
        <p:txBody>
          <a:bodyPr tIns="36576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24801" y="3124200"/>
            <a:ext cx="3657600" cy="2895600"/>
          </a:xfrm>
        </p:spPr>
        <p:txBody>
          <a:bodyPr>
            <a:normAutofit/>
          </a:bodyPr>
          <a:lstStyle>
            <a:lvl1pPr marL="0" indent="0">
              <a:spcBef>
                <a:spcPts val="1200"/>
              </a:spcBef>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p:cNvSpPr/>
          <p:nvPr/>
        </p:nvSpPr>
        <p:spPr>
          <a:xfrm>
            <a:off x="7239000" y="0"/>
            <a:ext cx="2286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411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6800" y="304800"/>
            <a:ext cx="10058400" cy="1143000"/>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66800" y="1676400"/>
            <a:ext cx="100584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070918" y="6392562"/>
            <a:ext cx="7082481" cy="180976"/>
          </a:xfrm>
          <a:prstGeom prst="rect">
            <a:avLst/>
          </a:prstGeom>
        </p:spPr>
        <p:txBody>
          <a:bodyPr vert="horz" lIns="91440" tIns="45720" rIns="91440" bIns="45720" rtlCol="0" anchor="ctr"/>
          <a:lstStyle>
            <a:lvl1pPr algn="l">
              <a:defRPr sz="1100">
                <a:solidFill>
                  <a:schemeClr val="tx1">
                    <a:tint val="75000"/>
                  </a:schemeClr>
                </a:solidFill>
              </a:defRPr>
            </a:lvl1pPr>
          </a:lstStyle>
          <a:p>
            <a:r>
              <a:rPr lang="en-US" dirty="0"/>
              <a:t>Add a footer</a:t>
            </a:r>
          </a:p>
        </p:txBody>
      </p:sp>
      <p:sp>
        <p:nvSpPr>
          <p:cNvPr id="4" name="Date Placeholder 3"/>
          <p:cNvSpPr>
            <a:spLocks noGrp="1"/>
          </p:cNvSpPr>
          <p:nvPr>
            <p:ph type="dt" sz="half" idx="2"/>
          </p:nvPr>
        </p:nvSpPr>
        <p:spPr>
          <a:xfrm>
            <a:off x="8534400" y="6392562"/>
            <a:ext cx="1295400" cy="180976"/>
          </a:xfrm>
          <a:prstGeom prst="rect">
            <a:avLst/>
          </a:prstGeom>
        </p:spPr>
        <p:txBody>
          <a:bodyPr vert="horz" lIns="91440" tIns="45720" rIns="91440" bIns="45720" rtlCol="0" anchor="ctr"/>
          <a:lstStyle>
            <a:lvl1pPr algn="r">
              <a:defRPr sz="1100">
                <a:solidFill>
                  <a:schemeClr val="tx1">
                    <a:tint val="75000"/>
                  </a:schemeClr>
                </a:solidFill>
              </a:defRPr>
            </a:lvl1pPr>
          </a:lstStyle>
          <a:p>
            <a:fld id="{3762EC29-B8C5-4C7A-B6DA-418494D5CB21}" type="datetimeFigureOut">
              <a:rPr lang="en-US" smtClean="0"/>
              <a:pPr/>
              <a:t>4/13/2023</a:t>
            </a:fld>
            <a:endParaRPr lang="en-US"/>
          </a:p>
        </p:txBody>
      </p:sp>
      <p:sp>
        <p:nvSpPr>
          <p:cNvPr id="6" name="Slide Number Placeholder 5"/>
          <p:cNvSpPr>
            <a:spLocks noGrp="1"/>
          </p:cNvSpPr>
          <p:nvPr>
            <p:ph type="sldNum" sz="quarter" idx="4"/>
          </p:nvPr>
        </p:nvSpPr>
        <p:spPr>
          <a:xfrm>
            <a:off x="10058400" y="6392562"/>
            <a:ext cx="1066800" cy="180976"/>
          </a:xfrm>
          <a:prstGeom prst="rect">
            <a:avLst/>
          </a:prstGeom>
        </p:spPr>
        <p:txBody>
          <a:bodyPr vert="horz" lIns="91440" tIns="45720" rIns="91440" bIns="45720" rtlCol="0" anchor="ctr"/>
          <a:lstStyle>
            <a:lvl1pPr algn="r">
              <a:defRPr sz="1100">
                <a:solidFill>
                  <a:schemeClr val="tx1">
                    <a:tint val="75000"/>
                  </a:schemeClr>
                </a:solidFill>
              </a:defRPr>
            </a:lvl1pPr>
          </a:lstStyle>
          <a:p>
            <a:fld id="{F9043838-BFF5-400C-B067-3DF4A5F395D6}" type="slidenum">
              <a:rPr lang="en-US" smtClean="0"/>
              <a:pPr/>
              <a:t>‹#›</a:t>
            </a:fld>
            <a:endParaRPr lang="en-US"/>
          </a:p>
        </p:txBody>
      </p:sp>
    </p:spTree>
    <p:extLst>
      <p:ext uri="{BB962C8B-B14F-4D97-AF65-F5344CB8AC3E}">
        <p14:creationId xmlns:p14="http://schemas.microsoft.com/office/powerpoint/2010/main" val="2569209519"/>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Font typeface="Arial" panose="020B0604020202020204"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Font typeface="Arial" panose="020B0604020202020204"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6pPr>
      <a:lvl7pPr marL="187452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7pPr>
      <a:lvl8pPr marL="214884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8pPr>
      <a:lvl9pPr marL="24231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mleroseandrews/Making_the_NBA/blob/main/Cleaning_Data/Making_The_NBA_Data_CleanUp_09_21.ipynb" TargetMode="External"/><Relationship Id="rId2" Type="http://schemas.openxmlformats.org/officeDocument/2006/relationships/hyperlink" Target="https://www.kaggle.com/datasets/adityak2003/college-basketball-players-20092021"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38800" y="685800"/>
            <a:ext cx="5486400" cy="2514599"/>
          </a:xfrm>
        </p:spPr>
        <p:txBody>
          <a:bodyPr>
            <a:normAutofit fontScale="90000"/>
          </a:bodyPr>
          <a:lstStyle/>
          <a:p>
            <a:pPr algn="ctr"/>
            <a:r>
              <a:rPr lang="en-US" dirty="0"/>
              <a:t>Predicting if a college basketball player will be drafted to the NBA</a:t>
            </a:r>
          </a:p>
        </p:txBody>
      </p:sp>
      <p:sp>
        <p:nvSpPr>
          <p:cNvPr id="3" name="Subtitle 2"/>
          <p:cNvSpPr>
            <a:spLocks noGrp="1"/>
          </p:cNvSpPr>
          <p:nvPr>
            <p:ph type="subTitle" idx="1"/>
          </p:nvPr>
        </p:nvSpPr>
        <p:spPr>
          <a:xfrm>
            <a:off x="6019800" y="3810000"/>
            <a:ext cx="4724400" cy="914400"/>
          </a:xfrm>
        </p:spPr>
        <p:txBody>
          <a:bodyPr/>
          <a:lstStyle/>
          <a:p>
            <a:r>
              <a:rPr lang="en-US" dirty="0"/>
              <a:t>By Tyler Evans, Princeton Duarte, AJ </a:t>
            </a:r>
            <a:r>
              <a:rPr lang="en-US" dirty="0" err="1"/>
              <a:t>Marstall</a:t>
            </a:r>
            <a:r>
              <a:rPr lang="en-US" dirty="0"/>
              <a:t> &amp; Emily Andrews</a:t>
            </a:r>
          </a:p>
        </p:txBody>
      </p:sp>
    </p:spTree>
    <p:extLst>
      <p:ext uri="{BB962C8B-B14F-4D97-AF65-F5344CB8AC3E}">
        <p14:creationId xmlns:p14="http://schemas.microsoft.com/office/powerpoint/2010/main" val="576090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Cleaning the Data</a:t>
            </a:r>
          </a:p>
        </p:txBody>
      </p:sp>
      <p:pic>
        <p:nvPicPr>
          <p:cNvPr id="5" name="Picture Placeholder 4" descr="Basketball players raising hands together"/>
          <p:cNvPicPr>
            <a:picLocks noGrp="1" noChangeAspect="1"/>
          </p:cNvPicPr>
          <p:nvPr>
            <p:ph type="pic" idx="1"/>
          </p:nvPr>
        </p:nvPicPr>
        <p:blipFill rotWithShape="1">
          <a:blip r:embed="rId2" cstate="print">
            <a:extLst>
              <a:ext uri="{28A0092B-C50C-407E-A947-70E740481C1C}">
                <a14:useLocalDpi xmlns:a14="http://schemas.microsoft.com/office/drawing/2010/main" val="0"/>
              </a:ext>
            </a:extLst>
          </a:blip>
          <a:srcRect/>
          <a:stretch/>
        </p:blipFill>
        <p:spPr/>
      </p:pic>
      <p:sp>
        <p:nvSpPr>
          <p:cNvPr id="6" name="Rounded Rectangle 5" hidden="1"/>
          <p:cNvSpPr/>
          <p:nvPr/>
        </p:nvSpPr>
        <p:spPr>
          <a:xfrm>
            <a:off x="12344400" y="152400"/>
            <a:ext cx="1295400" cy="65532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200" b="1" i="1" dirty="0">
                <a:latin typeface="Arial" pitchFamily="34" charset="0"/>
                <a:cs typeface="Arial" pitchFamily="34" charset="0"/>
              </a:rPr>
              <a:t>NOTE:</a:t>
            </a:r>
          </a:p>
          <a:p>
            <a:r>
              <a:rPr lang="en-US" sz="1200" i="1" dirty="0">
                <a:latin typeface="Arial" pitchFamily="34" charset="0"/>
                <a:cs typeface="Arial" pitchFamily="34" charset="0"/>
              </a:rPr>
              <a:t>To change images on this slide, select a picture and delete it. Then click the Insert Picture icon</a:t>
            </a:r>
          </a:p>
          <a:p>
            <a:r>
              <a:rPr lang="en-US" sz="1200" i="1" dirty="0">
                <a:latin typeface="Arial" pitchFamily="34" charset="0"/>
                <a:cs typeface="Arial" pitchFamily="34" charset="0"/>
              </a:rPr>
              <a:t>in the placeholder to insert your own image.</a:t>
            </a:r>
          </a:p>
        </p:txBody>
      </p:sp>
      <p:sp>
        <p:nvSpPr>
          <p:cNvPr id="7" name="Text Placeholder 6">
            <a:extLst>
              <a:ext uri="{FF2B5EF4-FFF2-40B4-BE49-F238E27FC236}">
                <a16:creationId xmlns:a16="http://schemas.microsoft.com/office/drawing/2014/main" id="{1BA05E9A-2D24-1A51-FFE4-E1576CC5653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053388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Cleaning the Data</a:t>
            </a:r>
          </a:p>
        </p:txBody>
      </p:sp>
      <p:sp>
        <p:nvSpPr>
          <p:cNvPr id="6" name="Content Placeholder 2">
            <a:extLst>
              <a:ext uri="{FF2B5EF4-FFF2-40B4-BE49-F238E27FC236}">
                <a16:creationId xmlns:a16="http://schemas.microsoft.com/office/drawing/2014/main" id="{88403B43-903E-3987-04B7-D921DE0CBAB5}"/>
              </a:ext>
            </a:extLst>
          </p:cNvPr>
          <p:cNvSpPr>
            <a:spLocks noGrp="1"/>
          </p:cNvSpPr>
          <p:nvPr>
            <p:ph idx="1"/>
          </p:nvPr>
        </p:nvSpPr>
        <p:spPr>
          <a:xfrm>
            <a:off x="1066800" y="1676400"/>
            <a:ext cx="10058400" cy="4343400"/>
          </a:xfrm>
        </p:spPr>
        <p:txBody>
          <a:bodyPr/>
          <a:lstStyle/>
          <a:p>
            <a:r>
              <a:rPr lang="en-US" sz="1600" dirty="0">
                <a:hlinkClick r:id="rId2"/>
              </a:rPr>
              <a:t>Kaggle </a:t>
            </a:r>
            <a:r>
              <a:rPr lang="en-US" sz="1600" dirty="0" err="1">
                <a:hlinkClick r:id="rId2"/>
              </a:rPr>
              <a:t>Datasource</a:t>
            </a:r>
            <a:endParaRPr lang="en-US" sz="1600" dirty="0"/>
          </a:p>
          <a:p>
            <a:r>
              <a:rPr lang="en-US" sz="1600" dirty="0"/>
              <a:t>Dropped several stats that were just provided for drafted players – a clear indicator between drafted and undrafted which would’ve led to overfitting</a:t>
            </a:r>
          </a:p>
          <a:p>
            <a:r>
              <a:rPr lang="en-US" sz="1600" dirty="0"/>
              <a:t>Dropped columns that had more </a:t>
            </a:r>
            <a:r>
              <a:rPr lang="en-US" sz="1600"/>
              <a:t>than 1K </a:t>
            </a:r>
            <a:r>
              <a:rPr lang="en-US" sz="1600" dirty="0"/>
              <a:t>nulls</a:t>
            </a:r>
          </a:p>
          <a:p>
            <a:r>
              <a:rPr lang="en-US" sz="1600" dirty="0"/>
              <a:t>Height column was in date format – transformed to total inches</a:t>
            </a:r>
          </a:p>
          <a:p>
            <a:r>
              <a:rPr lang="en-US" sz="1600" dirty="0"/>
              <a:t>Grouped by player ID (</a:t>
            </a:r>
            <a:r>
              <a:rPr lang="en-US" sz="1600" dirty="0" err="1"/>
              <a:t>pid</a:t>
            </a:r>
            <a:r>
              <a:rPr lang="en-US" sz="1600" dirty="0"/>
              <a:t>) unique identifier</a:t>
            </a:r>
            <a:endParaRPr lang="en-US" sz="1600" dirty="0">
              <a:hlinkClick r:id="rId3"/>
            </a:endParaRPr>
          </a:p>
          <a:p>
            <a:r>
              <a:rPr lang="en-US" sz="1600" dirty="0" err="1">
                <a:hlinkClick r:id="rId3"/>
              </a:rPr>
              <a:t>Jupyter</a:t>
            </a:r>
            <a:r>
              <a:rPr lang="en-US" sz="1600" dirty="0">
                <a:hlinkClick r:id="rId3"/>
              </a:rPr>
              <a:t> Notebook File</a:t>
            </a:r>
            <a:endParaRPr lang="en-US" sz="1600" dirty="0"/>
          </a:p>
          <a:p>
            <a:r>
              <a:rPr lang="en-US" sz="1600" dirty="0"/>
              <a:t>Prior to feeding model data:</a:t>
            </a:r>
          </a:p>
          <a:p>
            <a:pPr lvl="1"/>
            <a:r>
              <a:rPr lang="en-US" sz="1200" dirty="0"/>
              <a:t>Identified and filtered to conferences that had drafted and undrafted players</a:t>
            </a:r>
          </a:p>
          <a:p>
            <a:pPr lvl="1"/>
            <a:r>
              <a:rPr lang="en-US" sz="1200" dirty="0"/>
              <a:t>Filtered out players that played less than 8 games per year and averaged 7.5 mins per game.</a:t>
            </a:r>
          </a:p>
        </p:txBody>
      </p:sp>
    </p:spTree>
    <p:extLst>
      <p:ext uri="{BB962C8B-B14F-4D97-AF65-F5344CB8AC3E}">
        <p14:creationId xmlns:p14="http://schemas.microsoft.com/office/powerpoint/2010/main" val="2905083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descr="Clustered column chart showing the values of 3 series for 4 categories"/>
          <p:cNvGraphicFramePr>
            <a:graphicFrameLocks noGrp="1"/>
          </p:cNvGraphicFramePr>
          <p:nvPr>
            <p:ph idx="1"/>
            <p:extLst>
              <p:ext uri="{D42A27DB-BD31-4B8C-83A1-F6EECF244321}">
                <p14:modId xmlns:p14="http://schemas.microsoft.com/office/powerpoint/2010/main" val="2281812233"/>
              </p:ext>
            </p:extLst>
          </p:nvPr>
        </p:nvGraphicFramePr>
        <p:xfrm>
          <a:off x="609600" y="838200"/>
          <a:ext cx="6172200" cy="5181600"/>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07999E0F-1AB2-5ACE-0561-A35B9E61A813}"/>
              </a:ext>
            </a:extLst>
          </p:cNvPr>
          <p:cNvSpPr txBox="1"/>
          <p:nvPr/>
        </p:nvSpPr>
        <p:spPr>
          <a:xfrm>
            <a:off x="8430766" y="1450848"/>
            <a:ext cx="3608833" cy="4770537"/>
          </a:xfrm>
          <a:prstGeom prst="rect">
            <a:avLst/>
          </a:prstGeom>
          <a:noFill/>
        </p:spPr>
        <p:txBody>
          <a:bodyPr wrap="square" rtlCol="0">
            <a:spAutoFit/>
          </a:bodyPr>
          <a:lstStyle/>
          <a:p>
            <a:pPr rtl="0" fontAlgn="base">
              <a:spcBef>
                <a:spcPts val="0"/>
              </a:spcBef>
              <a:spcAft>
                <a:spcPts val="0"/>
              </a:spcAft>
              <a:buFont typeface="Arial" panose="020B0604020202020204" pitchFamily="34" charset="0"/>
              <a:buChar char="•"/>
            </a:pPr>
            <a:r>
              <a:rPr lang="en-US" sz="1600" b="1" i="0" u="none" strike="noStrike" dirty="0">
                <a:effectLst/>
                <a:latin typeface="Arial" panose="020B0604020202020204" pitchFamily="34" charset="0"/>
              </a:rPr>
              <a:t> Kentucky tends to have the most drafted players in the data we found. And the School with the second most drafted players was Duke which had 14 fewer players drafted than Kentucky. </a:t>
            </a:r>
          </a:p>
          <a:p>
            <a:pPr rtl="0" fontAlgn="base">
              <a:spcBef>
                <a:spcPts val="0"/>
              </a:spcBef>
              <a:spcAft>
                <a:spcPts val="0"/>
              </a:spcAft>
            </a:pPr>
            <a:endParaRPr lang="en-US" sz="1600" b="1" i="0" u="none" strike="noStrike" dirty="0">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600" b="1" i="0" u="none" strike="noStrike" dirty="0">
                <a:effectLst/>
                <a:latin typeface="Arial" panose="020B0604020202020204" pitchFamily="34" charset="0"/>
              </a:rPr>
              <a:t> Drafted players' heights typically are between six feet to seven feet (No surprise there). And sorry no one under five feet five inches was drafted. </a:t>
            </a:r>
          </a:p>
          <a:p>
            <a:pPr rtl="0" fontAlgn="base">
              <a:spcBef>
                <a:spcPts val="0"/>
              </a:spcBef>
              <a:spcAft>
                <a:spcPts val="0"/>
              </a:spcAft>
            </a:pPr>
            <a:endParaRPr lang="en-US" sz="1600" b="1" i="0" u="none" strike="noStrike" dirty="0">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600" b="1" i="0" u="none" strike="noStrike" dirty="0">
                <a:effectLst/>
                <a:latin typeface="Arial" panose="020B0604020202020204" pitchFamily="34" charset="0"/>
              </a:rPr>
              <a:t> Conferences with the schools associated as “Blue Bloods Schools” (Kentucky, Duke, North Carolina, Kansas, and UCLA) tends to have more drafted players than any other Conferences. </a:t>
            </a:r>
          </a:p>
        </p:txBody>
      </p:sp>
      <p:sp>
        <p:nvSpPr>
          <p:cNvPr id="9" name="Title 7">
            <a:extLst>
              <a:ext uri="{FF2B5EF4-FFF2-40B4-BE49-F238E27FC236}">
                <a16:creationId xmlns:a16="http://schemas.microsoft.com/office/drawing/2014/main" id="{61AD1C25-3ED0-14A6-05CA-F125827E6772}"/>
              </a:ext>
            </a:extLst>
          </p:cNvPr>
          <p:cNvSpPr>
            <a:spLocks noGrp="1"/>
          </p:cNvSpPr>
          <p:nvPr>
            <p:ph type="title"/>
          </p:nvPr>
        </p:nvSpPr>
        <p:spPr>
          <a:xfrm>
            <a:off x="8430766" y="304800"/>
            <a:ext cx="3608834" cy="1146048"/>
          </a:xfrm>
        </p:spPr>
        <p:txBody>
          <a:bodyPr>
            <a:noAutofit/>
          </a:bodyPr>
          <a:lstStyle/>
          <a:p>
            <a:pPr algn="ctr" rtl="0">
              <a:spcBef>
                <a:spcPts val="0"/>
              </a:spcBef>
              <a:spcAft>
                <a:spcPts val="0"/>
              </a:spcAft>
            </a:pPr>
            <a:r>
              <a:rPr lang="en-US" sz="2400" i="0" u="none" strike="noStrike" dirty="0">
                <a:solidFill>
                  <a:srgbClr val="FFFFFF"/>
                </a:solidFill>
                <a:effectLst/>
                <a:latin typeface="Impact" panose="020B0806030902050204" pitchFamily="34" charset="0"/>
              </a:rPr>
              <a:t>The possibility of being drafted using stats on School, height, and Conference.  </a:t>
            </a:r>
            <a:endParaRPr lang="en-US" sz="2400" dirty="0"/>
          </a:p>
        </p:txBody>
      </p:sp>
      <p:pic>
        <p:nvPicPr>
          <p:cNvPr id="11" name="Picture 2">
            <a:extLst>
              <a:ext uri="{FF2B5EF4-FFF2-40B4-BE49-F238E27FC236}">
                <a16:creationId xmlns:a16="http://schemas.microsoft.com/office/drawing/2014/main" id="{3EDF2856-0DD7-635D-82BC-1D725F19D9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3" y="304800"/>
            <a:ext cx="8354567" cy="60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9577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descr="Clustered column chart showing the values of 3 series for 4 categories"/>
          <p:cNvGraphicFramePr>
            <a:graphicFrameLocks noGrp="1"/>
          </p:cNvGraphicFramePr>
          <p:nvPr>
            <p:ph idx="1"/>
            <p:extLst>
              <p:ext uri="{D42A27DB-BD31-4B8C-83A1-F6EECF244321}">
                <p14:modId xmlns:p14="http://schemas.microsoft.com/office/powerpoint/2010/main" val="1935154284"/>
              </p:ext>
            </p:extLst>
          </p:nvPr>
        </p:nvGraphicFramePr>
        <p:xfrm>
          <a:off x="228600" y="457200"/>
          <a:ext cx="8250936" cy="57912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9B32831C-2658-1233-6C4A-5DC2FCBBDCBF}"/>
              </a:ext>
            </a:extLst>
          </p:cNvPr>
          <p:cNvSpPr txBox="1"/>
          <p:nvPr/>
        </p:nvSpPr>
        <p:spPr>
          <a:xfrm>
            <a:off x="8610600" y="1066800"/>
            <a:ext cx="3352800" cy="5509200"/>
          </a:xfrm>
          <a:prstGeom prst="rect">
            <a:avLst/>
          </a:prstGeom>
          <a:noFill/>
        </p:spPr>
        <p:txBody>
          <a:bodyPr wrap="square" rtlCol="0">
            <a:spAutoFit/>
          </a:bodyPr>
          <a:lstStyle/>
          <a:p>
            <a:pPr rtl="0" fontAlgn="base">
              <a:spcBef>
                <a:spcPts val="0"/>
              </a:spcBef>
              <a:spcAft>
                <a:spcPts val="0"/>
              </a:spcAft>
              <a:buFont typeface="Arial" panose="020B0604020202020204" pitchFamily="34" charset="0"/>
              <a:buChar char="•"/>
            </a:pPr>
            <a:r>
              <a:rPr lang="en-US" sz="1600" b="0" i="0" u="none" strike="noStrike" dirty="0">
                <a:effectLst/>
                <a:latin typeface="Arial" panose="020B0604020202020204" pitchFamily="34" charset="0"/>
              </a:rPr>
              <a:t>Although Schools and Conferences do help in determining whether a player gets drafted. Of the 640 players, the chart shows the spread across all conferences. </a:t>
            </a:r>
          </a:p>
          <a:p>
            <a:pPr rtl="0" fontAlgn="base">
              <a:spcBef>
                <a:spcPts val="0"/>
              </a:spcBef>
              <a:spcAft>
                <a:spcPts val="0"/>
              </a:spcAft>
            </a:pPr>
            <a:endParaRPr lang="en-US" sz="1600" b="0" i="0" u="none" strike="noStrike" dirty="0">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600" b="0" i="0" u="none" strike="noStrike" dirty="0">
                <a:effectLst/>
                <a:latin typeface="Arial" panose="020B0604020202020204" pitchFamily="34" charset="0"/>
              </a:rPr>
              <a:t>The position a player was in college did not contribute to a player being drafted.</a:t>
            </a:r>
          </a:p>
          <a:p>
            <a:pPr rtl="0" fontAlgn="base">
              <a:spcBef>
                <a:spcPts val="0"/>
              </a:spcBef>
              <a:spcAft>
                <a:spcPts val="0"/>
              </a:spcAft>
              <a:buFont typeface="Arial" panose="020B0604020202020204" pitchFamily="34" charset="0"/>
              <a:buChar char="•"/>
            </a:pPr>
            <a:endParaRPr lang="en-US" sz="1600" b="0" i="0" u="none" strike="noStrike" dirty="0">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600" b="0" i="0" u="none" strike="noStrike" dirty="0">
                <a:effectLst/>
                <a:latin typeface="Arial" panose="020B0604020202020204" pitchFamily="34" charset="0"/>
              </a:rPr>
              <a:t> The last year they played in college before being drafted did not contribute to a player being selected.</a:t>
            </a:r>
          </a:p>
          <a:p>
            <a:pPr rtl="0" fontAlgn="base">
              <a:spcBef>
                <a:spcPts val="0"/>
              </a:spcBef>
              <a:spcAft>
                <a:spcPts val="0"/>
              </a:spcAft>
            </a:pPr>
            <a:endParaRPr lang="en-US" sz="1600" b="0" i="0" u="none" strike="noStrike" dirty="0">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600" b="0" i="0" u="none" strike="noStrike" dirty="0">
                <a:effectLst/>
                <a:latin typeface="Arial" panose="020B0604020202020204" pitchFamily="34" charset="0"/>
              </a:rPr>
              <a:t>As for stats that most fans associate with basketball: points scored, assists, and rebounds. There </a:t>
            </a:r>
            <a:r>
              <a:rPr lang="en-US" sz="1600" dirty="0">
                <a:latin typeface="Arial" panose="020B0604020202020204" pitchFamily="34" charset="0"/>
              </a:rPr>
              <a:t>was a slight </a:t>
            </a:r>
            <a:r>
              <a:rPr lang="en-US" sz="1600" b="0" i="0" u="none" strike="noStrike" dirty="0">
                <a:effectLst/>
                <a:latin typeface="Arial" panose="020B0604020202020204" pitchFamily="34" charset="0"/>
              </a:rPr>
              <a:t>difference in the average between undrafted and drafted players.  </a:t>
            </a:r>
          </a:p>
        </p:txBody>
      </p:sp>
      <p:sp>
        <p:nvSpPr>
          <p:cNvPr id="6" name="Title 1">
            <a:extLst>
              <a:ext uri="{FF2B5EF4-FFF2-40B4-BE49-F238E27FC236}">
                <a16:creationId xmlns:a16="http://schemas.microsoft.com/office/drawing/2014/main" id="{A8C9F0B0-14B7-BF12-1FA0-517DB545A3BF}"/>
              </a:ext>
            </a:extLst>
          </p:cNvPr>
          <p:cNvSpPr>
            <a:spLocks noGrp="1"/>
          </p:cNvSpPr>
          <p:nvPr>
            <p:ph type="title"/>
          </p:nvPr>
        </p:nvSpPr>
        <p:spPr>
          <a:xfrm>
            <a:off x="8125968" y="-685800"/>
            <a:ext cx="3968496" cy="1752600"/>
          </a:xfrm>
        </p:spPr>
        <p:txBody>
          <a:bodyPr>
            <a:normAutofit/>
          </a:bodyPr>
          <a:lstStyle/>
          <a:p>
            <a:pPr algn="ctr"/>
            <a:r>
              <a:rPr lang="en-US" sz="2400" dirty="0"/>
              <a:t>Stats that did not help to determine if a player will be drafted</a:t>
            </a:r>
          </a:p>
        </p:txBody>
      </p:sp>
    </p:spTree>
    <p:extLst>
      <p:ext uri="{BB962C8B-B14F-4D97-AF65-F5344CB8AC3E}">
        <p14:creationId xmlns:p14="http://schemas.microsoft.com/office/powerpoint/2010/main" val="1382594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a:t>
            </a:r>
          </a:p>
        </p:txBody>
      </p:sp>
      <p:sp>
        <p:nvSpPr>
          <p:cNvPr id="3" name="Content Placeholder 2"/>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4175791516"/>
              </p:ext>
            </p:extLst>
          </p:nvPr>
        </p:nvGraphicFramePr>
        <p:xfrm>
          <a:off x="6278563" y="1676400"/>
          <a:ext cx="4846638" cy="2209800"/>
        </p:xfrm>
        <a:graphic>
          <a:graphicData uri="http://schemas.openxmlformats.org/drawingml/2006/table">
            <a:tbl>
              <a:tblPr firstRow="1" bandRow="1">
                <a:tableStyleId>{0E3FDE45-AF77-4B5C-9715-49D594BDF05E}</a:tableStyleId>
              </a:tblPr>
              <a:tblGrid>
                <a:gridCol w="1615546">
                  <a:extLst>
                    <a:ext uri="{9D8B030D-6E8A-4147-A177-3AD203B41FA5}">
                      <a16:colId xmlns:a16="http://schemas.microsoft.com/office/drawing/2014/main" val="20000"/>
                    </a:ext>
                  </a:extLst>
                </a:gridCol>
                <a:gridCol w="1615546">
                  <a:extLst>
                    <a:ext uri="{9D8B030D-6E8A-4147-A177-3AD203B41FA5}">
                      <a16:colId xmlns:a16="http://schemas.microsoft.com/office/drawing/2014/main" val="20001"/>
                    </a:ext>
                  </a:extLst>
                </a:gridCol>
                <a:gridCol w="1615546">
                  <a:extLst>
                    <a:ext uri="{9D8B030D-6E8A-4147-A177-3AD203B41FA5}">
                      <a16:colId xmlns:a16="http://schemas.microsoft.com/office/drawing/2014/main" val="20002"/>
                    </a:ext>
                  </a:extLst>
                </a:gridCol>
              </a:tblGrid>
              <a:tr h="552450">
                <a:tc>
                  <a:txBody>
                    <a:bodyPr/>
                    <a:lstStyle/>
                    <a:p>
                      <a:pPr algn="ctr"/>
                      <a:r>
                        <a:rPr lang="en-US" dirty="0"/>
                        <a:t>Class</a:t>
                      </a:r>
                    </a:p>
                  </a:txBody>
                  <a:tcPr anchor="ctr"/>
                </a:tc>
                <a:tc>
                  <a:txBody>
                    <a:bodyPr/>
                    <a:lstStyle/>
                    <a:p>
                      <a:pPr algn="ctr"/>
                      <a:r>
                        <a:rPr lang="en-US" dirty="0"/>
                        <a:t>Group 1</a:t>
                      </a:r>
                    </a:p>
                  </a:txBody>
                  <a:tcPr anchor="ctr"/>
                </a:tc>
                <a:tc>
                  <a:txBody>
                    <a:bodyPr/>
                    <a:lstStyle/>
                    <a:p>
                      <a:pPr algn="ctr"/>
                      <a:r>
                        <a:rPr lang="en-US" dirty="0"/>
                        <a:t>Group 2</a:t>
                      </a:r>
                    </a:p>
                  </a:txBody>
                  <a:tcPr anchor="ctr"/>
                </a:tc>
                <a:extLst>
                  <a:ext uri="{0D108BD9-81ED-4DB2-BD59-A6C34878D82A}">
                    <a16:rowId xmlns:a16="http://schemas.microsoft.com/office/drawing/2014/main" val="10000"/>
                  </a:ext>
                </a:extLst>
              </a:tr>
              <a:tr h="552450">
                <a:tc>
                  <a:txBody>
                    <a:bodyPr/>
                    <a:lstStyle/>
                    <a:p>
                      <a:pPr algn="ctr"/>
                      <a:r>
                        <a:rPr lang="en-US" dirty="0"/>
                        <a:t>Class 1</a:t>
                      </a:r>
                    </a:p>
                  </a:txBody>
                  <a:tcPr anchor="ctr"/>
                </a:tc>
                <a:tc>
                  <a:txBody>
                    <a:bodyPr/>
                    <a:lstStyle/>
                    <a:p>
                      <a:pPr algn="ctr"/>
                      <a:r>
                        <a:rPr lang="en-US" dirty="0"/>
                        <a:t>82</a:t>
                      </a:r>
                    </a:p>
                  </a:txBody>
                  <a:tcPr anchor="ctr"/>
                </a:tc>
                <a:tc>
                  <a:txBody>
                    <a:bodyPr/>
                    <a:lstStyle/>
                    <a:p>
                      <a:pPr algn="ctr"/>
                      <a:r>
                        <a:rPr lang="en-US" dirty="0"/>
                        <a:t>95</a:t>
                      </a:r>
                    </a:p>
                  </a:txBody>
                  <a:tcPr anchor="ctr"/>
                </a:tc>
                <a:extLst>
                  <a:ext uri="{0D108BD9-81ED-4DB2-BD59-A6C34878D82A}">
                    <a16:rowId xmlns:a16="http://schemas.microsoft.com/office/drawing/2014/main" val="10001"/>
                  </a:ext>
                </a:extLst>
              </a:tr>
              <a:tr h="552450">
                <a:tc>
                  <a:txBody>
                    <a:bodyPr/>
                    <a:lstStyle/>
                    <a:p>
                      <a:pPr algn="ctr"/>
                      <a:r>
                        <a:rPr lang="en-US" dirty="0"/>
                        <a:t>Class</a:t>
                      </a:r>
                      <a:r>
                        <a:rPr lang="en-US" baseline="0" dirty="0"/>
                        <a:t> 2</a:t>
                      </a:r>
                      <a:endParaRPr lang="en-US" dirty="0"/>
                    </a:p>
                  </a:txBody>
                  <a:tcPr anchor="ctr"/>
                </a:tc>
                <a:tc>
                  <a:txBody>
                    <a:bodyPr/>
                    <a:lstStyle/>
                    <a:p>
                      <a:pPr algn="ctr"/>
                      <a:r>
                        <a:rPr lang="en-US" dirty="0"/>
                        <a:t>76</a:t>
                      </a:r>
                    </a:p>
                  </a:txBody>
                  <a:tcPr anchor="ctr"/>
                </a:tc>
                <a:tc>
                  <a:txBody>
                    <a:bodyPr/>
                    <a:lstStyle/>
                    <a:p>
                      <a:pPr algn="ctr"/>
                      <a:r>
                        <a:rPr lang="en-US" dirty="0"/>
                        <a:t>88</a:t>
                      </a:r>
                    </a:p>
                  </a:txBody>
                  <a:tcPr anchor="ctr"/>
                </a:tc>
                <a:extLst>
                  <a:ext uri="{0D108BD9-81ED-4DB2-BD59-A6C34878D82A}">
                    <a16:rowId xmlns:a16="http://schemas.microsoft.com/office/drawing/2014/main" val="10002"/>
                  </a:ext>
                </a:extLst>
              </a:tr>
              <a:tr h="552450">
                <a:tc>
                  <a:txBody>
                    <a:bodyPr/>
                    <a:lstStyle/>
                    <a:p>
                      <a:pPr algn="ctr"/>
                      <a:r>
                        <a:rPr lang="en-US" dirty="0"/>
                        <a:t>Class 3</a:t>
                      </a:r>
                    </a:p>
                  </a:txBody>
                  <a:tcPr anchor="ctr"/>
                </a:tc>
                <a:tc>
                  <a:txBody>
                    <a:bodyPr/>
                    <a:lstStyle/>
                    <a:p>
                      <a:pPr algn="ctr"/>
                      <a:r>
                        <a:rPr lang="en-US" dirty="0"/>
                        <a:t>84</a:t>
                      </a:r>
                    </a:p>
                  </a:txBody>
                  <a:tcPr anchor="ctr"/>
                </a:tc>
                <a:tc>
                  <a:txBody>
                    <a:bodyPr/>
                    <a:lstStyle/>
                    <a:p>
                      <a:pPr algn="ctr"/>
                      <a:r>
                        <a:rPr lang="en-US" dirty="0"/>
                        <a:t>90</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598391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9100"/>
            <a:ext cx="10058400" cy="762001"/>
          </a:xfrm>
        </p:spPr>
        <p:txBody>
          <a:bodyPr/>
          <a:lstStyle/>
          <a:p>
            <a:r>
              <a:rPr lang="en-US" dirty="0"/>
              <a:t>Lessons Learned</a:t>
            </a:r>
          </a:p>
        </p:txBody>
      </p:sp>
      <p:sp>
        <p:nvSpPr>
          <p:cNvPr id="3" name="Text Placeholder 2"/>
          <p:cNvSpPr>
            <a:spLocks noGrp="1"/>
          </p:cNvSpPr>
          <p:nvPr>
            <p:ph type="body" idx="1"/>
          </p:nvPr>
        </p:nvSpPr>
        <p:spPr>
          <a:xfrm>
            <a:off x="863009" y="1477484"/>
            <a:ext cx="10058400" cy="1143000"/>
          </a:xfrm>
        </p:spPr>
        <p:txBody>
          <a:bodyPr>
            <a:normAutofit lnSpcReduction="10000"/>
          </a:bodyPr>
          <a:lstStyle/>
          <a:p>
            <a:pPr marL="342900" indent="-342900">
              <a:buFont typeface="Arial" panose="020B0604020202020204" pitchFamily="34" charset="0"/>
              <a:buChar char="•"/>
            </a:pPr>
            <a:r>
              <a:rPr lang="en-US" dirty="0"/>
              <a:t>It is hard to make the data work with machine learning because only 2% of the total players were drafted. </a:t>
            </a:r>
          </a:p>
          <a:p>
            <a:pPr marL="342900" indent="-342900">
              <a:buFont typeface="Arial" panose="020B0604020202020204" pitchFamily="34" charset="0"/>
              <a:buChar char="•"/>
            </a:pPr>
            <a:r>
              <a:rPr lang="en-US" dirty="0"/>
              <a:t>Each draft year is specific to the needs of the NBA</a:t>
            </a:r>
          </a:p>
          <a:p>
            <a:endParaRPr lang="en-US" dirty="0"/>
          </a:p>
        </p:txBody>
      </p:sp>
      <p:sp>
        <p:nvSpPr>
          <p:cNvPr id="4" name="Title 1">
            <a:extLst>
              <a:ext uri="{FF2B5EF4-FFF2-40B4-BE49-F238E27FC236}">
                <a16:creationId xmlns:a16="http://schemas.microsoft.com/office/drawing/2014/main" id="{27DA64CD-2B4B-8673-3E7D-45C2A6760317}"/>
              </a:ext>
            </a:extLst>
          </p:cNvPr>
          <p:cNvSpPr txBox="1">
            <a:spLocks/>
          </p:cNvSpPr>
          <p:nvPr/>
        </p:nvSpPr>
        <p:spPr>
          <a:xfrm>
            <a:off x="863009" y="3047999"/>
            <a:ext cx="10058400" cy="762001"/>
          </a:xfrm>
          <a:prstGeom prst="rect">
            <a:avLst/>
          </a:prstGeom>
        </p:spPr>
        <p:txBody>
          <a:bodyPr vert="horz" lIns="91440" tIns="45720" rIns="91440" bIns="45720" rtlCol="0" anchor="b">
            <a:normAutofit fontScale="85000" lnSpcReduction="10000"/>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r>
              <a:rPr lang="en-US" dirty="0"/>
              <a:t>With unlimited time what would we change?</a:t>
            </a:r>
          </a:p>
        </p:txBody>
      </p:sp>
      <p:sp>
        <p:nvSpPr>
          <p:cNvPr id="5" name="Text Placeholder 2">
            <a:extLst>
              <a:ext uri="{FF2B5EF4-FFF2-40B4-BE49-F238E27FC236}">
                <a16:creationId xmlns:a16="http://schemas.microsoft.com/office/drawing/2014/main" id="{3A4A4953-E0A8-520B-767F-DE8995B7E3F0}"/>
              </a:ext>
            </a:extLst>
          </p:cNvPr>
          <p:cNvSpPr txBox="1">
            <a:spLocks/>
          </p:cNvSpPr>
          <p:nvPr/>
        </p:nvSpPr>
        <p:spPr>
          <a:xfrm>
            <a:off x="674716" y="3932718"/>
            <a:ext cx="10058400" cy="250618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12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en-US" dirty="0"/>
              <a:t>Looked at stats that are more position specific.  i.e. Compare all point guards</a:t>
            </a:r>
          </a:p>
          <a:p>
            <a:pPr marL="342900" indent="-342900">
              <a:buFont typeface="Arial" panose="020B0604020202020204" pitchFamily="34" charset="0"/>
              <a:buChar char="•"/>
            </a:pPr>
            <a:r>
              <a:rPr lang="en-US" dirty="0"/>
              <a:t>Look at the data year by year instead of having all the years combined.  </a:t>
            </a:r>
          </a:p>
          <a:p>
            <a:pPr marL="342900" indent="-342900">
              <a:buFont typeface="Arial" panose="020B0604020202020204" pitchFamily="34" charset="0"/>
              <a:buChar char="•"/>
            </a:pPr>
            <a:r>
              <a:rPr lang="en-US" dirty="0"/>
              <a:t>Mongo Database would be a great hub for the live data!  </a:t>
            </a:r>
          </a:p>
          <a:p>
            <a:r>
              <a:rPr lang="en-US" dirty="0"/>
              <a:t>   </a:t>
            </a:r>
          </a:p>
        </p:txBody>
      </p:sp>
    </p:spTree>
    <p:extLst>
      <p:ext uri="{BB962C8B-B14F-4D97-AF65-F5344CB8AC3E}">
        <p14:creationId xmlns:p14="http://schemas.microsoft.com/office/powerpoint/2010/main" val="2993111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50A68-857F-7D7E-FC43-2AE8C5FB0484}"/>
              </a:ext>
            </a:extLst>
          </p:cNvPr>
          <p:cNvSpPr>
            <a:spLocks noGrp="1"/>
          </p:cNvSpPr>
          <p:nvPr>
            <p:ph type="title"/>
          </p:nvPr>
        </p:nvSpPr>
        <p:spPr>
          <a:xfrm>
            <a:off x="2590800" y="2743199"/>
            <a:ext cx="6102350" cy="1371601"/>
          </a:xfrm>
        </p:spPr>
        <p:txBody>
          <a:bodyPr>
            <a:normAutofit/>
          </a:bodyPr>
          <a:lstStyle/>
          <a:p>
            <a:r>
              <a:rPr lang="en-US" sz="8800" dirty="0"/>
              <a:t>Questions??</a:t>
            </a:r>
          </a:p>
        </p:txBody>
      </p:sp>
    </p:spTree>
    <p:extLst>
      <p:ext uri="{BB962C8B-B14F-4D97-AF65-F5344CB8AC3E}">
        <p14:creationId xmlns:p14="http://schemas.microsoft.com/office/powerpoint/2010/main" val="1329346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asketball 16x9">
  <a:themeElements>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Impact - Franklin Gothic Medium">
      <a:majorFont>
        <a:latin typeface="Impact"/>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sketball presentation (widescreen).potx" id="{CC5AF3F1-F1AD-46F5-B229-4E1329F06412}" vid="{B7E1BF64-2168-4738-AA42-CF7C9F7F9E95}"/>
    </a:ext>
  </a:extLst>
</a:theme>
</file>

<file path=ppt/theme/theme2.xml><?xml version="1.0" encoding="utf-8"?>
<a:theme xmlns:a="http://schemas.openxmlformats.org/drawingml/2006/main" name="Office Theme">
  <a:themeElements>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Impact - Franklin Gothic Medium">
      <a:majorFont>
        <a:latin typeface="Impact"/>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Impact - Franklin Gothic Medium">
      <a:majorFont>
        <a:latin typeface="Impact"/>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Basketball presentation (widescreen)</Template>
  <TotalTime>7203</TotalTime>
  <Words>498</Words>
  <Application>Microsoft Office PowerPoint</Application>
  <PresentationFormat>Widescreen</PresentationFormat>
  <Paragraphs>55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Franklin Gothic Medium</vt:lpstr>
      <vt:lpstr>Impact</vt:lpstr>
      <vt:lpstr>Basketball 16x9</vt:lpstr>
      <vt:lpstr>Predicting if a college basketball player will be drafted to the NBA</vt:lpstr>
      <vt:lpstr>Cleaning the Data</vt:lpstr>
      <vt:lpstr>Cleaning the Data</vt:lpstr>
      <vt:lpstr>The possibility of being drafted using stats on School, height, and Conference.  </vt:lpstr>
      <vt:lpstr>Stats that did not help to determine if a player will be drafted</vt:lpstr>
      <vt:lpstr>Machine Learning</vt:lpstr>
      <vt:lpstr>Lessons Learned</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if a college basketball player will be drafted to the NBA</dc:title>
  <dc:creator>ANDREWS, EMILY</dc:creator>
  <cp:lastModifiedBy>ANDREWS, EMILY</cp:lastModifiedBy>
  <cp:revision>5</cp:revision>
  <dcterms:created xsi:type="dcterms:W3CDTF">2023-04-14T00:19:55Z</dcterms:created>
  <dcterms:modified xsi:type="dcterms:W3CDTF">2023-04-19T00:23:25Z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