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6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70" r:id="rId6"/>
    <p:sldId id="315" r:id="rId7"/>
    <p:sldId id="317" r:id="rId8"/>
    <p:sldId id="318" r:id="rId9"/>
    <p:sldId id="320" r:id="rId10"/>
    <p:sldId id="322" r:id="rId11"/>
    <p:sldId id="323" r:id="rId12"/>
    <p:sldId id="325" r:id="rId13"/>
    <p:sldId id="319" r:id="rId14"/>
    <p:sldId id="321" r:id="rId15"/>
  </p:sldIdLst>
  <p:sldSz cx="9144000" cy="5715000" type="screen16x10"/>
  <p:notesSz cx="6858000" cy="91440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129" d="100"/>
          <a:sy n="129" d="100"/>
        </p:scale>
        <p:origin x="1104" y="11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FBF07-E202-4D36-A00C-30111E67BA7E}" type="datetimeFigureOut">
              <a:rPr lang="da-DK" smtClean="0"/>
              <a:t>24-10-2022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EB912-4A7D-4CEF-B739-AE9709ACE1E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3298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48530-8E98-47AE-96CD-8513B10B65B7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4045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titel 1"/>
          <p:cNvSpPr>
            <a:spLocks noGrp="1"/>
          </p:cNvSpPr>
          <p:nvPr>
            <p:ph type="title"/>
          </p:nvPr>
        </p:nvSpPr>
        <p:spPr bwMode="auto">
          <a:xfrm>
            <a:off x="3" y="0"/>
            <a:ext cx="5225249" cy="56514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none" lIns="216000" tIns="0" rIns="91440" bIns="72000" numCol="1" anchor="ctr" anchorCtr="0" compatLnSpc="1">
            <a:prstTxWarp prst="textNoShape">
              <a:avLst/>
            </a:prstTxWarp>
            <a:spAutoFit/>
          </a:bodyPr>
          <a:lstStyle>
            <a:lvl1pPr>
              <a:defRPr cap="none"/>
            </a:lvl1pPr>
          </a:lstStyle>
          <a:p>
            <a:pPr lvl="0"/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2" name="Pladsholder til dato 2">
            <a:extLst>
              <a:ext uri="{FF2B5EF4-FFF2-40B4-BE49-F238E27FC236}">
                <a16:creationId xmlns:a16="http://schemas.microsoft.com/office/drawing/2014/main" id="{2FB98A2A-9F99-F550-C819-FBE702F5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D16937-5F75-44E4-968E-BF987BB46F8C}" type="datetime1">
              <a:rPr lang="da-DK" altLang="da-DK"/>
              <a:pPr/>
              <a:t>24-10-2022</a:t>
            </a:fld>
            <a:endParaRPr lang="da-DK" altLang="da-DK"/>
          </a:p>
        </p:txBody>
      </p:sp>
      <p:sp>
        <p:nvSpPr>
          <p:cNvPr id="3" name="Pladsholder til diasnummer 5">
            <a:extLst>
              <a:ext uri="{FF2B5EF4-FFF2-40B4-BE49-F238E27FC236}">
                <a16:creationId xmlns:a16="http://schemas.microsoft.com/office/drawing/2014/main" id="{B7646E05-14A2-2827-B893-8478C3C74B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6750CF-A404-48E7-BCCF-F7CF0FEB5B3E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09307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715000"/>
          </a:xfrm>
        </p:spPr>
        <p:txBody>
          <a:bodyPr lIns="720000" tIns="720000" rtlCol="0">
            <a:normAutofit/>
          </a:bodyPr>
          <a:lstStyle>
            <a:lvl1pPr marL="0" indent="0" algn="l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a-DK" noProof="0" dirty="0"/>
          </a:p>
        </p:txBody>
      </p:sp>
      <p:sp>
        <p:nvSpPr>
          <p:cNvPr id="9" name="Pladsholder til titel 1"/>
          <p:cNvSpPr>
            <a:spLocks noGrp="1"/>
          </p:cNvSpPr>
          <p:nvPr>
            <p:ph type="title"/>
          </p:nvPr>
        </p:nvSpPr>
        <p:spPr bwMode="auto">
          <a:xfrm>
            <a:off x="4419600" y="3009900"/>
            <a:ext cx="4724400" cy="105758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216000" tIns="0" rIns="91440" bIns="72000" numCol="1" anchor="ctr" anchorCtr="0" compatLnSpc="1">
            <a:prstTxWarp prst="textNoShape">
              <a:avLst/>
            </a:prstTxWarp>
            <a:spAutoFit/>
          </a:bodyPr>
          <a:lstStyle>
            <a:lvl1pPr>
              <a:defRPr cap="none"/>
            </a:lvl1pPr>
          </a:lstStyle>
          <a:p>
            <a:pPr lvl="0"/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2" name="Pladsholder til dato 4">
            <a:extLst>
              <a:ext uri="{FF2B5EF4-FFF2-40B4-BE49-F238E27FC236}">
                <a16:creationId xmlns:a16="http://schemas.microsoft.com/office/drawing/2014/main" id="{F060CD86-9270-4CB9-BCB4-3893B5E9A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CC6A30-D81C-4E85-8577-B494BBC92E50}" type="datetime1">
              <a:rPr lang="da-DK" altLang="da-DK"/>
              <a:pPr/>
              <a:t>24-10-2022</a:t>
            </a:fld>
            <a:endParaRPr lang="da-DK" altLang="da-DK"/>
          </a:p>
        </p:txBody>
      </p:sp>
      <p:sp>
        <p:nvSpPr>
          <p:cNvPr id="4" name="Pladsholder til diasnummer 5">
            <a:extLst>
              <a:ext uri="{FF2B5EF4-FFF2-40B4-BE49-F238E27FC236}">
                <a16:creationId xmlns:a16="http://schemas.microsoft.com/office/drawing/2014/main" id="{D7D3AF85-D04A-7DF0-942E-B0E821F283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6DD585-87BD-44A9-B0BC-F543D68BEFF3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2509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609600" y="876300"/>
            <a:ext cx="8001000" cy="40386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a-DK" dirty="0"/>
          </a:p>
        </p:txBody>
      </p:sp>
      <p:sp>
        <p:nvSpPr>
          <p:cNvPr id="9" name="Pladsholder til titel 1"/>
          <p:cNvSpPr>
            <a:spLocks noGrp="1"/>
          </p:cNvSpPr>
          <p:nvPr>
            <p:ph type="title"/>
          </p:nvPr>
        </p:nvSpPr>
        <p:spPr bwMode="auto">
          <a:xfrm>
            <a:off x="3" y="0"/>
            <a:ext cx="5225249" cy="56514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none" lIns="216000" tIns="0" rIns="91440" bIns="72000" numCol="1" anchor="ctr" anchorCtr="0" compatLnSpc="1">
            <a:prstTxWarp prst="textNoShape">
              <a:avLst/>
            </a:prstTxWarp>
            <a:spAutoFit/>
          </a:bodyPr>
          <a:lstStyle>
            <a:lvl1pPr>
              <a:defRPr cap="none"/>
            </a:lvl1pPr>
          </a:lstStyle>
          <a:p>
            <a:pPr lvl="0"/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2" name="Pladsholder til dato 3">
            <a:extLst>
              <a:ext uri="{FF2B5EF4-FFF2-40B4-BE49-F238E27FC236}">
                <a16:creationId xmlns:a16="http://schemas.microsoft.com/office/drawing/2014/main" id="{855B81FB-7C21-048A-3C53-3044D874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78A95"/>
                </a:solidFill>
              </a:defRPr>
            </a:lvl1pPr>
          </a:lstStyle>
          <a:p>
            <a:fld id="{C1E5910D-50C3-4C71-B9ED-1290B899F6BF}" type="datetime1">
              <a:rPr lang="da-DK" altLang="da-DK"/>
              <a:pPr/>
              <a:t>24-10-2022</a:t>
            </a:fld>
            <a:endParaRPr lang="da-DK" altLang="da-DK"/>
          </a:p>
        </p:txBody>
      </p:sp>
      <p:sp>
        <p:nvSpPr>
          <p:cNvPr id="4" name="Pladsholder til diasnummer 5">
            <a:extLst>
              <a:ext uri="{FF2B5EF4-FFF2-40B4-BE49-F238E27FC236}">
                <a16:creationId xmlns:a16="http://schemas.microsoft.com/office/drawing/2014/main" id="{FD563C6F-6A4A-2AF1-546F-C448DD2BA8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altLang="da-DK"/>
              <a:t>· </a:t>
            </a:r>
            <a:fld id="{8E0B69FF-557D-4E2B-A0C6-B5415855DEB3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542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09600" y="1139031"/>
            <a:ext cx="8077200" cy="3898636"/>
          </a:xfrm>
        </p:spPr>
        <p:txBody>
          <a:bodyPr/>
          <a:lstStyle>
            <a:lvl1pPr>
              <a:defRPr sz="2400" b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dsholder til titel 1"/>
          <p:cNvSpPr>
            <a:spLocks noGrp="1"/>
          </p:cNvSpPr>
          <p:nvPr>
            <p:ph type="title"/>
          </p:nvPr>
        </p:nvSpPr>
        <p:spPr bwMode="auto">
          <a:xfrm>
            <a:off x="3" y="0"/>
            <a:ext cx="5225249" cy="56514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none" lIns="216000" tIns="0" rIns="91440" bIns="72000" numCol="1" anchor="ctr" anchorCtr="0" compatLnSpc="1">
            <a:prstTxWarp prst="textNoShape">
              <a:avLst/>
            </a:prstTxWarp>
            <a:spAutoFit/>
          </a:bodyPr>
          <a:lstStyle>
            <a:lvl1pPr>
              <a:defRPr cap="none"/>
            </a:lvl1pPr>
          </a:lstStyle>
          <a:p>
            <a:pPr lvl="0"/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7" name="Pladsholder til indhold 2"/>
          <p:cNvSpPr>
            <a:spLocks noGrp="1"/>
          </p:cNvSpPr>
          <p:nvPr>
            <p:ph sz="half" idx="17"/>
          </p:nvPr>
        </p:nvSpPr>
        <p:spPr>
          <a:xfrm>
            <a:off x="609600" y="762001"/>
            <a:ext cx="8077200" cy="304799"/>
          </a:xfrm>
        </p:spPr>
        <p:txBody>
          <a:bodyPr/>
          <a:lstStyle>
            <a:lvl1pPr>
              <a:defRPr sz="2400" b="1"/>
            </a:lvl1pPr>
            <a:lvl2pPr>
              <a:defRPr sz="2400" b="1"/>
            </a:lvl2pPr>
            <a:lvl3pPr marL="0">
              <a:defRPr sz="2400"/>
            </a:lvl3pPr>
            <a:lvl4pPr marL="432000">
              <a:defRPr sz="2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Pladsholder til dato 3">
            <a:extLst>
              <a:ext uri="{FF2B5EF4-FFF2-40B4-BE49-F238E27FC236}">
                <a16:creationId xmlns:a16="http://schemas.microsoft.com/office/drawing/2014/main" id="{9C7CC155-CCB6-5E0C-C1B1-58C7E990D18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fld id="{7F46A721-FF1B-4D4C-B121-5D1D996072B5}" type="datetime1">
              <a:rPr lang="da-DK" altLang="da-DK"/>
              <a:pPr/>
              <a:t>24-10-2022</a:t>
            </a:fld>
            <a:endParaRPr lang="da-DK" altLang="da-DK"/>
          </a:p>
        </p:txBody>
      </p:sp>
      <p:sp>
        <p:nvSpPr>
          <p:cNvPr id="4" name="Pladsholder til diasnummer 5">
            <a:extLst>
              <a:ext uri="{FF2B5EF4-FFF2-40B4-BE49-F238E27FC236}">
                <a16:creationId xmlns:a16="http://schemas.microsoft.com/office/drawing/2014/main" id="{F7D7FF60-F521-955F-9497-6D877E15ED9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altLang="da-DK"/>
              <a:t>· </a:t>
            </a:r>
            <a:fld id="{C77C94C3-4A14-4891-A875-0A56B81A2C52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0552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titel 1"/>
          <p:cNvSpPr>
            <a:spLocks noGrp="1"/>
          </p:cNvSpPr>
          <p:nvPr>
            <p:ph type="title"/>
          </p:nvPr>
        </p:nvSpPr>
        <p:spPr bwMode="auto">
          <a:xfrm>
            <a:off x="3" y="0"/>
            <a:ext cx="5225249" cy="56514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none" lIns="216000" tIns="0" rIns="91440" bIns="72000" numCol="1" anchor="ctr" anchorCtr="0" compatLnSpc="1">
            <a:prstTxWarp prst="textNoShape">
              <a:avLst/>
            </a:prstTxWarp>
            <a:spAutoFit/>
          </a:bodyPr>
          <a:lstStyle>
            <a:lvl1pPr>
              <a:defRPr cap="none"/>
            </a:lvl1pPr>
          </a:lstStyle>
          <a:p>
            <a:pPr lvl="0"/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0" name="Pladsholder til indhold 2"/>
          <p:cNvSpPr>
            <a:spLocks noGrp="1"/>
          </p:cNvSpPr>
          <p:nvPr>
            <p:ph sz="half" idx="13"/>
          </p:nvPr>
        </p:nvSpPr>
        <p:spPr>
          <a:xfrm>
            <a:off x="4792134" y="1028700"/>
            <a:ext cx="3886200" cy="4076436"/>
          </a:xfrm>
        </p:spPr>
        <p:txBody>
          <a:bodyPr/>
          <a:lstStyle>
            <a:lvl1pPr marL="180000" indent="-180000">
              <a:spcBef>
                <a:spcPts val="600"/>
              </a:spcBef>
              <a:buFont typeface="Arial"/>
              <a:buChar char="•"/>
              <a:defRPr sz="2400" b="0" i="0"/>
            </a:lvl1pPr>
            <a:lvl2pPr>
              <a:defRPr sz="2400"/>
            </a:lvl2pPr>
            <a:lvl3pPr marL="0">
              <a:defRPr sz="2400"/>
            </a:lvl3pPr>
            <a:lvl4pPr marL="432000">
              <a:defRPr sz="2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ladsholder til indhold 2"/>
          <p:cNvSpPr>
            <a:spLocks noGrp="1"/>
          </p:cNvSpPr>
          <p:nvPr>
            <p:ph sz="half" idx="17"/>
          </p:nvPr>
        </p:nvSpPr>
        <p:spPr>
          <a:xfrm>
            <a:off x="609600" y="1028700"/>
            <a:ext cx="3886200" cy="4076436"/>
          </a:xfrm>
        </p:spPr>
        <p:txBody>
          <a:bodyPr/>
          <a:lstStyle>
            <a:lvl1pPr marL="180000" indent="-180000">
              <a:spcBef>
                <a:spcPts val="600"/>
              </a:spcBef>
              <a:buFont typeface="Arial"/>
              <a:buChar char="•"/>
              <a:defRPr sz="2400" b="0" i="0"/>
            </a:lvl1pPr>
            <a:lvl2pPr>
              <a:defRPr sz="2400"/>
            </a:lvl2pPr>
            <a:lvl3pPr marL="0">
              <a:defRPr sz="2400"/>
            </a:lvl3pPr>
            <a:lvl4pPr marL="432000">
              <a:defRPr sz="2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Pladsholder til dato 3">
            <a:extLst>
              <a:ext uri="{FF2B5EF4-FFF2-40B4-BE49-F238E27FC236}">
                <a16:creationId xmlns:a16="http://schemas.microsoft.com/office/drawing/2014/main" id="{C72FFF34-CADF-7733-F1BD-67C507B36E2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fld id="{15659F67-5955-4F08-BA0D-9BD7FF5E78C5}" type="datetime1">
              <a:rPr lang="da-DK" altLang="da-DK"/>
              <a:pPr/>
              <a:t>24-10-2022</a:t>
            </a:fld>
            <a:endParaRPr lang="da-DK" altLang="da-DK"/>
          </a:p>
        </p:txBody>
      </p:sp>
      <p:sp>
        <p:nvSpPr>
          <p:cNvPr id="3" name="Pladsholder til diasnummer 5">
            <a:extLst>
              <a:ext uri="{FF2B5EF4-FFF2-40B4-BE49-F238E27FC236}">
                <a16:creationId xmlns:a16="http://schemas.microsoft.com/office/drawing/2014/main" id="{5E05CBBD-1925-1A13-17D1-C6DD613B7F0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altLang="da-DK"/>
              <a:t>· </a:t>
            </a:r>
            <a:fld id="{F7C686F9-3C77-451F-AECA-0EF01E54775E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3424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09600" y="1618074"/>
            <a:ext cx="3886200" cy="3487062"/>
          </a:xfrm>
        </p:spPr>
        <p:txBody>
          <a:bodyPr/>
          <a:lstStyle>
            <a:lvl1pPr marL="180000" indent="-180000">
              <a:spcBef>
                <a:spcPts val="600"/>
              </a:spcBef>
              <a:buFont typeface="Arial"/>
              <a:buChar char="•"/>
              <a:defRPr sz="2400" b="0" baseline="0"/>
            </a:lvl1pPr>
            <a:lvl2pPr>
              <a:defRPr sz="2400"/>
            </a:lvl2pPr>
            <a:lvl3pPr marL="0">
              <a:defRPr sz="2400"/>
            </a:lvl3pPr>
            <a:lvl4pPr marL="432000">
              <a:defRPr sz="2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ladsholder til titel 1"/>
          <p:cNvSpPr>
            <a:spLocks noGrp="1"/>
          </p:cNvSpPr>
          <p:nvPr>
            <p:ph type="title"/>
          </p:nvPr>
        </p:nvSpPr>
        <p:spPr bwMode="auto">
          <a:xfrm>
            <a:off x="3" y="0"/>
            <a:ext cx="5225249" cy="56514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none" lIns="216000" tIns="0" rIns="91440" bIns="72000" numCol="1" anchor="ctr" anchorCtr="0" compatLnSpc="1">
            <a:prstTxWarp prst="textNoShape">
              <a:avLst/>
            </a:prstTxWarp>
            <a:spAutoFit/>
          </a:bodyPr>
          <a:lstStyle>
            <a:lvl1pPr>
              <a:defRPr cap="none"/>
            </a:lvl1pPr>
          </a:lstStyle>
          <a:p>
            <a:pPr lvl="0"/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0" name="Pladsholder til indhold 2"/>
          <p:cNvSpPr>
            <a:spLocks noGrp="1"/>
          </p:cNvSpPr>
          <p:nvPr>
            <p:ph sz="half" idx="13"/>
          </p:nvPr>
        </p:nvSpPr>
        <p:spPr>
          <a:xfrm>
            <a:off x="4792134" y="1618074"/>
            <a:ext cx="3886200" cy="3487062"/>
          </a:xfrm>
        </p:spPr>
        <p:txBody>
          <a:bodyPr/>
          <a:lstStyle>
            <a:lvl1pPr marL="180000" indent="-180000">
              <a:spcBef>
                <a:spcPts val="600"/>
              </a:spcBef>
              <a:buFont typeface="Arial"/>
              <a:buChar char="•"/>
              <a:defRPr sz="2400" b="0" i="0"/>
            </a:lvl1pPr>
            <a:lvl2pPr>
              <a:defRPr sz="2400"/>
            </a:lvl2pPr>
            <a:lvl3pPr marL="0">
              <a:defRPr sz="2400"/>
            </a:lvl3pPr>
            <a:lvl4pPr marL="432000">
              <a:defRPr sz="2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dsholder til indhold 2"/>
          <p:cNvSpPr>
            <a:spLocks noGrp="1"/>
          </p:cNvSpPr>
          <p:nvPr>
            <p:ph sz="half" idx="17"/>
          </p:nvPr>
        </p:nvSpPr>
        <p:spPr>
          <a:xfrm>
            <a:off x="609600" y="762001"/>
            <a:ext cx="3886200" cy="698500"/>
          </a:xfrm>
        </p:spPr>
        <p:txBody>
          <a:bodyPr/>
          <a:lstStyle>
            <a:lvl1pPr marL="0" indent="0">
              <a:defRPr sz="2400" b="1"/>
            </a:lvl1pPr>
            <a:lvl2pPr>
              <a:defRPr sz="2400" b="1"/>
            </a:lvl2pPr>
            <a:lvl3pPr marL="0">
              <a:defRPr sz="2400"/>
            </a:lvl3pPr>
            <a:lvl4pPr marL="432000">
              <a:defRPr sz="2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ladsholder til indhold 2"/>
          <p:cNvSpPr>
            <a:spLocks noGrp="1"/>
          </p:cNvSpPr>
          <p:nvPr>
            <p:ph sz="half" idx="18"/>
          </p:nvPr>
        </p:nvSpPr>
        <p:spPr>
          <a:xfrm>
            <a:off x="4792134" y="762001"/>
            <a:ext cx="3886200" cy="698500"/>
          </a:xfrm>
        </p:spPr>
        <p:txBody>
          <a:bodyPr/>
          <a:lstStyle>
            <a:lvl1pPr marL="0" indent="0">
              <a:defRPr sz="2400" b="1"/>
            </a:lvl1pPr>
            <a:lvl2pPr>
              <a:defRPr sz="2400" b="1"/>
            </a:lvl2pPr>
            <a:lvl3pPr marL="0">
              <a:defRPr sz="2400"/>
            </a:lvl3pPr>
            <a:lvl4pPr marL="432000">
              <a:defRPr sz="2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Pladsholder til dato 3">
            <a:extLst>
              <a:ext uri="{FF2B5EF4-FFF2-40B4-BE49-F238E27FC236}">
                <a16:creationId xmlns:a16="http://schemas.microsoft.com/office/drawing/2014/main" id="{00F05FC5-40C1-6784-77D3-D146C35A40B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fld id="{B6C373F6-2615-4BF5-81FE-0484DC42CB79}" type="datetime1">
              <a:rPr lang="da-DK" altLang="da-DK"/>
              <a:pPr/>
              <a:t>24-10-2022</a:t>
            </a:fld>
            <a:endParaRPr lang="da-DK" altLang="da-DK"/>
          </a:p>
        </p:txBody>
      </p:sp>
      <p:sp>
        <p:nvSpPr>
          <p:cNvPr id="4" name="Pladsholder til diasnummer 5">
            <a:extLst>
              <a:ext uri="{FF2B5EF4-FFF2-40B4-BE49-F238E27FC236}">
                <a16:creationId xmlns:a16="http://schemas.microsoft.com/office/drawing/2014/main" id="{D7813594-FD55-18AB-4060-08E571B6332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altLang="da-DK"/>
              <a:t>· </a:t>
            </a:r>
            <a:fld id="{A4065720-0AE5-49F2-A85D-A51E9CF2D6D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1574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indhold 2"/>
          <p:cNvSpPr>
            <a:spLocks noGrp="1"/>
          </p:cNvSpPr>
          <p:nvPr>
            <p:ph idx="10"/>
          </p:nvPr>
        </p:nvSpPr>
        <p:spPr>
          <a:xfrm>
            <a:off x="5562599" y="762001"/>
            <a:ext cx="3421063" cy="4343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dsholder til titel 1"/>
          <p:cNvSpPr>
            <a:spLocks noGrp="1"/>
          </p:cNvSpPr>
          <p:nvPr>
            <p:ph type="title"/>
          </p:nvPr>
        </p:nvSpPr>
        <p:spPr bwMode="auto">
          <a:xfrm>
            <a:off x="3" y="0"/>
            <a:ext cx="5225249" cy="56514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none" lIns="216000" tIns="0" rIns="91440" bIns="72000" numCol="1" anchor="ctr" anchorCtr="0" compatLnSpc="1">
            <a:prstTxWarp prst="textNoShape">
              <a:avLst/>
            </a:prstTxWarp>
            <a:spAutoFit/>
          </a:bodyPr>
          <a:lstStyle>
            <a:lvl1pPr>
              <a:defRPr cap="none"/>
            </a:lvl1pPr>
          </a:lstStyle>
          <a:p>
            <a:pPr lvl="0"/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0" name="Pladsholder til indhold 2"/>
          <p:cNvSpPr>
            <a:spLocks noGrp="1"/>
          </p:cNvSpPr>
          <p:nvPr>
            <p:ph sz="half" idx="14"/>
          </p:nvPr>
        </p:nvSpPr>
        <p:spPr>
          <a:xfrm>
            <a:off x="609600" y="1618074"/>
            <a:ext cx="4734092" cy="3487062"/>
          </a:xfrm>
        </p:spPr>
        <p:txBody>
          <a:bodyPr/>
          <a:lstStyle>
            <a:lvl1pPr marL="180000" indent="-180000">
              <a:spcBef>
                <a:spcPts val="600"/>
              </a:spcBef>
              <a:buFont typeface="Arial"/>
              <a:buChar char="•"/>
              <a:defRPr sz="2400" b="0" baseline="0"/>
            </a:lvl1pPr>
            <a:lvl2pPr>
              <a:defRPr sz="2400"/>
            </a:lvl2pPr>
            <a:lvl3pPr marL="0">
              <a:defRPr sz="2400"/>
            </a:lvl3pPr>
            <a:lvl4pPr marL="432000">
              <a:defRPr sz="2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ladsholder til indhold 2"/>
          <p:cNvSpPr>
            <a:spLocks noGrp="1"/>
          </p:cNvSpPr>
          <p:nvPr>
            <p:ph sz="half" idx="17"/>
          </p:nvPr>
        </p:nvSpPr>
        <p:spPr>
          <a:xfrm>
            <a:off x="609600" y="762001"/>
            <a:ext cx="4734093" cy="698500"/>
          </a:xfrm>
        </p:spPr>
        <p:txBody>
          <a:bodyPr/>
          <a:lstStyle>
            <a:lvl1pPr marL="0" indent="0">
              <a:defRPr sz="2400" b="1"/>
            </a:lvl1pPr>
            <a:lvl2pPr>
              <a:defRPr sz="2400" b="1"/>
            </a:lvl2pPr>
            <a:lvl3pPr marL="0">
              <a:defRPr sz="2400"/>
            </a:lvl3pPr>
            <a:lvl4pPr marL="432000">
              <a:defRPr sz="2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Pladsholder til dato 3">
            <a:extLst>
              <a:ext uri="{FF2B5EF4-FFF2-40B4-BE49-F238E27FC236}">
                <a16:creationId xmlns:a16="http://schemas.microsoft.com/office/drawing/2014/main" id="{39A74753-60F8-20D6-C525-A9880E4E666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fld id="{54CB5B7D-DFDC-46F6-AC2F-30C00BD75125}" type="datetime1">
              <a:rPr lang="da-DK" altLang="da-DK"/>
              <a:pPr/>
              <a:t>24-10-2022</a:t>
            </a:fld>
            <a:endParaRPr lang="da-DK" altLang="da-DK"/>
          </a:p>
        </p:txBody>
      </p:sp>
      <p:sp>
        <p:nvSpPr>
          <p:cNvPr id="3" name="Pladsholder til diasnummer 5">
            <a:extLst>
              <a:ext uri="{FF2B5EF4-FFF2-40B4-BE49-F238E27FC236}">
                <a16:creationId xmlns:a16="http://schemas.microsoft.com/office/drawing/2014/main" id="{B94D50C4-F407-3AF0-248B-679D5552A4E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altLang="da-DK"/>
              <a:t>· </a:t>
            </a:r>
            <a:fld id="{FC8E42CE-428A-4C68-836E-D92F682D75FE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6211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09600" y="1638300"/>
            <a:ext cx="2137363" cy="3466838"/>
          </a:xfrm>
        </p:spPr>
        <p:txBody>
          <a:bodyPr/>
          <a:lstStyle>
            <a:lvl1pPr marL="0" indent="0">
              <a:buNone/>
              <a:defRPr sz="1800" b="0" i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dsholder til titel 1"/>
          <p:cNvSpPr>
            <a:spLocks noGrp="1"/>
          </p:cNvSpPr>
          <p:nvPr>
            <p:ph type="title"/>
          </p:nvPr>
        </p:nvSpPr>
        <p:spPr bwMode="auto">
          <a:xfrm>
            <a:off x="3" y="0"/>
            <a:ext cx="5225249" cy="56514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none" lIns="216000" tIns="0" rIns="91440" bIns="72000" numCol="1" anchor="ctr" anchorCtr="0" compatLnSpc="1">
            <a:prstTxWarp prst="textNoShape">
              <a:avLst/>
            </a:prstTxWarp>
            <a:spAutoFit/>
          </a:bodyPr>
          <a:lstStyle>
            <a:lvl1pPr>
              <a:defRPr cap="none"/>
            </a:lvl1pPr>
          </a:lstStyle>
          <a:p>
            <a:pPr lvl="0"/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0" name="Pladsholder til indhold 2"/>
          <p:cNvSpPr>
            <a:spLocks noGrp="1"/>
          </p:cNvSpPr>
          <p:nvPr>
            <p:ph sz="half" idx="17"/>
          </p:nvPr>
        </p:nvSpPr>
        <p:spPr>
          <a:xfrm>
            <a:off x="2895601" y="1638300"/>
            <a:ext cx="6088062" cy="3466836"/>
          </a:xfrm>
        </p:spPr>
        <p:txBody>
          <a:bodyPr/>
          <a:lstStyle>
            <a:lvl1pPr marL="180000" indent="-180000">
              <a:spcBef>
                <a:spcPts val="600"/>
              </a:spcBef>
              <a:buFont typeface="Arial"/>
              <a:buChar char="•"/>
              <a:defRPr sz="2400" b="0" baseline="0"/>
            </a:lvl1pPr>
            <a:lvl2pPr>
              <a:defRPr sz="2400"/>
            </a:lvl2pPr>
            <a:lvl3pPr marL="0">
              <a:defRPr sz="2400"/>
            </a:lvl3pPr>
            <a:lvl4pPr marL="432000">
              <a:defRPr sz="2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ladsholder til indhold 2"/>
          <p:cNvSpPr>
            <a:spLocks noGrp="1"/>
          </p:cNvSpPr>
          <p:nvPr>
            <p:ph sz="half" idx="18"/>
          </p:nvPr>
        </p:nvSpPr>
        <p:spPr>
          <a:xfrm>
            <a:off x="2895599" y="762001"/>
            <a:ext cx="6088064" cy="698500"/>
          </a:xfrm>
        </p:spPr>
        <p:txBody>
          <a:bodyPr/>
          <a:lstStyle>
            <a:lvl1pPr marL="0" indent="0">
              <a:defRPr sz="2400" b="1"/>
            </a:lvl1pPr>
            <a:lvl2pPr>
              <a:defRPr sz="2400" b="1"/>
            </a:lvl2pPr>
            <a:lvl3pPr marL="0">
              <a:defRPr sz="2400"/>
            </a:lvl3pPr>
            <a:lvl4pPr marL="432000">
              <a:defRPr sz="2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Pladsholder til dato 3">
            <a:extLst>
              <a:ext uri="{FF2B5EF4-FFF2-40B4-BE49-F238E27FC236}">
                <a16:creationId xmlns:a16="http://schemas.microsoft.com/office/drawing/2014/main" id="{182CAED5-62D2-9B59-61E9-95B75E57E54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fld id="{D28B1A1A-86B6-4C06-B3C7-74D652DDD83A}" type="datetime1">
              <a:rPr lang="da-DK" altLang="da-DK"/>
              <a:pPr/>
              <a:t>24-10-2022</a:t>
            </a:fld>
            <a:endParaRPr lang="da-DK" altLang="da-DK"/>
          </a:p>
        </p:txBody>
      </p:sp>
      <p:sp>
        <p:nvSpPr>
          <p:cNvPr id="3" name="Pladsholder til diasnummer 5">
            <a:extLst>
              <a:ext uri="{FF2B5EF4-FFF2-40B4-BE49-F238E27FC236}">
                <a16:creationId xmlns:a16="http://schemas.microsoft.com/office/drawing/2014/main" id="{C64FC9E7-57B6-2268-D3D1-A6F76D1FAB0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altLang="da-DK"/>
              <a:t>· </a:t>
            </a:r>
            <a:fld id="{47651929-448F-4AC3-9E2F-2EAD7C39E1A8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09035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609600" y="0"/>
            <a:ext cx="8543925" cy="4472782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09600" y="4548982"/>
            <a:ext cx="8001000" cy="67071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ladsholder til titel 1"/>
          <p:cNvSpPr>
            <a:spLocks noGrp="1"/>
          </p:cNvSpPr>
          <p:nvPr>
            <p:ph type="title"/>
          </p:nvPr>
        </p:nvSpPr>
        <p:spPr bwMode="auto">
          <a:xfrm>
            <a:off x="3" y="0"/>
            <a:ext cx="5225249" cy="56514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none" lIns="216000" tIns="0" rIns="91440" bIns="72000" numCol="1" anchor="ctr" anchorCtr="0" compatLnSpc="1">
            <a:prstTxWarp prst="textNoShape">
              <a:avLst/>
            </a:prstTxWarp>
            <a:spAutoFit/>
          </a:bodyPr>
          <a:lstStyle>
            <a:lvl1pPr>
              <a:defRPr cap="none"/>
            </a:lvl1pPr>
          </a:lstStyle>
          <a:p>
            <a:pPr lvl="0"/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2" name="Pladsholder til dato 3">
            <a:extLst>
              <a:ext uri="{FF2B5EF4-FFF2-40B4-BE49-F238E27FC236}">
                <a16:creationId xmlns:a16="http://schemas.microsoft.com/office/drawing/2014/main" id="{9272F677-9FAD-A624-6DE6-94A44C5E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A9599E-2A8D-4964-A8C6-8BF57FD9053A}" type="datetime1">
              <a:rPr lang="da-DK" altLang="da-DK"/>
              <a:pPr/>
              <a:t>24-10-2022</a:t>
            </a:fld>
            <a:endParaRPr lang="da-DK" altLang="da-DK"/>
          </a:p>
        </p:txBody>
      </p:sp>
      <p:sp>
        <p:nvSpPr>
          <p:cNvPr id="5" name="Pladsholder til diasnummer 5">
            <a:extLst>
              <a:ext uri="{FF2B5EF4-FFF2-40B4-BE49-F238E27FC236}">
                <a16:creationId xmlns:a16="http://schemas.microsoft.com/office/drawing/2014/main" id="{E0BE8B46-D249-508D-1BC0-199F41C94F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altLang="da-DK"/>
              <a:t>· </a:t>
            </a:r>
            <a:fld id="{7570C7F0-B40C-4658-B2A5-A3B1738C931D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5996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3352801" y="0"/>
            <a:ext cx="5791201" cy="57150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a-DK" noProof="0"/>
          </a:p>
        </p:txBody>
      </p:sp>
      <p:sp>
        <p:nvSpPr>
          <p:cNvPr id="10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09600" y="1028702"/>
            <a:ext cx="2590800" cy="4076437"/>
          </a:xfrm>
        </p:spPr>
        <p:txBody>
          <a:bodyPr/>
          <a:lstStyle>
            <a:lvl1pPr marL="0" indent="0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dsholder til titel 1"/>
          <p:cNvSpPr>
            <a:spLocks noGrp="1"/>
          </p:cNvSpPr>
          <p:nvPr>
            <p:ph type="title"/>
          </p:nvPr>
        </p:nvSpPr>
        <p:spPr bwMode="auto">
          <a:xfrm>
            <a:off x="3" y="0"/>
            <a:ext cx="5225249" cy="56514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none" lIns="216000" tIns="0" rIns="91440" bIns="72000" numCol="1" anchor="ctr" anchorCtr="0" compatLnSpc="1">
            <a:prstTxWarp prst="textNoShape">
              <a:avLst/>
            </a:prstTxWarp>
            <a:spAutoFit/>
          </a:bodyPr>
          <a:lstStyle>
            <a:lvl1pPr>
              <a:defRPr cap="none"/>
            </a:lvl1pPr>
          </a:lstStyle>
          <a:p>
            <a:pPr lvl="0"/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2" name="Pladsholder til dato 4">
            <a:extLst>
              <a:ext uri="{FF2B5EF4-FFF2-40B4-BE49-F238E27FC236}">
                <a16:creationId xmlns:a16="http://schemas.microsoft.com/office/drawing/2014/main" id="{2B67E8A0-7AF2-4F3A-5EA6-80AA0FD7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1D87BC-26D8-4B1E-9751-CB6197C6AD98}" type="datetime1">
              <a:rPr lang="da-DK" altLang="da-DK"/>
              <a:pPr/>
              <a:t>24-10-2022</a:t>
            </a:fld>
            <a:endParaRPr lang="da-DK" altLang="da-DK"/>
          </a:p>
        </p:txBody>
      </p:sp>
      <p:sp>
        <p:nvSpPr>
          <p:cNvPr id="4" name="Pladsholder til diasnummer 5">
            <a:extLst>
              <a:ext uri="{FF2B5EF4-FFF2-40B4-BE49-F238E27FC236}">
                <a16:creationId xmlns:a16="http://schemas.microsoft.com/office/drawing/2014/main" id="{597D8D73-897E-BAF5-0E54-7F0B3D5E2B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463571A-9EAC-4037-93D1-AD3C5E8B357A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58027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dsholder til tekst 2">
            <a:extLst>
              <a:ext uri="{FF2B5EF4-FFF2-40B4-BE49-F238E27FC236}">
                <a16:creationId xmlns:a16="http://schemas.microsoft.com/office/drawing/2014/main" id="{71A544A7-4CC3-57AB-C386-53CD5ADB49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876300"/>
            <a:ext cx="80772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Klik for at redigere teksttypografierne i masteren</a:t>
            </a:r>
          </a:p>
          <a:p>
            <a:pPr lvl="1"/>
            <a:r>
              <a:rPr lang="da-DK" altLang="da-DK"/>
              <a:t>Andet niveau</a:t>
            </a:r>
          </a:p>
          <a:p>
            <a:pPr lvl="2"/>
            <a:r>
              <a:rPr lang="da-DK" altLang="da-DK"/>
              <a:t>Tredje niveau</a:t>
            </a:r>
          </a:p>
          <a:p>
            <a:pPr lvl="3"/>
            <a:r>
              <a:rPr lang="da-DK" altLang="da-DK"/>
              <a:t>Fjerde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1D84D67-66A4-FCAC-FE2D-E651F84C6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77000" y="5297488"/>
            <a:ext cx="2133600" cy="3032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49CB938A-5FA5-4AA9-BC54-DB9DF6C02C5A}" type="datetime1">
              <a:rPr lang="da-DK" altLang="da-DK"/>
              <a:pPr/>
              <a:t>24-10-2022</a:t>
            </a:fld>
            <a:endParaRPr lang="da-DK" altLang="da-DK"/>
          </a:p>
        </p:txBody>
      </p:sp>
      <p:sp>
        <p:nvSpPr>
          <p:cNvPr id="15" name="Pladsholder til diasnummer 5">
            <a:extLst>
              <a:ext uri="{FF2B5EF4-FFF2-40B4-BE49-F238E27FC236}">
                <a16:creationId xmlns:a16="http://schemas.microsoft.com/office/drawing/2014/main" id="{BBF5CE36-CE0B-68E0-8C59-703D2278B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8863" y="5297488"/>
            <a:ext cx="304800" cy="3032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778A95"/>
                </a:solidFill>
                <a:latin typeface="Calibri" panose="020F0502020204030204" pitchFamily="34" charset="0"/>
              </a:defRPr>
            </a:lvl1pPr>
          </a:lstStyle>
          <a:p>
            <a:r>
              <a:rPr lang="da-DK" altLang="da-DK"/>
              <a:t>· </a:t>
            </a:r>
            <a:fld id="{386AD746-C032-45E0-AA6A-E9B3B304E69F}" type="slidenum">
              <a:rPr lang="da-DK" altLang="da-DK"/>
              <a:pPr/>
              <a:t>‹#›</a:t>
            </a:fld>
            <a:endParaRPr lang="da-DK" altLang="da-DK"/>
          </a:p>
        </p:txBody>
      </p:sp>
      <p:grpSp>
        <p:nvGrpSpPr>
          <p:cNvPr id="1029" name="Grupper 10">
            <a:extLst>
              <a:ext uri="{FF2B5EF4-FFF2-40B4-BE49-F238E27FC236}">
                <a16:creationId xmlns:a16="http://schemas.microsoft.com/office/drawing/2014/main" id="{9C22D9B7-5A62-A9B1-6F49-3FC9829D5F0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0" y="5283200"/>
            <a:ext cx="2786063" cy="303213"/>
            <a:chOff x="0" y="6340475"/>
            <a:chExt cx="3377003" cy="366713"/>
          </a:xfrm>
        </p:grpSpPr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04B22035-BA6F-2E16-A99E-84AD75EFC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340475"/>
              <a:ext cx="3377003" cy="366713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a-DK" sz="1800"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1031" name="Billede 20" descr="Engelsk IT-Uni logo.png">
              <a:extLst>
                <a:ext uri="{FF2B5EF4-FFF2-40B4-BE49-F238E27FC236}">
                  <a16:creationId xmlns:a16="http://schemas.microsoft.com/office/drawing/2014/main" id="{D8CE5CC9-1205-41E3-D1B5-E86B88140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508" y="6439154"/>
              <a:ext cx="3147987" cy="168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2" r:id="rId9"/>
    <p:sldLayoutId id="2147484043" r:id="rId10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 cap="all">
          <a:solidFill>
            <a:schemeClr val="bg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449263" indent="-179388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790575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defRPr sz="2400" b="1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Pladsholder til dato 3">
            <a:extLst>
              <a:ext uri="{FF2B5EF4-FFF2-40B4-BE49-F238E27FC236}">
                <a16:creationId xmlns:a16="http://schemas.microsoft.com/office/drawing/2014/main" id="{C8D0B50C-E1A2-D81A-7B96-BF4238723E7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9871299-DFC2-4F4F-8A0E-501B31725441}" type="datetime1">
              <a:rPr lang="da-DK" altLang="da-DK" sz="1100">
                <a:solidFill>
                  <a:srgbClr val="778A95"/>
                </a:solidFill>
                <a:latin typeface="Calibri" panose="020F0502020204030204" pitchFamily="34" charset="0"/>
              </a:rPr>
              <a:pPr eaLnBrk="1" hangingPunct="1"/>
              <a:t>24-10-2022</a:t>
            </a:fld>
            <a:endParaRPr lang="da-DK" altLang="da-DK" sz="1100">
              <a:solidFill>
                <a:srgbClr val="778A95"/>
              </a:solidFill>
              <a:latin typeface="Calibri" panose="020F0502020204030204" pitchFamily="34" charset="0"/>
            </a:endParaRPr>
          </a:p>
        </p:txBody>
      </p:sp>
      <p:sp>
        <p:nvSpPr>
          <p:cNvPr id="12293" name="Pladsholder til diasnummer 5">
            <a:extLst>
              <a:ext uri="{FF2B5EF4-FFF2-40B4-BE49-F238E27FC236}">
                <a16:creationId xmlns:a16="http://schemas.microsoft.com/office/drawing/2014/main" id="{D7F06B14-5DF5-94D0-6626-E1530007FC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da-DK" altLang="da-DK" sz="1100">
                <a:solidFill>
                  <a:srgbClr val="778A95"/>
                </a:solidFill>
                <a:latin typeface="Calibri" panose="020F0502020204030204" pitchFamily="34" charset="0"/>
              </a:rPr>
              <a:t>· </a:t>
            </a:r>
            <a:fld id="{8083E34A-7FE7-4722-ACF5-8116B549F9E8}" type="slidenum">
              <a:rPr lang="da-DK" altLang="da-DK" sz="1100">
                <a:solidFill>
                  <a:srgbClr val="778A95"/>
                </a:solidFill>
                <a:latin typeface="Calibri" panose="020F0502020204030204" pitchFamily="34" charset="0"/>
              </a:rPr>
              <a:pPr eaLnBrk="1" hangingPunct="1"/>
              <a:t>1</a:t>
            </a:fld>
            <a:endParaRPr lang="da-DK" altLang="da-DK" sz="1100">
              <a:solidFill>
                <a:srgbClr val="778A95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15E242-3C33-382A-4802-49C4391E69FD}"/>
              </a:ext>
            </a:extLst>
          </p:cNvPr>
          <p:cNvSpPr txBox="1"/>
          <p:nvPr/>
        </p:nvSpPr>
        <p:spPr>
          <a:xfrm>
            <a:off x="1504878" y="2117960"/>
            <a:ext cx="6134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Transforming Domain Models to </a:t>
            </a:r>
            <a:br>
              <a:rPr lang="en-US" dirty="0"/>
            </a:br>
            <a:r>
              <a:rPr lang="en-US" dirty="0"/>
              <a:t>Efficient C# for the Danish Pension Industry</a:t>
            </a:r>
            <a:endParaRPr lang="da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64B41C-12E1-2982-2BB3-E0C51299E030}"/>
              </a:ext>
            </a:extLst>
          </p:cNvPr>
          <p:cNvSpPr txBox="1"/>
          <p:nvPr/>
        </p:nvSpPr>
        <p:spPr>
          <a:xfrm>
            <a:off x="2349601" y="2924078"/>
            <a:ext cx="4444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by Holger Borum and Morten Tychsen Clausen</a:t>
            </a:r>
            <a:endParaRPr lang="da-DK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D03A9C-3424-C231-C038-179297DC7FFC}"/>
              </a:ext>
            </a:extLst>
          </p:cNvPr>
          <p:cNvSpPr txBox="1"/>
          <p:nvPr/>
        </p:nvSpPr>
        <p:spPr>
          <a:xfrm>
            <a:off x="3547682" y="5292923"/>
            <a:ext cx="3485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Innovation Fund Denmark (7076-00029B)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680FBE-6279-B7B3-FDCE-2B522CA22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2647621" cy="565146"/>
          </a:xfrm>
        </p:spPr>
        <p:txBody>
          <a:bodyPr/>
          <a:lstStyle/>
          <a:p>
            <a:r>
              <a:rPr lang="da-DK" dirty="0"/>
              <a:t>Observation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91351-D6DC-D69F-77BE-2246EC8EA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910D-50C3-4C71-B9ED-1290B899F6BF}" type="datetime1">
              <a:rPr lang="da-DK" altLang="da-DK" smtClean="0"/>
              <a:pPr/>
              <a:t>24-10-2022</a:t>
            </a:fld>
            <a:endParaRPr lang="da-DK" alt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2BAF3-B010-1A43-2A3F-E12BB98F04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8E0B69FF-557D-4E2B-A0C6-B5415855DEB3}" type="slidenum">
              <a:rPr lang="da-DK" altLang="da-DK" smtClean="0"/>
              <a:pPr/>
              <a:t>10</a:t>
            </a:fld>
            <a:endParaRPr lang="da-DK" altLang="da-D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1ED192-AB09-88E5-592E-AB9CFE004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28700"/>
            <a:ext cx="7772406" cy="28731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3E43D8-CF9B-3D73-DF0B-5529E4715155}"/>
              </a:ext>
            </a:extLst>
          </p:cNvPr>
          <p:cNvSpPr txBox="1"/>
          <p:nvPr/>
        </p:nvSpPr>
        <p:spPr>
          <a:xfrm>
            <a:off x="1273103" y="4076700"/>
            <a:ext cx="71089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000" dirty="0"/>
              <a:t>Observation 1. The </a:t>
            </a:r>
            <a:r>
              <a:rPr lang="da-DK" sz="2000" dirty="0" err="1"/>
              <a:t>execution</a:t>
            </a:r>
            <a:r>
              <a:rPr lang="da-DK" sz="2000" dirty="0"/>
              <a:t> time of all solutions </a:t>
            </a:r>
            <a:r>
              <a:rPr lang="da-DK" sz="2000" dirty="0" err="1"/>
              <a:t>scales</a:t>
            </a:r>
            <a:r>
              <a:rPr lang="da-DK" sz="2000" dirty="0"/>
              <a:t> </a:t>
            </a:r>
            <a:r>
              <a:rPr lang="da-DK" sz="2000" dirty="0" err="1"/>
              <a:t>linearly</a:t>
            </a:r>
            <a:r>
              <a:rPr lang="da-DK" sz="2000" dirty="0"/>
              <a:t> in the </a:t>
            </a:r>
            <a:r>
              <a:rPr lang="da-DK" sz="2000" dirty="0" err="1"/>
              <a:t>number</a:t>
            </a:r>
            <a:r>
              <a:rPr lang="da-DK" sz="2000" dirty="0"/>
              <a:t> of </a:t>
            </a:r>
            <a:r>
              <a:rPr lang="da-DK" sz="2000" dirty="0" err="1"/>
              <a:t>policies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2777968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680FBE-6279-B7B3-FDCE-2B522CA22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2647621" cy="565146"/>
          </a:xfrm>
        </p:spPr>
        <p:txBody>
          <a:bodyPr/>
          <a:lstStyle/>
          <a:p>
            <a:r>
              <a:rPr lang="da-DK" dirty="0"/>
              <a:t>Observation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91351-D6DC-D69F-77BE-2246EC8EA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910D-50C3-4C71-B9ED-1290B899F6BF}" type="datetime1">
              <a:rPr lang="da-DK" altLang="da-DK" smtClean="0"/>
              <a:pPr/>
              <a:t>24-10-2022</a:t>
            </a:fld>
            <a:endParaRPr lang="da-DK" alt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2BAF3-B010-1A43-2A3F-E12BB98F04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8E0B69FF-557D-4E2B-A0C6-B5415855DEB3}" type="slidenum">
              <a:rPr lang="da-DK" altLang="da-DK" smtClean="0"/>
              <a:pPr/>
              <a:t>11</a:t>
            </a:fld>
            <a:endParaRPr lang="da-DK" altLang="da-D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1ED192-AB09-88E5-592E-AB9CFE004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28700"/>
            <a:ext cx="7772406" cy="28731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3E43D8-CF9B-3D73-DF0B-5529E4715155}"/>
              </a:ext>
            </a:extLst>
          </p:cNvPr>
          <p:cNvSpPr txBox="1"/>
          <p:nvPr/>
        </p:nvSpPr>
        <p:spPr>
          <a:xfrm>
            <a:off x="838201" y="4076700"/>
            <a:ext cx="75438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Observation 2. For all number of policies, the solution generated from an MAL program is faster than the C # solution with a speedup factor of approximately 1.3×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355626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680FBE-6279-B7B3-FDCE-2B522CA22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2647621" cy="565146"/>
          </a:xfrm>
        </p:spPr>
        <p:txBody>
          <a:bodyPr/>
          <a:lstStyle/>
          <a:p>
            <a:r>
              <a:rPr lang="da-DK" dirty="0"/>
              <a:t>Observation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91351-D6DC-D69F-77BE-2246EC8EA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910D-50C3-4C71-B9ED-1290B899F6BF}" type="datetime1">
              <a:rPr lang="da-DK" altLang="da-DK" smtClean="0"/>
              <a:pPr/>
              <a:t>24-10-2022</a:t>
            </a:fld>
            <a:endParaRPr lang="da-DK" alt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2BAF3-B010-1A43-2A3F-E12BB98F04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8E0B69FF-557D-4E2B-A0C6-B5415855DEB3}" type="slidenum">
              <a:rPr lang="da-DK" altLang="da-DK" smtClean="0"/>
              <a:pPr/>
              <a:t>12</a:t>
            </a:fld>
            <a:endParaRPr lang="da-DK" altLang="da-D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1ED192-AB09-88E5-592E-AB9CFE004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28700"/>
            <a:ext cx="7772406" cy="28731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3E43D8-CF9B-3D73-DF0B-5529E4715155}"/>
              </a:ext>
            </a:extLst>
          </p:cNvPr>
          <p:cNvSpPr txBox="1"/>
          <p:nvPr/>
        </p:nvSpPr>
        <p:spPr>
          <a:xfrm>
            <a:off x="838201" y="4076700"/>
            <a:ext cx="75438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Observation 3. We cannot find any difference in the execution time of code generated with and without </a:t>
            </a:r>
            <a:r>
              <a:rPr lang="en-US" sz="2000" dirty="0" err="1"/>
              <a:t>vectorisation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2328189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9F5D60-E813-C4C8-29D0-FFC576B59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4374888" cy="565146"/>
          </a:xfrm>
        </p:spPr>
        <p:txBody>
          <a:bodyPr/>
          <a:lstStyle/>
          <a:p>
            <a:r>
              <a:rPr lang="da-DK" dirty="0" err="1"/>
              <a:t>Production</a:t>
            </a:r>
            <a:r>
              <a:rPr lang="da-DK" dirty="0"/>
              <a:t> </a:t>
            </a:r>
            <a:r>
              <a:rPr lang="da-DK" dirty="0" err="1"/>
              <a:t>Benchmarks</a:t>
            </a:r>
            <a:r>
              <a:rPr lang="da-DK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4C37D-C7E1-0660-AE41-1EA0211C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910D-50C3-4C71-B9ED-1290B899F6BF}" type="datetime1">
              <a:rPr lang="da-DK" altLang="da-DK" smtClean="0"/>
              <a:pPr/>
              <a:t>24-10-2022</a:t>
            </a:fld>
            <a:endParaRPr lang="da-DK" alt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47A3C-EDFE-2DF8-7D99-0D81BA6583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8E0B69FF-557D-4E2B-A0C6-B5415855DEB3}" type="slidenum">
              <a:rPr lang="da-DK" altLang="da-DK" smtClean="0"/>
              <a:pPr/>
              <a:t>13</a:t>
            </a:fld>
            <a:endParaRPr lang="da-DK" altLang="da-D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792340-994A-EDCF-3D2F-FF285F0D4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9566"/>
            <a:ext cx="9144000" cy="291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12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5560DF-5C7E-4598-3448-57BD1E417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2134660" cy="565146"/>
          </a:xfrm>
        </p:spPr>
        <p:txBody>
          <a:bodyPr/>
          <a:lstStyle/>
          <a:p>
            <a:r>
              <a:rPr lang="da-DK" dirty="0" err="1"/>
              <a:t>Conclusion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70784-319C-D5AB-AF3B-4590DC27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910D-50C3-4C71-B9ED-1290B899F6BF}" type="datetime1">
              <a:rPr lang="da-DK" altLang="da-DK" smtClean="0"/>
              <a:pPr/>
              <a:t>24-10-2022</a:t>
            </a:fld>
            <a:endParaRPr lang="da-DK" alt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8472D-CD6B-5BC3-6F94-83798213E8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8E0B69FF-557D-4E2B-A0C6-B5415855DEB3}" type="slidenum">
              <a:rPr lang="da-DK" altLang="da-DK" smtClean="0"/>
              <a:pPr/>
              <a:t>14</a:t>
            </a:fld>
            <a:endParaRPr lang="da-DK" altLang="da-D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02BE8-8DBE-D6F1-2CFA-E6E50518D3C5}"/>
              </a:ext>
            </a:extLst>
          </p:cNvPr>
          <p:cNvSpPr txBox="1"/>
          <p:nvPr/>
        </p:nvSpPr>
        <p:spPr>
          <a:xfrm>
            <a:off x="1066800" y="1409700"/>
            <a:ext cx="7239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An identification of specification patterns pervasive in management action specifications.</a:t>
            </a:r>
            <a:br>
              <a:rPr lang="en-US" sz="1800" dirty="0"/>
            </a:b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Implementation strategy for generating code from these specifications with C # as target language.</a:t>
            </a:r>
            <a:br>
              <a:rPr lang="en-US" sz="1800" dirty="0"/>
            </a:b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Positive results that show a speedup when benchmarking generated code against comparable handwritten code.</a:t>
            </a:r>
            <a:br>
              <a:rPr lang="en-US" sz="1800" dirty="0"/>
            </a:b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Negative results that do not show a speedup for loop </a:t>
            </a:r>
            <a:r>
              <a:rPr lang="en-US" sz="1800" dirty="0" err="1"/>
              <a:t>vectorisation</a:t>
            </a:r>
            <a:r>
              <a:rPr lang="en-US" sz="1800" dirty="0"/>
              <a:t>.</a:t>
            </a: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285369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6D980C-4DCF-F84F-D365-FA36C3E16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7089349" cy="565146"/>
          </a:xfrm>
        </p:spPr>
        <p:txBody>
          <a:bodyPr/>
          <a:lstStyle/>
          <a:p>
            <a:r>
              <a:rPr lang="en-US" dirty="0"/>
              <a:t>Danish Companies and Pension Schemes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D1D62-45B4-7BD1-91D9-9E80C9A3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97702" y="5297488"/>
            <a:ext cx="1212898" cy="303212"/>
          </a:xfrm>
        </p:spPr>
        <p:txBody>
          <a:bodyPr/>
          <a:lstStyle/>
          <a:p>
            <a:fld id="{C1E5910D-50C3-4C71-B9ED-1290B899F6BF}" type="datetime1">
              <a:rPr lang="da-DK" altLang="da-DK" smtClean="0"/>
              <a:pPr/>
              <a:t>24-10-2022</a:t>
            </a:fld>
            <a:endParaRPr lang="da-DK" alt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FAA34-B8B8-5CAB-89BA-C4A0EDFE07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8E0B69FF-557D-4E2B-A0C6-B5415855DEB3}" type="slidenum">
              <a:rPr lang="da-DK" altLang="da-DK" smtClean="0"/>
              <a:pPr/>
              <a:t>2</a:t>
            </a:fld>
            <a:endParaRPr lang="da-DK" altLang="da-D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33D6C-2E0E-0D27-08F6-536E44C7501F}"/>
              </a:ext>
            </a:extLst>
          </p:cNvPr>
          <p:cNvSpPr txBox="1"/>
          <p:nvPr/>
        </p:nvSpPr>
        <p:spPr>
          <a:xfrm>
            <a:off x="609600" y="1490365"/>
            <a:ext cx="3362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Rate Products</a:t>
            </a:r>
            <a:endParaRPr lang="da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F06E5-DA78-A0C4-E5AC-65FB08A7CE94}"/>
              </a:ext>
            </a:extLst>
          </p:cNvPr>
          <p:cNvSpPr txBox="1"/>
          <p:nvPr/>
        </p:nvSpPr>
        <p:spPr>
          <a:xfrm>
            <a:off x="5029200" y="1490364"/>
            <a:ext cx="3161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Market Rate Products</a:t>
            </a:r>
            <a:endParaRPr lang="da-DK" dirty="0"/>
          </a:p>
        </p:txBody>
      </p:sp>
      <p:pic>
        <p:nvPicPr>
          <p:cNvPr id="15" name="Graphic 14" descr="Downward trend graph with solid fill">
            <a:extLst>
              <a:ext uri="{FF2B5EF4-FFF2-40B4-BE49-F238E27FC236}">
                <a16:creationId xmlns:a16="http://schemas.microsoft.com/office/drawing/2014/main" id="{C37FCD24-C352-F096-02F0-649C31597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0356" y="2609385"/>
            <a:ext cx="1238947" cy="1238947"/>
          </a:xfrm>
          <a:prstGeom prst="rect">
            <a:avLst/>
          </a:prstGeom>
        </p:spPr>
      </p:pic>
      <p:pic>
        <p:nvPicPr>
          <p:cNvPr id="17" name="Graphic 16" descr="Bar graph with upward trend with solid fill">
            <a:extLst>
              <a:ext uri="{FF2B5EF4-FFF2-40B4-BE49-F238E27FC236}">
                <a16:creationId xmlns:a16="http://schemas.microsoft.com/office/drawing/2014/main" id="{C384AD83-AB8C-78DA-C600-0E26B115F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7800" y="2476500"/>
            <a:ext cx="1676400" cy="1676400"/>
          </a:xfrm>
          <a:prstGeom prst="rect">
            <a:avLst/>
          </a:prstGeom>
        </p:spPr>
      </p:pic>
      <p:pic>
        <p:nvPicPr>
          <p:cNvPr id="18" name="Graphic 17" descr="Upward trend with solid fill">
            <a:extLst>
              <a:ext uri="{FF2B5EF4-FFF2-40B4-BE49-F238E27FC236}">
                <a16:creationId xmlns:a16="http://schemas.microsoft.com/office/drawing/2014/main" id="{9F532B2B-0103-341E-5FC3-9541C30BF8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7800" y="2628900"/>
            <a:ext cx="1238947" cy="123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9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5E29B9-482E-3873-4084-348A8ECDDEC7}"/>
              </a:ext>
            </a:extLst>
          </p:cNvPr>
          <p:cNvSpPr/>
          <p:nvPr/>
        </p:nvSpPr>
        <p:spPr>
          <a:xfrm>
            <a:off x="5070459" y="1051002"/>
            <a:ext cx="1981200" cy="34066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B11B0C-D992-02C1-FAD1-87A641B8D1F4}"/>
              </a:ext>
            </a:extLst>
          </p:cNvPr>
          <p:cNvSpPr/>
          <p:nvPr/>
        </p:nvSpPr>
        <p:spPr>
          <a:xfrm>
            <a:off x="2133600" y="1051002"/>
            <a:ext cx="1981200" cy="34066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81C539-0A24-0F63-8361-CAF34B0A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5036480" cy="565146"/>
          </a:xfrm>
        </p:spPr>
        <p:txBody>
          <a:bodyPr/>
          <a:lstStyle/>
          <a:p>
            <a:r>
              <a:rPr lang="en-US" dirty="0"/>
              <a:t>The Danish Pension Industry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88626-3C72-8B37-2392-53464E08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910D-50C3-4C71-B9ED-1290B899F6BF}" type="datetime1">
              <a:rPr lang="da-DK" altLang="da-DK" smtClean="0"/>
              <a:pPr/>
              <a:t>24-10-2022</a:t>
            </a:fld>
            <a:endParaRPr lang="da-DK" alt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D3F33-F62E-4CE1-6E89-6AA4764911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8E0B69FF-557D-4E2B-A0C6-B5415855DEB3}" type="slidenum">
              <a:rPr lang="da-DK" altLang="da-DK" smtClean="0"/>
              <a:pPr/>
              <a:t>3</a:t>
            </a:fld>
            <a:endParaRPr lang="da-DK" alt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670E9D-1777-307E-EA42-E2FFE2622F6E}"/>
              </a:ext>
            </a:extLst>
          </p:cNvPr>
          <p:cNvSpPr/>
          <p:nvPr/>
        </p:nvSpPr>
        <p:spPr>
          <a:xfrm>
            <a:off x="2133600" y="2857500"/>
            <a:ext cx="1981200" cy="1600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tx1"/>
                </a:solidFill>
              </a:rPr>
              <a:t>Stocks and Investments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0F8AA2-0E68-CBA4-FEE0-7634E2601D8B}"/>
              </a:ext>
            </a:extLst>
          </p:cNvPr>
          <p:cNvSpPr/>
          <p:nvPr/>
        </p:nvSpPr>
        <p:spPr>
          <a:xfrm>
            <a:off x="2133600" y="1508202"/>
            <a:ext cx="1981200" cy="1371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tx1"/>
                </a:solidFill>
              </a:rPr>
              <a:t>Bonds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809721-CEAE-496A-E56F-EECE5D0472FE}"/>
              </a:ext>
            </a:extLst>
          </p:cNvPr>
          <p:cNvSpPr/>
          <p:nvPr/>
        </p:nvSpPr>
        <p:spPr>
          <a:xfrm>
            <a:off x="2133600" y="1051002"/>
            <a:ext cx="1981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chemeClr val="tx1"/>
                </a:solidFill>
              </a:rPr>
              <a:t>Other</a:t>
            </a:r>
            <a:r>
              <a:rPr lang="da-DK" sz="1400" dirty="0">
                <a:solidFill>
                  <a:schemeClr val="tx1"/>
                </a:solidFill>
              </a:rPr>
              <a:t> Assets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CA3D42-6448-5837-942D-357869603EEC}"/>
              </a:ext>
            </a:extLst>
          </p:cNvPr>
          <p:cNvSpPr/>
          <p:nvPr/>
        </p:nvSpPr>
        <p:spPr>
          <a:xfrm>
            <a:off x="5070941" y="2705100"/>
            <a:ext cx="1981200" cy="1752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tx1"/>
                </a:solidFill>
              </a:rPr>
              <a:t>Reserve for</a:t>
            </a:r>
            <a:br>
              <a:rPr lang="da-DK" sz="1400" dirty="0">
                <a:solidFill>
                  <a:schemeClr val="tx1"/>
                </a:solidFill>
              </a:rPr>
            </a:br>
            <a:r>
              <a:rPr lang="da-DK" sz="1400" dirty="0">
                <a:solidFill>
                  <a:schemeClr val="tx1"/>
                </a:solidFill>
              </a:rPr>
              <a:t>Average Rate Products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399DB6-03B3-7548-8E5F-6C046C07962D}"/>
              </a:ext>
            </a:extLst>
          </p:cNvPr>
          <p:cNvSpPr/>
          <p:nvPr/>
        </p:nvSpPr>
        <p:spPr>
          <a:xfrm>
            <a:off x="5070941" y="1790700"/>
            <a:ext cx="19812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tx1"/>
                </a:solidFill>
              </a:rPr>
              <a:t>Reserve for </a:t>
            </a:r>
            <a:br>
              <a:rPr lang="da-DK" sz="1400" dirty="0">
                <a:solidFill>
                  <a:schemeClr val="tx1"/>
                </a:solidFill>
              </a:rPr>
            </a:br>
            <a:r>
              <a:rPr lang="da-DK" sz="1400" dirty="0">
                <a:solidFill>
                  <a:schemeClr val="tx1"/>
                </a:solidFill>
              </a:rPr>
              <a:t>Market Rate Products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97EFF7-F94D-2017-74DA-98F4590E5530}"/>
              </a:ext>
            </a:extLst>
          </p:cNvPr>
          <p:cNvSpPr/>
          <p:nvPr/>
        </p:nvSpPr>
        <p:spPr>
          <a:xfrm>
            <a:off x="5070941" y="1051002"/>
            <a:ext cx="1981200" cy="7396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chemeClr val="tx1"/>
                </a:solidFill>
              </a:rPr>
              <a:t>Other</a:t>
            </a:r>
            <a:r>
              <a:rPr lang="da-DK" sz="1400" dirty="0">
                <a:solidFill>
                  <a:schemeClr val="tx1"/>
                </a:solidFill>
              </a:rPr>
              <a:t> </a:t>
            </a:r>
            <a:r>
              <a:rPr lang="da-DK" sz="1400" dirty="0" err="1">
                <a:solidFill>
                  <a:schemeClr val="tx1"/>
                </a:solidFill>
              </a:rPr>
              <a:t>Liabilities</a:t>
            </a:r>
            <a:endParaRPr lang="da-DK" sz="14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263B26-C764-2E5F-53FC-243F66ED902F}"/>
              </a:ext>
            </a:extLst>
          </p:cNvPr>
          <p:cNvSpPr txBox="1"/>
          <p:nvPr/>
        </p:nvSpPr>
        <p:spPr>
          <a:xfrm>
            <a:off x="2653558" y="465346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800" b="1" dirty="0"/>
              <a:t>Assets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E3DC77-ADED-0914-ED50-22FFFD23CEA2}"/>
              </a:ext>
            </a:extLst>
          </p:cNvPr>
          <p:cNvSpPr txBox="1"/>
          <p:nvPr/>
        </p:nvSpPr>
        <p:spPr>
          <a:xfrm>
            <a:off x="5570887" y="4649439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800" b="1" dirty="0" err="1"/>
              <a:t>Liabilities</a:t>
            </a:r>
            <a:endParaRPr lang="da-DK" sz="1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EE0654-91CC-F7D4-71C9-01A2455FE358}"/>
              </a:ext>
            </a:extLst>
          </p:cNvPr>
          <p:cNvSpPr txBox="1"/>
          <p:nvPr/>
        </p:nvSpPr>
        <p:spPr>
          <a:xfrm>
            <a:off x="304800" y="866336"/>
            <a:ext cx="1518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dirty="0"/>
              <a:t>4,773 </a:t>
            </a:r>
            <a:r>
              <a:rPr lang="da-DK" sz="1600" dirty="0" err="1"/>
              <a:t>bn</a:t>
            </a:r>
            <a:r>
              <a:rPr lang="da-DK" sz="1600" dirty="0"/>
              <a:t>. DKK</a:t>
            </a:r>
          </a:p>
        </p:txBody>
      </p:sp>
    </p:spTree>
    <p:extLst>
      <p:ext uri="{BB962C8B-B14F-4D97-AF65-F5344CB8AC3E}">
        <p14:creationId xmlns:p14="http://schemas.microsoft.com/office/powerpoint/2010/main" val="384021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3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9DB1B9-9EEA-CC25-FB69-462CB0576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5312453" cy="565146"/>
          </a:xfrm>
        </p:spPr>
        <p:txBody>
          <a:bodyPr/>
          <a:lstStyle/>
          <a:p>
            <a:r>
              <a:rPr lang="en-US" dirty="0"/>
              <a:t>Projections and </a:t>
            </a:r>
            <a:r>
              <a:rPr lang="en-US" dirty="0" err="1"/>
              <a:t>Optimisations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5C350-E867-DE63-5713-A77A0EBA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910D-50C3-4C71-B9ED-1290B899F6BF}" type="datetime1">
              <a:rPr lang="da-DK" altLang="da-DK" smtClean="0"/>
              <a:pPr/>
              <a:t>24-10-2022</a:t>
            </a:fld>
            <a:endParaRPr lang="da-DK" alt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874E5-149A-A5CE-69C5-CACAFEE144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8E0B69FF-557D-4E2B-A0C6-B5415855DEB3}" type="slidenum">
              <a:rPr lang="da-DK" altLang="da-DK" smtClean="0"/>
              <a:pPr/>
              <a:t>4</a:t>
            </a:fld>
            <a:endParaRPr lang="da-DK" altLang="da-DK"/>
          </a:p>
        </p:txBody>
      </p:sp>
      <p:pic>
        <p:nvPicPr>
          <p:cNvPr id="14" name="Graphic 13" descr="Woman with solid fill">
            <a:extLst>
              <a:ext uri="{FF2B5EF4-FFF2-40B4-BE49-F238E27FC236}">
                <a16:creationId xmlns:a16="http://schemas.microsoft.com/office/drawing/2014/main" id="{93EFA25A-7028-F453-3F8A-6932B2666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188" y="3381256"/>
            <a:ext cx="476223" cy="476223"/>
          </a:xfrm>
          <a:prstGeom prst="rect">
            <a:avLst/>
          </a:prstGeom>
        </p:spPr>
      </p:pic>
      <p:pic>
        <p:nvPicPr>
          <p:cNvPr id="15" name="Graphic 14" descr="Woman with solid fill">
            <a:extLst>
              <a:ext uri="{FF2B5EF4-FFF2-40B4-BE49-F238E27FC236}">
                <a16:creationId xmlns:a16="http://schemas.microsoft.com/office/drawing/2014/main" id="{7F76C8D8-2BAB-DAB6-1331-A8CC662F6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1785" y="3631501"/>
            <a:ext cx="476223" cy="476223"/>
          </a:xfrm>
          <a:prstGeom prst="rect">
            <a:avLst/>
          </a:prstGeom>
        </p:spPr>
      </p:pic>
      <p:pic>
        <p:nvPicPr>
          <p:cNvPr id="17" name="Graphic 16" descr="Man with solid fill">
            <a:extLst>
              <a:ext uri="{FF2B5EF4-FFF2-40B4-BE49-F238E27FC236}">
                <a16:creationId xmlns:a16="http://schemas.microsoft.com/office/drawing/2014/main" id="{828A0026-8EF6-DF37-E668-AC8F4F916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0659" y="4498042"/>
            <a:ext cx="515980" cy="515980"/>
          </a:xfrm>
          <a:prstGeom prst="rect">
            <a:avLst/>
          </a:prstGeom>
        </p:spPr>
      </p:pic>
      <p:pic>
        <p:nvPicPr>
          <p:cNvPr id="19" name="Graphic 18" descr="Man with cane with solid fill">
            <a:extLst>
              <a:ext uri="{FF2B5EF4-FFF2-40B4-BE49-F238E27FC236}">
                <a16:creationId xmlns:a16="http://schemas.microsoft.com/office/drawing/2014/main" id="{33A61D7A-0383-32BF-6731-721040D6DF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25380" y="3771900"/>
            <a:ext cx="515980" cy="515980"/>
          </a:xfrm>
          <a:prstGeom prst="rect">
            <a:avLst/>
          </a:prstGeom>
        </p:spPr>
      </p:pic>
      <p:pic>
        <p:nvPicPr>
          <p:cNvPr id="21" name="Graphic 20" descr="Man with baby with solid fill">
            <a:extLst>
              <a:ext uri="{FF2B5EF4-FFF2-40B4-BE49-F238E27FC236}">
                <a16:creationId xmlns:a16="http://schemas.microsoft.com/office/drawing/2014/main" id="{3E9E1CC2-3581-C7D7-30E1-3583BCEA0E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6922" y="4358256"/>
            <a:ext cx="515980" cy="515980"/>
          </a:xfrm>
          <a:prstGeom prst="rect">
            <a:avLst/>
          </a:prstGeom>
        </p:spPr>
      </p:pic>
      <p:pic>
        <p:nvPicPr>
          <p:cNvPr id="22" name="Graphic 21" descr="Man with baby with solid fill">
            <a:extLst>
              <a:ext uri="{FF2B5EF4-FFF2-40B4-BE49-F238E27FC236}">
                <a16:creationId xmlns:a16="http://schemas.microsoft.com/office/drawing/2014/main" id="{1262809D-28DC-691F-C93C-49B167D04E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44603" y="4372195"/>
            <a:ext cx="515980" cy="515980"/>
          </a:xfrm>
          <a:prstGeom prst="rect">
            <a:avLst/>
          </a:prstGeom>
        </p:spPr>
      </p:pic>
      <p:pic>
        <p:nvPicPr>
          <p:cNvPr id="23" name="Graphic 22" descr="Man with cane with solid fill">
            <a:extLst>
              <a:ext uri="{FF2B5EF4-FFF2-40B4-BE49-F238E27FC236}">
                <a16:creationId xmlns:a16="http://schemas.microsoft.com/office/drawing/2014/main" id="{56B577E3-5A8D-CBBA-F26C-AF9FDC0559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68015" y="4358256"/>
            <a:ext cx="515980" cy="515980"/>
          </a:xfrm>
          <a:prstGeom prst="rect">
            <a:avLst/>
          </a:prstGeom>
        </p:spPr>
      </p:pic>
      <p:pic>
        <p:nvPicPr>
          <p:cNvPr id="25" name="Graphic 24" descr="Woman with cane with solid fill">
            <a:extLst>
              <a:ext uri="{FF2B5EF4-FFF2-40B4-BE49-F238E27FC236}">
                <a16:creationId xmlns:a16="http://schemas.microsoft.com/office/drawing/2014/main" id="{E82E34E9-E738-6976-0E36-4086CF24B5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07771" y="3745006"/>
            <a:ext cx="476224" cy="476224"/>
          </a:xfrm>
          <a:prstGeom prst="rect">
            <a:avLst/>
          </a:prstGeom>
        </p:spPr>
      </p:pic>
      <p:pic>
        <p:nvPicPr>
          <p:cNvPr id="27" name="Graphic 26" descr="Pregnant lady with solid fill">
            <a:extLst>
              <a:ext uri="{FF2B5EF4-FFF2-40B4-BE49-F238E27FC236}">
                <a16:creationId xmlns:a16="http://schemas.microsoft.com/office/drawing/2014/main" id="{A28D646A-B767-407F-8534-431245F172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1791" y="3767530"/>
            <a:ext cx="476224" cy="476224"/>
          </a:xfrm>
          <a:prstGeom prst="rect">
            <a:avLst/>
          </a:prstGeom>
        </p:spPr>
      </p:pic>
      <p:pic>
        <p:nvPicPr>
          <p:cNvPr id="29" name="Graphic 28" descr="Woman with baby with solid fill">
            <a:extLst>
              <a:ext uri="{FF2B5EF4-FFF2-40B4-BE49-F238E27FC236}">
                <a16:creationId xmlns:a16="http://schemas.microsoft.com/office/drawing/2014/main" id="{1C199876-754F-7800-F75D-FA0A28103D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40415" y="3882032"/>
            <a:ext cx="476224" cy="476224"/>
          </a:xfrm>
          <a:prstGeom prst="rect">
            <a:avLst/>
          </a:prstGeom>
        </p:spPr>
      </p:pic>
      <p:pic>
        <p:nvPicPr>
          <p:cNvPr id="30" name="Graphic 29" descr="Woman with cane with solid fill">
            <a:extLst>
              <a:ext uri="{FF2B5EF4-FFF2-40B4-BE49-F238E27FC236}">
                <a16:creationId xmlns:a16="http://schemas.microsoft.com/office/drawing/2014/main" id="{3BD8B4D9-8049-16C5-A88F-088D01E94A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05200" y="4662709"/>
            <a:ext cx="476224" cy="476224"/>
          </a:xfrm>
          <a:prstGeom prst="rect">
            <a:avLst/>
          </a:prstGeom>
        </p:spPr>
      </p:pic>
      <p:pic>
        <p:nvPicPr>
          <p:cNvPr id="32" name="Graphic 31" descr="Bank with solid fill">
            <a:extLst>
              <a:ext uri="{FF2B5EF4-FFF2-40B4-BE49-F238E27FC236}">
                <a16:creationId xmlns:a16="http://schemas.microsoft.com/office/drawing/2014/main" id="{67FA3F17-0033-75AB-3D73-EE5AF80AD63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49582" y="851083"/>
            <a:ext cx="1202873" cy="1202873"/>
          </a:xfrm>
          <a:prstGeom prst="rect">
            <a:avLst/>
          </a:prstGeom>
        </p:spPr>
      </p:pic>
      <p:pic>
        <p:nvPicPr>
          <p:cNvPr id="36" name="Graphic 35" descr="Money with solid fill">
            <a:extLst>
              <a:ext uri="{FF2B5EF4-FFF2-40B4-BE49-F238E27FC236}">
                <a16:creationId xmlns:a16="http://schemas.microsoft.com/office/drawing/2014/main" id="{A7B95D81-1E29-C4F6-89E2-1B377ADB500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83902" y="2617830"/>
            <a:ext cx="391402" cy="391402"/>
          </a:xfrm>
          <a:prstGeom prst="rect">
            <a:avLst/>
          </a:prstGeom>
        </p:spPr>
      </p:pic>
      <p:pic>
        <p:nvPicPr>
          <p:cNvPr id="37" name="Graphic 36" descr="Money with solid fill">
            <a:extLst>
              <a:ext uri="{FF2B5EF4-FFF2-40B4-BE49-F238E27FC236}">
                <a16:creationId xmlns:a16="http://schemas.microsoft.com/office/drawing/2014/main" id="{C89E376F-FB34-892D-E067-18683DC0013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83902" y="3116619"/>
            <a:ext cx="332353" cy="332353"/>
          </a:xfrm>
          <a:prstGeom prst="rect">
            <a:avLst/>
          </a:prstGeom>
        </p:spPr>
      </p:pic>
      <p:pic>
        <p:nvPicPr>
          <p:cNvPr id="38" name="Graphic 37" descr="Money with solid fill">
            <a:extLst>
              <a:ext uri="{FF2B5EF4-FFF2-40B4-BE49-F238E27FC236}">
                <a16:creationId xmlns:a16="http://schemas.microsoft.com/office/drawing/2014/main" id="{5A66C77D-A411-0F88-44D7-D78B5AE05C9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30501" y="2832483"/>
            <a:ext cx="332353" cy="332353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812B071-931A-5698-65E4-94A4F10B2609}"/>
              </a:ext>
            </a:extLst>
          </p:cNvPr>
          <p:cNvCxnSpPr>
            <a:cxnSpLocks/>
          </p:cNvCxnSpPr>
          <p:nvPr/>
        </p:nvCxnSpPr>
        <p:spPr>
          <a:xfrm>
            <a:off x="2151018" y="2292068"/>
            <a:ext cx="0" cy="1452938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874AC4B-7BD7-B331-2386-591C92234F6E}"/>
              </a:ext>
            </a:extLst>
          </p:cNvPr>
          <p:cNvSpPr txBox="1"/>
          <p:nvPr/>
        </p:nvSpPr>
        <p:spPr>
          <a:xfrm>
            <a:off x="304800" y="851083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2022</a:t>
            </a:r>
            <a:endParaRPr lang="da-DK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941CB5-702C-7F40-4194-D58A642BD941}"/>
              </a:ext>
            </a:extLst>
          </p:cNvPr>
          <p:cNvSpPr txBox="1"/>
          <p:nvPr/>
        </p:nvSpPr>
        <p:spPr>
          <a:xfrm>
            <a:off x="3110673" y="850977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2122</a:t>
            </a:r>
            <a:endParaRPr lang="da-DK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8B59791-FA4D-5D87-0F14-B9E76D4F23F0}"/>
              </a:ext>
            </a:extLst>
          </p:cNvPr>
          <p:cNvSpPr txBox="1"/>
          <p:nvPr/>
        </p:nvSpPr>
        <p:spPr>
          <a:xfrm>
            <a:off x="5162578" y="990854"/>
            <a:ext cx="3280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 Sacrifice Precision</a:t>
            </a:r>
            <a:endParaRPr lang="da-DK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105776-24AC-7B64-4ECE-689741ACE691}"/>
              </a:ext>
            </a:extLst>
          </p:cNvPr>
          <p:cNvSpPr txBox="1"/>
          <p:nvPr/>
        </p:nvSpPr>
        <p:spPr>
          <a:xfrm>
            <a:off x="5162577" y="314161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 Improve Efficiency</a:t>
            </a:r>
            <a:endParaRPr lang="da-DK" b="1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45CA6EF-85FA-1D74-ED02-22C348E3FD7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826077" y="1607437"/>
            <a:ext cx="1695421" cy="95212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01E3776-D3B7-8291-B19E-B3A55E953AEE}"/>
              </a:ext>
            </a:extLst>
          </p:cNvPr>
          <p:cNvSpPr txBox="1"/>
          <p:nvPr/>
        </p:nvSpPr>
        <p:spPr>
          <a:xfrm>
            <a:off x="5175588" y="2521143"/>
            <a:ext cx="2912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Alexander Sevel Lollike, </a:t>
            </a:r>
            <a:br>
              <a:rPr lang="en-US" sz="1100" dirty="0"/>
            </a:br>
            <a:r>
              <a:rPr lang="en-US" sz="1000" i="1" dirty="0">
                <a:effectLst/>
                <a:latin typeface="Arial" panose="020B0604020202020204" pitchFamily="34" charset="0"/>
              </a:rPr>
              <a:t>Projections in Life Insurance and the Equilibrium</a:t>
            </a:r>
            <a:br>
              <a:rPr lang="en-US" sz="1000" i="1" dirty="0"/>
            </a:br>
            <a:r>
              <a:rPr lang="en-US" sz="1000" i="1" dirty="0">
                <a:effectLst/>
                <a:latin typeface="Arial" panose="020B0604020202020204" pitchFamily="34" charset="0"/>
              </a:rPr>
              <a:t>Approach to Utility Optimization</a:t>
            </a:r>
            <a:r>
              <a:rPr lang="en-US" sz="1100" dirty="0"/>
              <a:t> </a:t>
            </a:r>
            <a:endParaRPr lang="da-DK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BB8098-3CF9-5BC3-6012-EF2E12C82B48}"/>
              </a:ext>
            </a:extLst>
          </p:cNvPr>
          <p:cNvSpPr txBox="1"/>
          <p:nvPr/>
        </p:nvSpPr>
        <p:spPr>
          <a:xfrm>
            <a:off x="5332733" y="3851898"/>
            <a:ext cx="293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4+4+4+4 or 4</a:t>
            </a:r>
            <a:r>
              <a:rPr lang="en-US" sz="1800" baseline="30000" dirty="0"/>
              <a:t>2</a:t>
            </a:r>
            <a:endParaRPr lang="da-DK" sz="1800" baseline="30000" dirty="0"/>
          </a:p>
        </p:txBody>
      </p:sp>
    </p:spTree>
    <p:extLst>
      <p:ext uri="{BB962C8B-B14F-4D97-AF65-F5344CB8AC3E}">
        <p14:creationId xmlns:p14="http://schemas.microsoft.com/office/powerpoint/2010/main" val="422500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8" grpId="0"/>
      <p:bldP spid="49" grpId="0"/>
      <p:bldP spid="53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Pladsholder til dato 3">
            <a:extLst>
              <a:ext uri="{FF2B5EF4-FFF2-40B4-BE49-F238E27FC236}">
                <a16:creationId xmlns:a16="http://schemas.microsoft.com/office/drawing/2014/main" id="{215D98D5-6189-4CBD-943C-8582FBA265D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6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4138553" indent="-33727073" eaLnBrk="0" hangingPunct="0">
              <a:defRPr sz="216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16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16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16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11480" eaLnBrk="0" fontAlgn="base" hangingPunct="0">
              <a:spcBef>
                <a:spcPct val="0"/>
              </a:spcBef>
              <a:spcAft>
                <a:spcPct val="0"/>
              </a:spcAft>
              <a:defRPr sz="216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22960" eaLnBrk="0" fontAlgn="base" hangingPunct="0">
              <a:spcBef>
                <a:spcPct val="0"/>
              </a:spcBef>
              <a:spcAft>
                <a:spcPct val="0"/>
              </a:spcAft>
              <a:defRPr sz="216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234440" eaLnBrk="0" fontAlgn="base" hangingPunct="0">
              <a:spcBef>
                <a:spcPct val="0"/>
              </a:spcBef>
              <a:spcAft>
                <a:spcPct val="0"/>
              </a:spcAft>
              <a:defRPr sz="216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645920" eaLnBrk="0" fontAlgn="base" hangingPunct="0">
              <a:spcBef>
                <a:spcPct val="0"/>
              </a:spcBef>
              <a:spcAft>
                <a:spcPct val="0"/>
              </a:spcAft>
              <a:defRPr sz="216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ED79820-9925-4DBD-BEDF-44F834E54688}" type="datetime1">
              <a:rPr lang="da-DK" altLang="da-DK" sz="990">
                <a:solidFill>
                  <a:srgbClr val="778A95"/>
                </a:solidFill>
                <a:latin typeface="Calibri" panose="020F0502020204030204" pitchFamily="34" charset="0"/>
              </a:rPr>
              <a:pPr eaLnBrk="1" hangingPunct="1"/>
              <a:t>24-10-2022</a:t>
            </a:fld>
            <a:endParaRPr lang="da-DK" altLang="da-DK" sz="990">
              <a:solidFill>
                <a:srgbClr val="778A95"/>
              </a:solidFill>
              <a:latin typeface="Calibri" panose="020F0502020204030204" pitchFamily="34" charset="0"/>
            </a:endParaRPr>
          </a:p>
        </p:txBody>
      </p:sp>
      <p:sp>
        <p:nvSpPr>
          <p:cNvPr id="12293" name="Pladsholder til diasnummer 5">
            <a:extLst>
              <a:ext uri="{FF2B5EF4-FFF2-40B4-BE49-F238E27FC236}">
                <a16:creationId xmlns:a16="http://schemas.microsoft.com/office/drawing/2014/main" id="{224B0A43-8DF0-4E31-A1C9-C857EFD906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6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4138553" indent="-33727073" eaLnBrk="0" hangingPunct="0">
              <a:defRPr sz="216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16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16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16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11480" eaLnBrk="0" fontAlgn="base" hangingPunct="0">
              <a:spcBef>
                <a:spcPct val="0"/>
              </a:spcBef>
              <a:spcAft>
                <a:spcPct val="0"/>
              </a:spcAft>
              <a:defRPr sz="216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22960" eaLnBrk="0" fontAlgn="base" hangingPunct="0">
              <a:spcBef>
                <a:spcPct val="0"/>
              </a:spcBef>
              <a:spcAft>
                <a:spcPct val="0"/>
              </a:spcAft>
              <a:defRPr sz="216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234440" eaLnBrk="0" fontAlgn="base" hangingPunct="0">
              <a:spcBef>
                <a:spcPct val="0"/>
              </a:spcBef>
              <a:spcAft>
                <a:spcPct val="0"/>
              </a:spcAft>
              <a:defRPr sz="216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645920" eaLnBrk="0" fontAlgn="base" hangingPunct="0">
              <a:spcBef>
                <a:spcPct val="0"/>
              </a:spcBef>
              <a:spcAft>
                <a:spcPct val="0"/>
              </a:spcAft>
              <a:defRPr sz="216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da-DK" altLang="da-DK" sz="990">
                <a:solidFill>
                  <a:srgbClr val="778A95"/>
                </a:solidFill>
                <a:latin typeface="Calibri" panose="020F0502020204030204" pitchFamily="34" charset="0"/>
              </a:rPr>
              <a:t>· </a:t>
            </a:r>
            <a:fld id="{C3829B8F-F69E-4072-B164-F08F87580003}" type="slidenum">
              <a:rPr lang="da-DK" altLang="da-DK" sz="990">
                <a:solidFill>
                  <a:srgbClr val="778A95"/>
                </a:solidFill>
                <a:latin typeface="Calibri" panose="020F0502020204030204" pitchFamily="34" charset="0"/>
              </a:rPr>
              <a:pPr eaLnBrk="1" hangingPunct="1"/>
              <a:t>5</a:t>
            </a:fld>
            <a:endParaRPr lang="da-DK" altLang="da-DK" sz="990">
              <a:solidFill>
                <a:srgbClr val="778A95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E258EA-A827-42F8-8F73-ACB893AEAD27}"/>
              </a:ext>
            </a:extLst>
          </p:cNvPr>
          <p:cNvSpPr/>
          <p:nvPr/>
        </p:nvSpPr>
        <p:spPr>
          <a:xfrm>
            <a:off x="5130926" y="2741098"/>
            <a:ext cx="1303020" cy="10979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16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A0F60B2-18A9-461F-9108-CE041168C2DA}"/>
              </a:ext>
            </a:extLst>
          </p:cNvPr>
          <p:cNvGrpSpPr/>
          <p:nvPr/>
        </p:nvGrpSpPr>
        <p:grpSpPr>
          <a:xfrm>
            <a:off x="5128927" y="2129706"/>
            <a:ext cx="1304692" cy="891871"/>
            <a:chOff x="3974704" y="2018932"/>
            <a:chExt cx="1449658" cy="9909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AF184FB-888E-42CE-8E1C-A8A4F74819B2}"/>
                </a:ext>
              </a:extLst>
            </p:cNvPr>
            <p:cNvSpPr/>
            <p:nvPr/>
          </p:nvSpPr>
          <p:spPr>
            <a:xfrm>
              <a:off x="3974704" y="2018932"/>
              <a:ext cx="1449658" cy="722990"/>
            </a:xfrm>
            <a:prstGeom prst="rect">
              <a:avLst/>
            </a:prstGeom>
            <a:solidFill>
              <a:srgbClr val="DACFDF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2160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AE6AA93-85A6-45FE-BAF0-104451FF0DF3}"/>
                </a:ext>
              </a:extLst>
            </p:cNvPr>
            <p:cNvSpPr/>
            <p:nvPr/>
          </p:nvSpPr>
          <p:spPr>
            <a:xfrm>
              <a:off x="4509521" y="2673944"/>
              <a:ext cx="380022" cy="335956"/>
            </a:xfrm>
            <a:prstGeom prst="ellipse">
              <a:avLst/>
            </a:prstGeom>
            <a:solidFill>
              <a:srgbClr val="DACFDF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216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6DD795B-3002-49D1-9BB6-F748BE95D9E0}"/>
              </a:ext>
            </a:extLst>
          </p:cNvPr>
          <p:cNvSpPr txBox="1"/>
          <p:nvPr/>
        </p:nvSpPr>
        <p:spPr>
          <a:xfrm>
            <a:off x="4513042" y="4001537"/>
            <a:ext cx="28784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da-DK" sz="2160" dirty="0"/>
              <a:t>Projection Platform</a:t>
            </a:r>
            <a:endParaRPr lang="da-DK" sz="216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57B78F-CFA7-467E-A5D8-7FAF4E4C181F}"/>
              </a:ext>
            </a:extLst>
          </p:cNvPr>
          <p:cNvCxnSpPr>
            <a:cxnSpLocks/>
          </p:cNvCxnSpPr>
          <p:nvPr/>
        </p:nvCxnSpPr>
        <p:spPr>
          <a:xfrm>
            <a:off x="3844524" y="1597785"/>
            <a:ext cx="1204750" cy="7509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3E636F7-489D-4880-BCA2-7D212930F8BC}"/>
              </a:ext>
            </a:extLst>
          </p:cNvPr>
          <p:cNvCxnSpPr>
            <a:cxnSpLocks/>
          </p:cNvCxnSpPr>
          <p:nvPr/>
        </p:nvCxnSpPr>
        <p:spPr>
          <a:xfrm flipV="1">
            <a:off x="3844524" y="2494267"/>
            <a:ext cx="1204750" cy="1875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9B5CB09-E371-407A-8A35-88286A4FE7AF}"/>
              </a:ext>
            </a:extLst>
          </p:cNvPr>
          <p:cNvCxnSpPr>
            <a:cxnSpLocks/>
          </p:cNvCxnSpPr>
          <p:nvPr/>
        </p:nvCxnSpPr>
        <p:spPr>
          <a:xfrm flipV="1">
            <a:off x="3844524" y="2608845"/>
            <a:ext cx="1204750" cy="101554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3E1401D-3027-45CD-A7BA-35B4225698F6}"/>
              </a:ext>
            </a:extLst>
          </p:cNvPr>
          <p:cNvGrpSpPr/>
          <p:nvPr/>
        </p:nvGrpSpPr>
        <p:grpSpPr>
          <a:xfrm>
            <a:off x="2888434" y="1191120"/>
            <a:ext cx="822961" cy="562566"/>
            <a:chOff x="3974704" y="1970335"/>
            <a:chExt cx="1449658" cy="990968"/>
          </a:xfr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5551C99-248E-4E29-8454-BD563D1A678F}"/>
                </a:ext>
              </a:extLst>
            </p:cNvPr>
            <p:cNvSpPr/>
            <p:nvPr/>
          </p:nvSpPr>
          <p:spPr>
            <a:xfrm>
              <a:off x="3974704" y="1970335"/>
              <a:ext cx="1449658" cy="72299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2160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360024D-5F3B-42F1-989B-55512A5855DE}"/>
                </a:ext>
              </a:extLst>
            </p:cNvPr>
            <p:cNvSpPr/>
            <p:nvPr/>
          </p:nvSpPr>
          <p:spPr>
            <a:xfrm>
              <a:off x="4509521" y="2625347"/>
              <a:ext cx="380022" cy="335956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216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D8E3D51-733C-4E97-91C6-1141F4C4EF0D}"/>
              </a:ext>
            </a:extLst>
          </p:cNvPr>
          <p:cNvGrpSpPr/>
          <p:nvPr/>
        </p:nvGrpSpPr>
        <p:grpSpPr>
          <a:xfrm>
            <a:off x="2885415" y="2383040"/>
            <a:ext cx="822961" cy="562566"/>
            <a:chOff x="3974704" y="1970335"/>
            <a:chExt cx="1449658" cy="990968"/>
          </a:xfr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C0C6DDF-CDB5-4EA7-8AE4-AC84D6F5E68E}"/>
                </a:ext>
              </a:extLst>
            </p:cNvPr>
            <p:cNvSpPr/>
            <p:nvPr/>
          </p:nvSpPr>
          <p:spPr>
            <a:xfrm>
              <a:off x="3974704" y="1970335"/>
              <a:ext cx="1449658" cy="72299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216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F7B442D-6661-4DBB-8CDE-A5F248BB2888}"/>
                </a:ext>
              </a:extLst>
            </p:cNvPr>
            <p:cNvSpPr/>
            <p:nvPr/>
          </p:nvSpPr>
          <p:spPr>
            <a:xfrm>
              <a:off x="4509521" y="2625347"/>
              <a:ext cx="380022" cy="335956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216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1DECFA-6E08-47B2-AAC5-7AF8510770C2}"/>
              </a:ext>
            </a:extLst>
          </p:cNvPr>
          <p:cNvGrpSpPr/>
          <p:nvPr/>
        </p:nvGrpSpPr>
        <p:grpSpPr>
          <a:xfrm>
            <a:off x="2895124" y="3682017"/>
            <a:ext cx="822961" cy="562566"/>
            <a:chOff x="3974704" y="1970335"/>
            <a:chExt cx="1449658" cy="990968"/>
          </a:xfr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D074EC6-5C6D-44D2-BFD8-F4F4559A84DC}"/>
                </a:ext>
              </a:extLst>
            </p:cNvPr>
            <p:cNvSpPr/>
            <p:nvPr/>
          </p:nvSpPr>
          <p:spPr>
            <a:xfrm>
              <a:off x="3974704" y="1970335"/>
              <a:ext cx="1449658" cy="72299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216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83F287B-97A4-4B29-AC41-C15D53F9D844}"/>
                </a:ext>
              </a:extLst>
            </p:cNvPr>
            <p:cNvSpPr/>
            <p:nvPr/>
          </p:nvSpPr>
          <p:spPr>
            <a:xfrm>
              <a:off x="4509521" y="2625347"/>
              <a:ext cx="380022" cy="335956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2160"/>
            </a:p>
          </p:txBody>
        </p:sp>
      </p:grpSp>
      <p:pic>
        <p:nvPicPr>
          <p:cNvPr id="28" name="Graphic 27" descr="Bank with solid fill">
            <a:extLst>
              <a:ext uri="{FF2B5EF4-FFF2-40B4-BE49-F238E27FC236}">
                <a16:creationId xmlns:a16="http://schemas.microsoft.com/office/drawing/2014/main" id="{DA35D171-1107-4301-960C-20FF4D0EE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1342" y="964178"/>
            <a:ext cx="908689" cy="908689"/>
          </a:xfrm>
          <a:prstGeom prst="rect">
            <a:avLst/>
          </a:prstGeom>
        </p:spPr>
      </p:pic>
      <p:pic>
        <p:nvPicPr>
          <p:cNvPr id="29" name="Graphic 28" descr="Bank with solid fill">
            <a:extLst>
              <a:ext uri="{FF2B5EF4-FFF2-40B4-BE49-F238E27FC236}">
                <a16:creationId xmlns:a16="http://schemas.microsoft.com/office/drawing/2014/main" id="{17C69C16-338F-401C-B9E7-48A230D33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585" y="2179728"/>
            <a:ext cx="908689" cy="908689"/>
          </a:xfrm>
          <a:prstGeom prst="rect">
            <a:avLst/>
          </a:prstGeom>
        </p:spPr>
      </p:pic>
      <p:pic>
        <p:nvPicPr>
          <p:cNvPr id="34" name="Graphic 33" descr="Bank with solid fill">
            <a:extLst>
              <a:ext uri="{FF2B5EF4-FFF2-40B4-BE49-F238E27FC236}">
                <a16:creationId xmlns:a16="http://schemas.microsoft.com/office/drawing/2014/main" id="{689435EA-90D5-48C7-A51E-660264F92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585" y="3432889"/>
            <a:ext cx="908689" cy="90868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A22FB62-6FF1-D88E-C9A6-AFE89EB8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3641739" cy="565146"/>
          </a:xfrm>
        </p:spPr>
        <p:txBody>
          <a:bodyPr/>
          <a:lstStyle/>
          <a:p>
            <a:r>
              <a:rPr lang="en-US" altLang="da-DK" dirty="0">
                <a:ea typeface="ＭＳ Ｐゴシック" panose="020B0600070205080204" pitchFamily="34" charset="-128"/>
              </a:rPr>
              <a:t>Projection Platform 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A55F987-32C8-43EF-964A-971002762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955" y="721723"/>
            <a:ext cx="8760125" cy="4421777"/>
          </a:xfrm>
        </p:spPr>
        <p:txBody>
          <a:bodyPr/>
          <a:lstStyle/>
          <a:p>
            <a:r>
              <a:rPr lang="da-DK" sz="112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a-DK" sz="112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CalculateDepositRate</a:t>
            </a:r>
            <a:r>
              <a:rPr lang="da-DK" sz="112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da-DK" sz="112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interestGroup</a:t>
            </a:r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a-DK" sz="112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a-DK" sz="112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Interest</a:t>
            </a:r>
            <a:endParaRPr lang="da-DK" sz="112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da-DK" sz="112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reserve </a:t>
            </a:r>
            <a:r>
              <a:rPr lang="da-DK" sz="112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a-DK" sz="112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Float</a:t>
            </a:r>
            <a:endParaRPr lang="da-DK" sz="112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da-DK" sz="112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sz="112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guaranteedBenefit</a:t>
            </a:r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a-DK" sz="112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a-DK" sz="112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Float</a:t>
            </a:r>
            <a:endParaRPr lang="da-DK" sz="112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da-DK" sz="112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sz="112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12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riskMargin</a:t>
            </a:r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a-DK" sz="112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a-DK" sz="112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da-DK" sz="112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a-DK" sz="112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endParaRPr lang="da-DK" sz="112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a-DK" sz="112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a-DK" sz="112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technicalInterestRates</a:t>
            </a:r>
            <a:r>
              <a:rPr lang="da-DK" sz="112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 </a:t>
            </a:r>
          </a:p>
          <a:p>
            <a:r>
              <a:rPr lang="da-DK" sz="112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sz="112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p1 </a:t>
            </a:r>
            <a:r>
              <a:rPr lang="da-DK" sz="112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a-DK" sz="112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interestGroup.Policies:OneStatePolicy</a:t>
            </a:r>
            <a:endParaRPr lang="da-DK" sz="112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sz="112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sz="112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a-DK" sz="1120" b="0" dirty="0">
                <a:effectLst/>
                <a:latin typeface="Consolas" panose="020B0609020204030204" pitchFamily="49" charset="0"/>
              </a:rPr>
              <a:t>CalculateTechnicalInterestRate1</a:t>
            </a:r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(p) </a:t>
            </a:r>
          </a:p>
          <a:p>
            <a:r>
              <a:rPr lang="da-DK" sz="112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sz="112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 </a:t>
            </a:r>
            <a:r>
              <a:rPr lang="da-DK" sz="1120" b="0" dirty="0">
                <a:effectLst/>
                <a:latin typeface="Consolas" panose="020B0609020204030204" pitchFamily="49" charset="0"/>
              </a:rPr>
              <a:t>+</a:t>
            </a:r>
          </a:p>
          <a:p>
            <a:r>
              <a:rPr lang="da-DK" sz="112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sz="1120" dirty="0" err="1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da-DK" sz="1120" dirty="0">
                <a:solidFill>
                  <a:srgbClr val="000000"/>
                </a:solidFill>
                <a:latin typeface="Consolas" panose="020B0609020204030204" pitchFamily="49" charset="0"/>
              </a:rPr>
              <a:t> p3 </a:t>
            </a:r>
            <a:r>
              <a:rPr lang="da-DK" sz="112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da-DK" sz="112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da-DK" sz="112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interestGroup.Policies:ThreeStatePolicy</a:t>
            </a:r>
            <a:endParaRPr lang="da-DK" sz="112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12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sz="112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da-DK" sz="112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da-DK" sz="1120" dirty="0">
                <a:latin typeface="Consolas" panose="020B0609020204030204" pitchFamily="49" charset="0"/>
              </a:rPr>
              <a:t>CalculateTechnicalInterestRate3</a:t>
            </a:r>
            <a:r>
              <a:rPr lang="da-DK" sz="1120" dirty="0">
                <a:solidFill>
                  <a:srgbClr val="000000"/>
                </a:solidFill>
                <a:latin typeface="Consolas" panose="020B0609020204030204" pitchFamily="49" charset="0"/>
              </a:rPr>
              <a:t>(p3) </a:t>
            </a:r>
          </a:p>
          <a:p>
            <a:r>
              <a:rPr lang="da-DK" sz="112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sz="1120" dirty="0">
                <a:solidFill>
                  <a:srgbClr val="0000FF"/>
                </a:solidFill>
                <a:latin typeface="Consolas" panose="020B0609020204030204" pitchFamily="49" charset="0"/>
              </a:rPr>
              <a:t>end		</a:t>
            </a:r>
            <a:endParaRPr lang="da-DK" sz="112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a-DK" sz="112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a-DK" sz="112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technicalReserves</a:t>
            </a:r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= </a:t>
            </a:r>
            <a:r>
              <a:rPr lang="da-DK" sz="112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 </a:t>
            </a:r>
            <a:r>
              <a:rPr lang="da-DK" sz="112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a-DK" sz="112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interestGroup.Policies</a:t>
            </a:r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a-DK" sz="112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a-DK" sz="112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Util.</a:t>
            </a:r>
            <a:r>
              <a:rPr lang="da-DK" sz="1120" dirty="0" err="1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da-DK" sz="1120" b="0" dirty="0" err="1">
                <a:effectLst/>
                <a:latin typeface="Consolas" panose="020B0609020204030204" pitchFamily="49" charset="0"/>
              </a:rPr>
              <a:t>etPolicyReserve</a:t>
            </a:r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(p) </a:t>
            </a:r>
            <a:r>
              <a:rPr lang="da-DK" sz="112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da-DK" sz="112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sz="112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let</a:t>
            </a:r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a-DK" sz="112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totalDeposits</a:t>
            </a:r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= </a:t>
            </a:r>
            <a:r>
              <a:rPr lang="da-DK" sz="1120" b="0" dirty="0">
                <a:effectLst/>
                <a:latin typeface="Consolas" panose="020B0609020204030204" pitchFamily="49" charset="0"/>
              </a:rPr>
              <a:t>sum</a:t>
            </a:r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12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technicalReserves</a:t>
            </a:r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a-DK" sz="112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endParaRPr lang="da-DK" sz="112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da-DK" sz="112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a-DK" sz="112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totalDeposits</a:t>
            </a:r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da-DK" sz="112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a-DK" sz="112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12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da-DK" sz="112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1120" b="0" dirty="0">
                <a:effectLst/>
                <a:latin typeface="Consolas" panose="020B0609020204030204" pitchFamily="49" charset="0"/>
              </a:rPr>
              <a:t>average</a:t>
            </a:r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12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technicalInterestRates</a:t>
            </a:r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da-DK" sz="112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endParaRPr lang="da-DK" sz="112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sz="112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da-DK" sz="112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a-DK" sz="112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totalInterestOfDeposits</a:t>
            </a:r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a-DK" sz="112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Util.</a:t>
            </a:r>
            <a:r>
              <a:rPr lang="da-DK" sz="1120" b="0" dirty="0" err="1">
                <a:effectLst/>
                <a:latin typeface="Consolas" panose="020B0609020204030204" pitchFamily="49" charset="0"/>
              </a:rPr>
              <a:t>dotProduct</a:t>
            </a:r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12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technicalInterestRates</a:t>
            </a:r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da-DK" sz="112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technicalReserves</a:t>
            </a:r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da-DK" sz="112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a-DK" sz="112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marketValueAdjustment</a:t>
            </a:r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 = </a:t>
            </a:r>
            <a:r>
              <a:rPr lang="da-DK" sz="112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Util.</a:t>
            </a:r>
            <a:r>
              <a:rPr lang="da-DK" sz="1120" b="0" dirty="0" err="1">
                <a:effectLst/>
                <a:latin typeface="Consolas" panose="020B0609020204030204" pitchFamily="49" charset="0"/>
              </a:rPr>
              <a:t>atLeastZero</a:t>
            </a:r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12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guaranteedBenefit</a:t>
            </a:r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da-DK" sz="112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riskMargin</a:t>
            </a:r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da-DK" sz="112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totalDeposits</a:t>
            </a:r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sz="1120" dirty="0">
                <a:solidFill>
                  <a:srgbClr val="000000"/>
                </a:solidFill>
                <a:latin typeface="Consolas" panose="020B0609020204030204" pitchFamily="49" charset="0"/>
              </a:rPr>
              <a:t>	  </a:t>
            </a:r>
            <a:r>
              <a:rPr lang="da-DK" sz="112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lang="da-DK" sz="1120" dirty="0" err="1">
                <a:effectLst/>
                <a:latin typeface="Consolas" panose="020B0609020204030204" pitchFamily="49" charset="0"/>
              </a:rPr>
              <a:t>uns</a:t>
            </a:r>
            <a:r>
              <a:rPr lang="da-DK" sz="1120" dirty="0" err="1">
                <a:latin typeface="Consolas" panose="020B0609020204030204" pitchFamily="49" charset="0"/>
              </a:rPr>
              <a:t>caledRate</a:t>
            </a:r>
            <a:r>
              <a:rPr lang="da-DK" sz="112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sz="112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interestGroup.Param.DividendScalingFactor</a:t>
            </a:r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(reserve - </a:t>
            </a:r>
            <a:r>
              <a:rPr lang="da-DK" sz="112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marketValueAdjustment</a:t>
            </a:r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da-DK" sz="112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 </a:t>
            </a:r>
            <a:r>
              <a:rPr lang="da-DK" sz="112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totalInterestOfDeposits</a:t>
            </a:r>
            <a:endParaRPr lang="da-DK" sz="112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da-DK" sz="112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endParaRPr lang="da-DK" sz="112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da-DK" sz="1120" b="0" dirty="0" err="1">
                <a:effectLst/>
                <a:latin typeface="Consolas" panose="020B0609020204030204" pitchFamily="49" charset="0"/>
              </a:rPr>
              <a:t>bound</a:t>
            </a:r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120" dirty="0" err="1">
                <a:effectLst/>
                <a:latin typeface="Consolas" panose="020B0609020204030204" pitchFamily="49" charset="0"/>
              </a:rPr>
              <a:t>uns</a:t>
            </a:r>
            <a:r>
              <a:rPr lang="da-DK" sz="1120" dirty="0" err="1">
                <a:latin typeface="Consolas" panose="020B0609020204030204" pitchFamily="49" charset="0"/>
              </a:rPr>
              <a:t>caledRate</a:t>
            </a:r>
            <a:r>
              <a:rPr lang="da-DK" sz="112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 </a:t>
            </a:r>
            <a:r>
              <a:rPr lang="da-DK" sz="112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totalDeposits</a:t>
            </a:r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da-DK" sz="112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da-DK" sz="112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da-DK" sz="112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da-DK" sz="112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sz="112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a-DK" sz="112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da-DK" sz="112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da-DK" sz="112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9A6C35-D663-40A8-A3C4-7E2F85F71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5158308" cy="565146"/>
          </a:xfrm>
        </p:spPr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: </a:t>
            </a:r>
            <a:r>
              <a:rPr lang="da-DK" dirty="0" err="1"/>
              <a:t>Deposit</a:t>
            </a:r>
            <a:r>
              <a:rPr lang="da-DK" dirty="0"/>
              <a:t> Rate (MAL)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3E915-541B-44FF-999D-C5F7C2636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BF7D-D002-41A5-B49C-76E46BDCF370}" type="datetime1">
              <a:rPr lang="da-DK" altLang="da-DK" smtClean="0"/>
              <a:pPr/>
              <a:t>24-10-2022</a:t>
            </a:fld>
            <a:endParaRPr lang="da-DK" alt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C3C3F-B006-4C2F-BC55-A6F6859CC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2886C183-D180-4820-917A-15EE35BDCA8A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5915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29E156-BA75-8253-35A6-E64A04D82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5427484" cy="565146"/>
          </a:xfrm>
        </p:spPr>
        <p:txBody>
          <a:bodyPr/>
          <a:lstStyle/>
          <a:p>
            <a:r>
              <a:rPr lang="da-DK" dirty="0"/>
              <a:t>Transformation of Type Unions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19109-BBA7-3F3E-302E-70AE349DC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910D-50C3-4C71-B9ED-1290B899F6BF}" type="datetime1">
              <a:rPr lang="da-DK" altLang="da-DK" smtClean="0"/>
              <a:pPr/>
              <a:t>24-10-2022</a:t>
            </a:fld>
            <a:endParaRPr lang="da-DK" alt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0E6F1-2B45-CF94-9870-CA74A35112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8E0B69FF-557D-4E2B-A0C6-B5415855DEB3}" type="slidenum">
              <a:rPr lang="da-DK" altLang="da-DK" smtClean="0"/>
              <a:pPr/>
              <a:t>7</a:t>
            </a:fld>
            <a:endParaRPr lang="da-DK" altLang="da-D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A0E575-4B2A-83F5-C767-553E64EAFC10}"/>
              </a:ext>
            </a:extLst>
          </p:cNvPr>
          <p:cNvSpPr txBox="1"/>
          <p:nvPr/>
        </p:nvSpPr>
        <p:spPr>
          <a:xfrm>
            <a:off x="533400" y="1790700"/>
            <a:ext cx="27432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Policy </a:t>
            </a:r>
          </a:p>
          <a:p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Child : Policy</a:t>
            </a:r>
          </a:p>
          <a:p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a-DK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a-DK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OneStatePolicy</a:t>
            </a:r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a-DK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Policy </a:t>
            </a:r>
          </a:p>
          <a:p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Child : </a:t>
            </a:r>
            <a:r>
              <a:rPr lang="da-DK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ThreeStatePolicy</a:t>
            </a:r>
            <a:endParaRPr lang="da-DK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a-DK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a-DK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ThreeStatePolicy</a:t>
            </a:r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a-DK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Policy</a:t>
            </a:r>
          </a:p>
          <a:p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a-DK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DeathIntensity</a:t>
            </a:r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da-DK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Float</a:t>
            </a:r>
            <a:endParaRPr lang="da-DK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a-DK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InvalidIntensity</a:t>
            </a:r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da-DK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Float</a:t>
            </a:r>
            <a:endParaRPr lang="da-DK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B217C4-DED8-3948-735A-2A1DD44AFA4E}"/>
              </a:ext>
            </a:extLst>
          </p:cNvPr>
          <p:cNvSpPr txBox="1"/>
          <p:nvPr/>
        </p:nvSpPr>
        <p:spPr>
          <a:xfrm>
            <a:off x="5017546" y="1181100"/>
            <a:ext cx="38174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OneStatePolicy_ThreeStatePolicy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Policy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Child { 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1FB8F-91D0-E74C-4CC6-8FADA7884F2E}"/>
              </a:ext>
            </a:extLst>
          </p:cNvPr>
          <p:cNvSpPr txBox="1"/>
          <p:nvPr/>
        </p:nvSpPr>
        <p:spPr>
          <a:xfrm>
            <a:off x="4974802" y="2504940"/>
            <a:ext cx="335861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OneStatePolicy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: 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Policy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OneStatePolicy_ThreeStatePolicy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ThreeStatePolicy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_Child;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ThreeStatePolicy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Child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_Child;}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_Child = value;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.Child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value;}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ED1C131-E7D7-39D2-2A5D-436EFE47F4F4}"/>
              </a:ext>
            </a:extLst>
          </p:cNvPr>
          <p:cNvSpPr/>
          <p:nvPr/>
        </p:nvSpPr>
        <p:spPr>
          <a:xfrm>
            <a:off x="3429001" y="2400300"/>
            <a:ext cx="914400" cy="7620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82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29E156-BA75-8253-35A6-E64A04D82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5623435" cy="565146"/>
          </a:xfrm>
        </p:spPr>
        <p:txBody>
          <a:bodyPr/>
          <a:lstStyle/>
          <a:p>
            <a:r>
              <a:rPr lang="da-DK" dirty="0"/>
              <a:t>Transformation of Type </a:t>
            </a:r>
            <a:r>
              <a:rPr lang="da-DK" dirty="0" err="1"/>
              <a:t>Filtering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19109-BBA7-3F3E-302E-70AE349DC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910D-50C3-4C71-B9ED-1290B899F6BF}" type="datetime1">
              <a:rPr lang="da-DK" altLang="da-DK" smtClean="0"/>
              <a:pPr/>
              <a:t>24-10-2022</a:t>
            </a:fld>
            <a:endParaRPr lang="da-DK" alt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0E6F1-2B45-CF94-9870-CA74A35112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8E0B69FF-557D-4E2B-A0C6-B5415855DEB3}" type="slidenum">
              <a:rPr lang="da-DK" altLang="da-DK" smtClean="0"/>
              <a:pPr/>
              <a:t>8</a:t>
            </a:fld>
            <a:endParaRPr lang="da-DK" altLang="da-D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A0E575-4B2A-83F5-C767-553E64EAFC10}"/>
              </a:ext>
            </a:extLst>
          </p:cNvPr>
          <p:cNvSpPr txBox="1"/>
          <p:nvPr/>
        </p:nvSpPr>
        <p:spPr>
          <a:xfrm>
            <a:off x="533400" y="1790700"/>
            <a:ext cx="27432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Policy </a:t>
            </a:r>
          </a:p>
          <a:p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Child : Policy</a:t>
            </a:r>
          </a:p>
          <a:p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a-DK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a-DK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OneStatePolicy</a:t>
            </a:r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a-DK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Policy </a:t>
            </a:r>
          </a:p>
          <a:p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Child : </a:t>
            </a:r>
            <a:r>
              <a:rPr lang="da-DK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ThreeStatePolicy</a:t>
            </a:r>
            <a:endParaRPr lang="da-DK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a-DK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a-DK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ThreeStatePolicy</a:t>
            </a:r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a-DK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Policy</a:t>
            </a:r>
          </a:p>
          <a:p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a-DK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DeathIntensity</a:t>
            </a:r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da-DK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Float</a:t>
            </a:r>
            <a:endParaRPr lang="da-DK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a-DK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InvalidIntensity</a:t>
            </a:r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da-DK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Float</a:t>
            </a:r>
            <a:endParaRPr lang="da-DK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B217C4-DED8-3948-735A-2A1DD44AFA4E}"/>
              </a:ext>
            </a:extLst>
          </p:cNvPr>
          <p:cNvSpPr txBox="1"/>
          <p:nvPr/>
        </p:nvSpPr>
        <p:spPr>
          <a:xfrm>
            <a:off x="4680300" y="2019301"/>
            <a:ext cx="44637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a-DK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a-DK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TypeSpan_OneStatePolicy_ThreeStatePolicy</a:t>
            </a:r>
            <a:endParaRPr lang="da-DK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: </a:t>
            </a:r>
            <a:r>
              <a:rPr lang="da-DK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a-DK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OneStatePolicy_ThreeStatePolicy</a:t>
            </a:r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a-DK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a-DK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OneStatePolicy</a:t>
            </a:r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da-DK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OneStatePolicy</a:t>
            </a:r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a-DK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a-DK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ThreeStatePolicy</a:t>
            </a:r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da-DK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ThreeStatePolicy</a:t>
            </a:r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a-DK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a-DK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TypeSpan_OneStatePolicy</a:t>
            </a:r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a-DK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Filter_OneStatePolicy</a:t>
            </a:r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</a:p>
          <a:p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da-DK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a-DK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a-DK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TypeSpan_OneStatePolicy</a:t>
            </a:r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OneStatePolicy</a:t>
            </a:r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a-DK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da-DK" sz="1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Remaining</a:t>
            </a:r>
            <a:r>
              <a:rPr lang="da-DK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Filters and </a:t>
            </a:r>
            <a:r>
              <a:rPr lang="da-DK" sz="1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enumeration</a:t>
            </a:r>
            <a:r>
              <a:rPr lang="da-DK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a-DK" sz="1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omitted</a:t>
            </a:r>
            <a:r>
              <a:rPr lang="da-DK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 */</a:t>
            </a:r>
            <a:endParaRPr lang="da-DK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2C47B92-BBF6-D731-4BCD-2CE9BC392D3E}"/>
              </a:ext>
            </a:extLst>
          </p:cNvPr>
          <p:cNvSpPr/>
          <p:nvPr/>
        </p:nvSpPr>
        <p:spPr>
          <a:xfrm>
            <a:off x="3429001" y="2400300"/>
            <a:ext cx="914400" cy="7620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659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680FBE-6279-B7B3-FDCE-2B522CA22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4697092" cy="565146"/>
          </a:xfrm>
        </p:spPr>
        <p:txBody>
          <a:bodyPr/>
          <a:lstStyle/>
          <a:p>
            <a:r>
              <a:rPr lang="da-DK" dirty="0"/>
              <a:t>Development </a:t>
            </a:r>
            <a:r>
              <a:rPr lang="da-DK" dirty="0" err="1"/>
              <a:t>Benchmarks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91351-D6DC-D69F-77BE-2246EC8EA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910D-50C3-4C71-B9ED-1290B899F6BF}" type="datetime1">
              <a:rPr lang="da-DK" altLang="da-DK" smtClean="0"/>
              <a:pPr/>
              <a:t>24-10-2022</a:t>
            </a:fld>
            <a:endParaRPr lang="da-DK" alt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2BAF3-B010-1A43-2A3F-E12BB98F04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8E0B69FF-557D-4E2B-A0C6-B5415855DEB3}" type="slidenum">
              <a:rPr lang="da-DK" altLang="da-DK" smtClean="0"/>
              <a:pPr/>
              <a:t>9</a:t>
            </a:fld>
            <a:endParaRPr lang="da-DK" altLang="da-D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1ED192-AB09-88E5-592E-AB9CFE004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28700"/>
            <a:ext cx="7772406" cy="28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0277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powerpoint_bredformat">
  <a:themeElements>
    <a:clrScheme name="IT-Universitetet">
      <a:dk1>
        <a:sysClr val="windowText" lastClr="000000"/>
      </a:dk1>
      <a:lt1>
        <a:sysClr val="window" lastClr="FFFFFF"/>
      </a:lt1>
      <a:dk2>
        <a:srgbClr val="8D408E"/>
      </a:dk2>
      <a:lt2>
        <a:srgbClr val="C3C5BB"/>
      </a:lt2>
      <a:accent1>
        <a:srgbClr val="A5CBDA"/>
      </a:accent1>
      <a:accent2>
        <a:srgbClr val="FFCC00"/>
      </a:accent2>
      <a:accent3>
        <a:srgbClr val="E2007A"/>
      </a:accent3>
      <a:accent4>
        <a:srgbClr val="009EE0"/>
      </a:accent4>
      <a:accent5>
        <a:srgbClr val="675D9E"/>
      </a:accent5>
      <a:accent6>
        <a:srgbClr val="708B96"/>
      </a:accent6>
      <a:hlink>
        <a:srgbClr val="009EE0"/>
      </a:hlink>
      <a:folHlink>
        <a:srgbClr val="E2007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powerpoint eng bredNY09 pot(1)</Template>
  <TotalTime>146</TotalTime>
  <Words>659</Words>
  <Application>Microsoft Office PowerPoint</Application>
  <PresentationFormat>On-screen Show (16:10)</PresentationFormat>
  <Paragraphs>146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Consolas</vt:lpstr>
      <vt:lpstr>Master_powerpoint_bredformat</vt:lpstr>
      <vt:lpstr>PowerPoint Presentation</vt:lpstr>
      <vt:lpstr>Danish Companies and Pension Schemes</vt:lpstr>
      <vt:lpstr>The Danish Pension Industry</vt:lpstr>
      <vt:lpstr>Projections and Optimisations</vt:lpstr>
      <vt:lpstr>Projection Platform </vt:lpstr>
      <vt:lpstr>Example: Deposit Rate (MAL)</vt:lpstr>
      <vt:lpstr>Transformation of Type Unions</vt:lpstr>
      <vt:lpstr>Transformation of Type Filtering</vt:lpstr>
      <vt:lpstr>Development Benchmarks</vt:lpstr>
      <vt:lpstr>Observation 1</vt:lpstr>
      <vt:lpstr>Observation 2</vt:lpstr>
      <vt:lpstr>Observation 3</vt:lpstr>
      <vt:lpstr>Production Benchmarks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Holger Stadel Borum</dc:creator>
  <cp:lastModifiedBy>Holger Stadel Borum</cp:lastModifiedBy>
  <cp:revision>29</cp:revision>
  <dcterms:created xsi:type="dcterms:W3CDTF">2022-10-21T19:50:00Z</dcterms:created>
  <dcterms:modified xsi:type="dcterms:W3CDTF">2022-10-24T14:30:51Z</dcterms:modified>
</cp:coreProperties>
</file>