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257" r:id="rId3"/>
    <p:sldId id="324" r:id="rId4"/>
    <p:sldId id="258" r:id="rId5"/>
    <p:sldId id="300" r:id="rId6"/>
    <p:sldId id="299" r:id="rId7"/>
    <p:sldId id="301" r:id="rId8"/>
    <p:sldId id="351" r:id="rId9"/>
    <p:sldId id="350" r:id="rId10"/>
    <p:sldId id="260" r:id="rId11"/>
    <p:sldId id="259" r:id="rId12"/>
    <p:sldId id="325" r:id="rId13"/>
    <p:sldId id="266" r:id="rId14"/>
    <p:sldId id="303" r:id="rId15"/>
    <p:sldId id="304" r:id="rId16"/>
    <p:sldId id="305" r:id="rId17"/>
    <p:sldId id="306" r:id="rId18"/>
    <p:sldId id="307" r:id="rId19"/>
    <p:sldId id="352" r:id="rId20"/>
    <p:sldId id="308" r:id="rId21"/>
    <p:sldId id="267" r:id="rId22"/>
    <p:sldId id="326" r:id="rId23"/>
    <p:sldId id="261" r:id="rId24"/>
    <p:sldId id="264" r:id="rId25"/>
    <p:sldId id="265" r:id="rId26"/>
    <p:sldId id="262" r:id="rId27"/>
    <p:sldId id="342" r:id="rId28"/>
    <p:sldId id="269" r:id="rId29"/>
    <p:sldId id="311" r:id="rId30"/>
    <p:sldId id="309" r:id="rId31"/>
    <p:sldId id="310" r:id="rId32"/>
    <p:sldId id="312" r:id="rId33"/>
    <p:sldId id="313" r:id="rId34"/>
    <p:sldId id="314" r:id="rId35"/>
    <p:sldId id="315" r:id="rId36"/>
    <p:sldId id="316" r:id="rId37"/>
    <p:sldId id="318" r:id="rId38"/>
    <p:sldId id="317" r:id="rId39"/>
    <p:sldId id="319" r:id="rId40"/>
    <p:sldId id="272" r:id="rId41"/>
    <p:sldId id="322" r:id="rId42"/>
    <p:sldId id="323" r:id="rId43"/>
    <p:sldId id="321" r:id="rId44"/>
    <p:sldId id="270" r:id="rId45"/>
    <p:sldId id="271" r:id="rId46"/>
    <p:sldId id="278" r:id="rId47"/>
    <p:sldId id="327" r:id="rId48"/>
    <p:sldId id="290" r:id="rId49"/>
    <p:sldId id="291" r:id="rId50"/>
    <p:sldId id="292" r:id="rId51"/>
    <p:sldId id="293" r:id="rId52"/>
    <p:sldId id="294" r:id="rId53"/>
    <p:sldId id="341" r:id="rId54"/>
    <p:sldId id="343" r:id="rId55"/>
    <p:sldId id="328" r:id="rId56"/>
    <p:sldId id="334" r:id="rId57"/>
    <p:sldId id="335" r:id="rId58"/>
    <p:sldId id="344" r:id="rId59"/>
    <p:sldId id="345" r:id="rId60"/>
    <p:sldId id="348" r:id="rId61"/>
    <p:sldId id="339" r:id="rId62"/>
    <p:sldId id="340" r:id="rId63"/>
    <p:sldId id="331" r:id="rId64"/>
    <p:sldId id="297" r:id="rId65"/>
    <p:sldId id="298" r:id="rId6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6" d="100"/>
          <a:sy n="66" d="100"/>
        </p:scale>
        <p:origin x="632" y="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7428CA-86FD-4F2A-BD97-6F2C567DC0F4}" type="datetimeFigureOut">
              <a:rPr lang="en-US" smtClean="0"/>
              <a:t>12/16/2019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533614-760B-4311-B09F-37281F067025}" type="slidenum">
              <a:rPr lang="en-US" smtClean="0"/>
              <a:t>‹#›</a:t>
            </a:fld>
            <a:endParaRPr lang="en-US"/>
          </a:p>
        </p:txBody>
      </p:sp>
    </p:spTree>
    <p:extLst>
      <p:ext uri="{BB962C8B-B14F-4D97-AF65-F5344CB8AC3E}">
        <p14:creationId xmlns:p14="http://schemas.microsoft.com/office/powerpoint/2010/main" val="3812939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13</a:t>
            </a:fld>
            <a:endParaRPr lang="en-US"/>
          </a:p>
        </p:txBody>
      </p:sp>
    </p:spTree>
    <p:extLst>
      <p:ext uri="{BB962C8B-B14F-4D97-AF65-F5344CB8AC3E}">
        <p14:creationId xmlns:p14="http://schemas.microsoft.com/office/powerpoint/2010/main" val="840058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14</a:t>
            </a:fld>
            <a:endParaRPr lang="en-US"/>
          </a:p>
        </p:txBody>
      </p:sp>
    </p:spTree>
    <p:extLst>
      <p:ext uri="{BB962C8B-B14F-4D97-AF65-F5344CB8AC3E}">
        <p14:creationId xmlns:p14="http://schemas.microsoft.com/office/powerpoint/2010/main" val="8400584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15</a:t>
            </a:fld>
            <a:endParaRPr lang="en-US"/>
          </a:p>
        </p:txBody>
      </p:sp>
    </p:spTree>
    <p:extLst>
      <p:ext uri="{BB962C8B-B14F-4D97-AF65-F5344CB8AC3E}">
        <p14:creationId xmlns:p14="http://schemas.microsoft.com/office/powerpoint/2010/main" val="840058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16</a:t>
            </a:fld>
            <a:endParaRPr lang="en-US"/>
          </a:p>
        </p:txBody>
      </p:sp>
    </p:spTree>
    <p:extLst>
      <p:ext uri="{BB962C8B-B14F-4D97-AF65-F5344CB8AC3E}">
        <p14:creationId xmlns:p14="http://schemas.microsoft.com/office/powerpoint/2010/main" val="840058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17</a:t>
            </a:fld>
            <a:endParaRPr lang="en-US"/>
          </a:p>
        </p:txBody>
      </p:sp>
    </p:spTree>
    <p:extLst>
      <p:ext uri="{BB962C8B-B14F-4D97-AF65-F5344CB8AC3E}">
        <p14:creationId xmlns:p14="http://schemas.microsoft.com/office/powerpoint/2010/main" val="8400584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18</a:t>
            </a:fld>
            <a:endParaRPr lang="en-US"/>
          </a:p>
        </p:txBody>
      </p:sp>
    </p:spTree>
    <p:extLst>
      <p:ext uri="{BB962C8B-B14F-4D97-AF65-F5344CB8AC3E}">
        <p14:creationId xmlns:p14="http://schemas.microsoft.com/office/powerpoint/2010/main" val="8400584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19</a:t>
            </a:fld>
            <a:endParaRPr lang="en-US"/>
          </a:p>
        </p:txBody>
      </p:sp>
    </p:spTree>
    <p:extLst>
      <p:ext uri="{BB962C8B-B14F-4D97-AF65-F5344CB8AC3E}">
        <p14:creationId xmlns:p14="http://schemas.microsoft.com/office/powerpoint/2010/main" val="8400584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20</a:t>
            </a:fld>
            <a:endParaRPr lang="en-US"/>
          </a:p>
        </p:txBody>
      </p:sp>
    </p:spTree>
    <p:extLst>
      <p:ext uri="{BB962C8B-B14F-4D97-AF65-F5344CB8AC3E}">
        <p14:creationId xmlns:p14="http://schemas.microsoft.com/office/powerpoint/2010/main" val="201643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21</a:t>
            </a:fld>
            <a:endParaRPr lang="en-US"/>
          </a:p>
        </p:txBody>
      </p:sp>
    </p:spTree>
    <p:extLst>
      <p:ext uri="{BB962C8B-B14F-4D97-AF65-F5344CB8AC3E}">
        <p14:creationId xmlns:p14="http://schemas.microsoft.com/office/powerpoint/2010/main" val="201643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23</a:t>
            </a:fld>
            <a:endParaRPr lang="en-US"/>
          </a:p>
        </p:txBody>
      </p:sp>
    </p:spTree>
    <p:extLst>
      <p:ext uri="{BB962C8B-B14F-4D97-AF65-F5344CB8AC3E}">
        <p14:creationId xmlns:p14="http://schemas.microsoft.com/office/powerpoint/2010/main" val="1123886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4</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24</a:t>
            </a:fld>
            <a:endParaRPr lang="en-US"/>
          </a:p>
        </p:txBody>
      </p:sp>
    </p:spTree>
    <p:extLst>
      <p:ext uri="{BB962C8B-B14F-4D97-AF65-F5344CB8AC3E}">
        <p14:creationId xmlns:p14="http://schemas.microsoft.com/office/powerpoint/2010/main" val="32555488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25</a:t>
            </a:fld>
            <a:endParaRPr lang="en-US"/>
          </a:p>
        </p:txBody>
      </p:sp>
    </p:spTree>
    <p:extLst>
      <p:ext uri="{BB962C8B-B14F-4D97-AF65-F5344CB8AC3E}">
        <p14:creationId xmlns:p14="http://schemas.microsoft.com/office/powerpoint/2010/main" val="8149460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26</a:t>
            </a:fld>
            <a:endParaRPr lang="en-US"/>
          </a:p>
        </p:txBody>
      </p:sp>
    </p:spTree>
    <p:extLst>
      <p:ext uri="{BB962C8B-B14F-4D97-AF65-F5344CB8AC3E}">
        <p14:creationId xmlns:p14="http://schemas.microsoft.com/office/powerpoint/2010/main" val="31828200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28</a:t>
            </a:fld>
            <a:endParaRPr lang="en-US"/>
          </a:p>
        </p:txBody>
      </p:sp>
    </p:spTree>
    <p:extLst>
      <p:ext uri="{BB962C8B-B14F-4D97-AF65-F5344CB8AC3E}">
        <p14:creationId xmlns:p14="http://schemas.microsoft.com/office/powerpoint/2010/main" val="10604277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29</a:t>
            </a:fld>
            <a:endParaRPr lang="en-US"/>
          </a:p>
        </p:txBody>
      </p:sp>
    </p:spTree>
    <p:extLst>
      <p:ext uri="{BB962C8B-B14F-4D97-AF65-F5344CB8AC3E}">
        <p14:creationId xmlns:p14="http://schemas.microsoft.com/office/powerpoint/2010/main" val="10604277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30</a:t>
            </a:fld>
            <a:endParaRPr lang="en-US"/>
          </a:p>
        </p:txBody>
      </p:sp>
    </p:spTree>
    <p:extLst>
      <p:ext uri="{BB962C8B-B14F-4D97-AF65-F5344CB8AC3E}">
        <p14:creationId xmlns:p14="http://schemas.microsoft.com/office/powerpoint/2010/main" val="10604277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31</a:t>
            </a:fld>
            <a:endParaRPr lang="en-US"/>
          </a:p>
        </p:txBody>
      </p:sp>
    </p:spTree>
    <p:extLst>
      <p:ext uri="{BB962C8B-B14F-4D97-AF65-F5344CB8AC3E}">
        <p14:creationId xmlns:p14="http://schemas.microsoft.com/office/powerpoint/2010/main" val="10604277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32</a:t>
            </a:fld>
            <a:endParaRPr lang="en-US"/>
          </a:p>
        </p:txBody>
      </p:sp>
    </p:spTree>
    <p:extLst>
      <p:ext uri="{BB962C8B-B14F-4D97-AF65-F5344CB8AC3E}">
        <p14:creationId xmlns:p14="http://schemas.microsoft.com/office/powerpoint/2010/main" val="10604277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33</a:t>
            </a:fld>
            <a:endParaRPr lang="en-US"/>
          </a:p>
        </p:txBody>
      </p:sp>
    </p:spTree>
    <p:extLst>
      <p:ext uri="{BB962C8B-B14F-4D97-AF65-F5344CB8AC3E}">
        <p14:creationId xmlns:p14="http://schemas.microsoft.com/office/powerpoint/2010/main" val="10604277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34</a:t>
            </a:fld>
            <a:endParaRPr lang="en-US"/>
          </a:p>
        </p:txBody>
      </p:sp>
    </p:spTree>
    <p:extLst>
      <p:ext uri="{BB962C8B-B14F-4D97-AF65-F5344CB8AC3E}">
        <p14:creationId xmlns:p14="http://schemas.microsoft.com/office/powerpoint/2010/main" val="1060427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5</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35</a:t>
            </a:fld>
            <a:endParaRPr lang="en-US"/>
          </a:p>
        </p:txBody>
      </p:sp>
    </p:spTree>
    <p:extLst>
      <p:ext uri="{BB962C8B-B14F-4D97-AF65-F5344CB8AC3E}">
        <p14:creationId xmlns:p14="http://schemas.microsoft.com/office/powerpoint/2010/main" val="10604277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36</a:t>
            </a:fld>
            <a:endParaRPr lang="en-US"/>
          </a:p>
        </p:txBody>
      </p:sp>
    </p:spTree>
    <p:extLst>
      <p:ext uri="{BB962C8B-B14F-4D97-AF65-F5344CB8AC3E}">
        <p14:creationId xmlns:p14="http://schemas.microsoft.com/office/powerpoint/2010/main" val="10604277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37</a:t>
            </a:fld>
            <a:endParaRPr lang="en-US"/>
          </a:p>
        </p:txBody>
      </p:sp>
    </p:spTree>
    <p:extLst>
      <p:ext uri="{BB962C8B-B14F-4D97-AF65-F5344CB8AC3E}">
        <p14:creationId xmlns:p14="http://schemas.microsoft.com/office/powerpoint/2010/main" val="10604277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38</a:t>
            </a:fld>
            <a:endParaRPr lang="en-US"/>
          </a:p>
        </p:txBody>
      </p:sp>
    </p:spTree>
    <p:extLst>
      <p:ext uri="{BB962C8B-B14F-4D97-AF65-F5344CB8AC3E}">
        <p14:creationId xmlns:p14="http://schemas.microsoft.com/office/powerpoint/2010/main" val="10604277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39</a:t>
            </a:fld>
            <a:endParaRPr lang="en-US"/>
          </a:p>
        </p:txBody>
      </p:sp>
    </p:spTree>
    <p:extLst>
      <p:ext uri="{BB962C8B-B14F-4D97-AF65-F5344CB8AC3E}">
        <p14:creationId xmlns:p14="http://schemas.microsoft.com/office/powerpoint/2010/main" val="10604277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40</a:t>
            </a:fld>
            <a:endParaRPr lang="en-US"/>
          </a:p>
        </p:txBody>
      </p:sp>
    </p:spTree>
    <p:extLst>
      <p:ext uri="{BB962C8B-B14F-4D97-AF65-F5344CB8AC3E}">
        <p14:creationId xmlns:p14="http://schemas.microsoft.com/office/powerpoint/2010/main" val="33968485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41</a:t>
            </a:fld>
            <a:endParaRPr lang="en-US"/>
          </a:p>
        </p:txBody>
      </p:sp>
    </p:spTree>
    <p:extLst>
      <p:ext uri="{BB962C8B-B14F-4D97-AF65-F5344CB8AC3E}">
        <p14:creationId xmlns:p14="http://schemas.microsoft.com/office/powerpoint/2010/main" val="33968485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42</a:t>
            </a:fld>
            <a:endParaRPr lang="en-US"/>
          </a:p>
        </p:txBody>
      </p:sp>
    </p:spTree>
    <p:extLst>
      <p:ext uri="{BB962C8B-B14F-4D97-AF65-F5344CB8AC3E}">
        <p14:creationId xmlns:p14="http://schemas.microsoft.com/office/powerpoint/2010/main" val="33968485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43</a:t>
            </a:fld>
            <a:endParaRPr lang="en-US"/>
          </a:p>
        </p:txBody>
      </p:sp>
    </p:spTree>
    <p:extLst>
      <p:ext uri="{BB962C8B-B14F-4D97-AF65-F5344CB8AC3E}">
        <p14:creationId xmlns:p14="http://schemas.microsoft.com/office/powerpoint/2010/main" val="33968485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44</a:t>
            </a:fld>
            <a:endParaRPr lang="en-US"/>
          </a:p>
        </p:txBody>
      </p:sp>
    </p:spTree>
    <p:extLst>
      <p:ext uri="{BB962C8B-B14F-4D97-AF65-F5344CB8AC3E}">
        <p14:creationId xmlns:p14="http://schemas.microsoft.com/office/powerpoint/2010/main" val="1566282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6</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45</a:t>
            </a:fld>
            <a:endParaRPr lang="en-US"/>
          </a:p>
        </p:txBody>
      </p:sp>
    </p:spTree>
    <p:extLst>
      <p:ext uri="{BB962C8B-B14F-4D97-AF65-F5344CB8AC3E}">
        <p14:creationId xmlns:p14="http://schemas.microsoft.com/office/powerpoint/2010/main" val="12178049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46</a:t>
            </a:fld>
            <a:endParaRPr lang="en-US"/>
          </a:p>
        </p:txBody>
      </p:sp>
    </p:spTree>
    <p:extLst>
      <p:ext uri="{BB962C8B-B14F-4D97-AF65-F5344CB8AC3E}">
        <p14:creationId xmlns:p14="http://schemas.microsoft.com/office/powerpoint/2010/main" val="50942465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48</a:t>
            </a:fld>
            <a:endParaRPr lang="en-US"/>
          </a:p>
        </p:txBody>
      </p:sp>
    </p:spTree>
    <p:extLst>
      <p:ext uri="{BB962C8B-B14F-4D97-AF65-F5344CB8AC3E}">
        <p14:creationId xmlns:p14="http://schemas.microsoft.com/office/powerpoint/2010/main" val="5609596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49</a:t>
            </a:fld>
            <a:endParaRPr lang="en-US"/>
          </a:p>
        </p:txBody>
      </p:sp>
    </p:spTree>
    <p:extLst>
      <p:ext uri="{BB962C8B-B14F-4D97-AF65-F5344CB8AC3E}">
        <p14:creationId xmlns:p14="http://schemas.microsoft.com/office/powerpoint/2010/main" val="21020902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50</a:t>
            </a:fld>
            <a:endParaRPr lang="en-US"/>
          </a:p>
        </p:txBody>
      </p:sp>
    </p:spTree>
    <p:extLst>
      <p:ext uri="{BB962C8B-B14F-4D97-AF65-F5344CB8AC3E}">
        <p14:creationId xmlns:p14="http://schemas.microsoft.com/office/powerpoint/2010/main" val="42513273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51</a:t>
            </a:fld>
            <a:endParaRPr lang="en-US"/>
          </a:p>
        </p:txBody>
      </p:sp>
    </p:spTree>
    <p:extLst>
      <p:ext uri="{BB962C8B-B14F-4D97-AF65-F5344CB8AC3E}">
        <p14:creationId xmlns:p14="http://schemas.microsoft.com/office/powerpoint/2010/main" val="27153819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52</a:t>
            </a:fld>
            <a:endParaRPr lang="en-US"/>
          </a:p>
        </p:txBody>
      </p:sp>
    </p:spTree>
    <p:extLst>
      <p:ext uri="{BB962C8B-B14F-4D97-AF65-F5344CB8AC3E}">
        <p14:creationId xmlns:p14="http://schemas.microsoft.com/office/powerpoint/2010/main" val="20648122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53</a:t>
            </a:fld>
            <a:endParaRPr lang="en-US"/>
          </a:p>
        </p:txBody>
      </p:sp>
    </p:spTree>
    <p:extLst>
      <p:ext uri="{BB962C8B-B14F-4D97-AF65-F5344CB8AC3E}">
        <p14:creationId xmlns:p14="http://schemas.microsoft.com/office/powerpoint/2010/main" val="271538197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54</a:t>
            </a:fld>
            <a:endParaRPr lang="en-US"/>
          </a:p>
        </p:txBody>
      </p:sp>
    </p:spTree>
    <p:extLst>
      <p:ext uri="{BB962C8B-B14F-4D97-AF65-F5344CB8AC3E}">
        <p14:creationId xmlns:p14="http://schemas.microsoft.com/office/powerpoint/2010/main" val="27153819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55</a:t>
            </a:fld>
            <a:endParaRPr lang="en-US"/>
          </a:p>
        </p:txBody>
      </p:sp>
    </p:spTree>
    <p:extLst>
      <p:ext uri="{BB962C8B-B14F-4D97-AF65-F5344CB8AC3E}">
        <p14:creationId xmlns:p14="http://schemas.microsoft.com/office/powerpoint/2010/main" val="2715381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7</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56</a:t>
            </a:fld>
            <a:endParaRPr lang="en-US"/>
          </a:p>
        </p:txBody>
      </p:sp>
    </p:spTree>
    <p:extLst>
      <p:ext uri="{BB962C8B-B14F-4D97-AF65-F5344CB8AC3E}">
        <p14:creationId xmlns:p14="http://schemas.microsoft.com/office/powerpoint/2010/main" val="27153819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57</a:t>
            </a:fld>
            <a:endParaRPr lang="en-US"/>
          </a:p>
        </p:txBody>
      </p:sp>
    </p:spTree>
    <p:extLst>
      <p:ext uri="{BB962C8B-B14F-4D97-AF65-F5344CB8AC3E}">
        <p14:creationId xmlns:p14="http://schemas.microsoft.com/office/powerpoint/2010/main" val="27153819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58</a:t>
            </a:fld>
            <a:endParaRPr lang="en-US"/>
          </a:p>
        </p:txBody>
      </p:sp>
    </p:spTree>
    <p:extLst>
      <p:ext uri="{BB962C8B-B14F-4D97-AF65-F5344CB8AC3E}">
        <p14:creationId xmlns:p14="http://schemas.microsoft.com/office/powerpoint/2010/main" val="27153819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59</a:t>
            </a:fld>
            <a:endParaRPr lang="en-US"/>
          </a:p>
        </p:txBody>
      </p:sp>
    </p:spTree>
    <p:extLst>
      <p:ext uri="{BB962C8B-B14F-4D97-AF65-F5344CB8AC3E}">
        <p14:creationId xmlns:p14="http://schemas.microsoft.com/office/powerpoint/2010/main" val="271538197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60</a:t>
            </a:fld>
            <a:endParaRPr lang="en-US"/>
          </a:p>
        </p:txBody>
      </p:sp>
    </p:spTree>
    <p:extLst>
      <p:ext uri="{BB962C8B-B14F-4D97-AF65-F5344CB8AC3E}">
        <p14:creationId xmlns:p14="http://schemas.microsoft.com/office/powerpoint/2010/main" val="27153819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61</a:t>
            </a:fld>
            <a:endParaRPr lang="en-US"/>
          </a:p>
        </p:txBody>
      </p:sp>
    </p:spTree>
    <p:extLst>
      <p:ext uri="{BB962C8B-B14F-4D97-AF65-F5344CB8AC3E}">
        <p14:creationId xmlns:p14="http://schemas.microsoft.com/office/powerpoint/2010/main" val="271538197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62</a:t>
            </a:fld>
            <a:endParaRPr lang="en-US"/>
          </a:p>
        </p:txBody>
      </p:sp>
    </p:spTree>
    <p:extLst>
      <p:ext uri="{BB962C8B-B14F-4D97-AF65-F5344CB8AC3E}">
        <p14:creationId xmlns:p14="http://schemas.microsoft.com/office/powerpoint/2010/main" val="271538197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63</a:t>
            </a:fld>
            <a:endParaRPr lang="en-US"/>
          </a:p>
        </p:txBody>
      </p:sp>
    </p:spTree>
    <p:extLst>
      <p:ext uri="{BB962C8B-B14F-4D97-AF65-F5344CB8AC3E}">
        <p14:creationId xmlns:p14="http://schemas.microsoft.com/office/powerpoint/2010/main" val="271538197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64</a:t>
            </a:fld>
            <a:endParaRPr lang="en-US"/>
          </a:p>
        </p:txBody>
      </p:sp>
    </p:spTree>
    <p:extLst>
      <p:ext uri="{BB962C8B-B14F-4D97-AF65-F5344CB8AC3E}">
        <p14:creationId xmlns:p14="http://schemas.microsoft.com/office/powerpoint/2010/main" val="273631435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65</a:t>
            </a:fld>
            <a:endParaRPr lang="en-US"/>
          </a:p>
        </p:txBody>
      </p:sp>
    </p:spTree>
    <p:extLst>
      <p:ext uri="{BB962C8B-B14F-4D97-AF65-F5344CB8AC3E}">
        <p14:creationId xmlns:p14="http://schemas.microsoft.com/office/powerpoint/2010/main" val="2534770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8</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9</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10</a:t>
            </a:fld>
            <a:endParaRPr lang="en-US"/>
          </a:p>
        </p:txBody>
      </p:sp>
    </p:spTree>
    <p:extLst>
      <p:ext uri="{BB962C8B-B14F-4D97-AF65-F5344CB8AC3E}">
        <p14:creationId xmlns:p14="http://schemas.microsoft.com/office/powerpoint/2010/main" val="160359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11</a:t>
            </a:fld>
            <a:endParaRPr lang="en-US"/>
          </a:p>
        </p:txBody>
      </p:sp>
    </p:spTree>
    <p:extLst>
      <p:ext uri="{BB962C8B-B14F-4D97-AF65-F5344CB8AC3E}">
        <p14:creationId xmlns:p14="http://schemas.microsoft.com/office/powerpoint/2010/main" val="2475456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39941DD-99F3-46A5-A9C1-90A4A140576D}" type="datetime1">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3815948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5A2E63-0CCF-4EFF-869E-7BFA074BB551}" type="datetime1">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3654376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479F0A-5443-424D-A043-E57D72AB7A78}" type="datetime1">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4190354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61641-EA36-4516-ABF5-B9789A8AC7B7}" type="datetime1">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2009587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9EA815-924B-4A14-B1B5-6B5598F8BBA2}" type="datetime1">
              <a:rPr lang="en-US" smtClean="0"/>
              <a:t>12/16/2019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1723293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AC20CD-18D6-494F-9B42-886BC890F464}" type="datetime1">
              <a:rPr lang="en-US" smtClean="0"/>
              <a:t>12/16/2019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2028478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85BE98D-6365-437E-8956-011EDA618E51}" type="datetime1">
              <a:rPr lang="en-US" smtClean="0"/>
              <a:t>12/16/2019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171370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BD1293-97E5-494E-91FD-9DC0CC1050E4}" type="datetime1">
              <a:rPr lang="en-US" smtClean="0"/>
              <a:t>12/16/2019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1297718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158B1B-231F-4505-A823-B74288E2AF28}" type="datetime1">
              <a:rPr lang="en-US" smtClean="0"/>
              <a:t>12/16/2019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1512409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39504C-1F4A-413B-AFF3-A685C8471D21}" type="datetime1">
              <a:rPr lang="en-US" smtClean="0"/>
              <a:t>12/16/2019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3407578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97E23F-E5DB-4361-8575-84B7F9A44AF2}" type="datetime1">
              <a:rPr lang="en-US" smtClean="0"/>
              <a:t>12/16/2019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3675795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DF8465-D374-4431-9544-93DB1C4B5E4A}" type="datetime1">
              <a:rPr lang="en-US" smtClean="0"/>
              <a:t>12/16/2019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07D26-B173-446C-A9D0-4CDCE7C7994D}" type="slidenum">
              <a:rPr lang="en-US" smtClean="0"/>
              <a:t>‹#›</a:t>
            </a:fld>
            <a:endParaRPr lang="en-US"/>
          </a:p>
        </p:txBody>
      </p:sp>
    </p:spTree>
    <p:extLst>
      <p:ext uri="{BB962C8B-B14F-4D97-AF65-F5344CB8AC3E}">
        <p14:creationId xmlns:p14="http://schemas.microsoft.com/office/powerpoint/2010/main" val="152389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xim.Leykin@gmail.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7.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microsoft.com/office/2007/relationships/hdphoto" Target="../media/hdphoto2.wdp"/><Relationship Id="rId5" Type="http://schemas.openxmlformats.org/officeDocument/2006/relationships/image" Target="../media/image9.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microsoft.com/office/2007/relationships/hdphoto" Target="../media/hdphoto3.wdp"/><Relationship Id="rId5" Type="http://schemas.openxmlformats.org/officeDocument/2006/relationships/image" Target="../media/image10.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microsoft.com/office/2007/relationships/hdphoto" Target="../media/hdphoto5.wdp"/><Relationship Id="rId5" Type="http://schemas.openxmlformats.org/officeDocument/2006/relationships/image" Target="../media/image12.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microsoft.com/office/2007/relationships/hdphoto" Target="../media/hdphoto6.wdp"/><Relationship Id="rId5" Type="http://schemas.openxmlformats.org/officeDocument/2006/relationships/image" Target="../media/image13.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microsoft.com/office/2007/relationships/hdphoto" Target="../media/hdphoto7.wdp"/><Relationship Id="rId5" Type="http://schemas.openxmlformats.org/officeDocument/2006/relationships/image" Target="../media/image14.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microsoft.com/office/2007/relationships/hdphoto" Target="../media/hdphoto8.wdp"/><Relationship Id="rId5" Type="http://schemas.openxmlformats.org/officeDocument/2006/relationships/image" Target="../media/image15.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microsoft.com/office/2007/relationships/hdphoto" Target="../media/hdphoto9.wdp"/><Relationship Id="rId5" Type="http://schemas.openxmlformats.org/officeDocument/2006/relationships/image" Target="../media/image1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8" Type="http://schemas.microsoft.com/office/2007/relationships/hdphoto" Target="../media/hdphoto11.wdp"/><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microsoft.com/office/2007/relationships/hdphoto" Target="../media/hdphoto10.wdp"/><Relationship Id="rId5" Type="http://schemas.openxmlformats.org/officeDocument/2006/relationships/image" Target="../media/image17.png"/><Relationship Id="rId10" Type="http://schemas.microsoft.com/office/2007/relationships/hdphoto" Target="../media/hdphoto12.wdp"/><Relationship Id="rId4" Type="http://schemas.openxmlformats.org/officeDocument/2006/relationships/image" Target="../media/image3.png"/><Relationship Id="rId9" Type="http://schemas.openxmlformats.org/officeDocument/2006/relationships/image" Target="../media/image19.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microsoft.com/office/2007/relationships/hdphoto" Target="../media/hdphoto13.wdp"/><Relationship Id="rId5" Type="http://schemas.openxmlformats.org/officeDocument/2006/relationships/image" Target="../media/image20.png"/><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1.xml"/><Relationship Id="rId6" Type="http://schemas.openxmlformats.org/officeDocument/2006/relationships/hyperlink" Target="https://github.com/square/retrofit" TargetMode="External"/><Relationship Id="rId5" Type="http://schemas.openxmlformats.org/officeDocument/2006/relationships/hyperlink" Target="https://github.com/google/volley"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1.xml"/><Relationship Id="rId5" Type="http://schemas.openxmlformats.org/officeDocument/2006/relationships/hyperlink" Target="https://www.journaldev.com/2321/gson-example-tutorial-parse-json#gson-example" TargetMode="External"/><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1.xml"/><Relationship Id="rId5" Type="http://schemas.openxmlformats.org/officeDocument/2006/relationships/hyperlink" Target="https://github.com/square/retrofit" TargetMode="External"/><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hyperlink" Target="http://www.jsonschema2pojo.org/" TargetMode="External"/><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0" y="0"/>
            <a:ext cx="12192000" cy="4937760"/>
          </a:xfrm>
          <a:prstGeom prst="rect">
            <a:avLst/>
          </a:prstGeom>
        </p:spPr>
      </p:pic>
      <p:sp>
        <p:nvSpPr>
          <p:cNvPr id="15" name="TextBox 14"/>
          <p:cNvSpPr txBox="1"/>
          <p:nvPr/>
        </p:nvSpPr>
        <p:spPr>
          <a:xfrm>
            <a:off x="242595" y="5187819"/>
            <a:ext cx="7324531" cy="1077218"/>
          </a:xfrm>
          <a:prstGeom prst="rect">
            <a:avLst/>
          </a:prstGeom>
          <a:noFill/>
        </p:spPr>
        <p:txBody>
          <a:bodyPr wrap="square" rtlCol="0">
            <a:spAutoFit/>
          </a:bodyPr>
          <a:lstStyle/>
          <a:p>
            <a:r>
              <a:rPr lang="en-US" sz="3600" dirty="0">
                <a:solidFill>
                  <a:srgbClr val="002060"/>
                </a:solidFill>
                <a:effectLst>
                  <a:outerShdw blurRad="38100" dist="38100" dir="2700000" algn="tl">
                    <a:srgbClr val="000000">
                      <a:alpha val="43137"/>
                    </a:srgbClr>
                  </a:outerShdw>
                </a:effectLst>
              </a:rPr>
              <a:t>Threads and Networking</a:t>
            </a:r>
          </a:p>
          <a:p>
            <a:r>
              <a:rPr lang="en-US" sz="2800" dirty="0"/>
              <a:t>Maxim Leykin (</a:t>
            </a:r>
            <a:r>
              <a:rPr lang="en-US" sz="2800" dirty="0">
                <a:hlinkClick r:id="rId3"/>
              </a:rPr>
              <a:t>maxim.leykin@gmail.com</a:t>
            </a:r>
            <a:r>
              <a:rPr lang="en-US" sz="2800" dirty="0"/>
              <a:t>)</a:t>
            </a:r>
          </a:p>
        </p:txBody>
      </p:sp>
    </p:spTree>
    <p:extLst>
      <p:ext uri="{BB962C8B-B14F-4D97-AF65-F5344CB8AC3E}">
        <p14:creationId xmlns:p14="http://schemas.microsoft.com/office/powerpoint/2010/main" val="2775631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6459893" cy="646331"/>
          </a:xfrm>
          <a:prstGeom prst="rect">
            <a:avLst/>
          </a:prstGeom>
          <a:noFill/>
        </p:spPr>
        <p:txBody>
          <a:bodyPr wrap="square" rtlCol="0">
            <a:spAutoFit/>
          </a:bodyPr>
          <a:lstStyle/>
          <a:p>
            <a:r>
              <a:rPr lang="en-US" sz="3600" dirty="0"/>
              <a:t>Plain Threads. Tips &amp; Tricks.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10</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60783" y="1076034"/>
            <a:ext cx="11227011" cy="4708981"/>
          </a:xfrm>
          <a:prstGeom prst="rect">
            <a:avLst/>
          </a:prstGeom>
        </p:spPr>
        <p:txBody>
          <a:bodyPr wrap="square">
            <a:spAutoFit/>
          </a:bodyPr>
          <a:lstStyle/>
          <a:p>
            <a:r>
              <a:rPr lang="en-US" sz="2000" b="1" dirty="0"/>
              <a:t>Tips &amp; Tricks</a:t>
            </a:r>
          </a:p>
          <a:p>
            <a:endParaRPr lang="en-US" sz="2000" dirty="0"/>
          </a:p>
          <a:p>
            <a:r>
              <a:rPr lang="en-US" sz="2000" b="1" dirty="0"/>
              <a:t>1. Have a strategy for dealing with configuration changes</a:t>
            </a:r>
          </a:p>
          <a:p>
            <a:r>
              <a:rPr lang="en-US" sz="2000" dirty="0"/>
              <a:t>    Handle Activity start/stop</a:t>
            </a:r>
          </a:p>
          <a:p>
            <a:pPr marL="1257300" lvl="2" indent="-342900">
              <a:buFont typeface="Arial" panose="020B0604020202020204" pitchFamily="34" charset="0"/>
              <a:buChar char="•"/>
            </a:pPr>
            <a:r>
              <a:rPr lang="en-US" sz="2000" dirty="0"/>
              <a:t>Interrupt/quit the thread and save work in </a:t>
            </a:r>
            <a:r>
              <a:rPr lang="en-US" sz="2000" dirty="0" err="1"/>
              <a:t>onDestroy</a:t>
            </a:r>
            <a:r>
              <a:rPr lang="en-US" sz="2000" dirty="0"/>
              <a:t> (or </a:t>
            </a:r>
            <a:r>
              <a:rPr lang="en-US" sz="2000" dirty="0" err="1"/>
              <a:t>onStop</a:t>
            </a:r>
            <a:r>
              <a:rPr lang="en-US" sz="2000" dirty="0"/>
              <a:t>)</a:t>
            </a:r>
          </a:p>
          <a:p>
            <a:pPr marL="1257300" lvl="2" indent="-342900">
              <a:buFont typeface="Arial" panose="020B0604020202020204" pitchFamily="34" charset="0"/>
              <a:buChar char="•"/>
            </a:pPr>
            <a:r>
              <a:rPr lang="en-US" sz="2000" dirty="0"/>
              <a:t>Resume work in </a:t>
            </a:r>
            <a:r>
              <a:rPr lang="en-US" sz="2000" dirty="0" err="1"/>
              <a:t>onCreate</a:t>
            </a:r>
            <a:r>
              <a:rPr lang="en-US" sz="2000" dirty="0"/>
              <a:t> (or </a:t>
            </a:r>
            <a:r>
              <a:rPr lang="en-US" sz="2000" dirty="0" err="1"/>
              <a:t>onStart</a:t>
            </a:r>
            <a:r>
              <a:rPr lang="en-US" sz="2000" dirty="0"/>
              <a:t>) of the new activity.</a:t>
            </a:r>
          </a:p>
          <a:p>
            <a:pPr marL="1257300" lvl="2" indent="-342900">
              <a:buFont typeface="Arial" panose="020B0604020202020204" pitchFamily="34" charset="0"/>
              <a:buChar char="•"/>
            </a:pPr>
            <a:endParaRPr lang="en-US" sz="2000" dirty="0"/>
          </a:p>
          <a:p>
            <a:r>
              <a:rPr lang="en-US" sz="2000" b="1" dirty="0"/>
              <a:t>2. Minimize the chance of uninterruptible work</a:t>
            </a:r>
          </a:p>
          <a:p>
            <a:pPr marL="800100" lvl="1" indent="-342900">
              <a:buFont typeface="Arial" panose="020B0604020202020204" pitchFamily="34" charset="0"/>
              <a:buChar char="•"/>
            </a:pPr>
            <a:r>
              <a:rPr lang="en-US" sz="2000" dirty="0"/>
              <a:t>Fully close/abort socket transactions to stop connects and reads</a:t>
            </a:r>
          </a:p>
          <a:p>
            <a:pPr marL="800100" lvl="1" indent="-342900">
              <a:buFont typeface="Arial" panose="020B0604020202020204" pitchFamily="34" charset="0"/>
              <a:buChar char="•"/>
            </a:pPr>
            <a:r>
              <a:rPr lang="en-US" sz="2000" dirty="0"/>
              <a:t>Check for thread interruption in CPU-bound loop</a:t>
            </a:r>
          </a:p>
          <a:p>
            <a:endParaRPr lang="en-US" sz="2000" dirty="0"/>
          </a:p>
          <a:p>
            <a:r>
              <a:rPr lang="en-US" sz="2000" b="1" dirty="0"/>
              <a:t>3. Prevent Activity leaks</a:t>
            </a:r>
          </a:p>
          <a:p>
            <a:pPr marL="800100" lvl="1" indent="-342900">
              <a:buFont typeface="Arial" panose="020B0604020202020204" pitchFamily="34" charset="0"/>
              <a:buChar char="•"/>
            </a:pPr>
            <a:r>
              <a:rPr lang="en-US" sz="2000" dirty="0"/>
              <a:t>Force a decoupling of Activity/View instances with Thread instances</a:t>
            </a:r>
          </a:p>
          <a:p>
            <a:pPr marL="800100" lvl="1" indent="-342900">
              <a:buFont typeface="Arial" panose="020B0604020202020204" pitchFamily="34" charset="0"/>
              <a:buChar char="•"/>
            </a:pPr>
            <a:r>
              <a:rPr lang="en-US" sz="2000" dirty="0"/>
              <a:t>If needed, find a way to do UI updates</a:t>
            </a:r>
            <a:endParaRPr lang="ru-RU" sz="2000" dirty="0"/>
          </a:p>
          <a:p>
            <a:pPr marL="1257300" lvl="2"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1942171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6459893" cy="646331"/>
          </a:xfrm>
          <a:prstGeom prst="rect">
            <a:avLst/>
          </a:prstGeom>
          <a:noFill/>
        </p:spPr>
        <p:txBody>
          <a:bodyPr wrap="square" rtlCol="0">
            <a:spAutoFit/>
          </a:bodyPr>
          <a:lstStyle/>
          <a:p>
            <a:r>
              <a:rPr lang="en-US" sz="3600" dirty="0"/>
              <a:t>Plain Threads. Pros and Cons. </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11</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2" name="Shape 98"/>
          <p:cNvSpPr txBox="1">
            <a:spLocks/>
          </p:cNvSpPr>
          <p:nvPr/>
        </p:nvSpPr>
        <p:spPr>
          <a:xfrm>
            <a:off x="360784" y="995529"/>
            <a:ext cx="9519591" cy="4428299"/>
          </a:xfrm>
          <a:prstGeom prst="rect">
            <a:avLst/>
          </a:prstGeom>
        </p:spPr>
        <p:txBody>
          <a:bodyPr vert="horz" lIns="91425" tIns="91425" rIns="91425" bIns="91425"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solidFill>
                  <a:srgbClr val="FF0000"/>
                </a:solidFill>
              </a:rPr>
              <a:t>Pros:</a:t>
            </a:r>
          </a:p>
          <a:p>
            <a:pPr marL="342900" indent="-342900" algn="l">
              <a:buFont typeface="Arial" panose="020B0604020202020204" pitchFamily="34" charset="0"/>
              <a:buChar char="•"/>
            </a:pPr>
            <a:r>
              <a:rPr lang="en-US" sz="2000" dirty="0"/>
              <a:t>They can do everything you want to do</a:t>
            </a:r>
          </a:p>
          <a:p>
            <a:pPr algn="l"/>
            <a:r>
              <a:rPr lang="en-US" sz="2000" b="1" dirty="0">
                <a:solidFill>
                  <a:srgbClr val="00B050"/>
                </a:solidFill>
              </a:rPr>
              <a:t>Cons:</a:t>
            </a:r>
          </a:p>
          <a:p>
            <a:pPr marL="342900" indent="-342900" algn="l">
              <a:buFont typeface="Arial" panose="020B0604020202020204" pitchFamily="34" charset="0"/>
              <a:buChar char="•"/>
            </a:pPr>
            <a:r>
              <a:rPr lang="en-US" sz="2000" dirty="0"/>
              <a:t>Creation time</a:t>
            </a:r>
          </a:p>
          <a:p>
            <a:pPr marL="342900" indent="-342900" algn="l">
              <a:buFont typeface="Arial" panose="020B0604020202020204" pitchFamily="34" charset="0"/>
              <a:buChar char="•"/>
            </a:pPr>
            <a:r>
              <a:rPr lang="en-US" sz="2000" dirty="0"/>
              <a:t>Inner classes have outer references that may leak memory</a:t>
            </a:r>
          </a:p>
          <a:p>
            <a:pPr marL="342900" indent="-342900" algn="l">
              <a:buFont typeface="Arial" panose="020B0604020202020204" pitchFamily="34" charset="0"/>
              <a:buChar char="•"/>
            </a:pPr>
            <a:r>
              <a:rPr lang="en-US" sz="2000" dirty="0"/>
              <a:t>Don’t handle configuration changes   </a:t>
            </a:r>
          </a:p>
          <a:p>
            <a:pPr marL="342900" indent="-342900" algn="l">
              <a:buFont typeface="Arial" panose="020B0604020202020204" pitchFamily="34" charset="0"/>
              <a:buChar char="•"/>
            </a:pPr>
            <a:r>
              <a:rPr lang="en-US" sz="2000" dirty="0"/>
              <a:t>Don’t facilitate UI updates</a:t>
            </a:r>
          </a:p>
          <a:p>
            <a:pPr algn="l"/>
            <a:endParaRPr lang="en-US" sz="2000" b="1" dirty="0">
              <a:solidFill>
                <a:srgbClr val="00B050"/>
              </a:solidFill>
            </a:endParaRPr>
          </a:p>
          <a:p>
            <a:pPr algn="l"/>
            <a:r>
              <a:rPr lang="en-US" sz="2000" b="1" dirty="0"/>
              <a:t>When to use:</a:t>
            </a:r>
          </a:p>
          <a:p>
            <a:pPr algn="l"/>
            <a:r>
              <a:rPr lang="en-US" sz="2000" dirty="0"/>
              <a:t>You need full control over threading behavior</a:t>
            </a:r>
          </a:p>
          <a:p>
            <a:pPr algn="l"/>
            <a:r>
              <a:rPr lang="en-US" sz="2000" dirty="0"/>
              <a:t>You fully understand the concurrency behavior of the entirety of your app</a:t>
            </a:r>
          </a:p>
        </p:txBody>
      </p:sp>
      <p:sp>
        <p:nvSpPr>
          <p:cNvPr id="2" name="Rectangle 1"/>
          <p:cNvSpPr/>
          <p:nvPr/>
        </p:nvSpPr>
        <p:spPr>
          <a:xfrm>
            <a:off x="2853131" y="5522161"/>
            <a:ext cx="6096000" cy="707886"/>
          </a:xfrm>
          <a:prstGeom prst="rect">
            <a:avLst/>
          </a:prstGeom>
        </p:spPr>
        <p:txBody>
          <a:bodyPr>
            <a:spAutoFit/>
          </a:bodyPr>
          <a:lstStyle/>
          <a:p>
            <a:pPr algn="ctr"/>
            <a:r>
              <a:rPr lang="en-US" sz="2000" b="1" dirty="0">
                <a:solidFill>
                  <a:srgbClr val="FF0000"/>
                </a:solidFill>
              </a:rPr>
              <a:t>Avoid managing threads directly in your activities unless you absolutely know what you’re doing!</a:t>
            </a:r>
            <a:endParaRPr lang="ru-RU" sz="2000" b="1" dirty="0">
              <a:solidFill>
                <a:srgbClr val="FF0000"/>
              </a:solidFill>
            </a:endParaRPr>
          </a:p>
        </p:txBody>
      </p:sp>
    </p:spTree>
    <p:extLst>
      <p:ext uri="{BB962C8B-B14F-4D97-AF65-F5344CB8AC3E}">
        <p14:creationId xmlns:p14="http://schemas.microsoft.com/office/powerpoint/2010/main" val="3474117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0" y="0"/>
            <a:ext cx="12192000" cy="4937760"/>
          </a:xfrm>
          <a:prstGeom prst="rect">
            <a:avLst/>
          </a:prstGeom>
        </p:spPr>
      </p:pic>
      <p:sp>
        <p:nvSpPr>
          <p:cNvPr id="2" name="TextBox 1"/>
          <p:cNvSpPr txBox="1"/>
          <p:nvPr/>
        </p:nvSpPr>
        <p:spPr>
          <a:xfrm>
            <a:off x="6096000" y="2468880"/>
            <a:ext cx="6072188" cy="1446550"/>
          </a:xfrm>
          <a:prstGeom prst="rect">
            <a:avLst/>
          </a:prstGeom>
          <a:solidFill>
            <a:srgbClr val="002060"/>
          </a:solidFill>
        </p:spPr>
        <p:txBody>
          <a:bodyPr wrap="square" rtlCol="0">
            <a:spAutoFit/>
          </a:bodyPr>
          <a:lstStyle/>
          <a:p>
            <a:r>
              <a:rPr lang="en-US" sz="4400" dirty="0">
                <a:solidFill>
                  <a:schemeClr val="bg1"/>
                </a:solidFill>
              </a:rPr>
              <a:t>Approaches to work in Background. </a:t>
            </a:r>
            <a:r>
              <a:rPr lang="en-US" sz="4400" dirty="0" err="1">
                <a:solidFill>
                  <a:schemeClr val="bg1"/>
                </a:solidFill>
              </a:rPr>
              <a:t>AsyncTasks</a:t>
            </a:r>
            <a:r>
              <a:rPr lang="en-US" sz="4400" dirty="0">
                <a:solidFill>
                  <a:schemeClr val="bg1"/>
                </a:solidFill>
              </a:rPr>
              <a:t>.</a:t>
            </a:r>
            <a:endParaRPr lang="ru-RU" sz="4400" dirty="0">
              <a:solidFill>
                <a:schemeClr val="bg1"/>
              </a:solidFill>
            </a:endParaRPr>
          </a:p>
        </p:txBody>
      </p:sp>
    </p:spTree>
    <p:extLst>
      <p:ext uri="{BB962C8B-B14F-4D97-AF65-F5344CB8AC3E}">
        <p14:creationId xmlns:p14="http://schemas.microsoft.com/office/powerpoint/2010/main" val="1520702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6459893" cy="646331"/>
          </a:xfrm>
          <a:prstGeom prst="rect">
            <a:avLst/>
          </a:prstGeom>
          <a:noFill/>
        </p:spPr>
        <p:txBody>
          <a:bodyPr wrap="square" rtlCol="0">
            <a:spAutoFit/>
          </a:bodyPr>
          <a:lstStyle/>
          <a:p>
            <a:r>
              <a:rPr lang="en-US" sz="3600" dirty="0" err="1"/>
              <a:t>AsyncTasks</a:t>
            </a:r>
            <a:r>
              <a:rPr lang="en-US" sz="3600" dirty="0"/>
              <a:t> </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13</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3" name="Text Placeholder 5"/>
          <p:cNvSpPr txBox="1">
            <a:spLocks/>
          </p:cNvSpPr>
          <p:nvPr/>
        </p:nvSpPr>
        <p:spPr>
          <a:xfrm>
            <a:off x="426099" y="1076034"/>
            <a:ext cx="8883001" cy="451008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altLang="ru-RU" sz="1800" b="1" dirty="0" err="1">
                <a:solidFill>
                  <a:srgbClr val="000080"/>
                </a:solidFill>
                <a:latin typeface="Courier New" panose="02070309020205020404" pitchFamily="49" charset="0"/>
                <a:cs typeface="Courier New" panose="02070309020205020404" pitchFamily="49" charset="0"/>
              </a:rPr>
              <a:t>class</a:t>
            </a:r>
            <a:r>
              <a:rPr lang="ru-RU" altLang="ru-RU" sz="1800" b="1" dirty="0">
                <a:solidFill>
                  <a:srgbClr val="000080"/>
                </a:solidFill>
                <a:latin typeface="Courier New" panose="02070309020205020404" pitchFamily="49" charset="0"/>
                <a:cs typeface="Courier New" panose="02070309020205020404" pitchFamily="49" charset="0"/>
              </a:rPr>
              <a:t> </a:t>
            </a:r>
            <a:r>
              <a:rPr lang="ru-RU" altLang="ru-RU" sz="1800" dirty="0" err="1">
                <a:solidFill>
                  <a:srgbClr val="000000"/>
                </a:solidFill>
                <a:latin typeface="Courier New" panose="02070309020205020404" pitchFamily="49" charset="0"/>
                <a:cs typeface="Courier New" panose="02070309020205020404" pitchFamily="49" charset="0"/>
              </a:rPr>
              <a:t>TestTextLoader</a:t>
            </a:r>
            <a:r>
              <a:rPr lang="ru-RU" altLang="ru-RU" sz="1800" dirty="0">
                <a:solidFill>
                  <a:srgbClr val="000000"/>
                </a:solidFill>
                <a:latin typeface="Courier New" panose="02070309020205020404" pitchFamily="49" charset="0"/>
                <a:cs typeface="Courier New" panose="02070309020205020404" pitchFamily="49" charset="0"/>
              </a:rPr>
              <a:t> </a:t>
            </a:r>
            <a:r>
              <a:rPr lang="ru-RU" altLang="ru-RU" sz="1800" b="1" dirty="0" err="1">
                <a:solidFill>
                  <a:srgbClr val="000080"/>
                </a:solidFill>
                <a:latin typeface="Courier New" panose="02070309020205020404" pitchFamily="49" charset="0"/>
                <a:cs typeface="Courier New" panose="02070309020205020404" pitchFamily="49" charset="0"/>
              </a:rPr>
              <a:t>extends</a:t>
            </a:r>
            <a:r>
              <a:rPr lang="ru-RU" altLang="ru-RU" sz="1800" b="1" dirty="0">
                <a:solidFill>
                  <a:srgbClr val="000080"/>
                </a:solidFill>
                <a:latin typeface="Courier New" panose="02070309020205020404" pitchFamily="49" charset="0"/>
                <a:cs typeface="Courier New" panose="02070309020205020404" pitchFamily="49" charset="0"/>
              </a:rPr>
              <a:t> </a:t>
            </a:r>
            <a:r>
              <a:rPr lang="ru-RU" altLang="ru-RU" sz="1800" dirty="0" err="1">
                <a:solidFill>
                  <a:srgbClr val="000000"/>
                </a:solidFill>
                <a:latin typeface="Courier New" panose="02070309020205020404" pitchFamily="49" charset="0"/>
                <a:cs typeface="Courier New" panose="02070309020205020404" pitchFamily="49" charset="0"/>
              </a:rPr>
              <a:t>AsyncTask</a:t>
            </a:r>
            <a:r>
              <a:rPr lang="ru-RU" altLang="ru-RU" sz="1800" dirty="0">
                <a:solidFill>
                  <a:srgbClr val="000000"/>
                </a:solidFill>
                <a:latin typeface="Courier New" panose="02070309020205020404" pitchFamily="49" charset="0"/>
                <a:cs typeface="Courier New" panose="02070309020205020404" pitchFamily="49" charset="0"/>
              </a:rPr>
              <a:t>&lt;</a:t>
            </a:r>
            <a:r>
              <a:rPr lang="ru-RU" altLang="ru-RU" sz="1800" dirty="0" err="1">
                <a:solidFill>
                  <a:srgbClr val="000000"/>
                </a:solidFill>
                <a:latin typeface="Courier New" panose="02070309020205020404" pitchFamily="49" charset="0"/>
                <a:cs typeface="Courier New" panose="02070309020205020404" pitchFamily="49" charset="0"/>
              </a:rPr>
              <a:t>Void</a:t>
            </a:r>
            <a:r>
              <a:rPr lang="ru-RU" altLang="ru-RU" sz="1800" dirty="0">
                <a:solidFill>
                  <a:srgbClr val="000000"/>
                </a:solidFill>
                <a:latin typeface="Courier New" panose="02070309020205020404" pitchFamily="49" charset="0"/>
                <a:cs typeface="Courier New" panose="02070309020205020404" pitchFamily="49" charset="0"/>
              </a:rPr>
              <a:t>, </a:t>
            </a:r>
            <a:r>
              <a:rPr lang="ru-RU" altLang="ru-RU" sz="1800" dirty="0" err="1">
                <a:solidFill>
                  <a:srgbClr val="000000"/>
                </a:solidFill>
                <a:latin typeface="Courier New" panose="02070309020205020404" pitchFamily="49" charset="0"/>
                <a:cs typeface="Courier New" panose="02070309020205020404" pitchFamily="49" charset="0"/>
              </a:rPr>
              <a:t>Integer</a:t>
            </a:r>
            <a:r>
              <a:rPr lang="ru-RU" altLang="ru-RU" sz="1800" dirty="0">
                <a:solidFill>
                  <a:srgbClr val="000000"/>
                </a:solidFill>
                <a:latin typeface="Courier New" panose="02070309020205020404" pitchFamily="49" charset="0"/>
                <a:cs typeface="Courier New" panose="02070309020205020404" pitchFamily="49" charset="0"/>
              </a:rPr>
              <a:t>, </a:t>
            </a:r>
            <a:r>
              <a:rPr lang="ru-RU" altLang="ru-RU" sz="1800" dirty="0" err="1">
                <a:solidFill>
                  <a:srgbClr val="000000"/>
                </a:solidFill>
                <a:latin typeface="Courier New" panose="02070309020205020404" pitchFamily="49" charset="0"/>
                <a:cs typeface="Courier New" panose="02070309020205020404" pitchFamily="49" charset="0"/>
              </a:rPr>
              <a:t>String</a:t>
            </a:r>
            <a:r>
              <a:rPr lang="ru-RU" altLang="ru-RU" sz="1800" dirty="0">
                <a:solidFill>
                  <a:srgbClr val="000000"/>
                </a:solidFill>
                <a:latin typeface="Courier New" panose="02070309020205020404" pitchFamily="49" charset="0"/>
                <a:cs typeface="Courier New" panose="02070309020205020404" pitchFamily="49" charset="0"/>
              </a:rPr>
              <a:t>&gt; {</a:t>
            </a:r>
            <a:br>
              <a:rPr lang="ru-RU" altLang="ru-RU" sz="1800" dirty="0">
                <a:solidFill>
                  <a:srgbClr val="000000"/>
                </a:solidFill>
                <a:latin typeface="Courier New" panose="02070309020205020404" pitchFamily="49" charset="0"/>
                <a:cs typeface="Courier New" panose="02070309020205020404" pitchFamily="49" charset="0"/>
              </a:rPr>
            </a:br>
            <a:r>
              <a:rPr lang="ru-RU" altLang="ru-RU" sz="1800" dirty="0">
                <a:solidFill>
                  <a:srgbClr val="000000"/>
                </a:solidFill>
                <a:latin typeface="Courier New" panose="02070309020205020404" pitchFamily="49" charset="0"/>
                <a:cs typeface="Courier New" panose="02070309020205020404" pitchFamily="49" charset="0"/>
              </a:rPr>
              <a:t>    </a:t>
            </a:r>
            <a:r>
              <a:rPr lang="ru-RU" altLang="ru-RU" sz="1800" dirty="0">
                <a:solidFill>
                  <a:srgbClr val="808000"/>
                </a:solidFill>
                <a:latin typeface="Courier New" panose="02070309020205020404" pitchFamily="49" charset="0"/>
                <a:cs typeface="Courier New" panose="02070309020205020404" pitchFamily="49" charset="0"/>
              </a:rPr>
              <a:t>@</a:t>
            </a:r>
            <a:r>
              <a:rPr lang="ru-RU" altLang="ru-RU" sz="1800" dirty="0" err="1">
                <a:solidFill>
                  <a:srgbClr val="808000"/>
                </a:solidFill>
                <a:latin typeface="Courier New" panose="02070309020205020404" pitchFamily="49" charset="0"/>
                <a:cs typeface="Courier New" panose="02070309020205020404" pitchFamily="49" charset="0"/>
              </a:rPr>
              <a:t>Override</a:t>
            </a:r>
            <a:br>
              <a:rPr lang="ru-RU" altLang="ru-RU" sz="1800" dirty="0">
                <a:solidFill>
                  <a:srgbClr val="808000"/>
                </a:solidFill>
                <a:latin typeface="Courier New" panose="02070309020205020404" pitchFamily="49" charset="0"/>
                <a:cs typeface="Courier New" panose="02070309020205020404" pitchFamily="49" charset="0"/>
              </a:rPr>
            </a:br>
            <a:r>
              <a:rPr lang="ru-RU" altLang="ru-RU" sz="1800" dirty="0">
                <a:solidFill>
                  <a:srgbClr val="808000"/>
                </a:solidFill>
                <a:latin typeface="Courier New" panose="02070309020205020404" pitchFamily="49" charset="0"/>
                <a:cs typeface="Courier New" panose="02070309020205020404" pitchFamily="49" charset="0"/>
              </a:rPr>
              <a:t>    </a:t>
            </a:r>
            <a:r>
              <a:rPr lang="ru-RU" altLang="ru-RU" sz="1800" b="1" dirty="0" err="1">
                <a:solidFill>
                  <a:srgbClr val="000080"/>
                </a:solidFill>
                <a:latin typeface="Courier New" panose="02070309020205020404" pitchFamily="49" charset="0"/>
                <a:cs typeface="Courier New" panose="02070309020205020404" pitchFamily="49" charset="0"/>
              </a:rPr>
              <a:t>protected</a:t>
            </a:r>
            <a:r>
              <a:rPr lang="ru-RU" altLang="ru-RU" sz="1800" b="1" dirty="0">
                <a:solidFill>
                  <a:srgbClr val="000080"/>
                </a:solidFill>
                <a:latin typeface="Courier New" panose="02070309020205020404" pitchFamily="49" charset="0"/>
                <a:cs typeface="Courier New" panose="02070309020205020404" pitchFamily="49" charset="0"/>
              </a:rPr>
              <a:t> </a:t>
            </a:r>
            <a:r>
              <a:rPr lang="ru-RU" altLang="ru-RU" sz="1800" b="1" dirty="0" err="1">
                <a:solidFill>
                  <a:srgbClr val="000080"/>
                </a:solidFill>
                <a:latin typeface="Courier New" panose="02070309020205020404" pitchFamily="49" charset="0"/>
                <a:cs typeface="Courier New" panose="02070309020205020404" pitchFamily="49" charset="0"/>
              </a:rPr>
              <a:t>void</a:t>
            </a:r>
            <a:r>
              <a:rPr lang="ru-RU" altLang="ru-RU" sz="1800" b="1" dirty="0">
                <a:solidFill>
                  <a:srgbClr val="000080"/>
                </a:solidFill>
                <a:latin typeface="Courier New" panose="02070309020205020404" pitchFamily="49" charset="0"/>
                <a:cs typeface="Courier New" panose="02070309020205020404" pitchFamily="49" charset="0"/>
              </a:rPr>
              <a:t> </a:t>
            </a:r>
            <a:r>
              <a:rPr lang="ru-RU" altLang="ru-RU" sz="1800" dirty="0" err="1">
                <a:solidFill>
                  <a:srgbClr val="000000"/>
                </a:solidFill>
                <a:latin typeface="Courier New" panose="02070309020205020404" pitchFamily="49" charset="0"/>
                <a:cs typeface="Courier New" panose="02070309020205020404" pitchFamily="49" charset="0"/>
              </a:rPr>
              <a:t>onPreExecute</a:t>
            </a:r>
            <a:r>
              <a:rPr lang="ru-RU" altLang="ru-RU" sz="1800" dirty="0">
                <a:solidFill>
                  <a:srgbClr val="000000"/>
                </a:solidFill>
                <a:latin typeface="Courier New" panose="02070309020205020404" pitchFamily="49" charset="0"/>
                <a:cs typeface="Courier New" panose="02070309020205020404" pitchFamily="49" charset="0"/>
              </a:rPr>
              <a:t>() {}</a:t>
            </a:r>
            <a:br>
              <a:rPr lang="ru-RU" altLang="ru-RU" sz="1800" dirty="0">
                <a:solidFill>
                  <a:srgbClr val="000000"/>
                </a:solidFill>
                <a:latin typeface="Courier New" panose="02070309020205020404" pitchFamily="49" charset="0"/>
                <a:cs typeface="Courier New" panose="02070309020205020404" pitchFamily="49" charset="0"/>
              </a:rPr>
            </a:br>
            <a:br>
              <a:rPr lang="ru-RU" altLang="ru-RU" sz="1800" dirty="0">
                <a:solidFill>
                  <a:srgbClr val="000000"/>
                </a:solidFill>
                <a:latin typeface="Courier New" panose="02070309020205020404" pitchFamily="49" charset="0"/>
                <a:cs typeface="Courier New" panose="02070309020205020404" pitchFamily="49" charset="0"/>
              </a:rPr>
            </a:br>
            <a:r>
              <a:rPr lang="ru-RU" altLang="ru-RU" sz="1800" dirty="0">
                <a:solidFill>
                  <a:srgbClr val="000000"/>
                </a:solidFill>
                <a:latin typeface="Courier New" panose="02070309020205020404" pitchFamily="49" charset="0"/>
                <a:cs typeface="Courier New" panose="02070309020205020404" pitchFamily="49" charset="0"/>
              </a:rPr>
              <a:t>    </a:t>
            </a:r>
            <a:r>
              <a:rPr lang="ru-RU" altLang="ru-RU" sz="1800" dirty="0">
                <a:solidFill>
                  <a:srgbClr val="808000"/>
                </a:solidFill>
                <a:latin typeface="Courier New" panose="02070309020205020404" pitchFamily="49" charset="0"/>
                <a:cs typeface="Courier New" panose="02070309020205020404" pitchFamily="49" charset="0"/>
              </a:rPr>
              <a:t>@</a:t>
            </a:r>
            <a:r>
              <a:rPr lang="ru-RU" altLang="ru-RU" sz="1800" dirty="0" err="1">
                <a:solidFill>
                  <a:srgbClr val="808000"/>
                </a:solidFill>
                <a:latin typeface="Courier New" panose="02070309020205020404" pitchFamily="49" charset="0"/>
                <a:cs typeface="Courier New" panose="02070309020205020404" pitchFamily="49" charset="0"/>
              </a:rPr>
              <a:t>Override</a:t>
            </a:r>
            <a:br>
              <a:rPr lang="ru-RU" altLang="ru-RU" sz="1800" dirty="0">
                <a:solidFill>
                  <a:srgbClr val="808000"/>
                </a:solidFill>
                <a:latin typeface="Courier New" panose="02070309020205020404" pitchFamily="49" charset="0"/>
                <a:cs typeface="Courier New" panose="02070309020205020404" pitchFamily="49" charset="0"/>
              </a:rPr>
            </a:br>
            <a:r>
              <a:rPr lang="ru-RU" altLang="ru-RU" sz="1800" dirty="0">
                <a:solidFill>
                  <a:srgbClr val="808000"/>
                </a:solidFill>
                <a:latin typeface="Courier New" panose="02070309020205020404" pitchFamily="49" charset="0"/>
                <a:cs typeface="Courier New" panose="02070309020205020404" pitchFamily="49" charset="0"/>
              </a:rPr>
              <a:t>    </a:t>
            </a:r>
            <a:r>
              <a:rPr lang="ru-RU" altLang="ru-RU" sz="1800" b="1" dirty="0" err="1">
                <a:solidFill>
                  <a:srgbClr val="000080"/>
                </a:solidFill>
                <a:latin typeface="Courier New" panose="02070309020205020404" pitchFamily="49" charset="0"/>
                <a:cs typeface="Courier New" panose="02070309020205020404" pitchFamily="49" charset="0"/>
              </a:rPr>
              <a:t>protected</a:t>
            </a:r>
            <a:r>
              <a:rPr lang="ru-RU" altLang="ru-RU" sz="1800" b="1" dirty="0">
                <a:solidFill>
                  <a:srgbClr val="000080"/>
                </a:solidFill>
                <a:latin typeface="Courier New" panose="02070309020205020404" pitchFamily="49" charset="0"/>
                <a:cs typeface="Courier New" panose="02070309020205020404" pitchFamily="49" charset="0"/>
              </a:rPr>
              <a:t> </a:t>
            </a:r>
            <a:r>
              <a:rPr lang="ru-RU" altLang="ru-RU" sz="1800" b="1" dirty="0" err="1">
                <a:solidFill>
                  <a:srgbClr val="000080"/>
                </a:solidFill>
                <a:latin typeface="Courier New" panose="02070309020205020404" pitchFamily="49" charset="0"/>
                <a:cs typeface="Courier New" panose="02070309020205020404" pitchFamily="49" charset="0"/>
              </a:rPr>
              <a:t>void</a:t>
            </a:r>
            <a:r>
              <a:rPr lang="ru-RU" altLang="ru-RU" sz="1800" b="1" dirty="0">
                <a:solidFill>
                  <a:srgbClr val="000080"/>
                </a:solidFill>
                <a:latin typeface="Courier New" panose="02070309020205020404" pitchFamily="49" charset="0"/>
                <a:cs typeface="Courier New" panose="02070309020205020404" pitchFamily="49" charset="0"/>
              </a:rPr>
              <a:t> </a:t>
            </a:r>
            <a:r>
              <a:rPr lang="ru-RU" altLang="ru-RU" sz="1800" dirty="0" err="1">
                <a:solidFill>
                  <a:srgbClr val="000000"/>
                </a:solidFill>
                <a:latin typeface="Courier New" panose="02070309020205020404" pitchFamily="49" charset="0"/>
                <a:cs typeface="Courier New" panose="02070309020205020404" pitchFamily="49" charset="0"/>
              </a:rPr>
              <a:t>onPostExecute</a:t>
            </a:r>
            <a:r>
              <a:rPr lang="ru-RU" altLang="ru-RU" sz="1800" dirty="0">
                <a:solidFill>
                  <a:srgbClr val="000000"/>
                </a:solidFill>
                <a:latin typeface="Courier New" panose="02070309020205020404" pitchFamily="49" charset="0"/>
                <a:cs typeface="Courier New" panose="02070309020205020404" pitchFamily="49" charset="0"/>
              </a:rPr>
              <a:t>(</a:t>
            </a:r>
            <a:r>
              <a:rPr lang="ru-RU" altLang="ru-RU" sz="1800" b="1" dirty="0" err="1">
                <a:solidFill>
                  <a:srgbClr val="000080"/>
                </a:solidFill>
                <a:latin typeface="Courier New" panose="02070309020205020404" pitchFamily="49" charset="0"/>
                <a:cs typeface="Courier New" panose="02070309020205020404" pitchFamily="49" charset="0"/>
              </a:rPr>
              <a:t>final</a:t>
            </a:r>
            <a:r>
              <a:rPr lang="ru-RU" altLang="ru-RU" sz="1800" b="1" dirty="0">
                <a:solidFill>
                  <a:srgbClr val="000080"/>
                </a:solidFill>
                <a:latin typeface="Courier New" panose="02070309020205020404" pitchFamily="49" charset="0"/>
                <a:cs typeface="Courier New" panose="02070309020205020404" pitchFamily="49" charset="0"/>
              </a:rPr>
              <a:t> </a:t>
            </a:r>
            <a:r>
              <a:rPr lang="ru-RU" altLang="ru-RU" sz="1800" dirty="0" err="1">
                <a:solidFill>
                  <a:srgbClr val="000000"/>
                </a:solidFill>
                <a:latin typeface="Courier New" panose="02070309020205020404" pitchFamily="49" charset="0"/>
                <a:cs typeface="Courier New" panose="02070309020205020404" pitchFamily="49" charset="0"/>
              </a:rPr>
              <a:t>String</a:t>
            </a:r>
            <a:r>
              <a:rPr lang="ru-RU" altLang="ru-RU" sz="1800" dirty="0">
                <a:solidFill>
                  <a:srgbClr val="000000"/>
                </a:solidFill>
                <a:latin typeface="Courier New" panose="02070309020205020404" pitchFamily="49" charset="0"/>
                <a:cs typeface="Courier New" panose="02070309020205020404" pitchFamily="49" charset="0"/>
              </a:rPr>
              <a:t> </a:t>
            </a:r>
            <a:r>
              <a:rPr lang="ru-RU" altLang="ru-RU" sz="1800" dirty="0" err="1">
                <a:solidFill>
                  <a:srgbClr val="000000"/>
                </a:solidFill>
                <a:latin typeface="Courier New" panose="02070309020205020404" pitchFamily="49" charset="0"/>
                <a:cs typeface="Courier New" panose="02070309020205020404" pitchFamily="49" charset="0"/>
              </a:rPr>
              <a:t>result</a:t>
            </a:r>
            <a:r>
              <a:rPr lang="ru-RU" altLang="ru-RU" sz="1800" dirty="0">
                <a:solidFill>
                  <a:srgbClr val="000000"/>
                </a:solidFill>
                <a:latin typeface="Courier New" panose="02070309020205020404" pitchFamily="49" charset="0"/>
                <a:cs typeface="Courier New" panose="02070309020205020404" pitchFamily="49" charset="0"/>
              </a:rPr>
              <a:t>) {</a:t>
            </a:r>
            <a:br>
              <a:rPr lang="ru-RU" altLang="ru-RU" sz="1800" dirty="0">
                <a:solidFill>
                  <a:srgbClr val="000000"/>
                </a:solidFill>
                <a:latin typeface="Courier New" panose="02070309020205020404" pitchFamily="49" charset="0"/>
                <a:cs typeface="Courier New" panose="02070309020205020404" pitchFamily="49" charset="0"/>
              </a:rPr>
            </a:br>
            <a:r>
              <a:rPr lang="ru-RU" altLang="ru-RU" sz="1800" dirty="0">
                <a:solidFill>
                  <a:srgbClr val="000000"/>
                </a:solidFill>
                <a:latin typeface="Courier New" panose="02070309020205020404" pitchFamily="49" charset="0"/>
                <a:cs typeface="Courier New" panose="02070309020205020404" pitchFamily="49" charset="0"/>
              </a:rPr>
              <a:t>        </a:t>
            </a:r>
            <a:r>
              <a:rPr lang="ru-RU" altLang="ru-RU" sz="1800" b="1" dirty="0" err="1">
                <a:solidFill>
                  <a:srgbClr val="660E7A"/>
                </a:solidFill>
                <a:latin typeface="Courier New" panose="02070309020205020404" pitchFamily="49" charset="0"/>
                <a:cs typeface="Courier New" panose="02070309020205020404" pitchFamily="49" charset="0"/>
              </a:rPr>
              <a:t>mTextTest</a:t>
            </a:r>
            <a:r>
              <a:rPr lang="ru-RU" altLang="ru-RU" sz="1800" dirty="0" err="1">
                <a:solidFill>
                  <a:srgbClr val="000000"/>
                </a:solidFill>
                <a:latin typeface="Courier New" panose="02070309020205020404" pitchFamily="49" charset="0"/>
                <a:cs typeface="Courier New" panose="02070309020205020404" pitchFamily="49" charset="0"/>
              </a:rPr>
              <a:t>.setText</a:t>
            </a:r>
            <a:r>
              <a:rPr lang="ru-RU" altLang="ru-RU" sz="1800" dirty="0">
                <a:solidFill>
                  <a:srgbClr val="000000"/>
                </a:solidFill>
                <a:latin typeface="Courier New" panose="02070309020205020404" pitchFamily="49" charset="0"/>
                <a:cs typeface="Courier New" panose="02070309020205020404" pitchFamily="49" charset="0"/>
              </a:rPr>
              <a:t>(</a:t>
            </a:r>
            <a:r>
              <a:rPr lang="ru-RU" altLang="ru-RU" sz="1800" dirty="0" err="1">
                <a:solidFill>
                  <a:srgbClr val="000000"/>
                </a:solidFill>
                <a:latin typeface="Courier New" panose="02070309020205020404" pitchFamily="49" charset="0"/>
                <a:cs typeface="Courier New" panose="02070309020205020404" pitchFamily="49" charset="0"/>
              </a:rPr>
              <a:t>result</a:t>
            </a:r>
            <a:r>
              <a:rPr lang="ru-RU" altLang="ru-RU" sz="1800" dirty="0">
                <a:solidFill>
                  <a:srgbClr val="000000"/>
                </a:solidFill>
                <a:latin typeface="Courier New" panose="02070309020205020404" pitchFamily="49" charset="0"/>
                <a:cs typeface="Courier New" panose="02070309020205020404" pitchFamily="49" charset="0"/>
              </a:rPr>
              <a:t>);</a:t>
            </a:r>
            <a:br>
              <a:rPr lang="ru-RU" altLang="ru-RU" sz="1800" dirty="0">
                <a:solidFill>
                  <a:srgbClr val="000000"/>
                </a:solidFill>
                <a:latin typeface="Courier New" panose="02070309020205020404" pitchFamily="49" charset="0"/>
                <a:cs typeface="Courier New" panose="02070309020205020404" pitchFamily="49" charset="0"/>
              </a:rPr>
            </a:br>
            <a:r>
              <a:rPr lang="ru-RU" altLang="ru-RU" sz="1800" dirty="0">
                <a:solidFill>
                  <a:srgbClr val="000000"/>
                </a:solidFill>
                <a:latin typeface="Courier New" panose="02070309020205020404" pitchFamily="49" charset="0"/>
                <a:cs typeface="Courier New" panose="02070309020205020404" pitchFamily="49" charset="0"/>
              </a:rPr>
              <a:t>    }</a:t>
            </a:r>
            <a:br>
              <a:rPr lang="ru-RU" altLang="ru-RU" sz="1800" dirty="0">
                <a:solidFill>
                  <a:srgbClr val="000000"/>
                </a:solidFill>
                <a:latin typeface="Courier New" panose="02070309020205020404" pitchFamily="49" charset="0"/>
                <a:cs typeface="Courier New" panose="02070309020205020404" pitchFamily="49" charset="0"/>
              </a:rPr>
            </a:br>
            <a:br>
              <a:rPr lang="ru-RU" altLang="ru-RU" sz="1800" dirty="0">
                <a:solidFill>
                  <a:srgbClr val="000000"/>
                </a:solidFill>
                <a:latin typeface="Courier New" panose="02070309020205020404" pitchFamily="49" charset="0"/>
                <a:cs typeface="Courier New" panose="02070309020205020404" pitchFamily="49" charset="0"/>
              </a:rPr>
            </a:br>
            <a:r>
              <a:rPr lang="ru-RU" altLang="ru-RU" sz="1800" dirty="0">
                <a:solidFill>
                  <a:srgbClr val="000000"/>
                </a:solidFill>
                <a:latin typeface="Courier New" panose="02070309020205020404" pitchFamily="49" charset="0"/>
                <a:cs typeface="Courier New" panose="02070309020205020404" pitchFamily="49" charset="0"/>
              </a:rPr>
              <a:t>    </a:t>
            </a:r>
            <a:r>
              <a:rPr lang="ru-RU" altLang="ru-RU" sz="1800" dirty="0">
                <a:solidFill>
                  <a:srgbClr val="808000"/>
                </a:solidFill>
                <a:latin typeface="Courier New" panose="02070309020205020404" pitchFamily="49" charset="0"/>
                <a:cs typeface="Courier New" panose="02070309020205020404" pitchFamily="49" charset="0"/>
              </a:rPr>
              <a:t>@</a:t>
            </a:r>
            <a:r>
              <a:rPr lang="ru-RU" altLang="ru-RU" sz="1800" dirty="0" err="1">
                <a:solidFill>
                  <a:srgbClr val="808000"/>
                </a:solidFill>
                <a:latin typeface="Courier New" panose="02070309020205020404" pitchFamily="49" charset="0"/>
                <a:cs typeface="Courier New" panose="02070309020205020404" pitchFamily="49" charset="0"/>
              </a:rPr>
              <a:t>Override</a:t>
            </a:r>
            <a:br>
              <a:rPr lang="ru-RU" altLang="ru-RU" sz="1800" dirty="0">
                <a:solidFill>
                  <a:srgbClr val="808000"/>
                </a:solidFill>
                <a:latin typeface="Courier New" panose="02070309020205020404" pitchFamily="49" charset="0"/>
                <a:cs typeface="Courier New" panose="02070309020205020404" pitchFamily="49" charset="0"/>
              </a:rPr>
            </a:br>
            <a:r>
              <a:rPr lang="ru-RU" altLang="ru-RU" sz="1800" dirty="0">
                <a:solidFill>
                  <a:srgbClr val="808000"/>
                </a:solidFill>
                <a:latin typeface="Courier New" panose="02070309020205020404" pitchFamily="49" charset="0"/>
                <a:cs typeface="Courier New" panose="02070309020205020404" pitchFamily="49" charset="0"/>
              </a:rPr>
              <a:t>    </a:t>
            </a:r>
            <a:r>
              <a:rPr lang="ru-RU" altLang="ru-RU" sz="1800" b="1" dirty="0" err="1">
                <a:solidFill>
                  <a:srgbClr val="000080"/>
                </a:solidFill>
                <a:latin typeface="Courier New" panose="02070309020205020404" pitchFamily="49" charset="0"/>
                <a:cs typeface="Courier New" panose="02070309020205020404" pitchFamily="49" charset="0"/>
              </a:rPr>
              <a:t>protected</a:t>
            </a:r>
            <a:r>
              <a:rPr lang="ru-RU" altLang="ru-RU" sz="1800" b="1" dirty="0">
                <a:solidFill>
                  <a:srgbClr val="000080"/>
                </a:solidFill>
                <a:latin typeface="Courier New" panose="02070309020205020404" pitchFamily="49" charset="0"/>
                <a:cs typeface="Courier New" panose="02070309020205020404" pitchFamily="49" charset="0"/>
              </a:rPr>
              <a:t> </a:t>
            </a:r>
            <a:r>
              <a:rPr lang="ru-RU" altLang="ru-RU" sz="1800" dirty="0" err="1">
                <a:solidFill>
                  <a:srgbClr val="000000"/>
                </a:solidFill>
                <a:latin typeface="Courier New" panose="02070309020205020404" pitchFamily="49" charset="0"/>
                <a:cs typeface="Courier New" panose="02070309020205020404" pitchFamily="49" charset="0"/>
              </a:rPr>
              <a:t>String</a:t>
            </a:r>
            <a:r>
              <a:rPr lang="ru-RU" altLang="ru-RU" sz="1800" dirty="0">
                <a:solidFill>
                  <a:srgbClr val="000000"/>
                </a:solidFill>
                <a:latin typeface="Courier New" panose="02070309020205020404" pitchFamily="49" charset="0"/>
                <a:cs typeface="Courier New" panose="02070309020205020404" pitchFamily="49" charset="0"/>
              </a:rPr>
              <a:t> </a:t>
            </a:r>
            <a:r>
              <a:rPr lang="ru-RU" altLang="ru-RU" sz="1800" dirty="0" err="1">
                <a:solidFill>
                  <a:srgbClr val="000000"/>
                </a:solidFill>
                <a:latin typeface="Courier New" panose="02070309020205020404" pitchFamily="49" charset="0"/>
                <a:cs typeface="Courier New" panose="02070309020205020404" pitchFamily="49" charset="0"/>
              </a:rPr>
              <a:t>doInBackground</a:t>
            </a:r>
            <a:r>
              <a:rPr lang="ru-RU" altLang="ru-RU" sz="1800" dirty="0">
                <a:solidFill>
                  <a:srgbClr val="000000"/>
                </a:solidFill>
                <a:latin typeface="Courier New" panose="02070309020205020404" pitchFamily="49" charset="0"/>
                <a:cs typeface="Courier New" panose="02070309020205020404" pitchFamily="49" charset="0"/>
              </a:rPr>
              <a:t>(</a:t>
            </a:r>
            <a:r>
              <a:rPr lang="ru-RU" altLang="ru-RU" sz="1800" b="1" dirty="0" err="1">
                <a:solidFill>
                  <a:srgbClr val="000080"/>
                </a:solidFill>
                <a:latin typeface="Courier New" panose="02070309020205020404" pitchFamily="49" charset="0"/>
                <a:cs typeface="Courier New" panose="02070309020205020404" pitchFamily="49" charset="0"/>
              </a:rPr>
              <a:t>final</a:t>
            </a:r>
            <a:r>
              <a:rPr lang="ru-RU" altLang="ru-RU" sz="1800" b="1" dirty="0">
                <a:solidFill>
                  <a:srgbClr val="000080"/>
                </a:solidFill>
                <a:latin typeface="Courier New" panose="02070309020205020404" pitchFamily="49" charset="0"/>
                <a:cs typeface="Courier New" panose="02070309020205020404" pitchFamily="49" charset="0"/>
              </a:rPr>
              <a:t> </a:t>
            </a:r>
            <a:r>
              <a:rPr lang="ru-RU" altLang="ru-RU" sz="1800" dirty="0" err="1">
                <a:solidFill>
                  <a:srgbClr val="000000"/>
                </a:solidFill>
                <a:latin typeface="Courier New" panose="02070309020205020404" pitchFamily="49" charset="0"/>
                <a:cs typeface="Courier New" panose="02070309020205020404" pitchFamily="49" charset="0"/>
              </a:rPr>
              <a:t>Void</a:t>
            </a:r>
            <a:r>
              <a:rPr lang="ru-RU" altLang="ru-RU" sz="1800" dirty="0">
                <a:solidFill>
                  <a:srgbClr val="000000"/>
                </a:solidFill>
                <a:latin typeface="Courier New" panose="02070309020205020404" pitchFamily="49" charset="0"/>
                <a:cs typeface="Courier New" panose="02070309020205020404" pitchFamily="49" charset="0"/>
              </a:rPr>
              <a:t>... </a:t>
            </a:r>
            <a:r>
              <a:rPr lang="ru-RU" altLang="ru-RU" sz="1800" dirty="0" err="1">
                <a:solidFill>
                  <a:srgbClr val="000000"/>
                </a:solidFill>
                <a:latin typeface="Courier New" panose="02070309020205020404" pitchFamily="49" charset="0"/>
                <a:cs typeface="Courier New" panose="02070309020205020404" pitchFamily="49" charset="0"/>
              </a:rPr>
              <a:t>params</a:t>
            </a:r>
            <a:r>
              <a:rPr lang="ru-RU" altLang="ru-RU" sz="1800" dirty="0">
                <a:solidFill>
                  <a:srgbClr val="000000"/>
                </a:solidFill>
                <a:latin typeface="Courier New" panose="02070309020205020404" pitchFamily="49" charset="0"/>
                <a:cs typeface="Courier New" panose="02070309020205020404" pitchFamily="49" charset="0"/>
              </a:rPr>
              <a:t>) {</a:t>
            </a:r>
            <a:br>
              <a:rPr lang="ru-RU" altLang="ru-RU" sz="1800" dirty="0">
                <a:solidFill>
                  <a:srgbClr val="000000"/>
                </a:solidFill>
                <a:latin typeface="Courier New" panose="02070309020205020404" pitchFamily="49" charset="0"/>
                <a:cs typeface="Courier New" panose="02070309020205020404" pitchFamily="49" charset="0"/>
              </a:rPr>
            </a:br>
            <a:r>
              <a:rPr lang="ru-RU" altLang="ru-RU" sz="1800" dirty="0">
                <a:solidFill>
                  <a:srgbClr val="000000"/>
                </a:solidFill>
                <a:latin typeface="Courier New" panose="02070309020205020404" pitchFamily="49" charset="0"/>
                <a:cs typeface="Courier New" panose="02070309020205020404" pitchFamily="49" charset="0"/>
              </a:rPr>
              <a:t>        </a:t>
            </a:r>
            <a:r>
              <a:rPr lang="ru-RU" altLang="ru-RU" sz="1800" dirty="0" err="1">
                <a:solidFill>
                  <a:srgbClr val="000000"/>
                </a:solidFill>
                <a:latin typeface="Courier New" panose="02070309020205020404" pitchFamily="49" charset="0"/>
                <a:cs typeface="Courier New" panose="02070309020205020404" pitchFamily="49" charset="0"/>
              </a:rPr>
              <a:t>String</a:t>
            </a:r>
            <a:r>
              <a:rPr lang="ru-RU" altLang="ru-RU" sz="1800" dirty="0">
                <a:solidFill>
                  <a:srgbClr val="000000"/>
                </a:solidFill>
                <a:latin typeface="Courier New" panose="02070309020205020404" pitchFamily="49" charset="0"/>
                <a:cs typeface="Courier New" panose="02070309020205020404" pitchFamily="49" charset="0"/>
              </a:rPr>
              <a:t> </a:t>
            </a:r>
            <a:r>
              <a:rPr lang="ru-RU" altLang="ru-RU" sz="1800" dirty="0" err="1">
                <a:solidFill>
                  <a:srgbClr val="000000"/>
                </a:solidFill>
                <a:latin typeface="Courier New" panose="02070309020205020404" pitchFamily="49" charset="0"/>
                <a:cs typeface="Courier New" panose="02070309020205020404" pitchFamily="49" charset="0"/>
              </a:rPr>
              <a:t>result</a:t>
            </a:r>
            <a:r>
              <a:rPr lang="ru-RU" altLang="ru-RU" sz="1800" dirty="0">
                <a:solidFill>
                  <a:srgbClr val="000000"/>
                </a:solidFill>
                <a:latin typeface="Courier New" panose="02070309020205020404" pitchFamily="49" charset="0"/>
                <a:cs typeface="Courier New" panose="02070309020205020404" pitchFamily="49" charset="0"/>
              </a:rPr>
              <a:t> = </a:t>
            </a:r>
            <a:r>
              <a:rPr lang="en-US" altLang="ru-RU" sz="1800" b="1" dirty="0">
                <a:solidFill>
                  <a:srgbClr val="000080"/>
                </a:solidFill>
                <a:latin typeface="Courier New" panose="02070309020205020404" pitchFamily="49" charset="0"/>
                <a:cs typeface="Courier New" panose="02070309020205020404" pitchFamily="49" charset="0"/>
              </a:rPr>
              <a:t>//long operation</a:t>
            </a:r>
            <a:r>
              <a:rPr lang="ru-RU" altLang="ru-RU" sz="1800" dirty="0">
                <a:solidFill>
                  <a:srgbClr val="000000"/>
                </a:solidFill>
                <a:latin typeface="Courier New" panose="02070309020205020404" pitchFamily="49" charset="0"/>
                <a:cs typeface="Courier New" panose="02070309020205020404" pitchFamily="49" charset="0"/>
              </a:rPr>
              <a:t>;</a:t>
            </a:r>
            <a:br>
              <a:rPr lang="ru-RU" altLang="ru-RU" sz="1800" dirty="0">
                <a:solidFill>
                  <a:srgbClr val="000000"/>
                </a:solidFill>
                <a:latin typeface="Courier New" panose="02070309020205020404" pitchFamily="49" charset="0"/>
                <a:cs typeface="Courier New" panose="02070309020205020404" pitchFamily="49" charset="0"/>
              </a:rPr>
            </a:br>
            <a:r>
              <a:rPr lang="ru-RU" altLang="ru-RU" sz="1800" dirty="0">
                <a:solidFill>
                  <a:srgbClr val="000000"/>
                </a:solidFill>
                <a:latin typeface="Courier New" panose="02070309020205020404" pitchFamily="49" charset="0"/>
                <a:cs typeface="Courier New" panose="02070309020205020404" pitchFamily="49" charset="0"/>
              </a:rPr>
              <a:t>        </a:t>
            </a:r>
            <a:r>
              <a:rPr lang="ru-RU" altLang="ru-RU" sz="1800" b="1" dirty="0" err="1">
                <a:solidFill>
                  <a:srgbClr val="000080"/>
                </a:solidFill>
                <a:latin typeface="Courier New" panose="02070309020205020404" pitchFamily="49" charset="0"/>
                <a:cs typeface="Courier New" panose="02070309020205020404" pitchFamily="49" charset="0"/>
              </a:rPr>
              <a:t>return</a:t>
            </a:r>
            <a:r>
              <a:rPr lang="ru-RU" altLang="ru-RU" sz="1800" b="1" dirty="0">
                <a:solidFill>
                  <a:srgbClr val="000080"/>
                </a:solidFill>
                <a:latin typeface="Courier New" panose="02070309020205020404" pitchFamily="49" charset="0"/>
                <a:cs typeface="Courier New" panose="02070309020205020404" pitchFamily="49" charset="0"/>
              </a:rPr>
              <a:t> </a:t>
            </a:r>
            <a:r>
              <a:rPr lang="ru-RU" altLang="ru-RU" sz="1800" dirty="0" err="1">
                <a:solidFill>
                  <a:srgbClr val="000000"/>
                </a:solidFill>
                <a:latin typeface="Courier New" panose="02070309020205020404" pitchFamily="49" charset="0"/>
                <a:cs typeface="Courier New" panose="02070309020205020404" pitchFamily="49" charset="0"/>
              </a:rPr>
              <a:t>result</a:t>
            </a:r>
            <a:r>
              <a:rPr lang="ru-RU" altLang="ru-RU" sz="1800" dirty="0">
                <a:solidFill>
                  <a:srgbClr val="000000"/>
                </a:solidFill>
                <a:latin typeface="Courier New" panose="02070309020205020404" pitchFamily="49" charset="0"/>
                <a:cs typeface="Courier New" panose="02070309020205020404" pitchFamily="49" charset="0"/>
              </a:rPr>
              <a:t>;</a:t>
            </a:r>
            <a:br>
              <a:rPr lang="ru-RU" altLang="ru-RU" sz="1800" dirty="0">
                <a:solidFill>
                  <a:srgbClr val="000000"/>
                </a:solidFill>
                <a:latin typeface="Courier New" panose="02070309020205020404" pitchFamily="49" charset="0"/>
                <a:cs typeface="Courier New" panose="02070309020205020404" pitchFamily="49" charset="0"/>
              </a:rPr>
            </a:br>
            <a:r>
              <a:rPr lang="ru-RU" altLang="ru-RU" sz="1800" dirty="0">
                <a:solidFill>
                  <a:srgbClr val="000000"/>
                </a:solidFill>
                <a:latin typeface="Courier New" panose="02070309020205020404" pitchFamily="49" charset="0"/>
                <a:cs typeface="Courier New" panose="02070309020205020404" pitchFamily="49" charset="0"/>
              </a:rPr>
              <a:t>    }</a:t>
            </a:r>
            <a:endParaRPr lang="en-US" altLang="ru-RU" sz="1800" dirty="0">
              <a:solidFill>
                <a:srgbClr val="000000"/>
              </a:solidFill>
              <a:latin typeface="Courier New" panose="02070309020205020404" pitchFamily="49" charset="0"/>
              <a:cs typeface="Courier New" panose="02070309020205020404" pitchFamily="49" charset="0"/>
            </a:endParaRPr>
          </a:p>
          <a:p>
            <a:pPr marL="0" indent="0">
              <a:buNone/>
            </a:pPr>
            <a:r>
              <a:rPr lang="en-US" sz="1800" dirty="0">
                <a:solidFill>
                  <a:srgbClr val="000000"/>
                </a:solidFill>
                <a:latin typeface="Courier New" panose="02070309020205020404" pitchFamily="49" charset="0"/>
                <a:cs typeface="Courier New" panose="02070309020205020404" pitchFamily="49" charset="0"/>
              </a:rPr>
              <a:t>}</a:t>
            </a:r>
            <a:endParaRPr lang="ru-RU" sz="1800" dirty="0"/>
          </a:p>
        </p:txBody>
      </p:sp>
      <p:sp>
        <p:nvSpPr>
          <p:cNvPr id="2" name="Rectangle 1"/>
          <p:cNvSpPr/>
          <p:nvPr/>
        </p:nvSpPr>
        <p:spPr>
          <a:xfrm>
            <a:off x="3196757" y="4411058"/>
            <a:ext cx="8623070" cy="1754326"/>
          </a:xfrm>
          <a:prstGeom prst="rect">
            <a:avLst/>
          </a:prstGeom>
        </p:spPr>
        <p:txBody>
          <a:bodyPr wrap="square">
            <a:spAutoFit/>
          </a:bodyPr>
          <a:lstStyle/>
          <a:p>
            <a:r>
              <a:rPr lang="en-US" b="1" dirty="0" err="1"/>
              <a:t>AsyncTask</a:t>
            </a:r>
            <a:r>
              <a:rPr lang="en-US" dirty="0"/>
              <a:t> enables proper and easy use of the UI thread. This class allows you to perform background operations and publish results on the UI thread without having to manipulate threads and/or handlers. An asynchronous task is defined by a computation that runs on a background thread and whose result is published on the UI thread. An asynchronous task is defined by 3 generic types, called </a:t>
            </a:r>
            <a:r>
              <a:rPr lang="en-US" b="1" dirty="0" err="1"/>
              <a:t>Params</a:t>
            </a:r>
            <a:r>
              <a:rPr lang="en-US" b="1" dirty="0"/>
              <a:t>, Progress and Result</a:t>
            </a:r>
            <a:r>
              <a:rPr lang="en-US" dirty="0"/>
              <a:t>, and 4 steps, called </a:t>
            </a:r>
            <a:r>
              <a:rPr lang="en-US" b="1" dirty="0" err="1"/>
              <a:t>onPreExecute</a:t>
            </a:r>
            <a:r>
              <a:rPr lang="en-US" b="1" dirty="0"/>
              <a:t>, </a:t>
            </a:r>
            <a:r>
              <a:rPr lang="en-US" b="1" dirty="0" err="1"/>
              <a:t>doInBackground</a:t>
            </a:r>
            <a:r>
              <a:rPr lang="en-US" b="1" dirty="0"/>
              <a:t>, </a:t>
            </a:r>
            <a:r>
              <a:rPr lang="en-US" b="1" dirty="0" err="1"/>
              <a:t>onProgressUpdate</a:t>
            </a:r>
            <a:r>
              <a:rPr lang="en-US" b="1" dirty="0"/>
              <a:t> and </a:t>
            </a:r>
            <a:r>
              <a:rPr lang="en-US" b="1" dirty="0" err="1"/>
              <a:t>onPostExecute</a:t>
            </a:r>
            <a:r>
              <a:rPr lang="en-US" dirty="0"/>
              <a:t>.</a:t>
            </a:r>
            <a:endParaRPr lang="ru-RU" dirty="0"/>
          </a:p>
        </p:txBody>
      </p:sp>
    </p:spTree>
    <p:extLst>
      <p:ext uri="{BB962C8B-B14F-4D97-AF65-F5344CB8AC3E}">
        <p14:creationId xmlns:p14="http://schemas.microsoft.com/office/powerpoint/2010/main" val="3519524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6459893" cy="646331"/>
          </a:xfrm>
          <a:prstGeom prst="rect">
            <a:avLst/>
          </a:prstGeom>
          <a:noFill/>
        </p:spPr>
        <p:txBody>
          <a:bodyPr wrap="square" rtlCol="0">
            <a:spAutoFit/>
          </a:bodyPr>
          <a:lstStyle/>
          <a:p>
            <a:r>
              <a:rPr lang="en-US" sz="3600" dirty="0" err="1"/>
              <a:t>AsyncTasks</a:t>
            </a:r>
            <a:r>
              <a:rPr lang="en-US" sz="3600" dirty="0"/>
              <a:t>. Generic Types.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14</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60784" y="1096275"/>
            <a:ext cx="10345316" cy="2862322"/>
          </a:xfrm>
          <a:prstGeom prst="rect">
            <a:avLst/>
          </a:prstGeom>
        </p:spPr>
        <p:txBody>
          <a:bodyPr wrap="square">
            <a:spAutoFit/>
          </a:bodyPr>
          <a:lstStyle/>
          <a:p>
            <a:r>
              <a:rPr lang="en-US" dirty="0"/>
              <a:t>The three types used by an asynchronous task are the following:</a:t>
            </a:r>
          </a:p>
          <a:p>
            <a:endParaRPr lang="en-US" dirty="0"/>
          </a:p>
          <a:p>
            <a:pPr marL="285750" indent="-285750">
              <a:buFont typeface="Arial" panose="020B0604020202020204" pitchFamily="34" charset="0"/>
              <a:buChar char="•"/>
            </a:pPr>
            <a:r>
              <a:rPr lang="en-US" dirty="0" err="1"/>
              <a:t>Params</a:t>
            </a:r>
            <a:r>
              <a:rPr lang="en-US" dirty="0"/>
              <a:t>, the type of the parameters sent to the task upon execution.</a:t>
            </a:r>
          </a:p>
          <a:p>
            <a:pPr marL="285750" indent="-285750">
              <a:buFont typeface="Arial" panose="020B0604020202020204" pitchFamily="34" charset="0"/>
              <a:buChar char="•"/>
            </a:pPr>
            <a:r>
              <a:rPr lang="en-US" dirty="0"/>
              <a:t>Progress, the type of the progress units published during the background computation.</a:t>
            </a:r>
          </a:p>
          <a:p>
            <a:pPr marL="285750" indent="-285750">
              <a:buFont typeface="Arial" panose="020B0604020202020204" pitchFamily="34" charset="0"/>
              <a:buChar char="•"/>
            </a:pPr>
            <a:r>
              <a:rPr lang="en-US" dirty="0"/>
              <a:t>Result, the type of the result of the background computation.</a:t>
            </a:r>
          </a:p>
          <a:p>
            <a:endParaRPr lang="en-US" dirty="0"/>
          </a:p>
          <a:p>
            <a:r>
              <a:rPr lang="en-US" dirty="0"/>
              <a:t>Not all types are always used by an asynchronous task. To mark a type as unused, simply use the type Void:</a:t>
            </a:r>
          </a:p>
          <a:p>
            <a:endParaRPr lang="en-US" dirty="0"/>
          </a:p>
          <a:p>
            <a:r>
              <a:rPr lang="en-US" dirty="0"/>
              <a:t> </a:t>
            </a:r>
            <a:r>
              <a:rPr lang="en-US" b="1" dirty="0"/>
              <a:t>private class </a:t>
            </a:r>
            <a:r>
              <a:rPr lang="en-US" b="1" dirty="0" err="1"/>
              <a:t>MyTask</a:t>
            </a:r>
            <a:r>
              <a:rPr lang="en-US" b="1" dirty="0"/>
              <a:t> extends </a:t>
            </a:r>
            <a:r>
              <a:rPr lang="en-US" b="1" dirty="0" err="1"/>
              <a:t>AsyncTask</a:t>
            </a:r>
            <a:r>
              <a:rPr lang="en-US" b="1" dirty="0"/>
              <a:t>&lt;Void, Void, Void&gt; { ... }</a:t>
            </a:r>
          </a:p>
          <a:p>
            <a:r>
              <a:rPr lang="en-US" b="1" dirty="0"/>
              <a:t> </a:t>
            </a:r>
            <a:endParaRPr lang="ru-RU" b="1" dirty="0"/>
          </a:p>
        </p:txBody>
      </p:sp>
    </p:spTree>
    <p:extLst>
      <p:ext uri="{BB962C8B-B14F-4D97-AF65-F5344CB8AC3E}">
        <p14:creationId xmlns:p14="http://schemas.microsoft.com/office/powerpoint/2010/main" val="208666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6459893" cy="646331"/>
          </a:xfrm>
          <a:prstGeom prst="rect">
            <a:avLst/>
          </a:prstGeom>
          <a:noFill/>
        </p:spPr>
        <p:txBody>
          <a:bodyPr wrap="square" rtlCol="0">
            <a:spAutoFit/>
          </a:bodyPr>
          <a:lstStyle/>
          <a:p>
            <a:r>
              <a:rPr lang="en-US" sz="3600" dirty="0" err="1"/>
              <a:t>AsyncTasks</a:t>
            </a:r>
            <a:r>
              <a:rPr lang="en-US" sz="3600" dirty="0"/>
              <a:t>. 4 steps of execution.</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15</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60784" y="897196"/>
            <a:ext cx="8707016" cy="5324535"/>
          </a:xfrm>
          <a:prstGeom prst="rect">
            <a:avLst/>
          </a:prstGeom>
        </p:spPr>
        <p:txBody>
          <a:bodyPr wrap="square">
            <a:spAutoFit/>
          </a:bodyPr>
          <a:lstStyle/>
          <a:p>
            <a:r>
              <a:rPr lang="en-US" sz="1700" dirty="0"/>
              <a:t>When an asynchronous task is executed, the task goes through 4 steps:</a:t>
            </a:r>
          </a:p>
          <a:p>
            <a:endParaRPr lang="en-US" sz="1700" dirty="0"/>
          </a:p>
          <a:p>
            <a:pPr marL="285750" indent="-285750">
              <a:buFont typeface="Arial" panose="020B0604020202020204" pitchFamily="34" charset="0"/>
              <a:buChar char="•"/>
            </a:pPr>
            <a:r>
              <a:rPr lang="en-US" sz="1700" dirty="0" err="1"/>
              <a:t>onPreExecute</a:t>
            </a:r>
            <a:r>
              <a:rPr lang="en-US" sz="1700" dirty="0"/>
              <a:t>(), invoked on the UI thread before the task is executed. This step is normally used to setup the task, for instance by showing a progress bar in the user interface.</a:t>
            </a:r>
          </a:p>
          <a:p>
            <a:pPr marL="285750" indent="-285750">
              <a:buFont typeface="Arial" panose="020B0604020202020204" pitchFamily="34" charset="0"/>
              <a:buChar char="•"/>
            </a:pPr>
            <a:endParaRPr lang="en-US" sz="1700" dirty="0"/>
          </a:p>
          <a:p>
            <a:pPr marL="285750" indent="-285750">
              <a:buFont typeface="Arial" panose="020B0604020202020204" pitchFamily="34" charset="0"/>
              <a:buChar char="•"/>
            </a:pPr>
            <a:r>
              <a:rPr lang="en-US" sz="1700" dirty="0" err="1"/>
              <a:t>doInBackground</a:t>
            </a:r>
            <a:r>
              <a:rPr lang="en-US" sz="1700" dirty="0"/>
              <a:t>(</a:t>
            </a:r>
            <a:r>
              <a:rPr lang="en-US" sz="1700" dirty="0" err="1"/>
              <a:t>Params</a:t>
            </a:r>
            <a:r>
              <a:rPr lang="en-US" sz="1700" dirty="0"/>
              <a:t>...), invoked on the background thread immediately after </a:t>
            </a:r>
            <a:r>
              <a:rPr lang="en-US" sz="1700" dirty="0" err="1"/>
              <a:t>onPreExecute</a:t>
            </a:r>
            <a:r>
              <a:rPr lang="en-US" sz="1700" dirty="0"/>
              <a:t>() finishes executing. This step is used to perform background computation that can take a long time. The parameters of the asynchronous task are passed to this step. The result of the computation must be returned by this step and will be passed back to the last step. This step can also use </a:t>
            </a:r>
            <a:r>
              <a:rPr lang="en-US" sz="1700" dirty="0" err="1"/>
              <a:t>publishProgress</a:t>
            </a:r>
            <a:r>
              <a:rPr lang="en-US" sz="1700" dirty="0"/>
              <a:t>(Progress...) to publish one or more units of progress. These values are published on the UI thread, in the </a:t>
            </a:r>
            <a:r>
              <a:rPr lang="en-US" sz="1700" dirty="0" err="1"/>
              <a:t>onProgressUpdate</a:t>
            </a:r>
            <a:r>
              <a:rPr lang="en-US" sz="1700" dirty="0"/>
              <a:t>(Progress...) step.</a:t>
            </a:r>
          </a:p>
          <a:p>
            <a:pPr marL="285750" indent="-285750">
              <a:buFont typeface="Arial" panose="020B0604020202020204" pitchFamily="34" charset="0"/>
              <a:buChar char="•"/>
            </a:pPr>
            <a:endParaRPr lang="en-US" sz="1700" dirty="0"/>
          </a:p>
          <a:p>
            <a:pPr marL="285750" indent="-285750">
              <a:buFont typeface="Arial" panose="020B0604020202020204" pitchFamily="34" charset="0"/>
              <a:buChar char="•"/>
            </a:pPr>
            <a:r>
              <a:rPr lang="en-US" sz="1700" dirty="0" err="1"/>
              <a:t>onProgressUpdate</a:t>
            </a:r>
            <a:r>
              <a:rPr lang="en-US" sz="1700" dirty="0"/>
              <a:t>(Progress...), invoked on the UI thread after a call to </a:t>
            </a:r>
            <a:r>
              <a:rPr lang="en-US" sz="1700" dirty="0" err="1"/>
              <a:t>publishProgress</a:t>
            </a:r>
            <a:r>
              <a:rPr lang="en-US" sz="1700" dirty="0"/>
              <a:t>(Progress...). The timing of the execution is undefined. This method is used to display any form of progress in the user interface while the background computation is still executing. For instance, it can be used to animate a progress bar or show logs in a text field.</a:t>
            </a:r>
          </a:p>
          <a:p>
            <a:pPr marL="285750" indent="-285750">
              <a:buFont typeface="Arial" panose="020B0604020202020204" pitchFamily="34" charset="0"/>
              <a:buChar char="•"/>
            </a:pPr>
            <a:endParaRPr lang="en-US" sz="1700" dirty="0"/>
          </a:p>
          <a:p>
            <a:pPr marL="285750" indent="-285750">
              <a:buFont typeface="Arial" panose="020B0604020202020204" pitchFamily="34" charset="0"/>
              <a:buChar char="•"/>
            </a:pPr>
            <a:r>
              <a:rPr lang="en-US" sz="1700" dirty="0" err="1"/>
              <a:t>onPostExecute</a:t>
            </a:r>
            <a:r>
              <a:rPr lang="en-US" sz="1700" dirty="0"/>
              <a:t>(Result), invoked on the UI thread after the background computation finishes. The result of the background computation is passed to this step as a parameter.</a:t>
            </a:r>
            <a:endParaRPr lang="ru-RU" sz="1700" b="1" dirty="0"/>
          </a:p>
        </p:txBody>
      </p:sp>
      <p:pic>
        <p:nvPicPr>
          <p:cNvPr id="8" name="Picture 2" descr="Картинки по запросу asynctas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3156" y="1076034"/>
            <a:ext cx="3074968" cy="2354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0350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6459893" cy="646331"/>
          </a:xfrm>
          <a:prstGeom prst="rect">
            <a:avLst/>
          </a:prstGeom>
          <a:noFill/>
        </p:spPr>
        <p:txBody>
          <a:bodyPr wrap="square" rtlCol="0">
            <a:spAutoFit/>
          </a:bodyPr>
          <a:lstStyle/>
          <a:p>
            <a:r>
              <a:rPr lang="en-US" sz="3600" dirty="0" err="1"/>
              <a:t>AsyncTasks</a:t>
            </a:r>
            <a:r>
              <a:rPr lang="en-US" sz="3600" dirty="0"/>
              <a:t>. Cancelling a task.</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16</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60784" y="897196"/>
            <a:ext cx="11450216" cy="3216265"/>
          </a:xfrm>
          <a:prstGeom prst="rect">
            <a:avLst/>
          </a:prstGeom>
        </p:spPr>
        <p:txBody>
          <a:bodyPr wrap="square">
            <a:spAutoFit/>
          </a:bodyPr>
          <a:lstStyle/>
          <a:p>
            <a:r>
              <a:rPr lang="en-US" sz="1700" dirty="0"/>
              <a:t>A task can be cancelled at any time by invoking: </a:t>
            </a:r>
          </a:p>
          <a:p>
            <a:endParaRPr lang="en-US" sz="1700" dirty="0"/>
          </a:p>
          <a:p>
            <a:r>
              <a:rPr lang="en-US" sz="1600" b="1" dirty="0"/>
              <a:t>public final </a:t>
            </a:r>
            <a:r>
              <a:rPr lang="en-US" sz="1600" b="1" dirty="0" err="1"/>
              <a:t>boolean</a:t>
            </a:r>
            <a:r>
              <a:rPr lang="en-US" sz="1600" b="1" dirty="0"/>
              <a:t> cancel (</a:t>
            </a:r>
            <a:r>
              <a:rPr lang="en-US" sz="1600" b="1" dirty="0" err="1"/>
              <a:t>boolean</a:t>
            </a:r>
            <a:r>
              <a:rPr lang="en-US" sz="1600" b="1" dirty="0"/>
              <a:t> </a:t>
            </a:r>
            <a:r>
              <a:rPr lang="en-US" sz="1600" b="1" dirty="0" err="1"/>
              <a:t>mayInterruptIfRunning</a:t>
            </a:r>
            <a:r>
              <a:rPr lang="en-US" sz="1600" b="1" dirty="0"/>
              <a:t>)</a:t>
            </a:r>
            <a:endParaRPr lang="ru-RU" sz="1600" b="1" dirty="0"/>
          </a:p>
          <a:p>
            <a:endParaRPr lang="en-US" sz="1700" dirty="0"/>
          </a:p>
          <a:p>
            <a:r>
              <a:rPr lang="en-US" sz="1700" dirty="0"/>
              <a:t>Attempts to cancel execution of this task. This attempt will fail if the task has already completed, already been cancelled, or could not be cancelled for some other reason. If successful, and this task has not started when cancel is called, this task should never run. If the task has already started, then the </a:t>
            </a:r>
            <a:r>
              <a:rPr lang="en-US" sz="1700" i="1" dirty="0" err="1"/>
              <a:t>mayInterruptIfRunning</a:t>
            </a:r>
            <a:r>
              <a:rPr lang="en-US" sz="1700" dirty="0"/>
              <a:t> parameter determines whether the thread executing this task should be interrupted in an attempt to stop the task.</a:t>
            </a:r>
          </a:p>
          <a:p>
            <a:endParaRPr lang="en-US" sz="1700" dirty="0"/>
          </a:p>
          <a:p>
            <a:r>
              <a:rPr lang="en-US" sz="1700" dirty="0"/>
              <a:t>Calling this method will result in </a:t>
            </a:r>
            <a:r>
              <a:rPr lang="en-US" sz="1700" i="1" dirty="0" err="1"/>
              <a:t>onCancelled</a:t>
            </a:r>
            <a:r>
              <a:rPr lang="en-US" sz="1700" i="1" dirty="0"/>
              <a:t>(Object) </a:t>
            </a:r>
            <a:r>
              <a:rPr lang="en-US" sz="1700" dirty="0"/>
              <a:t>being invoked on the UI thread after </a:t>
            </a:r>
            <a:r>
              <a:rPr lang="en-US" sz="1700" i="1" dirty="0" err="1"/>
              <a:t>doInBackground</a:t>
            </a:r>
            <a:r>
              <a:rPr lang="en-US" sz="1700" i="1" dirty="0"/>
              <a:t>(Object[]) </a:t>
            </a:r>
            <a:r>
              <a:rPr lang="en-US" sz="1700" dirty="0"/>
              <a:t>returns. Calling this method guarantees that </a:t>
            </a:r>
            <a:r>
              <a:rPr lang="en-US" sz="1700" i="1" dirty="0" err="1"/>
              <a:t>onPostExecute</a:t>
            </a:r>
            <a:r>
              <a:rPr lang="en-US" sz="1700" i="1" dirty="0"/>
              <a:t>(Object)</a:t>
            </a:r>
            <a:r>
              <a:rPr lang="en-US" sz="1700" dirty="0"/>
              <a:t> is never invoked. After invoking this method, you should check the value returned by </a:t>
            </a:r>
            <a:r>
              <a:rPr lang="en-US" sz="1700" i="1" dirty="0" err="1"/>
              <a:t>isCancelled</a:t>
            </a:r>
            <a:r>
              <a:rPr lang="en-US" sz="1700" i="1" dirty="0"/>
              <a:t>() </a:t>
            </a:r>
            <a:r>
              <a:rPr lang="en-US" sz="1700" dirty="0"/>
              <a:t>periodically from </a:t>
            </a:r>
            <a:r>
              <a:rPr lang="en-US" sz="1700" i="1" dirty="0" err="1"/>
              <a:t>doInBackground</a:t>
            </a:r>
            <a:r>
              <a:rPr lang="en-US" sz="1700" i="1" dirty="0"/>
              <a:t>(Object[])</a:t>
            </a:r>
            <a:r>
              <a:rPr lang="en-US" sz="1700" dirty="0"/>
              <a:t> to finish the task as early as possible.</a:t>
            </a:r>
            <a:endParaRPr lang="ru-RU" sz="1700" b="1" dirty="0"/>
          </a:p>
        </p:txBody>
      </p:sp>
    </p:spTree>
    <p:extLst>
      <p:ext uri="{BB962C8B-B14F-4D97-AF65-F5344CB8AC3E}">
        <p14:creationId xmlns:p14="http://schemas.microsoft.com/office/powerpoint/2010/main" val="2242258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6459893" cy="646331"/>
          </a:xfrm>
          <a:prstGeom prst="rect">
            <a:avLst/>
          </a:prstGeom>
          <a:noFill/>
        </p:spPr>
        <p:txBody>
          <a:bodyPr wrap="square" rtlCol="0">
            <a:spAutoFit/>
          </a:bodyPr>
          <a:lstStyle/>
          <a:p>
            <a:r>
              <a:rPr lang="en-US" sz="3600" dirty="0" err="1"/>
              <a:t>AsyncTasks</a:t>
            </a:r>
            <a:r>
              <a:rPr lang="en-US" sz="3600" dirty="0"/>
              <a:t>. Cancelling a task.</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17</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60784" y="897196"/>
            <a:ext cx="5481216" cy="5309146"/>
          </a:xfrm>
          <a:prstGeom prst="rect">
            <a:avLst/>
          </a:prstGeom>
        </p:spPr>
        <p:txBody>
          <a:bodyPr wrap="square">
            <a:spAutoFit/>
          </a:bodyPr>
          <a:lstStyle/>
          <a:p>
            <a:r>
              <a:rPr lang="en-US" sz="1700" dirty="0"/>
              <a:t>A task can be cancelled at any time by invoking: </a:t>
            </a:r>
          </a:p>
          <a:p>
            <a:endParaRPr lang="en-US" sz="1700" dirty="0"/>
          </a:p>
          <a:p>
            <a:r>
              <a:rPr lang="en-US" sz="1600" b="1" dirty="0"/>
              <a:t>public final </a:t>
            </a:r>
            <a:r>
              <a:rPr lang="en-US" sz="1600" b="1" dirty="0" err="1"/>
              <a:t>boolean</a:t>
            </a:r>
            <a:r>
              <a:rPr lang="en-US" sz="1600" b="1" dirty="0"/>
              <a:t> cancel (</a:t>
            </a:r>
            <a:r>
              <a:rPr lang="en-US" sz="1600" b="1" dirty="0" err="1"/>
              <a:t>boolean</a:t>
            </a:r>
            <a:r>
              <a:rPr lang="en-US" sz="1600" b="1" dirty="0"/>
              <a:t> </a:t>
            </a:r>
            <a:r>
              <a:rPr lang="en-US" sz="1600" b="1" dirty="0" err="1"/>
              <a:t>mayInterruptIfRunning</a:t>
            </a:r>
            <a:r>
              <a:rPr lang="en-US" sz="1600" b="1" dirty="0"/>
              <a:t>)</a:t>
            </a:r>
            <a:endParaRPr lang="ru-RU" sz="1600" b="1" dirty="0"/>
          </a:p>
          <a:p>
            <a:endParaRPr lang="en-US" sz="1700" dirty="0"/>
          </a:p>
          <a:p>
            <a:r>
              <a:rPr lang="en-US" sz="1700" dirty="0"/>
              <a:t>Attempts to cancel execution of this task. This attempt will fail if the task has already completed, already been cancelled, or could not be cancelled for some other reason. If successful, and this task has not started when cancel is called, this task should never run. If the task has already started, then the </a:t>
            </a:r>
            <a:r>
              <a:rPr lang="en-US" sz="1700" i="1" dirty="0" err="1"/>
              <a:t>mayInterruptIfRunning</a:t>
            </a:r>
            <a:r>
              <a:rPr lang="en-US" sz="1700" dirty="0"/>
              <a:t> parameter determines whether the thread executing this task should be interrupted in an attempt to stop the task.</a:t>
            </a:r>
          </a:p>
          <a:p>
            <a:endParaRPr lang="en-US" sz="1700" dirty="0"/>
          </a:p>
          <a:p>
            <a:r>
              <a:rPr lang="en-US" sz="1700" dirty="0"/>
              <a:t>Calling this method will result in </a:t>
            </a:r>
            <a:r>
              <a:rPr lang="en-US" sz="1700" i="1" dirty="0" err="1"/>
              <a:t>onCancelled</a:t>
            </a:r>
            <a:r>
              <a:rPr lang="en-US" sz="1700" i="1" dirty="0"/>
              <a:t>(Object) </a:t>
            </a:r>
            <a:r>
              <a:rPr lang="en-US" sz="1700" dirty="0"/>
              <a:t>being invoked on the UI thread after </a:t>
            </a:r>
            <a:r>
              <a:rPr lang="en-US" sz="1700" i="1" dirty="0" err="1"/>
              <a:t>doInBackground</a:t>
            </a:r>
            <a:r>
              <a:rPr lang="en-US" sz="1700" i="1" dirty="0"/>
              <a:t>(Object[]) </a:t>
            </a:r>
            <a:r>
              <a:rPr lang="en-US" sz="1700" dirty="0"/>
              <a:t>returns. Calling this method guarantees that </a:t>
            </a:r>
            <a:r>
              <a:rPr lang="en-US" sz="1700" i="1" dirty="0" err="1"/>
              <a:t>onPostExecute</a:t>
            </a:r>
            <a:r>
              <a:rPr lang="en-US" sz="1700" i="1" dirty="0"/>
              <a:t>(Object)</a:t>
            </a:r>
            <a:r>
              <a:rPr lang="en-US" sz="1700" dirty="0"/>
              <a:t> is never invoked. After invoking this method, you should check the value returned by </a:t>
            </a:r>
            <a:r>
              <a:rPr lang="en-US" sz="1700" i="1" dirty="0" err="1"/>
              <a:t>isCancelled</a:t>
            </a:r>
            <a:r>
              <a:rPr lang="en-US" sz="1700" i="1" dirty="0"/>
              <a:t>() </a:t>
            </a:r>
            <a:r>
              <a:rPr lang="en-US" sz="1700" dirty="0"/>
              <a:t>periodically from </a:t>
            </a:r>
            <a:r>
              <a:rPr lang="en-US" sz="1700" i="1" dirty="0" err="1"/>
              <a:t>doInBackground</a:t>
            </a:r>
            <a:r>
              <a:rPr lang="en-US" sz="1700" i="1" dirty="0"/>
              <a:t>(Object[])</a:t>
            </a:r>
            <a:r>
              <a:rPr lang="en-US" sz="1700" dirty="0"/>
              <a:t> to finish the task as early as possible.</a:t>
            </a:r>
            <a:endParaRPr lang="ru-RU" sz="1700" b="1" dirty="0"/>
          </a:p>
        </p:txBody>
      </p:sp>
      <p:sp>
        <p:nvSpPr>
          <p:cNvPr id="2" name="Rectangle 1"/>
          <p:cNvSpPr/>
          <p:nvPr/>
        </p:nvSpPr>
        <p:spPr>
          <a:xfrm>
            <a:off x="5842000" y="1226046"/>
            <a:ext cx="6101184" cy="3046988"/>
          </a:xfrm>
          <a:prstGeom prst="rect">
            <a:avLst/>
          </a:prstGeom>
          <a:ln>
            <a:solidFill>
              <a:schemeClr val="tx1"/>
            </a:solidFill>
          </a:ln>
        </p:spPr>
        <p:txBody>
          <a:bodyPr wrap="square">
            <a:spAutoFit/>
          </a:bodyPr>
          <a:lstStyle/>
          <a:p>
            <a:pPr marL="342900" indent="-342900"/>
            <a:r>
              <a:rPr lang="en-US" sz="1600" dirty="0">
                <a:latin typeface="Courier New" panose="02070309020205020404" pitchFamily="49" charset="0"/>
                <a:cs typeface="Courier New" panose="02070309020205020404" pitchFamily="49" charset="0"/>
              </a:rPr>
              <a:t>protected void </a:t>
            </a:r>
            <a:r>
              <a:rPr lang="en-US" sz="1600" dirty="0" err="1">
                <a:latin typeface="Courier New" panose="02070309020205020404" pitchFamily="49" charset="0"/>
                <a:cs typeface="Courier New" panose="02070309020205020404" pitchFamily="49" charset="0"/>
              </a:rPr>
              <a:t>doInBackground</a:t>
            </a:r>
            <a:r>
              <a:rPr lang="en-US" sz="1600" dirty="0">
                <a:latin typeface="Courier New" panose="02070309020205020404" pitchFamily="49" charset="0"/>
                <a:cs typeface="Courier New" panose="02070309020205020404" pitchFamily="49" charset="0"/>
              </a:rPr>
              <a:t>(Void... </a:t>
            </a:r>
            <a:r>
              <a:rPr lang="en-US" sz="1600" dirty="0" err="1">
                <a:latin typeface="Courier New" panose="02070309020205020404" pitchFamily="49" charset="0"/>
                <a:cs typeface="Courier New" panose="02070309020205020404" pitchFamily="49" charset="0"/>
              </a:rPr>
              <a:t>params</a:t>
            </a:r>
            <a:r>
              <a:rPr lang="en-US" sz="1600" dirty="0">
                <a:latin typeface="Courier New" panose="02070309020205020404" pitchFamily="49" charset="0"/>
                <a:cs typeface="Courier New" panose="02070309020205020404" pitchFamily="49" charset="0"/>
              </a:rPr>
              <a:t>) {</a:t>
            </a:r>
          </a:p>
          <a:p>
            <a:pPr marL="342900" indent="-342900"/>
            <a:r>
              <a:rPr lang="en-US" sz="1600" dirty="0">
                <a:latin typeface="Courier New" panose="02070309020205020404" pitchFamily="49" charset="0"/>
                <a:cs typeface="Courier New" panose="02070309020205020404" pitchFamily="49" charset="0"/>
              </a:rPr>
              <a:t>      try {</a:t>
            </a:r>
          </a:p>
          <a:p>
            <a:pPr marL="342900" indent="-342900"/>
            <a:r>
              <a:rPr lang="en-US" sz="1600" dirty="0">
                <a:latin typeface="Courier New" panose="02070309020205020404" pitchFamily="49" charset="0"/>
                <a:cs typeface="Courier New" panose="02070309020205020404" pitchFamily="49" charset="0"/>
              </a:rPr>
              <a:t>        for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0;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&lt; 5;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a:t>
            </a:r>
          </a:p>
          <a:p>
            <a:pPr marL="342900" indent="-342900"/>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Thread.sleep</a:t>
            </a:r>
            <a:r>
              <a:rPr lang="en-US" sz="1600" dirty="0">
                <a:latin typeface="Courier New" panose="02070309020205020404" pitchFamily="49" charset="0"/>
                <a:cs typeface="Courier New" panose="02070309020205020404" pitchFamily="49" charset="0"/>
              </a:rPr>
              <a:t>(1);</a:t>
            </a:r>
          </a:p>
          <a:p>
            <a:pPr marL="342900" indent="-342900"/>
            <a:r>
              <a:rPr lang="en-US" sz="1600" dirty="0">
                <a:latin typeface="Courier New" panose="02070309020205020404" pitchFamily="49" charset="0"/>
                <a:cs typeface="Courier New" panose="02070309020205020404" pitchFamily="49" charset="0"/>
              </a:rPr>
              <a:t>          if (</a:t>
            </a:r>
            <a:r>
              <a:rPr lang="en-US" sz="1600" dirty="0" err="1">
                <a:latin typeface="Courier New" panose="02070309020205020404" pitchFamily="49" charset="0"/>
                <a:cs typeface="Courier New" panose="02070309020205020404" pitchFamily="49" charset="0"/>
              </a:rPr>
              <a:t>isCancelled</a:t>
            </a:r>
            <a:r>
              <a:rPr lang="en-US" sz="1600" dirty="0">
                <a:latin typeface="Courier New" panose="02070309020205020404" pitchFamily="49" charset="0"/>
                <a:cs typeface="Courier New" panose="02070309020205020404" pitchFamily="49" charset="0"/>
              </a:rPr>
              <a:t>()) return null;          </a:t>
            </a:r>
          </a:p>
          <a:p>
            <a:pPr marL="342900" indent="-342900"/>
            <a:r>
              <a:rPr lang="en-US" sz="1600" dirty="0">
                <a:latin typeface="Courier New" panose="02070309020205020404" pitchFamily="49" charset="0"/>
                <a:cs typeface="Courier New" panose="02070309020205020404" pitchFamily="49" charset="0"/>
              </a:rPr>
              <a:t>        }</a:t>
            </a:r>
          </a:p>
          <a:p>
            <a:pPr marL="342900" indent="-342900"/>
            <a:r>
              <a:rPr lang="en-US" sz="1600" dirty="0">
                <a:latin typeface="Courier New" panose="02070309020205020404" pitchFamily="49" charset="0"/>
                <a:cs typeface="Courier New" panose="02070309020205020404" pitchFamily="49" charset="0"/>
              </a:rPr>
              <a:t>      } catch (</a:t>
            </a:r>
            <a:r>
              <a:rPr lang="en-US" sz="1600" dirty="0" err="1">
                <a:latin typeface="Courier New" panose="02070309020205020404" pitchFamily="49" charset="0"/>
                <a:cs typeface="Courier New" panose="02070309020205020404" pitchFamily="49" charset="0"/>
              </a:rPr>
              <a:t>InterruptedException</a:t>
            </a:r>
            <a:r>
              <a:rPr lang="en-US" sz="1600" dirty="0">
                <a:latin typeface="Courier New" panose="02070309020205020404" pitchFamily="49" charset="0"/>
                <a:cs typeface="Courier New" panose="02070309020205020404" pitchFamily="49" charset="0"/>
              </a:rPr>
              <a:t> e) {</a:t>
            </a:r>
          </a:p>
          <a:p>
            <a:pPr marL="342900" indent="-342900"/>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Log.d</a:t>
            </a:r>
            <a:r>
              <a:rPr lang="en-US" sz="1600" dirty="0">
                <a:latin typeface="Courier New" panose="02070309020205020404" pitchFamily="49" charset="0"/>
                <a:cs typeface="Courier New" panose="02070309020205020404" pitchFamily="49" charset="0"/>
              </a:rPr>
              <a:t>(LOG_TAG, "Interrupted");</a:t>
            </a:r>
          </a:p>
          <a:p>
            <a:pPr marL="342900" indent="-342900"/>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e.printStackTrace</a:t>
            </a:r>
            <a:r>
              <a:rPr lang="en-US" sz="1600" dirty="0">
                <a:latin typeface="Courier New" panose="02070309020205020404" pitchFamily="49" charset="0"/>
                <a:cs typeface="Courier New" panose="02070309020205020404" pitchFamily="49" charset="0"/>
              </a:rPr>
              <a:t>();</a:t>
            </a:r>
          </a:p>
          <a:p>
            <a:pPr marL="342900" indent="-342900"/>
            <a:r>
              <a:rPr lang="en-US" sz="1600" dirty="0">
                <a:latin typeface="Courier New" panose="02070309020205020404" pitchFamily="49" charset="0"/>
                <a:cs typeface="Courier New" panose="02070309020205020404" pitchFamily="49" charset="0"/>
              </a:rPr>
              <a:t>      }</a:t>
            </a:r>
          </a:p>
          <a:p>
            <a:pPr marL="342900" indent="-342900"/>
            <a:r>
              <a:rPr lang="en-US" sz="1600" dirty="0">
                <a:latin typeface="Courier New" panose="02070309020205020404" pitchFamily="49" charset="0"/>
                <a:cs typeface="Courier New" panose="02070309020205020404" pitchFamily="49" charset="0"/>
              </a:rPr>
              <a:t>      return null;</a:t>
            </a:r>
          </a:p>
          <a:p>
            <a:pPr marL="342900" indent="-342900"/>
            <a:r>
              <a:rPr lang="en-US" sz="16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114084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6459893" cy="646331"/>
          </a:xfrm>
          <a:prstGeom prst="rect">
            <a:avLst/>
          </a:prstGeom>
          <a:noFill/>
        </p:spPr>
        <p:txBody>
          <a:bodyPr wrap="square" rtlCol="0">
            <a:spAutoFit/>
          </a:bodyPr>
          <a:lstStyle/>
          <a:p>
            <a:r>
              <a:rPr lang="en-US" sz="3600" dirty="0" err="1"/>
              <a:t>AsyncTasks</a:t>
            </a:r>
            <a:r>
              <a:rPr lang="en-US" sz="3600" dirty="0"/>
              <a:t>. Threading Rules.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18</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26097" y="1076034"/>
            <a:ext cx="11582401" cy="2339102"/>
          </a:xfrm>
          <a:prstGeom prst="rect">
            <a:avLst/>
          </a:prstGeom>
        </p:spPr>
        <p:txBody>
          <a:bodyPr wrap="square">
            <a:spAutoFit/>
          </a:bodyPr>
          <a:lstStyle/>
          <a:p>
            <a:r>
              <a:rPr lang="en-US" sz="2000" b="1" dirty="0"/>
              <a:t>There are a few threading rules that must be followed for this class to work properly:</a:t>
            </a:r>
          </a:p>
          <a:p>
            <a:endParaRPr lang="en-US" dirty="0"/>
          </a:p>
          <a:p>
            <a:pPr marL="285750" indent="-285750">
              <a:buFont typeface="Arial" panose="020B0604020202020204" pitchFamily="34" charset="0"/>
              <a:buChar char="•"/>
            </a:pPr>
            <a:r>
              <a:rPr lang="en-US" dirty="0"/>
              <a:t>The </a:t>
            </a:r>
            <a:r>
              <a:rPr lang="en-US" dirty="0" err="1"/>
              <a:t>AsyncTask</a:t>
            </a:r>
            <a:r>
              <a:rPr lang="en-US" dirty="0"/>
              <a:t> class must be loaded on the UI thread. This is done automatically as of JELLY_BEAN.</a:t>
            </a:r>
          </a:p>
          <a:p>
            <a:pPr marL="285750" indent="-285750">
              <a:buFont typeface="Arial" panose="020B0604020202020204" pitchFamily="34" charset="0"/>
              <a:buChar char="•"/>
            </a:pPr>
            <a:r>
              <a:rPr lang="en-US" dirty="0"/>
              <a:t>The task instance must be created on the UI thread.</a:t>
            </a:r>
          </a:p>
          <a:p>
            <a:pPr marL="285750" indent="-285750">
              <a:buFont typeface="Arial" panose="020B0604020202020204" pitchFamily="34" charset="0"/>
              <a:buChar char="•"/>
            </a:pPr>
            <a:r>
              <a:rPr lang="en-US" dirty="0"/>
              <a:t>execute(</a:t>
            </a:r>
            <a:r>
              <a:rPr lang="en-US" dirty="0" err="1"/>
              <a:t>Params</a:t>
            </a:r>
            <a:r>
              <a:rPr lang="en-US" dirty="0"/>
              <a:t>...) must be invoked on the UI thread.</a:t>
            </a:r>
          </a:p>
          <a:p>
            <a:pPr marL="285750" indent="-285750">
              <a:buFont typeface="Arial" panose="020B0604020202020204" pitchFamily="34" charset="0"/>
              <a:buChar char="•"/>
            </a:pPr>
            <a:r>
              <a:rPr lang="en-US" dirty="0"/>
              <a:t>Do not call </a:t>
            </a:r>
            <a:r>
              <a:rPr lang="en-US" dirty="0" err="1"/>
              <a:t>onPreExecute</a:t>
            </a:r>
            <a:r>
              <a:rPr lang="en-US" dirty="0"/>
              <a:t>(), </a:t>
            </a:r>
            <a:r>
              <a:rPr lang="en-US" dirty="0" err="1"/>
              <a:t>onPostExecute</a:t>
            </a:r>
            <a:r>
              <a:rPr lang="en-US" dirty="0"/>
              <a:t>(Result), </a:t>
            </a:r>
            <a:r>
              <a:rPr lang="en-US" dirty="0" err="1"/>
              <a:t>doInBackground</a:t>
            </a:r>
            <a:r>
              <a:rPr lang="en-US" dirty="0"/>
              <a:t>(</a:t>
            </a:r>
            <a:r>
              <a:rPr lang="en-US" dirty="0" err="1"/>
              <a:t>Params</a:t>
            </a:r>
            <a:r>
              <a:rPr lang="en-US" dirty="0"/>
              <a:t>...), </a:t>
            </a:r>
            <a:r>
              <a:rPr lang="en-US" dirty="0" err="1"/>
              <a:t>onProgressUpdate</a:t>
            </a:r>
            <a:r>
              <a:rPr lang="en-US" dirty="0"/>
              <a:t>(Progress...) manually.</a:t>
            </a:r>
          </a:p>
          <a:p>
            <a:pPr marL="285750" indent="-285750">
              <a:buFont typeface="Arial" panose="020B0604020202020204" pitchFamily="34" charset="0"/>
              <a:buChar char="•"/>
            </a:pPr>
            <a:r>
              <a:rPr lang="en-US" dirty="0"/>
              <a:t>The task can be executed only once (an exception will be thrown if a second execution is attempted.)</a:t>
            </a:r>
            <a:endParaRPr lang="ru-RU" dirty="0"/>
          </a:p>
        </p:txBody>
      </p:sp>
    </p:spTree>
    <p:extLst>
      <p:ext uri="{BB962C8B-B14F-4D97-AF65-F5344CB8AC3E}">
        <p14:creationId xmlns:p14="http://schemas.microsoft.com/office/powerpoint/2010/main" val="2125019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6459893" cy="646331"/>
          </a:xfrm>
          <a:prstGeom prst="rect">
            <a:avLst/>
          </a:prstGeom>
          <a:noFill/>
        </p:spPr>
        <p:txBody>
          <a:bodyPr wrap="square" rtlCol="0">
            <a:spAutoFit/>
          </a:bodyPr>
          <a:lstStyle/>
          <a:p>
            <a:r>
              <a:rPr lang="en-US" sz="3600" dirty="0" err="1"/>
              <a:t>AsyncTasks</a:t>
            </a:r>
            <a:r>
              <a:rPr lang="en-US" sz="3600" dirty="0"/>
              <a:t>. Order of Execution</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19</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8217" y="2794000"/>
            <a:ext cx="10353607" cy="2501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393441" y="1107833"/>
            <a:ext cx="11517085" cy="1508105"/>
          </a:xfrm>
          <a:prstGeom prst="rect">
            <a:avLst/>
          </a:prstGeom>
        </p:spPr>
        <p:txBody>
          <a:bodyPr wrap="square">
            <a:spAutoFit/>
          </a:bodyPr>
          <a:lstStyle/>
          <a:p>
            <a:r>
              <a:rPr lang="en-US" sz="2000" b="1" dirty="0"/>
              <a:t>Order of execution</a:t>
            </a:r>
          </a:p>
          <a:p>
            <a:r>
              <a:rPr lang="en-US" dirty="0"/>
              <a:t>When first introduced, </a:t>
            </a:r>
            <a:r>
              <a:rPr lang="en-US" dirty="0" err="1"/>
              <a:t>AsyncTasks</a:t>
            </a:r>
            <a:r>
              <a:rPr lang="en-US" dirty="0"/>
              <a:t> were executed serially on a single background thread. Starting with DONUT, this was changed to a pool of threads allowing multiple tasks to operate in parallel. Starting with HONEYCOMB, tasks are executed on a single thread to avoid common application errors caused by parallel execution. If you truly want parallel execution, you can invoke </a:t>
            </a:r>
            <a:r>
              <a:rPr lang="en-US" dirty="0" err="1"/>
              <a:t>executeOnExecutor</a:t>
            </a:r>
            <a:r>
              <a:rPr lang="en-US" dirty="0"/>
              <a:t>(</a:t>
            </a:r>
            <a:r>
              <a:rPr lang="en-US" dirty="0" err="1"/>
              <a:t>java.util.concurrent.Executor</a:t>
            </a:r>
            <a:r>
              <a:rPr lang="en-US" dirty="0"/>
              <a:t>, Object[]) with THREAD_POOL_EXECUTOR.</a:t>
            </a:r>
          </a:p>
        </p:txBody>
      </p:sp>
    </p:spTree>
    <p:extLst>
      <p:ext uri="{BB962C8B-B14F-4D97-AF65-F5344CB8AC3E}">
        <p14:creationId xmlns:p14="http://schemas.microsoft.com/office/powerpoint/2010/main" val="834515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93625" cy="646331"/>
          </a:xfrm>
          <a:prstGeom prst="rect">
            <a:avLst/>
          </a:prstGeom>
          <a:noFill/>
        </p:spPr>
        <p:txBody>
          <a:bodyPr wrap="square" rtlCol="0">
            <a:spAutoFit/>
          </a:bodyPr>
          <a:lstStyle/>
          <a:p>
            <a:r>
              <a:rPr lang="en-US" sz="3600" dirty="0"/>
              <a:t>Approaches to Work in Background</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2</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098" y="1075827"/>
            <a:ext cx="11214419" cy="3170099"/>
          </a:xfrm>
          <a:prstGeom prst="rect">
            <a:avLst/>
          </a:prstGeom>
        </p:spPr>
        <p:txBody>
          <a:bodyPr wrap="square">
            <a:spAutoFit/>
          </a:bodyPr>
          <a:lstStyle/>
          <a:p>
            <a:r>
              <a:rPr lang="en-US" sz="2000" dirty="0"/>
              <a:t>Main thread in Android application is always UI thread. </a:t>
            </a:r>
          </a:p>
          <a:p>
            <a:r>
              <a:rPr lang="en-US" sz="2000" dirty="0"/>
              <a:t>All operations longer than several seconds </a:t>
            </a:r>
            <a:r>
              <a:rPr lang="en-US" sz="2000" b="1" dirty="0"/>
              <a:t>MUST</a:t>
            </a:r>
            <a:r>
              <a:rPr lang="en-US" sz="2000" dirty="0"/>
              <a:t> be on separate threads in order not to freeze UI. </a:t>
            </a:r>
          </a:p>
          <a:p>
            <a:r>
              <a:rPr lang="en-US" sz="2000" dirty="0"/>
              <a:t>You can do this using the following: </a:t>
            </a:r>
          </a:p>
          <a:p>
            <a:endParaRPr lang="en-US" sz="2000" dirty="0"/>
          </a:p>
          <a:p>
            <a:pPr marL="742950" lvl="1" indent="-285750">
              <a:buFont typeface="Arial" panose="020B0604020202020204" pitchFamily="34" charset="0"/>
              <a:buChar char="•"/>
            </a:pPr>
            <a:r>
              <a:rPr lang="en-US" sz="2000" dirty="0"/>
              <a:t>Thread</a:t>
            </a:r>
          </a:p>
          <a:p>
            <a:pPr marL="742950" lvl="1" indent="-285750">
              <a:buFont typeface="Arial" panose="020B0604020202020204" pitchFamily="34" charset="0"/>
              <a:buChar char="•"/>
            </a:pPr>
            <a:r>
              <a:rPr lang="en-US" sz="2000" dirty="0" err="1"/>
              <a:t>AsyncTask</a:t>
            </a:r>
            <a:endParaRPr lang="en-US" sz="2000" dirty="0"/>
          </a:p>
          <a:p>
            <a:pPr marL="742950" lvl="1" indent="-285750">
              <a:buFont typeface="Arial" panose="020B0604020202020204" pitchFamily="34" charset="0"/>
              <a:buChar char="•"/>
            </a:pPr>
            <a:r>
              <a:rPr lang="en-US" sz="2000" dirty="0" err="1"/>
              <a:t>HandlerThread</a:t>
            </a:r>
            <a:endParaRPr lang="en-US" sz="2000" dirty="0"/>
          </a:p>
          <a:p>
            <a:pPr marL="742950" lvl="1" indent="-285750">
              <a:buFont typeface="Arial" panose="020B0604020202020204" pitchFamily="34" charset="0"/>
              <a:buChar char="•"/>
            </a:pPr>
            <a:r>
              <a:rPr lang="en-US" sz="2000" dirty="0"/>
              <a:t>Service</a:t>
            </a:r>
          </a:p>
          <a:p>
            <a:pPr marL="285750" indent="-285750">
              <a:buFont typeface="Arial" panose="020B0604020202020204" pitchFamily="34" charset="0"/>
              <a:buChar char="•"/>
            </a:pPr>
            <a:endParaRPr lang="en-US" sz="2000" dirty="0"/>
          </a:p>
          <a:p>
            <a:r>
              <a:rPr lang="en-US" sz="2000" dirty="0"/>
              <a:t>Attempt to perform network request from UI thread will cause </a:t>
            </a:r>
            <a:r>
              <a:rPr lang="en-US" sz="2000" dirty="0" err="1"/>
              <a:t>NetworkOnMainThreadException</a:t>
            </a:r>
            <a:r>
              <a:rPr lang="en-US" sz="2000" dirty="0"/>
              <a:t>. </a:t>
            </a:r>
          </a:p>
        </p:txBody>
      </p:sp>
    </p:spTree>
    <p:extLst>
      <p:ext uri="{BB962C8B-B14F-4D97-AF65-F5344CB8AC3E}">
        <p14:creationId xmlns:p14="http://schemas.microsoft.com/office/powerpoint/2010/main" val="1079698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6459893" cy="646331"/>
          </a:xfrm>
          <a:prstGeom prst="rect">
            <a:avLst/>
          </a:prstGeom>
          <a:noFill/>
        </p:spPr>
        <p:txBody>
          <a:bodyPr wrap="square" rtlCol="0">
            <a:spAutoFit/>
          </a:bodyPr>
          <a:lstStyle/>
          <a:p>
            <a:r>
              <a:rPr lang="en-US" sz="3600" dirty="0" err="1"/>
              <a:t>AsyncTasks</a:t>
            </a:r>
            <a:r>
              <a:rPr lang="en-US" sz="3600" dirty="0"/>
              <a:t>. Possible Issues. </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20</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2"/>
          <p:cNvSpPr txBox="1">
            <a:spLocks/>
          </p:cNvSpPr>
          <p:nvPr/>
        </p:nvSpPr>
        <p:spPr>
          <a:xfrm>
            <a:off x="426098" y="1076034"/>
            <a:ext cx="10706095" cy="45100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AutoNum type="arabicPeriod"/>
            </a:pPr>
            <a:r>
              <a:rPr lang="en-US" sz="1800" dirty="0"/>
              <a:t>When the Activity is restarted, your </a:t>
            </a:r>
            <a:r>
              <a:rPr lang="en-US" sz="1800" dirty="0" err="1"/>
              <a:t>AsyncTask’s</a:t>
            </a:r>
            <a:r>
              <a:rPr lang="en-US" sz="1800" dirty="0"/>
              <a:t> reference to the Activity is invalid, so </a:t>
            </a:r>
            <a:r>
              <a:rPr lang="en-US" sz="1800" dirty="0" err="1"/>
              <a:t>onPostExecute</a:t>
            </a:r>
            <a:r>
              <a:rPr lang="en-US" sz="1800" dirty="0"/>
              <a:t>() will cause application to crash, and an exception similar to these ones will be thrown:  </a:t>
            </a:r>
            <a:r>
              <a:rPr lang="en-US" sz="1800" dirty="0" err="1"/>
              <a:t>java.lang.IllegalArgumentException</a:t>
            </a:r>
            <a:r>
              <a:rPr lang="en-US" sz="1800" dirty="0"/>
              <a:t>: View not attached to window manager, or Activity has leaked window </a:t>
            </a:r>
            <a:r>
              <a:rPr lang="en-US" sz="1800" dirty="0" err="1"/>
              <a:t>com.android.internal.policy</a:t>
            </a:r>
            <a:r>
              <a:rPr lang="en-US" sz="1800" dirty="0"/>
              <a:t>….</a:t>
            </a:r>
          </a:p>
          <a:p>
            <a:pPr marL="342900" indent="-342900">
              <a:buAutoNum type="arabicPeriod"/>
            </a:pPr>
            <a:r>
              <a:rPr lang="en-US" sz="1800" dirty="0"/>
              <a:t>If we continue processing a background task after the Activity has finished, we are probably doing unnecessary work, and therefore wasting CPU and other resources (including battery life), which could be put to better use. </a:t>
            </a:r>
          </a:p>
          <a:p>
            <a:pPr marL="342900" indent="-342900">
              <a:buAutoNum type="arabicPeriod"/>
            </a:pPr>
            <a:r>
              <a:rPr lang="en-US" sz="1800" dirty="0"/>
              <a:t>Any object references held by the </a:t>
            </a:r>
            <a:r>
              <a:rPr lang="en-US" sz="1800" i="1" dirty="0" err="1"/>
              <a:t>AsyncTask</a:t>
            </a:r>
            <a:r>
              <a:rPr lang="en-US" sz="1800" dirty="0"/>
              <a:t> will not be eligible for garbage collection until the task explicitly nulls those references or completes and is itself eligible for garbage collection. Since our </a:t>
            </a:r>
            <a:r>
              <a:rPr lang="en-US" sz="1800" i="1" dirty="0" err="1"/>
              <a:t>AsyncTask</a:t>
            </a:r>
            <a:r>
              <a:rPr lang="en-US" sz="1800" dirty="0"/>
              <a:t> probably references the Activity or parts of the </a:t>
            </a:r>
            <a:r>
              <a:rPr lang="en-US" sz="1800" i="1" dirty="0"/>
              <a:t>View</a:t>
            </a:r>
            <a:r>
              <a:rPr lang="en-US" sz="1800" dirty="0"/>
              <a:t> hierarchy, we can easily leak a significant amount of memory in this way. A common usage of </a:t>
            </a:r>
            <a:r>
              <a:rPr lang="en-US" sz="1800" i="1" dirty="0" err="1"/>
              <a:t>AsyncTask</a:t>
            </a:r>
            <a:r>
              <a:rPr lang="en-US" sz="1800" dirty="0"/>
              <a:t> is to declare it as an anonymous inner class of the host </a:t>
            </a:r>
            <a:r>
              <a:rPr lang="en-US" sz="1800" i="1" dirty="0"/>
              <a:t>Activity</a:t>
            </a:r>
            <a:r>
              <a:rPr lang="en-US" sz="1800" dirty="0"/>
              <a:t>, which creates an implicit reference to the Activity and an even bigger memory leak.</a:t>
            </a:r>
          </a:p>
          <a:p>
            <a:pPr marL="342900" indent="-342900">
              <a:buAutoNum type="arabicPeriod"/>
            </a:pPr>
            <a:endParaRPr lang="ru-RU" sz="1800" dirty="0"/>
          </a:p>
        </p:txBody>
      </p:sp>
    </p:spTree>
    <p:extLst>
      <p:ext uri="{BB962C8B-B14F-4D97-AF65-F5344CB8AC3E}">
        <p14:creationId xmlns:p14="http://schemas.microsoft.com/office/powerpoint/2010/main" val="3206401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6459893" cy="646331"/>
          </a:xfrm>
          <a:prstGeom prst="rect">
            <a:avLst/>
          </a:prstGeom>
          <a:noFill/>
        </p:spPr>
        <p:txBody>
          <a:bodyPr wrap="square" rtlCol="0">
            <a:spAutoFit/>
          </a:bodyPr>
          <a:lstStyle/>
          <a:p>
            <a:r>
              <a:rPr lang="en-US" sz="3600" dirty="0" err="1"/>
              <a:t>AsyncTasks</a:t>
            </a:r>
            <a:r>
              <a:rPr lang="en-US" sz="3600" dirty="0"/>
              <a:t>. Tips &amp; Tricks.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21</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2"/>
          <p:cNvSpPr txBox="1">
            <a:spLocks/>
          </p:cNvSpPr>
          <p:nvPr/>
        </p:nvSpPr>
        <p:spPr>
          <a:xfrm>
            <a:off x="426098" y="1076034"/>
            <a:ext cx="10706095" cy="45100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A bit of job to make execution memory-safe</a:t>
            </a:r>
          </a:p>
          <a:p>
            <a:pPr marL="342900" indent="-342900"/>
            <a:r>
              <a:rPr lang="en-US" sz="2000" dirty="0"/>
              <a:t>Make Thread/</a:t>
            </a:r>
            <a:r>
              <a:rPr lang="en-US" sz="2000" dirty="0" err="1"/>
              <a:t>AsyncTask</a:t>
            </a:r>
            <a:r>
              <a:rPr lang="en-US" sz="2000" dirty="0"/>
              <a:t> subclass static (if inside the Activity) or a standalone class so they do not retain the implicit reference to the parent Activity.  Instead, an Activity reference is explicitly passed to the task.</a:t>
            </a:r>
          </a:p>
          <a:p>
            <a:pPr marL="342900" indent="-342900"/>
            <a:r>
              <a:rPr lang="en-US" sz="2000" dirty="0"/>
              <a:t>In the constructor, pass in the Activity object and use a </a:t>
            </a:r>
            <a:r>
              <a:rPr lang="en-US" sz="2000" dirty="0" err="1"/>
              <a:t>WeakReference</a:t>
            </a:r>
            <a:r>
              <a:rPr lang="en-US" sz="2000" dirty="0"/>
              <a:t> to hold it</a:t>
            </a:r>
          </a:p>
          <a:p>
            <a:pPr marL="342900" indent="-342900"/>
            <a:r>
              <a:rPr lang="en-US" sz="2000" dirty="0"/>
              <a:t>Check the Activity </a:t>
            </a:r>
            <a:r>
              <a:rPr lang="en-US" sz="2000" dirty="0" err="1"/>
              <a:t>WeakReference</a:t>
            </a:r>
            <a:r>
              <a:rPr lang="en-US" sz="2000" dirty="0"/>
              <a:t> contents for null on each access</a:t>
            </a:r>
          </a:p>
          <a:p>
            <a:pPr marL="342900" indent="-342900"/>
            <a:r>
              <a:rPr lang="en-US" sz="2000" dirty="0"/>
              <a:t>Remember to end thread execution no later than </a:t>
            </a:r>
            <a:r>
              <a:rPr lang="en-US" sz="2000" dirty="0" err="1"/>
              <a:t>onDestroy</a:t>
            </a:r>
            <a:r>
              <a:rPr lang="en-US" sz="2000" dirty="0"/>
              <a:t> ()</a:t>
            </a:r>
            <a:endParaRPr lang="ru-RU" sz="2000" dirty="0"/>
          </a:p>
        </p:txBody>
      </p:sp>
      <p:sp>
        <p:nvSpPr>
          <p:cNvPr id="12" name="Cloud 11"/>
          <p:cNvSpPr/>
          <p:nvPr/>
        </p:nvSpPr>
        <p:spPr>
          <a:xfrm>
            <a:off x="8140700" y="3186509"/>
            <a:ext cx="3403600" cy="1667669"/>
          </a:xfrm>
          <a:prstGeom prst="clou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Sample: </a:t>
            </a:r>
            <a:r>
              <a:rPr lang="en-US" sz="2000" b="1" dirty="0" err="1">
                <a:solidFill>
                  <a:schemeClr val="tx1"/>
                </a:solidFill>
              </a:rPr>
              <a:t>AsyncTaskSample</a:t>
            </a:r>
            <a:endParaRPr lang="ru-RU" sz="2000" b="1" dirty="0">
              <a:solidFill>
                <a:schemeClr val="tx1"/>
              </a:solidFill>
            </a:endParaRPr>
          </a:p>
        </p:txBody>
      </p:sp>
    </p:spTree>
    <p:extLst>
      <p:ext uri="{BB962C8B-B14F-4D97-AF65-F5344CB8AC3E}">
        <p14:creationId xmlns:p14="http://schemas.microsoft.com/office/powerpoint/2010/main" val="3873898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0" y="0"/>
            <a:ext cx="12192000" cy="4937760"/>
          </a:xfrm>
          <a:prstGeom prst="rect">
            <a:avLst/>
          </a:prstGeom>
        </p:spPr>
      </p:pic>
      <p:sp>
        <p:nvSpPr>
          <p:cNvPr id="2" name="TextBox 1"/>
          <p:cNvSpPr txBox="1"/>
          <p:nvPr/>
        </p:nvSpPr>
        <p:spPr>
          <a:xfrm>
            <a:off x="6096000" y="2468880"/>
            <a:ext cx="6072188" cy="2123658"/>
          </a:xfrm>
          <a:prstGeom prst="rect">
            <a:avLst/>
          </a:prstGeom>
          <a:solidFill>
            <a:srgbClr val="002060"/>
          </a:solidFill>
        </p:spPr>
        <p:txBody>
          <a:bodyPr wrap="square" rtlCol="0">
            <a:spAutoFit/>
          </a:bodyPr>
          <a:lstStyle/>
          <a:p>
            <a:r>
              <a:rPr lang="en-US" sz="4400" dirty="0">
                <a:solidFill>
                  <a:schemeClr val="bg1"/>
                </a:solidFill>
              </a:rPr>
              <a:t>Approaches to work in Background. </a:t>
            </a:r>
            <a:r>
              <a:rPr lang="en-US" sz="4400" dirty="0" err="1">
                <a:solidFill>
                  <a:schemeClr val="bg1"/>
                </a:solidFill>
              </a:rPr>
              <a:t>HandlerThreads</a:t>
            </a:r>
            <a:r>
              <a:rPr lang="en-US" sz="4400" dirty="0">
                <a:solidFill>
                  <a:schemeClr val="bg1"/>
                </a:solidFill>
              </a:rPr>
              <a:t>.</a:t>
            </a:r>
            <a:endParaRPr lang="ru-RU" sz="4400" dirty="0">
              <a:solidFill>
                <a:schemeClr val="bg1"/>
              </a:solidFill>
            </a:endParaRPr>
          </a:p>
        </p:txBody>
      </p:sp>
    </p:spTree>
    <p:extLst>
      <p:ext uri="{BB962C8B-B14F-4D97-AF65-F5344CB8AC3E}">
        <p14:creationId xmlns:p14="http://schemas.microsoft.com/office/powerpoint/2010/main" val="1520702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9713221" cy="646331"/>
          </a:xfrm>
          <a:prstGeom prst="rect">
            <a:avLst/>
          </a:prstGeom>
          <a:noFill/>
        </p:spPr>
        <p:txBody>
          <a:bodyPr wrap="square" rtlCol="0">
            <a:spAutoFit/>
          </a:bodyPr>
          <a:lstStyle/>
          <a:p>
            <a:r>
              <a:rPr lang="en-US" sz="3600" dirty="0" err="1"/>
              <a:t>HandlerThreads</a:t>
            </a:r>
            <a:r>
              <a:rPr lang="en-US" sz="3600" dirty="0"/>
              <a:t>. Architecture</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23</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2" name="Shape 98"/>
          <p:cNvSpPr txBox="1">
            <a:spLocks/>
          </p:cNvSpPr>
          <p:nvPr/>
        </p:nvSpPr>
        <p:spPr>
          <a:xfrm>
            <a:off x="360784" y="995529"/>
            <a:ext cx="9519591" cy="4428299"/>
          </a:xfrm>
          <a:prstGeom prst="rect">
            <a:avLst/>
          </a:prstGeom>
        </p:spPr>
        <p:txBody>
          <a:bodyPr vert="horz" lIns="91425" tIns="91425" rIns="91425" bIns="91425"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dirty="0" err="1"/>
              <a:t>HandlerThread</a:t>
            </a:r>
            <a:r>
              <a:rPr lang="en-US" sz="2000" dirty="0"/>
              <a:t> = Thread + </a:t>
            </a:r>
            <a:r>
              <a:rPr lang="en-US" sz="2000" dirty="0" err="1"/>
              <a:t>Looper</a:t>
            </a:r>
            <a:r>
              <a:rPr lang="en-US" sz="2000" dirty="0"/>
              <a:t> + </a:t>
            </a:r>
            <a:r>
              <a:rPr lang="en-US" sz="2000" dirty="0" err="1"/>
              <a:t>MessageQueue</a:t>
            </a:r>
            <a:endParaRPr lang="en-US" sz="2000" dirty="0"/>
          </a:p>
        </p:txBody>
      </p:sp>
      <p:pic>
        <p:nvPicPr>
          <p:cNvPr id="1026" name="Picture 2" descr="https://s.nikitaog.me/android/Loope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098" y="1722367"/>
            <a:ext cx="5482737" cy="409250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375400" y="1732350"/>
            <a:ext cx="5308600" cy="2585323"/>
          </a:xfrm>
          <a:prstGeom prst="rect">
            <a:avLst/>
          </a:prstGeom>
        </p:spPr>
        <p:txBody>
          <a:bodyPr wrap="square">
            <a:spAutoFit/>
          </a:bodyPr>
          <a:lstStyle/>
          <a:p>
            <a:pPr marL="285750" indent="-285750">
              <a:buFont typeface="Arial" panose="020B0604020202020204" pitchFamily="34" charset="0"/>
              <a:buChar char="•"/>
            </a:pPr>
            <a:r>
              <a:rPr lang="en-US" dirty="0" err="1"/>
              <a:t>Looper</a:t>
            </a:r>
            <a:r>
              <a:rPr lang="en-US" dirty="0"/>
              <a:t> is a worker, that serves a </a:t>
            </a:r>
            <a:r>
              <a:rPr lang="en-US" dirty="0" err="1"/>
              <a:t>MessageQueue</a:t>
            </a:r>
            <a:r>
              <a:rPr lang="en-US" dirty="0"/>
              <a:t> for a current thread. </a:t>
            </a:r>
          </a:p>
          <a:p>
            <a:pPr marL="285750" indent="-285750">
              <a:buFont typeface="Arial" panose="020B0604020202020204" pitchFamily="34" charset="0"/>
              <a:buChar char="•"/>
            </a:pPr>
            <a:r>
              <a:rPr lang="en-US" dirty="0" err="1"/>
              <a:t>MessageQueue</a:t>
            </a:r>
            <a:r>
              <a:rPr lang="en-US" dirty="0"/>
              <a:t> is a queue that has tasks called messages which should be processed. </a:t>
            </a:r>
          </a:p>
          <a:p>
            <a:pPr marL="285750" indent="-285750">
              <a:buFont typeface="Arial" panose="020B0604020202020204" pitchFamily="34" charset="0"/>
              <a:buChar char="•"/>
            </a:pPr>
            <a:r>
              <a:rPr lang="en-US" dirty="0" err="1"/>
              <a:t>Looper</a:t>
            </a:r>
            <a:r>
              <a:rPr lang="en-US" dirty="0"/>
              <a:t> loops through this queue and sends messages to corresponding handlers to process. </a:t>
            </a:r>
          </a:p>
          <a:p>
            <a:pPr marL="285750" indent="-285750">
              <a:buFont typeface="Arial" panose="020B0604020202020204" pitchFamily="34" charset="0"/>
              <a:buChar char="•"/>
            </a:pPr>
            <a:r>
              <a:rPr lang="en-US" dirty="0"/>
              <a:t>Any thread can have only one unique </a:t>
            </a:r>
            <a:r>
              <a:rPr lang="en-US" dirty="0" err="1"/>
              <a:t>Looper</a:t>
            </a:r>
            <a:r>
              <a:rPr lang="en-US" dirty="0"/>
              <a:t>.</a:t>
            </a:r>
          </a:p>
          <a:p>
            <a:pPr marL="285750" indent="-285750">
              <a:buFont typeface="Arial" panose="020B0604020202020204" pitchFamily="34" charset="0"/>
              <a:buChar char="•"/>
            </a:pPr>
            <a:r>
              <a:rPr lang="en-US" dirty="0"/>
              <a:t>Handler is a class with 2 basic functions: post tasks to the </a:t>
            </a:r>
            <a:r>
              <a:rPr lang="en-US" dirty="0" err="1"/>
              <a:t>MessageQueue</a:t>
            </a:r>
            <a:r>
              <a:rPr lang="en-US" dirty="0"/>
              <a:t> and process them. </a:t>
            </a:r>
            <a:endParaRPr lang="ru-RU" dirty="0"/>
          </a:p>
        </p:txBody>
      </p:sp>
    </p:spTree>
    <p:extLst>
      <p:ext uri="{BB962C8B-B14F-4D97-AF65-F5344CB8AC3E}">
        <p14:creationId xmlns:p14="http://schemas.microsoft.com/office/powerpoint/2010/main" val="366475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9713221" cy="646331"/>
          </a:xfrm>
          <a:prstGeom prst="rect">
            <a:avLst/>
          </a:prstGeom>
          <a:noFill/>
        </p:spPr>
        <p:txBody>
          <a:bodyPr wrap="square" rtlCol="0">
            <a:spAutoFit/>
          </a:bodyPr>
          <a:lstStyle/>
          <a:p>
            <a:r>
              <a:rPr lang="en-US" sz="3600" dirty="0" err="1"/>
              <a:t>HandlerThreads</a:t>
            </a:r>
            <a:r>
              <a:rPr lang="en-US" sz="3600" dirty="0"/>
              <a:t>. </a:t>
            </a:r>
            <a:r>
              <a:rPr lang="en-US" sz="3600" dirty="0" err="1"/>
              <a:t>Looper</a:t>
            </a:r>
            <a:r>
              <a:rPr lang="en-US" sz="3600" dirty="0"/>
              <a:t> and Handler.</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24</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60784" y="1076034"/>
            <a:ext cx="6344816" cy="2246769"/>
          </a:xfrm>
          <a:prstGeom prst="rect">
            <a:avLst/>
          </a:prstGeom>
          <a:ln>
            <a:solidFill>
              <a:schemeClr val="tx1"/>
            </a:solidFill>
          </a:ln>
        </p:spPr>
        <p:txBody>
          <a:bodyPr wrap="square">
            <a:spAutoFit/>
          </a:bodyPr>
          <a:lstStyle/>
          <a:p>
            <a:r>
              <a:rPr lang="en-US" sz="2000" b="1" dirty="0" err="1"/>
              <a:t>Looper</a:t>
            </a:r>
            <a:endParaRPr lang="en-US" sz="2000" b="1" dirty="0"/>
          </a:p>
          <a:p>
            <a:pPr marL="342900" indent="-342900">
              <a:buFont typeface="Arial" panose="020B0604020202020204" pitchFamily="34" charset="0"/>
              <a:buChar char="•"/>
            </a:pPr>
            <a:r>
              <a:rPr lang="en-US" sz="2000" dirty="0"/>
              <a:t>Implements a message loop/queue/pump on a Thread </a:t>
            </a:r>
            <a:endParaRPr lang="ru-RU" sz="2000" dirty="0"/>
          </a:p>
          <a:p>
            <a:pPr marL="342900" indent="-342900">
              <a:buFont typeface="Arial" panose="020B0604020202020204" pitchFamily="34" charset="0"/>
              <a:buChar char="•"/>
            </a:pPr>
            <a:r>
              <a:rPr lang="en-US" sz="2000" dirty="0"/>
              <a:t>One </a:t>
            </a:r>
            <a:r>
              <a:rPr lang="en-US" sz="2000" dirty="0" err="1"/>
              <a:t>Looper</a:t>
            </a:r>
            <a:r>
              <a:rPr lang="en-US" sz="2000" dirty="0"/>
              <a:t> → One Thread</a:t>
            </a:r>
            <a:endParaRPr lang="ru-RU" sz="2000" dirty="0"/>
          </a:p>
          <a:p>
            <a:pPr marL="342900" indent="-342900">
              <a:buFont typeface="Arial" panose="020B0604020202020204" pitchFamily="34" charset="0"/>
              <a:buChar char="•"/>
            </a:pPr>
            <a:r>
              <a:rPr lang="en-US" sz="2000" dirty="0" err="1"/>
              <a:t>Looper</a:t>
            </a:r>
            <a:r>
              <a:rPr lang="en-US" sz="2000" dirty="0"/>
              <a:t> logic:</a:t>
            </a:r>
            <a:endParaRPr lang="ru-RU" sz="2000" dirty="0"/>
          </a:p>
          <a:p>
            <a:pPr marL="1200150" lvl="1" indent="-514350">
              <a:buFont typeface="+mj-lt"/>
              <a:buAutoNum type="arabicPeriod"/>
            </a:pPr>
            <a:r>
              <a:rPr lang="en-US" sz="2000" dirty="0"/>
              <a:t>Wait for work</a:t>
            </a:r>
            <a:endParaRPr lang="ru-RU" sz="2000" dirty="0"/>
          </a:p>
          <a:p>
            <a:pPr marL="1200150" lvl="1" indent="-514350">
              <a:buFont typeface="+mj-lt"/>
              <a:buAutoNum type="arabicPeriod"/>
            </a:pPr>
            <a:r>
              <a:rPr lang="en-US" sz="2000" dirty="0"/>
              <a:t>Execute work</a:t>
            </a:r>
            <a:endParaRPr lang="ru-RU" sz="2000" dirty="0"/>
          </a:p>
          <a:p>
            <a:pPr marL="1200150" lvl="1" indent="-514350">
              <a:buFont typeface="+mj-lt"/>
              <a:buAutoNum type="arabicPeriod"/>
            </a:pPr>
            <a:r>
              <a:rPr lang="en-US" sz="2000" dirty="0" err="1"/>
              <a:t>Goto</a:t>
            </a:r>
            <a:r>
              <a:rPr lang="en-US" sz="2000" dirty="0"/>
              <a:t> 1</a:t>
            </a:r>
            <a:endParaRPr lang="ru-RU" sz="2000" dirty="0"/>
          </a:p>
        </p:txBody>
      </p:sp>
      <p:sp>
        <p:nvSpPr>
          <p:cNvPr id="3" name="Rectangle 2"/>
          <p:cNvSpPr/>
          <p:nvPr/>
        </p:nvSpPr>
        <p:spPr>
          <a:xfrm>
            <a:off x="5139969" y="2044080"/>
            <a:ext cx="6661505" cy="3785652"/>
          </a:xfrm>
          <a:prstGeom prst="rect">
            <a:avLst/>
          </a:prstGeom>
          <a:solidFill>
            <a:schemeClr val="bg1"/>
          </a:solidFill>
          <a:ln>
            <a:solidFill>
              <a:schemeClr val="tx1"/>
            </a:solidFill>
          </a:ln>
        </p:spPr>
        <p:txBody>
          <a:bodyPr wrap="square">
            <a:spAutoFit/>
          </a:bodyPr>
          <a:lstStyle/>
          <a:p>
            <a:r>
              <a:rPr lang="en-US" sz="2000" b="1" dirty="0"/>
              <a:t>Handler</a:t>
            </a:r>
          </a:p>
          <a:p>
            <a:pPr marL="285750" indent="-285750">
              <a:buFont typeface="Arial" panose="020B0604020202020204" pitchFamily="34" charset="0"/>
              <a:buChar char="•"/>
            </a:pPr>
            <a:r>
              <a:rPr lang="en-US" sz="2000" dirty="0"/>
              <a:t>Schedules work on a Thread with a </a:t>
            </a:r>
            <a:r>
              <a:rPr lang="en-US" sz="2000" dirty="0" err="1"/>
              <a:t>Looper</a:t>
            </a:r>
            <a:endParaRPr lang="en-US" sz="2000" dirty="0"/>
          </a:p>
          <a:p>
            <a:pPr marL="285750" indent="-285750">
              <a:buFont typeface="Arial" panose="020B0604020202020204" pitchFamily="34" charset="0"/>
              <a:buChar char="•"/>
            </a:pPr>
            <a:r>
              <a:rPr lang="en-US" sz="2000" dirty="0"/>
              <a:t>Messages may be scheduled</a:t>
            </a:r>
          </a:p>
          <a:p>
            <a:pPr lvl="1"/>
            <a:r>
              <a:rPr lang="en-US" sz="2000" dirty="0"/>
              <a:t>– A message is a data payload</a:t>
            </a:r>
          </a:p>
          <a:p>
            <a:pPr lvl="1"/>
            <a:r>
              <a:rPr lang="en-US" sz="2000" dirty="0"/>
              <a:t>– </a:t>
            </a:r>
            <a:r>
              <a:rPr lang="en-US" sz="2000" dirty="0" err="1"/>
              <a:t>sendMessage</a:t>
            </a:r>
            <a:r>
              <a:rPr lang="en-US" sz="2000" dirty="0"/>
              <a:t>(), </a:t>
            </a:r>
            <a:r>
              <a:rPr lang="en-US" sz="2000" dirty="0" err="1"/>
              <a:t>sendMessageAtTime</a:t>
            </a:r>
            <a:r>
              <a:rPr lang="en-US" sz="2000" dirty="0"/>
              <a:t>(), </a:t>
            </a:r>
            <a:r>
              <a:rPr lang="en-US" sz="2000" dirty="0" err="1"/>
              <a:t>sendMessageDelayed</a:t>
            </a:r>
            <a:r>
              <a:rPr lang="en-US" sz="2000" dirty="0"/>
              <a:t>()</a:t>
            </a:r>
          </a:p>
          <a:p>
            <a:pPr lvl="1"/>
            <a:r>
              <a:rPr lang="en-US" sz="2000" dirty="0"/>
              <a:t>– Handler should provide implementation for message actions</a:t>
            </a:r>
          </a:p>
          <a:p>
            <a:pPr marL="285750" indent="-285750">
              <a:buFont typeface="Arial" panose="020B0604020202020204" pitchFamily="34" charset="0"/>
              <a:buChar char="•"/>
            </a:pPr>
            <a:r>
              <a:rPr lang="en-US" sz="2000" dirty="0" err="1"/>
              <a:t>Runnables</a:t>
            </a:r>
            <a:r>
              <a:rPr lang="en-US" sz="2000" dirty="0"/>
              <a:t> may be scheduled</a:t>
            </a:r>
          </a:p>
          <a:p>
            <a:pPr lvl="1"/>
            <a:r>
              <a:rPr lang="en-US" sz="2000" dirty="0"/>
              <a:t>– post(), </a:t>
            </a:r>
            <a:r>
              <a:rPr lang="en-US" sz="2000" dirty="0" err="1"/>
              <a:t>postAtTime</a:t>
            </a:r>
            <a:r>
              <a:rPr lang="en-US" sz="2000" dirty="0"/>
              <a:t>(), </a:t>
            </a:r>
            <a:r>
              <a:rPr lang="en-US" sz="2000" dirty="0" err="1"/>
              <a:t>postDelayed</a:t>
            </a:r>
            <a:r>
              <a:rPr lang="en-US" sz="2000" dirty="0"/>
              <a:t>()</a:t>
            </a:r>
          </a:p>
          <a:p>
            <a:pPr marL="285750" indent="-285750">
              <a:buFont typeface="Arial" panose="020B0604020202020204" pitchFamily="34" charset="0"/>
              <a:buChar char="•"/>
            </a:pPr>
            <a:r>
              <a:rPr lang="en-US" sz="2000" dirty="0"/>
              <a:t>One Handler → One </a:t>
            </a:r>
            <a:r>
              <a:rPr lang="en-US" sz="2000" dirty="0" err="1"/>
              <a:t>Looper</a:t>
            </a:r>
            <a:r>
              <a:rPr lang="en-US" sz="2000" dirty="0"/>
              <a:t> → One Thread</a:t>
            </a:r>
          </a:p>
          <a:p>
            <a:pPr marL="285750" indent="-285750">
              <a:buFont typeface="Arial" panose="020B0604020202020204" pitchFamily="34" charset="0"/>
              <a:buChar char="•"/>
            </a:pPr>
            <a:r>
              <a:rPr lang="en-US" sz="2000" dirty="0"/>
              <a:t>One Thread → One </a:t>
            </a:r>
            <a:r>
              <a:rPr lang="en-US" sz="2000" dirty="0" err="1"/>
              <a:t>Looper</a:t>
            </a:r>
            <a:r>
              <a:rPr lang="en-US" sz="2000" dirty="0"/>
              <a:t> → Multiple Handlers</a:t>
            </a:r>
            <a:endParaRPr lang="ru-RU" sz="2000" dirty="0"/>
          </a:p>
        </p:txBody>
      </p:sp>
    </p:spTree>
    <p:extLst>
      <p:ext uri="{BB962C8B-B14F-4D97-AF65-F5344CB8AC3E}">
        <p14:creationId xmlns:p14="http://schemas.microsoft.com/office/powerpoint/2010/main" val="31870150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9713221" cy="646331"/>
          </a:xfrm>
          <a:prstGeom prst="rect">
            <a:avLst/>
          </a:prstGeom>
          <a:noFill/>
        </p:spPr>
        <p:txBody>
          <a:bodyPr wrap="square" rtlCol="0">
            <a:spAutoFit/>
          </a:bodyPr>
          <a:lstStyle/>
          <a:p>
            <a:r>
              <a:rPr lang="en-US" sz="3600" dirty="0" err="1"/>
              <a:t>HandlerThreads</a:t>
            </a:r>
            <a:r>
              <a:rPr lang="en-US" sz="3600" dirty="0"/>
              <a:t>. Creation.</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25</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2"/>
          <p:cNvSpPr txBox="1">
            <a:spLocks/>
          </p:cNvSpPr>
          <p:nvPr/>
        </p:nvSpPr>
        <p:spPr>
          <a:xfrm>
            <a:off x="647705" y="1076034"/>
            <a:ext cx="10706095" cy="45100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err="1"/>
              <a:t>HandlerThread</a:t>
            </a:r>
            <a:endParaRPr lang="en-US" sz="2000" b="1" dirty="0"/>
          </a:p>
          <a:p>
            <a:pPr marL="285750" indent="-285750"/>
            <a:r>
              <a:rPr lang="en-US" sz="2000" dirty="0"/>
              <a:t>Convenience class for:</a:t>
            </a:r>
          </a:p>
          <a:p>
            <a:pPr lvl="1" indent="0">
              <a:buFont typeface="Arial" panose="020B0604020202020204" pitchFamily="34" charset="0"/>
              <a:buNone/>
            </a:pPr>
            <a:r>
              <a:rPr lang="en-US" sz="2000" dirty="0"/>
              <a:t>– Starting a new Thread</a:t>
            </a:r>
          </a:p>
          <a:p>
            <a:pPr lvl="1" indent="0">
              <a:buFont typeface="Arial" panose="020B0604020202020204" pitchFamily="34" charset="0"/>
              <a:buNone/>
            </a:pPr>
            <a:r>
              <a:rPr lang="en-US" sz="2000" dirty="0"/>
              <a:t>– Creating a </a:t>
            </a:r>
            <a:r>
              <a:rPr lang="en-US" sz="2000" dirty="0" err="1"/>
              <a:t>Looper</a:t>
            </a:r>
            <a:r>
              <a:rPr lang="en-US" sz="2000" dirty="0"/>
              <a:t> on it</a:t>
            </a:r>
          </a:p>
          <a:p>
            <a:pPr marL="285750" indent="-285750"/>
            <a:r>
              <a:rPr lang="en-US" sz="2000" dirty="0"/>
              <a:t>Once started, ready for new Handlers to give it work</a:t>
            </a:r>
            <a:endParaRPr lang="ru-RU" sz="2000" dirty="0"/>
          </a:p>
        </p:txBody>
      </p:sp>
      <p:sp>
        <p:nvSpPr>
          <p:cNvPr id="13" name="TextBox 12"/>
          <p:cNvSpPr txBox="1"/>
          <p:nvPr/>
        </p:nvSpPr>
        <p:spPr>
          <a:xfrm>
            <a:off x="738191" y="3115255"/>
            <a:ext cx="10956846" cy="2554545"/>
          </a:xfrm>
          <a:prstGeom prst="rect">
            <a:avLst/>
          </a:prstGeom>
          <a:noFill/>
          <a:ln>
            <a:solidFill>
              <a:schemeClr val="tx2">
                <a:lumMod val="20000"/>
                <a:lumOff val="80000"/>
              </a:schemeClr>
            </a:solidFill>
          </a:ln>
        </p:spPr>
        <p:txBody>
          <a:bodyPr wrap="none" rtlCol="0">
            <a:spAutoFit/>
          </a:bodyPr>
          <a:lstStyle/>
          <a:p>
            <a:pPr lvl="0" eaLnBrk="0" fontAlgn="base" hangingPunct="0">
              <a:spcBef>
                <a:spcPct val="0"/>
              </a:spcBef>
              <a:spcAft>
                <a:spcPct val="0"/>
              </a:spcAft>
            </a:pPr>
            <a:r>
              <a:rPr lang="ru-RU" altLang="ru-RU" sz="2000" dirty="0" err="1">
                <a:solidFill>
                  <a:srgbClr val="000000"/>
                </a:solidFill>
                <a:latin typeface="Courier New" panose="02070309020205020404" pitchFamily="49" charset="0"/>
                <a:cs typeface="Courier New" panose="02070309020205020404" pitchFamily="49" charset="0"/>
              </a:rPr>
              <a:t>HandlerThread</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000000"/>
                </a:solidFill>
                <a:latin typeface="Courier New" panose="02070309020205020404" pitchFamily="49" charset="0"/>
                <a:cs typeface="Courier New" panose="02070309020205020404" pitchFamily="49" charset="0"/>
              </a:rPr>
              <a:t>handlerThread</a:t>
            </a:r>
            <a:r>
              <a:rPr lang="ru-RU" altLang="ru-RU" sz="2000" dirty="0">
                <a:solidFill>
                  <a:srgbClr val="000000"/>
                </a:solidFill>
                <a:latin typeface="Courier New" panose="02070309020205020404" pitchFamily="49" charset="0"/>
                <a:cs typeface="Courier New" panose="02070309020205020404" pitchFamily="49" charset="0"/>
              </a:rPr>
              <a:t> = </a:t>
            </a:r>
            <a:r>
              <a:rPr lang="ru-RU" altLang="ru-RU" sz="2000" b="1" dirty="0" err="1">
                <a:solidFill>
                  <a:srgbClr val="000080"/>
                </a:solidFill>
                <a:latin typeface="Courier New" panose="02070309020205020404" pitchFamily="49" charset="0"/>
                <a:cs typeface="Courier New" panose="02070309020205020404" pitchFamily="49" charset="0"/>
              </a:rPr>
              <a:t>new</a:t>
            </a:r>
            <a:r>
              <a:rPr lang="ru-RU" altLang="ru-RU" sz="2000" b="1" dirty="0">
                <a:solidFill>
                  <a:srgbClr val="000080"/>
                </a:solidFill>
                <a:latin typeface="Courier New" panose="02070309020205020404" pitchFamily="49" charset="0"/>
                <a:cs typeface="Courier New" panose="02070309020205020404" pitchFamily="49" charset="0"/>
              </a:rPr>
              <a:t> </a:t>
            </a:r>
            <a:r>
              <a:rPr lang="ru-RU" altLang="ru-RU" sz="2000" dirty="0" err="1">
                <a:solidFill>
                  <a:srgbClr val="000000"/>
                </a:solidFill>
                <a:latin typeface="Courier New" panose="02070309020205020404" pitchFamily="49" charset="0"/>
                <a:cs typeface="Courier New" panose="02070309020205020404" pitchFamily="49" charset="0"/>
              </a:rPr>
              <a:t>HandlerThread</a:t>
            </a:r>
            <a:r>
              <a:rPr lang="ru-RU" altLang="ru-RU" sz="2000" dirty="0">
                <a:solidFill>
                  <a:srgbClr val="000000"/>
                </a:solidFill>
                <a:latin typeface="Courier New" panose="02070309020205020404" pitchFamily="49" charset="0"/>
                <a:cs typeface="Courier New" panose="02070309020205020404" pitchFamily="49" charset="0"/>
              </a:rPr>
              <a:t>(</a:t>
            </a:r>
            <a:r>
              <a:rPr lang="ru-RU" altLang="ru-RU" sz="2000" b="1" dirty="0">
                <a:solidFill>
                  <a:srgbClr val="008000"/>
                </a:solidFill>
                <a:latin typeface="Courier New" panose="02070309020205020404" pitchFamily="49" charset="0"/>
                <a:cs typeface="Courier New" panose="02070309020205020404" pitchFamily="49" charset="0"/>
              </a:rPr>
              <a:t>“</a:t>
            </a:r>
            <a:r>
              <a:rPr lang="en-US" altLang="ru-RU" sz="2000" b="1" dirty="0" err="1">
                <a:solidFill>
                  <a:srgbClr val="008000"/>
                </a:solidFill>
                <a:latin typeface="Courier New" panose="02070309020205020404" pitchFamily="49" charset="0"/>
                <a:cs typeface="Courier New" panose="02070309020205020404" pitchFamily="49" charset="0"/>
              </a:rPr>
              <a:t>SomeName</a:t>
            </a:r>
            <a:r>
              <a:rPr lang="ru-RU" altLang="ru-RU" sz="2000" b="1" dirty="0">
                <a:solidFill>
                  <a:srgbClr val="008000"/>
                </a:solidFill>
                <a:latin typeface="Courier New" panose="02070309020205020404" pitchFamily="49" charset="0"/>
                <a:cs typeface="Courier New" panose="02070309020205020404" pitchFamily="49" charset="0"/>
              </a:rPr>
              <a:t>"</a:t>
            </a:r>
            <a:r>
              <a:rPr lang="ru-RU" altLang="ru-RU" sz="2000" dirty="0">
                <a:solidFill>
                  <a:srgbClr val="000000"/>
                </a:solidFill>
                <a:latin typeface="Courier New" panose="02070309020205020404" pitchFamily="49" charset="0"/>
                <a:cs typeface="Courier New" panose="02070309020205020404" pitchFamily="49" charset="0"/>
              </a:rPr>
              <a:t>, </a:t>
            </a:r>
            <a:r>
              <a:rPr lang="en-US" altLang="ru-RU" sz="2000" dirty="0">
                <a:solidFill>
                  <a:srgbClr val="000000"/>
                </a:solidFill>
                <a:latin typeface="Courier New" panose="02070309020205020404" pitchFamily="49" charset="0"/>
                <a:cs typeface="Courier New" panose="02070309020205020404" pitchFamily="49" charset="0"/>
              </a:rPr>
              <a:t>priority</a:t>
            </a:r>
            <a:r>
              <a:rPr lang="ru-RU" altLang="ru-RU" sz="2000" dirty="0">
                <a:solidFill>
                  <a:srgbClr val="000000"/>
                </a:solidFill>
                <a:latin typeface="Courier New" panose="02070309020205020404" pitchFamily="49" charset="0"/>
                <a:cs typeface="Courier New" panose="02070309020205020404" pitchFamily="49" charset="0"/>
              </a:rPr>
              <a:t>);</a:t>
            </a:r>
            <a:endParaRPr lang="en-US" altLang="ru-RU" sz="200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ru-RU" altLang="ru-RU" sz="2000" dirty="0" err="1">
                <a:solidFill>
                  <a:srgbClr val="000000"/>
                </a:solidFill>
                <a:latin typeface="Courier New" panose="02070309020205020404" pitchFamily="49" charset="0"/>
                <a:cs typeface="Courier New" panose="02070309020205020404" pitchFamily="49" charset="0"/>
              </a:rPr>
              <a:t>handlerThread.start</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err="1">
                <a:solidFill>
                  <a:srgbClr val="000000"/>
                </a:solidFill>
                <a:latin typeface="Courier New" panose="02070309020205020404" pitchFamily="49" charset="0"/>
                <a:cs typeface="Courier New" panose="02070309020205020404" pitchFamily="49" charset="0"/>
              </a:rPr>
              <a:t>Looper</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000000"/>
                </a:solidFill>
                <a:latin typeface="Courier New" panose="02070309020205020404" pitchFamily="49" charset="0"/>
                <a:cs typeface="Courier New" panose="02070309020205020404" pitchFamily="49" charset="0"/>
              </a:rPr>
              <a:t>looper</a:t>
            </a:r>
            <a:r>
              <a:rPr lang="ru-RU" altLang="ru-RU" sz="2000" dirty="0">
                <a:solidFill>
                  <a:srgbClr val="000000"/>
                </a:solidFill>
                <a:latin typeface="Courier New" panose="02070309020205020404" pitchFamily="49" charset="0"/>
                <a:cs typeface="Courier New" panose="02070309020205020404" pitchFamily="49" charset="0"/>
              </a:rPr>
              <a:t> = </a:t>
            </a:r>
            <a:r>
              <a:rPr lang="ru-RU" altLang="ru-RU" sz="2000" dirty="0" err="1">
                <a:solidFill>
                  <a:srgbClr val="000000"/>
                </a:solidFill>
                <a:latin typeface="Courier New" panose="02070309020205020404" pitchFamily="49" charset="0"/>
                <a:cs typeface="Courier New" panose="02070309020205020404" pitchFamily="49" charset="0"/>
              </a:rPr>
              <a:t>handlerThread.getLooper</a:t>
            </a:r>
            <a:r>
              <a:rPr lang="ru-RU"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err="1">
                <a:solidFill>
                  <a:srgbClr val="000000"/>
                </a:solidFill>
                <a:latin typeface="Courier New" panose="02070309020205020404" pitchFamily="49" charset="0"/>
                <a:cs typeface="Courier New" panose="02070309020205020404" pitchFamily="49" charset="0"/>
              </a:rPr>
              <a:t>Handler</a:t>
            </a:r>
            <a:r>
              <a:rPr lang="ru-RU" altLang="ru-RU" sz="2000" dirty="0">
                <a:solidFill>
                  <a:srgbClr val="000000"/>
                </a:solidFill>
                <a:latin typeface="Courier New" panose="02070309020205020404" pitchFamily="49" charset="0"/>
                <a:cs typeface="Courier New" panose="02070309020205020404" pitchFamily="49" charset="0"/>
              </a:rPr>
              <a:t> </a:t>
            </a:r>
            <a:r>
              <a:rPr lang="ru-RU" altLang="ru-RU" sz="2000" dirty="0" err="1">
                <a:solidFill>
                  <a:srgbClr val="000000"/>
                </a:solidFill>
                <a:latin typeface="Courier New" panose="02070309020205020404" pitchFamily="49" charset="0"/>
                <a:cs typeface="Courier New" panose="02070309020205020404" pitchFamily="49" charset="0"/>
              </a:rPr>
              <a:t>handler</a:t>
            </a:r>
            <a:r>
              <a:rPr lang="ru-RU" altLang="ru-RU" sz="2000" dirty="0">
                <a:solidFill>
                  <a:srgbClr val="000000"/>
                </a:solidFill>
                <a:latin typeface="Courier New" panose="02070309020205020404" pitchFamily="49" charset="0"/>
                <a:cs typeface="Courier New" panose="02070309020205020404" pitchFamily="49" charset="0"/>
              </a:rPr>
              <a:t> = </a:t>
            </a:r>
            <a:r>
              <a:rPr lang="ru-RU" altLang="ru-RU" sz="2000" b="1" dirty="0" err="1">
                <a:solidFill>
                  <a:srgbClr val="000080"/>
                </a:solidFill>
                <a:latin typeface="Courier New" panose="02070309020205020404" pitchFamily="49" charset="0"/>
                <a:cs typeface="Courier New" panose="02070309020205020404" pitchFamily="49" charset="0"/>
              </a:rPr>
              <a:t>new</a:t>
            </a:r>
            <a:r>
              <a:rPr lang="ru-RU" altLang="ru-RU" sz="2000" b="1" dirty="0">
                <a:solidFill>
                  <a:srgbClr val="000080"/>
                </a:solidFill>
                <a:latin typeface="Courier New" panose="02070309020205020404" pitchFamily="49" charset="0"/>
                <a:cs typeface="Courier New" panose="02070309020205020404" pitchFamily="49" charset="0"/>
              </a:rPr>
              <a:t> </a:t>
            </a:r>
            <a:r>
              <a:rPr lang="en-US" altLang="ru-RU" sz="2000" dirty="0" err="1">
                <a:solidFill>
                  <a:srgbClr val="000000"/>
                </a:solidFill>
                <a:latin typeface="Courier New" panose="02070309020205020404" pitchFamily="49" charset="0"/>
                <a:cs typeface="Courier New" panose="02070309020205020404" pitchFamily="49" charset="0"/>
              </a:rPr>
              <a:t>CustomH</a:t>
            </a:r>
            <a:r>
              <a:rPr lang="ru-RU" altLang="ru-RU" sz="2000" dirty="0">
                <a:solidFill>
                  <a:srgbClr val="000000"/>
                </a:solidFill>
                <a:latin typeface="Courier New" panose="02070309020205020404" pitchFamily="49" charset="0"/>
                <a:cs typeface="Courier New" panose="02070309020205020404" pitchFamily="49" charset="0"/>
              </a:rPr>
              <a:t>andler(looper);</a:t>
            </a:r>
            <a:endParaRPr lang="en-US" altLang="ru-RU" sz="2000" dirty="0">
              <a:solidFill>
                <a:srgbClr val="000000"/>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ru-RU" sz="2000" dirty="0">
                <a:solidFill>
                  <a:srgbClr val="000000"/>
                </a:solidFill>
                <a:latin typeface="Courier New" panose="02070309020205020404" pitchFamily="49" charset="0"/>
                <a:cs typeface="Courier New" panose="02070309020205020404" pitchFamily="49" charset="0"/>
              </a:rPr>
              <a:t>…</a:t>
            </a:r>
          </a:p>
          <a:p>
            <a:pPr lvl="0" eaLnBrk="0" fontAlgn="base" hangingPunct="0">
              <a:spcBef>
                <a:spcPct val="0"/>
              </a:spcBef>
              <a:spcAft>
                <a:spcPct val="0"/>
              </a:spcAft>
            </a:pPr>
            <a:r>
              <a:rPr lang="en-US" altLang="ru-RU" sz="2000" dirty="0" err="1">
                <a:solidFill>
                  <a:srgbClr val="000000"/>
                </a:solidFill>
                <a:latin typeface="Courier New" panose="02070309020205020404" pitchFamily="49" charset="0"/>
                <a:cs typeface="Courier New" panose="02070309020205020404" pitchFamily="49" charset="0"/>
              </a:rPr>
              <a:t>handlerThread.post</a:t>
            </a:r>
            <a:r>
              <a:rPr lang="en-US" altLang="ru-RU" sz="2000" dirty="0">
                <a:solidFill>
                  <a:srgbClr val="000000"/>
                </a:solidFill>
                <a:latin typeface="Courier New" panose="02070309020205020404" pitchFamily="49" charset="0"/>
                <a:cs typeface="Courier New" panose="02070309020205020404" pitchFamily="49" charset="0"/>
              </a:rPr>
              <a:t>(task);</a:t>
            </a:r>
          </a:p>
          <a:p>
            <a:pPr lvl="0" eaLnBrk="0" fontAlgn="base" hangingPunct="0">
              <a:spcBef>
                <a:spcPct val="0"/>
              </a:spcBef>
              <a:spcAft>
                <a:spcPct val="0"/>
              </a:spcAft>
            </a:pPr>
            <a:r>
              <a:rPr lang="en-US" altLang="ru-RU" sz="2000" dirty="0">
                <a:solidFill>
                  <a:srgbClr val="000000"/>
                </a:solidFill>
                <a:latin typeface="Courier New" panose="02070309020205020404" pitchFamily="49" charset="0"/>
                <a:cs typeface="Courier New" panose="02070309020205020404" pitchFamily="49" charset="0"/>
              </a:rPr>
              <a:t>…</a:t>
            </a:r>
            <a:br>
              <a:rPr lang="ru-RU" altLang="ru-RU" sz="2000" dirty="0">
                <a:solidFill>
                  <a:srgbClr val="000000"/>
                </a:solidFill>
                <a:latin typeface="Courier New" panose="02070309020205020404" pitchFamily="49" charset="0"/>
                <a:cs typeface="Courier New" panose="02070309020205020404" pitchFamily="49" charset="0"/>
              </a:rPr>
            </a:br>
            <a:r>
              <a:rPr lang="ru-RU" altLang="ru-RU" sz="2000" dirty="0">
                <a:solidFill>
                  <a:srgbClr val="000000"/>
                </a:solidFill>
                <a:latin typeface="Courier New" panose="02070309020205020404" pitchFamily="49" charset="0"/>
                <a:cs typeface="Courier New" panose="02070309020205020404" pitchFamily="49" charset="0"/>
              </a:rPr>
              <a:t>handlerThread.quit();</a:t>
            </a:r>
            <a:endParaRPr lang="ru-RU" altLang="ru-RU" sz="2000" dirty="0">
              <a:latin typeface="Arial" panose="020B0604020202020204" pitchFamily="34" charset="0"/>
            </a:endParaRPr>
          </a:p>
        </p:txBody>
      </p:sp>
    </p:spTree>
    <p:extLst>
      <p:ext uri="{BB962C8B-B14F-4D97-AF65-F5344CB8AC3E}">
        <p14:creationId xmlns:p14="http://schemas.microsoft.com/office/powerpoint/2010/main" val="1010784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9713221" cy="646331"/>
          </a:xfrm>
          <a:prstGeom prst="rect">
            <a:avLst/>
          </a:prstGeom>
          <a:noFill/>
        </p:spPr>
        <p:txBody>
          <a:bodyPr wrap="square" rtlCol="0">
            <a:spAutoFit/>
          </a:bodyPr>
          <a:lstStyle/>
          <a:p>
            <a:r>
              <a:rPr lang="en-US" sz="3600" dirty="0" err="1"/>
              <a:t>HandlerThreads</a:t>
            </a:r>
            <a:r>
              <a:rPr lang="en-US" sz="3600" dirty="0"/>
              <a:t>. Pros and Cons.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26</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8" name="Shape 98"/>
          <p:cNvSpPr txBox="1">
            <a:spLocks/>
          </p:cNvSpPr>
          <p:nvPr/>
        </p:nvSpPr>
        <p:spPr>
          <a:xfrm>
            <a:off x="511750" y="963161"/>
            <a:ext cx="9627570" cy="4428299"/>
          </a:xfrm>
          <a:prstGeom prst="rect">
            <a:avLst/>
          </a:prstGeom>
        </p:spPr>
        <p:txBody>
          <a:bodyPr vert="horz" lIns="91425" tIns="91425" rIns="91425" bIns="91425" rtlCol="0" anchor="t" anchorCtr="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solidFill>
                  <a:srgbClr val="00B050"/>
                </a:solidFill>
              </a:rPr>
              <a:t>Pros:</a:t>
            </a:r>
          </a:p>
          <a:p>
            <a:pPr marL="342900" indent="-342900" algn="l">
              <a:buFont typeface="Arial" panose="020B0604020202020204" pitchFamily="34" charset="0"/>
              <a:buChar char="•"/>
            </a:pPr>
            <a:r>
              <a:rPr lang="en-US" sz="2000" dirty="0"/>
              <a:t>Easy to execute series of small tasks</a:t>
            </a:r>
          </a:p>
          <a:p>
            <a:pPr marL="342900" indent="-342900" algn="l">
              <a:buFont typeface="Arial" panose="020B0604020202020204" pitchFamily="34" charset="0"/>
              <a:buChar char="•"/>
            </a:pPr>
            <a:r>
              <a:rPr lang="en-US" sz="2000" dirty="0"/>
              <a:t>API for task cancelation</a:t>
            </a:r>
          </a:p>
          <a:p>
            <a:pPr marL="342900" indent="-342900" algn="l">
              <a:buFont typeface="Arial" panose="020B0604020202020204" pitchFamily="34" charset="0"/>
              <a:buChar char="•"/>
            </a:pPr>
            <a:r>
              <a:rPr lang="en-US" sz="2000" dirty="0"/>
              <a:t>Can be kept alive during a component lifecycle</a:t>
            </a:r>
          </a:p>
          <a:p>
            <a:pPr marL="342900" indent="-342900" algn="l">
              <a:buFont typeface="Arial" panose="020B0604020202020204" pitchFamily="34" charset="0"/>
              <a:buChar char="•"/>
            </a:pPr>
            <a:r>
              <a:rPr lang="en-US" sz="2000" dirty="0"/>
              <a:t>Result of work can be easily published in UI thread</a:t>
            </a:r>
          </a:p>
          <a:p>
            <a:pPr algn="l"/>
            <a:r>
              <a:rPr lang="en-US" sz="2000" b="1" dirty="0">
                <a:solidFill>
                  <a:srgbClr val="FF0000"/>
                </a:solidFill>
              </a:rPr>
              <a:t>Cons:</a:t>
            </a:r>
          </a:p>
          <a:p>
            <a:pPr marL="342900" indent="-342900" algn="l">
              <a:buFont typeface="Arial" panose="020B0604020202020204" pitchFamily="34" charset="0"/>
              <a:buChar char="•"/>
            </a:pPr>
            <a:r>
              <a:rPr lang="en-US" sz="2000" dirty="0"/>
              <a:t>Doesn’t handle configuration changes</a:t>
            </a:r>
          </a:p>
          <a:p>
            <a:pPr marL="342900" indent="-342900" algn="l">
              <a:buFont typeface="Arial" panose="020B0604020202020204" pitchFamily="34" charset="0"/>
              <a:buChar char="•"/>
            </a:pPr>
            <a:r>
              <a:rPr lang="en-US" sz="2000" dirty="0"/>
              <a:t>Lots of code for small operations</a:t>
            </a:r>
          </a:p>
          <a:p>
            <a:pPr algn="l"/>
            <a:endParaRPr lang="en-US" sz="2000" dirty="0"/>
          </a:p>
          <a:p>
            <a:pPr algn="l"/>
            <a:r>
              <a:rPr lang="en-US" sz="2000" b="1" dirty="0"/>
              <a:t>When to use:</a:t>
            </a:r>
          </a:p>
          <a:p>
            <a:pPr marL="342900" indent="-342900" algn="l"/>
            <a:r>
              <a:rPr lang="en-US" sz="2000" dirty="0"/>
              <a:t>Series of small light-running operations where result should be published in UI thread</a:t>
            </a:r>
          </a:p>
          <a:p>
            <a:pPr marL="342900" indent="-342900">
              <a:buFont typeface="Arial" panose="020B0604020202020204" pitchFamily="34" charset="0"/>
              <a:buChar char="•"/>
            </a:pPr>
            <a:endParaRPr lang="en-US" sz="2000" dirty="0"/>
          </a:p>
        </p:txBody>
      </p:sp>
      <p:sp>
        <p:nvSpPr>
          <p:cNvPr id="2" name="Rectangle 1"/>
          <p:cNvSpPr/>
          <p:nvPr/>
        </p:nvSpPr>
        <p:spPr>
          <a:xfrm>
            <a:off x="3103984" y="5567143"/>
            <a:ext cx="6096000" cy="707886"/>
          </a:xfrm>
          <a:prstGeom prst="rect">
            <a:avLst/>
          </a:prstGeom>
        </p:spPr>
        <p:txBody>
          <a:bodyPr>
            <a:spAutoFit/>
          </a:bodyPr>
          <a:lstStyle/>
          <a:p>
            <a:pPr algn="ctr"/>
            <a:r>
              <a:rPr lang="en-US" sz="2000" b="1" dirty="0">
                <a:solidFill>
                  <a:srgbClr val="FF0000"/>
                </a:solidFill>
              </a:rPr>
              <a:t>Better than managing Java Threads, better than </a:t>
            </a:r>
            <a:r>
              <a:rPr lang="en-US" sz="2000" b="1" dirty="0" err="1">
                <a:solidFill>
                  <a:srgbClr val="FF0000"/>
                </a:solidFill>
              </a:rPr>
              <a:t>AsyncTasks</a:t>
            </a:r>
            <a:r>
              <a:rPr lang="en-US" sz="2000" b="1" dirty="0">
                <a:solidFill>
                  <a:srgbClr val="FF0000"/>
                </a:solidFill>
              </a:rPr>
              <a:t>, but lots of code for small operations!</a:t>
            </a:r>
            <a:endParaRPr lang="ru-RU" sz="2000" b="1" dirty="0">
              <a:solidFill>
                <a:srgbClr val="FF0000"/>
              </a:solidFill>
            </a:endParaRPr>
          </a:p>
        </p:txBody>
      </p:sp>
    </p:spTree>
    <p:extLst>
      <p:ext uri="{BB962C8B-B14F-4D97-AF65-F5344CB8AC3E}">
        <p14:creationId xmlns:p14="http://schemas.microsoft.com/office/powerpoint/2010/main" val="1843248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0" y="0"/>
            <a:ext cx="12192000" cy="4937760"/>
          </a:xfrm>
          <a:prstGeom prst="rect">
            <a:avLst/>
          </a:prstGeom>
        </p:spPr>
      </p:pic>
      <p:sp>
        <p:nvSpPr>
          <p:cNvPr id="2" name="TextBox 1"/>
          <p:cNvSpPr txBox="1"/>
          <p:nvPr/>
        </p:nvSpPr>
        <p:spPr>
          <a:xfrm>
            <a:off x="6096000" y="2468880"/>
            <a:ext cx="6072188" cy="1446550"/>
          </a:xfrm>
          <a:prstGeom prst="rect">
            <a:avLst/>
          </a:prstGeom>
          <a:solidFill>
            <a:srgbClr val="002060"/>
          </a:solidFill>
        </p:spPr>
        <p:txBody>
          <a:bodyPr wrap="square" rtlCol="0">
            <a:spAutoFit/>
          </a:bodyPr>
          <a:lstStyle/>
          <a:p>
            <a:r>
              <a:rPr lang="en-US" sz="4400" dirty="0">
                <a:solidFill>
                  <a:schemeClr val="bg1"/>
                </a:solidFill>
              </a:rPr>
              <a:t>Approaches to work in Background. Services.</a:t>
            </a:r>
            <a:endParaRPr lang="ru-RU" sz="4400" dirty="0">
              <a:solidFill>
                <a:schemeClr val="bg1"/>
              </a:solidFill>
            </a:endParaRPr>
          </a:p>
        </p:txBody>
      </p:sp>
    </p:spTree>
    <p:extLst>
      <p:ext uri="{BB962C8B-B14F-4D97-AF65-F5344CB8AC3E}">
        <p14:creationId xmlns:p14="http://schemas.microsoft.com/office/powerpoint/2010/main" val="26900713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9713221" cy="646331"/>
          </a:xfrm>
          <a:prstGeom prst="rect">
            <a:avLst/>
          </a:prstGeom>
          <a:noFill/>
        </p:spPr>
        <p:txBody>
          <a:bodyPr wrap="square" rtlCol="0">
            <a:spAutoFit/>
          </a:bodyPr>
          <a:lstStyle/>
          <a:p>
            <a:r>
              <a:rPr lang="en-US" sz="3600" dirty="0"/>
              <a:t>Services. </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28</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099" y="897196"/>
            <a:ext cx="11397601" cy="2246769"/>
          </a:xfrm>
          <a:prstGeom prst="rect">
            <a:avLst/>
          </a:prstGeom>
        </p:spPr>
        <p:txBody>
          <a:bodyPr wrap="square">
            <a:spAutoFit/>
          </a:bodyPr>
          <a:lstStyle/>
          <a:p>
            <a:pPr defTabSz="543305">
              <a:defRPr sz="3534"/>
            </a:pPr>
            <a:r>
              <a:rPr lang="en-US" sz="2000" dirty="0"/>
              <a:t>Service:</a:t>
            </a:r>
          </a:p>
          <a:p>
            <a:pPr marL="413384" indent="-413384" defTabSz="543305">
              <a:buFont typeface="Arial" panose="020B0604020202020204" pitchFamily="34" charset="0"/>
              <a:buChar char="•"/>
              <a:defRPr sz="3534"/>
            </a:pPr>
            <a:r>
              <a:rPr lang="en-US" sz="2000" dirty="0"/>
              <a:t>Is one of application components of Android</a:t>
            </a:r>
          </a:p>
          <a:p>
            <a:pPr marL="413384" indent="-413384" defTabSz="543305">
              <a:buFont typeface="Arial" panose="020B0604020202020204" pitchFamily="34" charset="0"/>
              <a:buChar char="•"/>
              <a:defRPr sz="3534"/>
            </a:pPr>
            <a:r>
              <a:rPr lang="en-US" sz="2000" dirty="0"/>
              <a:t>Need to be declared in AndroidManefest.xml</a:t>
            </a:r>
          </a:p>
          <a:p>
            <a:pPr marL="413384" indent="-413384" defTabSz="543305">
              <a:buFont typeface="Arial" panose="020B0604020202020204" pitchFamily="34" charset="0"/>
              <a:buChar char="•"/>
              <a:defRPr sz="3534"/>
            </a:pPr>
            <a:r>
              <a:rPr lang="en-US" sz="2000" dirty="0"/>
              <a:t>Usually used to do long-tern background work</a:t>
            </a:r>
          </a:p>
          <a:p>
            <a:pPr marL="413384" indent="-413384" defTabSz="543305">
              <a:buFont typeface="Arial" panose="020B0604020202020204" pitchFamily="34" charset="0"/>
              <a:buChar char="•"/>
              <a:defRPr sz="3534"/>
            </a:pPr>
            <a:r>
              <a:rPr lang="en-US" sz="2000" dirty="0"/>
              <a:t>Can interact with other component (exported = true)</a:t>
            </a:r>
          </a:p>
          <a:p>
            <a:pPr marL="413384" indent="-413384" defTabSz="543305">
              <a:buFont typeface="Arial" panose="020B0604020202020204" pitchFamily="34" charset="0"/>
              <a:buChar char="•"/>
              <a:defRPr sz="3534"/>
            </a:pPr>
            <a:r>
              <a:rPr lang="en-US" sz="2000" dirty="0"/>
              <a:t>Can (but not need to) run in another process</a:t>
            </a:r>
          </a:p>
          <a:p>
            <a:pPr marL="413384" indent="-413384" defTabSz="543305">
              <a:buFont typeface="Arial" panose="020B0604020202020204" pitchFamily="34" charset="0"/>
              <a:buChar char="•"/>
              <a:defRPr sz="3534" u="sng"/>
            </a:pPr>
            <a:r>
              <a:rPr lang="en-US" sz="2000" dirty="0"/>
              <a:t>Is running in UI Thread</a:t>
            </a:r>
          </a:p>
        </p:txBody>
      </p:sp>
      <p:sp>
        <p:nvSpPr>
          <p:cNvPr id="13" name="Text Placeholder 2"/>
          <p:cNvSpPr txBox="1">
            <a:spLocks/>
          </p:cNvSpPr>
          <p:nvPr/>
        </p:nvSpPr>
        <p:spPr>
          <a:xfrm>
            <a:off x="1688422" y="3143965"/>
            <a:ext cx="10135278" cy="31654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spcBef>
                <a:spcPct val="0"/>
              </a:spcBef>
              <a:spcAft>
                <a:spcPct val="0"/>
              </a:spcAft>
              <a:buNone/>
            </a:pPr>
            <a:r>
              <a:rPr lang="ru-RU" altLang="ru-RU" sz="1800" b="1" dirty="0">
                <a:solidFill>
                  <a:srgbClr val="000080"/>
                </a:solidFill>
                <a:latin typeface="Courier New" panose="02070309020205020404" pitchFamily="49" charset="0"/>
                <a:cs typeface="Courier New" panose="02070309020205020404" pitchFamily="49" charset="0"/>
              </a:rPr>
              <a:t>public class </a:t>
            </a:r>
            <a:r>
              <a:rPr lang="ru-RU" altLang="ru-RU" sz="1800" dirty="0">
                <a:solidFill>
                  <a:srgbClr val="000000"/>
                </a:solidFill>
                <a:latin typeface="Courier New" panose="02070309020205020404" pitchFamily="49" charset="0"/>
                <a:cs typeface="Courier New" panose="02070309020205020404" pitchFamily="49" charset="0"/>
              </a:rPr>
              <a:t>HelloService </a:t>
            </a:r>
            <a:r>
              <a:rPr lang="ru-RU" altLang="ru-RU" sz="1800" b="1" dirty="0">
                <a:solidFill>
                  <a:srgbClr val="000080"/>
                </a:solidFill>
                <a:latin typeface="Courier New" panose="02070309020205020404" pitchFamily="49" charset="0"/>
                <a:cs typeface="Courier New" panose="02070309020205020404" pitchFamily="49" charset="0"/>
              </a:rPr>
              <a:t>extends </a:t>
            </a:r>
            <a:r>
              <a:rPr lang="ru-RU" altLang="ru-RU" sz="1800" dirty="0">
                <a:solidFill>
                  <a:srgbClr val="000000"/>
                </a:solidFill>
                <a:latin typeface="Courier New" panose="02070309020205020404" pitchFamily="49" charset="0"/>
                <a:cs typeface="Courier New" panose="02070309020205020404" pitchFamily="49" charset="0"/>
              </a:rPr>
              <a:t>Service {</a:t>
            </a:r>
            <a:br>
              <a:rPr lang="ru-RU" altLang="ru-RU" sz="1800" dirty="0">
                <a:solidFill>
                  <a:srgbClr val="000000"/>
                </a:solidFill>
                <a:latin typeface="Courier New" panose="02070309020205020404" pitchFamily="49" charset="0"/>
                <a:cs typeface="Courier New" panose="02070309020205020404" pitchFamily="49" charset="0"/>
              </a:rPr>
            </a:br>
            <a:r>
              <a:rPr lang="ru-RU" altLang="ru-RU" sz="1800" dirty="0">
                <a:solidFill>
                  <a:srgbClr val="000000"/>
                </a:solidFill>
                <a:latin typeface="Courier New" panose="02070309020205020404" pitchFamily="49" charset="0"/>
                <a:cs typeface="Courier New" panose="02070309020205020404" pitchFamily="49" charset="0"/>
              </a:rPr>
              <a:t>    </a:t>
            </a:r>
            <a:r>
              <a:rPr lang="ru-RU" altLang="ru-RU" sz="1800" dirty="0">
                <a:solidFill>
                  <a:srgbClr val="808000"/>
                </a:solidFill>
                <a:latin typeface="Courier New" panose="02070309020205020404" pitchFamily="49" charset="0"/>
                <a:cs typeface="Courier New" panose="02070309020205020404" pitchFamily="49" charset="0"/>
              </a:rPr>
              <a:t>@Override </a:t>
            </a:r>
            <a:r>
              <a:rPr lang="ru-RU" altLang="ru-RU" sz="1800" b="1" dirty="0">
                <a:solidFill>
                  <a:srgbClr val="000080"/>
                </a:solidFill>
                <a:latin typeface="Courier New" panose="02070309020205020404" pitchFamily="49" charset="0"/>
                <a:cs typeface="Courier New" panose="02070309020205020404" pitchFamily="49" charset="0"/>
              </a:rPr>
              <a:t>public void </a:t>
            </a:r>
            <a:r>
              <a:rPr lang="ru-RU" altLang="ru-RU" sz="1800" dirty="0">
                <a:solidFill>
                  <a:srgbClr val="000000"/>
                </a:solidFill>
                <a:latin typeface="Courier New" panose="02070309020205020404" pitchFamily="49" charset="0"/>
                <a:cs typeface="Courier New" panose="02070309020205020404" pitchFamily="49" charset="0"/>
              </a:rPr>
              <a:t>onCreate() {</a:t>
            </a:r>
            <a:r>
              <a:rPr lang="en-US" altLang="ru-RU" sz="1800" dirty="0">
                <a:solidFill>
                  <a:srgbClr val="000000"/>
                </a:solidFill>
                <a:latin typeface="Courier New" panose="02070309020205020404" pitchFamily="49" charset="0"/>
                <a:cs typeface="Courier New" panose="02070309020205020404" pitchFamily="49" charset="0"/>
              </a:rPr>
              <a:t>}</a:t>
            </a:r>
            <a:br>
              <a:rPr lang="ru-RU" altLang="ru-RU" sz="1800" dirty="0">
                <a:solidFill>
                  <a:srgbClr val="000000"/>
                </a:solidFill>
                <a:latin typeface="Courier New" panose="02070309020205020404" pitchFamily="49" charset="0"/>
                <a:cs typeface="Courier New" panose="02070309020205020404" pitchFamily="49" charset="0"/>
              </a:rPr>
            </a:br>
            <a:br>
              <a:rPr lang="ru-RU" altLang="ru-RU" sz="1800" dirty="0">
                <a:solidFill>
                  <a:srgbClr val="000000"/>
                </a:solidFill>
                <a:latin typeface="Courier New" panose="02070309020205020404" pitchFamily="49" charset="0"/>
                <a:cs typeface="Courier New" panose="02070309020205020404" pitchFamily="49" charset="0"/>
              </a:rPr>
            </a:br>
            <a:r>
              <a:rPr lang="ru-RU" altLang="ru-RU" sz="1800" dirty="0">
                <a:solidFill>
                  <a:srgbClr val="000000"/>
                </a:solidFill>
                <a:latin typeface="Courier New" panose="02070309020205020404" pitchFamily="49" charset="0"/>
                <a:cs typeface="Courier New" panose="02070309020205020404" pitchFamily="49" charset="0"/>
              </a:rPr>
              <a:t>    </a:t>
            </a:r>
            <a:r>
              <a:rPr lang="ru-RU" altLang="ru-RU" sz="1800" dirty="0">
                <a:solidFill>
                  <a:srgbClr val="808000"/>
                </a:solidFill>
                <a:latin typeface="Courier New" panose="02070309020205020404" pitchFamily="49" charset="0"/>
                <a:cs typeface="Courier New" panose="02070309020205020404" pitchFamily="49" charset="0"/>
              </a:rPr>
              <a:t>@Override</a:t>
            </a:r>
            <a:br>
              <a:rPr lang="ru-RU" altLang="ru-RU" sz="1800" dirty="0">
                <a:solidFill>
                  <a:srgbClr val="808000"/>
                </a:solidFill>
                <a:latin typeface="Courier New" panose="02070309020205020404" pitchFamily="49" charset="0"/>
                <a:cs typeface="Courier New" panose="02070309020205020404" pitchFamily="49" charset="0"/>
              </a:rPr>
            </a:br>
            <a:r>
              <a:rPr lang="ru-RU" altLang="ru-RU" sz="1800" dirty="0">
                <a:solidFill>
                  <a:srgbClr val="808000"/>
                </a:solidFill>
                <a:latin typeface="Courier New" panose="02070309020205020404" pitchFamily="49" charset="0"/>
                <a:cs typeface="Courier New" panose="02070309020205020404" pitchFamily="49" charset="0"/>
              </a:rPr>
              <a:t>    </a:t>
            </a:r>
            <a:r>
              <a:rPr lang="ru-RU" altLang="ru-RU" sz="1800" b="1" dirty="0">
                <a:solidFill>
                  <a:srgbClr val="000080"/>
                </a:solidFill>
                <a:latin typeface="Courier New" panose="02070309020205020404" pitchFamily="49" charset="0"/>
                <a:cs typeface="Courier New" panose="02070309020205020404" pitchFamily="49" charset="0"/>
              </a:rPr>
              <a:t>public int </a:t>
            </a:r>
            <a:r>
              <a:rPr lang="ru-RU" altLang="ru-RU" sz="1800" dirty="0">
                <a:solidFill>
                  <a:srgbClr val="000000"/>
                </a:solidFill>
                <a:latin typeface="Courier New" panose="02070309020205020404" pitchFamily="49" charset="0"/>
                <a:cs typeface="Courier New" panose="02070309020205020404" pitchFamily="49" charset="0"/>
              </a:rPr>
              <a:t>onStartCommand(Intent intent, </a:t>
            </a:r>
            <a:r>
              <a:rPr lang="ru-RU" altLang="ru-RU" sz="1800" b="1" dirty="0">
                <a:solidFill>
                  <a:srgbClr val="000080"/>
                </a:solidFill>
                <a:latin typeface="Courier New" panose="02070309020205020404" pitchFamily="49" charset="0"/>
                <a:cs typeface="Courier New" panose="02070309020205020404" pitchFamily="49" charset="0"/>
              </a:rPr>
              <a:t>int </a:t>
            </a:r>
            <a:r>
              <a:rPr lang="ru-RU" altLang="ru-RU" sz="1800" dirty="0">
                <a:solidFill>
                  <a:srgbClr val="000000"/>
                </a:solidFill>
                <a:latin typeface="Courier New" panose="02070309020205020404" pitchFamily="49" charset="0"/>
                <a:cs typeface="Courier New" panose="02070309020205020404" pitchFamily="49" charset="0"/>
              </a:rPr>
              <a:t>flags, </a:t>
            </a:r>
            <a:r>
              <a:rPr lang="ru-RU" altLang="ru-RU" sz="1800" b="1" dirty="0">
                <a:solidFill>
                  <a:srgbClr val="000080"/>
                </a:solidFill>
                <a:latin typeface="Courier New" panose="02070309020205020404" pitchFamily="49" charset="0"/>
                <a:cs typeface="Courier New" panose="02070309020205020404" pitchFamily="49" charset="0"/>
              </a:rPr>
              <a:t>int </a:t>
            </a:r>
            <a:r>
              <a:rPr lang="ru-RU" altLang="ru-RU" sz="1800" dirty="0">
                <a:solidFill>
                  <a:srgbClr val="000000"/>
                </a:solidFill>
                <a:latin typeface="Courier New" panose="02070309020205020404" pitchFamily="49" charset="0"/>
                <a:cs typeface="Courier New" panose="02070309020205020404" pitchFamily="49" charset="0"/>
              </a:rPr>
              <a:t>startId) {</a:t>
            </a:r>
            <a:endParaRPr lang="en-US" altLang="ru-RU" sz="1800" dirty="0">
              <a:solidFill>
                <a:srgbClr val="000000"/>
              </a:solidFill>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ru-RU" sz="1800" b="1" dirty="0">
                <a:solidFill>
                  <a:srgbClr val="000000"/>
                </a:solidFill>
                <a:latin typeface="Courier New" panose="02070309020205020404" pitchFamily="49" charset="0"/>
                <a:cs typeface="Courier New" panose="02070309020205020404" pitchFamily="49" charset="0"/>
              </a:rPr>
              <a:t>        </a:t>
            </a:r>
            <a:r>
              <a:rPr lang="ru-RU" altLang="ru-RU" sz="1800" b="1" dirty="0">
                <a:solidFill>
                  <a:srgbClr val="000080"/>
                </a:solidFill>
                <a:latin typeface="Courier New" panose="02070309020205020404" pitchFamily="49" charset="0"/>
                <a:cs typeface="Courier New" panose="02070309020205020404" pitchFamily="49" charset="0"/>
              </a:rPr>
              <a:t>return </a:t>
            </a:r>
            <a:r>
              <a:rPr lang="ru-RU" altLang="ru-RU" sz="1800" b="1" i="1" dirty="0">
                <a:solidFill>
                  <a:srgbClr val="660E7A"/>
                </a:solidFill>
                <a:latin typeface="Courier New" panose="02070309020205020404" pitchFamily="49" charset="0"/>
                <a:cs typeface="Courier New" panose="02070309020205020404" pitchFamily="49" charset="0"/>
              </a:rPr>
              <a:t>START_STICKY</a:t>
            </a:r>
            <a:r>
              <a:rPr lang="ru-RU" altLang="ru-RU" sz="1800" dirty="0">
                <a:solidFill>
                  <a:srgbClr val="000000"/>
                </a:solidFill>
                <a:latin typeface="Courier New" panose="02070309020205020404" pitchFamily="49" charset="0"/>
                <a:cs typeface="Courier New" panose="02070309020205020404" pitchFamily="49" charset="0"/>
              </a:rPr>
              <a:t>;</a:t>
            </a:r>
            <a:br>
              <a:rPr lang="ru-RU" altLang="ru-RU" sz="1800" dirty="0">
                <a:solidFill>
                  <a:srgbClr val="000000"/>
                </a:solidFill>
                <a:latin typeface="Courier New" panose="02070309020205020404" pitchFamily="49" charset="0"/>
                <a:cs typeface="Courier New" panose="02070309020205020404" pitchFamily="49" charset="0"/>
              </a:rPr>
            </a:br>
            <a:r>
              <a:rPr lang="ru-RU" altLang="ru-RU" sz="1800" dirty="0">
                <a:solidFill>
                  <a:srgbClr val="000000"/>
                </a:solidFill>
                <a:latin typeface="Courier New" panose="02070309020205020404" pitchFamily="49" charset="0"/>
                <a:cs typeface="Courier New" panose="02070309020205020404" pitchFamily="49" charset="0"/>
              </a:rPr>
              <a:t>    }</a:t>
            </a:r>
            <a:br>
              <a:rPr lang="ru-RU" altLang="ru-RU" sz="1800" dirty="0">
                <a:solidFill>
                  <a:srgbClr val="000000"/>
                </a:solidFill>
                <a:latin typeface="Courier New" panose="02070309020205020404" pitchFamily="49" charset="0"/>
                <a:cs typeface="Courier New" panose="02070309020205020404" pitchFamily="49" charset="0"/>
              </a:rPr>
            </a:br>
            <a:br>
              <a:rPr lang="ru-RU" altLang="ru-RU" sz="1800" dirty="0">
                <a:solidFill>
                  <a:srgbClr val="000000"/>
                </a:solidFill>
                <a:latin typeface="Courier New" panose="02070309020205020404" pitchFamily="49" charset="0"/>
                <a:cs typeface="Courier New" panose="02070309020205020404" pitchFamily="49" charset="0"/>
              </a:rPr>
            </a:br>
            <a:r>
              <a:rPr lang="ru-RU" altLang="ru-RU" sz="1800" dirty="0">
                <a:solidFill>
                  <a:srgbClr val="000000"/>
                </a:solidFill>
                <a:latin typeface="Courier New" panose="02070309020205020404" pitchFamily="49" charset="0"/>
                <a:cs typeface="Courier New" panose="02070309020205020404" pitchFamily="49" charset="0"/>
              </a:rPr>
              <a:t>    </a:t>
            </a:r>
            <a:r>
              <a:rPr lang="ru-RU" altLang="ru-RU" sz="1800" dirty="0">
                <a:solidFill>
                  <a:srgbClr val="808000"/>
                </a:solidFill>
                <a:latin typeface="Courier New" panose="02070309020205020404" pitchFamily="49" charset="0"/>
                <a:cs typeface="Courier New" panose="02070309020205020404" pitchFamily="49" charset="0"/>
              </a:rPr>
              <a:t>@Override </a:t>
            </a:r>
            <a:r>
              <a:rPr lang="ru-RU" altLang="ru-RU" sz="1800" b="1" dirty="0">
                <a:solidFill>
                  <a:srgbClr val="000080"/>
                </a:solidFill>
                <a:latin typeface="Courier New" panose="02070309020205020404" pitchFamily="49" charset="0"/>
                <a:cs typeface="Courier New" panose="02070309020205020404" pitchFamily="49" charset="0"/>
              </a:rPr>
              <a:t>public </a:t>
            </a:r>
            <a:r>
              <a:rPr lang="ru-RU" altLang="ru-RU" sz="1800" dirty="0">
                <a:solidFill>
                  <a:srgbClr val="000000"/>
                </a:solidFill>
                <a:latin typeface="Courier New" panose="02070309020205020404" pitchFamily="49" charset="0"/>
                <a:cs typeface="Courier New" panose="02070309020205020404" pitchFamily="49" charset="0"/>
              </a:rPr>
              <a:t>IBinder onBind(Intent intent) {</a:t>
            </a:r>
            <a:r>
              <a:rPr lang="ru-RU" altLang="ru-RU" sz="1800" i="1" dirty="0">
                <a:solidFill>
                  <a:srgbClr val="808080"/>
                </a:solidFill>
                <a:latin typeface="Courier New" panose="02070309020205020404" pitchFamily="49" charset="0"/>
                <a:cs typeface="Courier New" panose="02070309020205020404" pitchFamily="49" charset="0"/>
              </a:rPr>
              <a:t> </a:t>
            </a:r>
            <a:r>
              <a:rPr lang="ru-RU" altLang="ru-RU" sz="1800" b="1" dirty="0">
                <a:solidFill>
                  <a:srgbClr val="000080"/>
                </a:solidFill>
                <a:latin typeface="Courier New" panose="02070309020205020404" pitchFamily="49" charset="0"/>
                <a:cs typeface="Courier New" panose="02070309020205020404" pitchFamily="49" charset="0"/>
              </a:rPr>
              <a:t>return null</a:t>
            </a:r>
            <a:r>
              <a:rPr lang="ru-RU" altLang="ru-RU" sz="1800" dirty="0">
                <a:solidFill>
                  <a:srgbClr val="000000"/>
                </a:solidFill>
                <a:latin typeface="Courier New" panose="02070309020205020404" pitchFamily="49" charset="0"/>
                <a:cs typeface="Courier New" panose="02070309020205020404" pitchFamily="49" charset="0"/>
              </a:rPr>
              <a:t>; }</a:t>
            </a:r>
            <a:br>
              <a:rPr lang="ru-RU" altLang="ru-RU" sz="1800" dirty="0">
                <a:solidFill>
                  <a:srgbClr val="000000"/>
                </a:solidFill>
                <a:latin typeface="Courier New" panose="02070309020205020404" pitchFamily="49" charset="0"/>
                <a:cs typeface="Courier New" panose="02070309020205020404" pitchFamily="49" charset="0"/>
              </a:rPr>
            </a:br>
            <a:br>
              <a:rPr lang="ru-RU" altLang="ru-RU" sz="1800" dirty="0">
                <a:solidFill>
                  <a:srgbClr val="000000"/>
                </a:solidFill>
                <a:latin typeface="Courier New" panose="02070309020205020404" pitchFamily="49" charset="0"/>
                <a:cs typeface="Courier New" panose="02070309020205020404" pitchFamily="49" charset="0"/>
              </a:rPr>
            </a:br>
            <a:r>
              <a:rPr lang="ru-RU" altLang="ru-RU" sz="1800" dirty="0">
                <a:solidFill>
                  <a:srgbClr val="000000"/>
                </a:solidFill>
                <a:latin typeface="Courier New" panose="02070309020205020404" pitchFamily="49" charset="0"/>
                <a:cs typeface="Courier New" panose="02070309020205020404" pitchFamily="49" charset="0"/>
              </a:rPr>
              <a:t>    </a:t>
            </a:r>
            <a:r>
              <a:rPr lang="ru-RU" altLang="ru-RU" sz="1800" dirty="0">
                <a:solidFill>
                  <a:srgbClr val="808000"/>
                </a:solidFill>
                <a:latin typeface="Courier New" panose="02070309020205020404" pitchFamily="49" charset="0"/>
                <a:cs typeface="Courier New" panose="02070309020205020404" pitchFamily="49" charset="0"/>
              </a:rPr>
              <a:t>@Override </a:t>
            </a:r>
            <a:r>
              <a:rPr lang="ru-RU" altLang="ru-RU" sz="1800" b="1" dirty="0">
                <a:solidFill>
                  <a:srgbClr val="000080"/>
                </a:solidFill>
                <a:latin typeface="Courier New" panose="02070309020205020404" pitchFamily="49" charset="0"/>
                <a:cs typeface="Courier New" panose="02070309020205020404" pitchFamily="49" charset="0"/>
              </a:rPr>
              <a:t>public void </a:t>
            </a:r>
            <a:r>
              <a:rPr lang="ru-RU" altLang="ru-RU" sz="1800" dirty="0">
                <a:solidFill>
                  <a:srgbClr val="000000"/>
                </a:solidFill>
                <a:latin typeface="Courier New" panose="02070309020205020404" pitchFamily="49" charset="0"/>
                <a:cs typeface="Courier New" panose="02070309020205020404" pitchFamily="49" charset="0"/>
              </a:rPr>
              <a:t>onDestroy() {}</a:t>
            </a:r>
            <a:br>
              <a:rPr lang="ru-RU" altLang="ru-RU" sz="1800" dirty="0">
                <a:solidFill>
                  <a:srgbClr val="000000"/>
                </a:solidFill>
                <a:latin typeface="Courier New" panose="02070309020205020404" pitchFamily="49" charset="0"/>
                <a:cs typeface="Courier New" panose="02070309020205020404" pitchFamily="49" charset="0"/>
              </a:rPr>
            </a:br>
            <a:r>
              <a:rPr lang="ru-RU" altLang="ru-RU" sz="1800" dirty="0">
                <a:solidFill>
                  <a:srgbClr val="000000"/>
                </a:solidFill>
                <a:latin typeface="Courier New" panose="02070309020205020404" pitchFamily="49" charset="0"/>
                <a:cs typeface="Courier New" panose="02070309020205020404" pitchFamily="49" charset="0"/>
              </a:rPr>
              <a:t>}</a:t>
            </a:r>
            <a:endParaRPr lang="en-US" dirty="0"/>
          </a:p>
          <a:p>
            <a:endParaRPr lang="en-US" dirty="0"/>
          </a:p>
          <a:p>
            <a:endParaRPr lang="en-US" dirty="0"/>
          </a:p>
          <a:p>
            <a:endParaRPr lang="en-US" dirty="0"/>
          </a:p>
          <a:p>
            <a:endParaRPr lang="en-US" dirty="0"/>
          </a:p>
          <a:p>
            <a:endParaRPr lang="en-US" dirty="0"/>
          </a:p>
          <a:p>
            <a:endParaRPr lang="en-US" dirty="0"/>
          </a:p>
          <a:p>
            <a:endParaRPr lang="ru-RU" dirty="0"/>
          </a:p>
          <a:p>
            <a:endParaRPr lang="ru-RU" dirty="0"/>
          </a:p>
        </p:txBody>
      </p:sp>
    </p:spTree>
    <p:extLst>
      <p:ext uri="{BB962C8B-B14F-4D97-AF65-F5344CB8AC3E}">
        <p14:creationId xmlns:p14="http://schemas.microsoft.com/office/powerpoint/2010/main" val="25735566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9713221" cy="646331"/>
          </a:xfrm>
          <a:prstGeom prst="rect">
            <a:avLst/>
          </a:prstGeom>
          <a:noFill/>
        </p:spPr>
        <p:txBody>
          <a:bodyPr wrap="square" rtlCol="0">
            <a:spAutoFit/>
          </a:bodyPr>
          <a:lstStyle/>
          <a:p>
            <a:r>
              <a:rPr lang="en-US" sz="3600" dirty="0"/>
              <a:t>Services. Types. </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29</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781106" y="2663200"/>
            <a:ext cx="2413000" cy="977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Services</a:t>
            </a:r>
            <a:endParaRPr lang="ru-RU" sz="3200" dirty="0"/>
          </a:p>
        </p:txBody>
      </p:sp>
      <p:sp>
        <p:nvSpPr>
          <p:cNvPr id="5" name="Rectangle 4"/>
          <p:cNvSpPr/>
          <p:nvPr/>
        </p:nvSpPr>
        <p:spPr>
          <a:xfrm>
            <a:off x="6578600" y="1549400"/>
            <a:ext cx="2590800" cy="927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Started</a:t>
            </a:r>
            <a:endParaRPr lang="ru-RU" sz="3200" dirty="0"/>
          </a:p>
        </p:txBody>
      </p:sp>
      <p:sp>
        <p:nvSpPr>
          <p:cNvPr id="7" name="Rectangle 6"/>
          <p:cNvSpPr/>
          <p:nvPr/>
        </p:nvSpPr>
        <p:spPr>
          <a:xfrm>
            <a:off x="6578600" y="2794000"/>
            <a:ext cx="2590800" cy="977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Bound</a:t>
            </a:r>
            <a:endParaRPr lang="ru-RU" sz="3200" dirty="0"/>
          </a:p>
        </p:txBody>
      </p:sp>
      <p:sp>
        <p:nvSpPr>
          <p:cNvPr id="8" name="Rectangle 7"/>
          <p:cNvSpPr/>
          <p:nvPr/>
        </p:nvSpPr>
        <p:spPr>
          <a:xfrm>
            <a:off x="6578600" y="4140200"/>
            <a:ext cx="2590800" cy="901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Mixed</a:t>
            </a:r>
            <a:endParaRPr lang="ru-RU" sz="3200" dirty="0"/>
          </a:p>
        </p:txBody>
      </p:sp>
      <p:sp>
        <p:nvSpPr>
          <p:cNvPr id="12" name="Right Arrow 11"/>
          <p:cNvSpPr/>
          <p:nvPr/>
        </p:nvSpPr>
        <p:spPr>
          <a:xfrm rot="19884139">
            <a:off x="4116239" y="2378921"/>
            <a:ext cx="2572081" cy="330200"/>
          </a:xfrm>
          <a:prstGeom prst="righ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Right Arrow 14"/>
          <p:cNvSpPr/>
          <p:nvPr/>
        </p:nvSpPr>
        <p:spPr>
          <a:xfrm>
            <a:off x="4285253" y="2987050"/>
            <a:ext cx="2299710" cy="330200"/>
          </a:xfrm>
          <a:prstGeom prst="righ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Right Arrow 15"/>
          <p:cNvSpPr/>
          <p:nvPr/>
        </p:nvSpPr>
        <p:spPr>
          <a:xfrm rot="1781758">
            <a:off x="4138371" y="3596019"/>
            <a:ext cx="2523010" cy="330200"/>
          </a:xfrm>
          <a:prstGeom prst="righ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787687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0" y="0"/>
            <a:ext cx="12192000" cy="4937760"/>
          </a:xfrm>
          <a:prstGeom prst="rect">
            <a:avLst/>
          </a:prstGeom>
        </p:spPr>
      </p:pic>
      <p:sp>
        <p:nvSpPr>
          <p:cNvPr id="2" name="TextBox 1"/>
          <p:cNvSpPr txBox="1"/>
          <p:nvPr/>
        </p:nvSpPr>
        <p:spPr>
          <a:xfrm>
            <a:off x="6096000" y="2468880"/>
            <a:ext cx="6072188" cy="1446550"/>
          </a:xfrm>
          <a:prstGeom prst="rect">
            <a:avLst/>
          </a:prstGeom>
          <a:solidFill>
            <a:srgbClr val="002060"/>
          </a:solidFill>
        </p:spPr>
        <p:txBody>
          <a:bodyPr wrap="square" rtlCol="0">
            <a:spAutoFit/>
          </a:bodyPr>
          <a:lstStyle/>
          <a:p>
            <a:r>
              <a:rPr lang="en-US" sz="4400" dirty="0">
                <a:solidFill>
                  <a:schemeClr val="bg1"/>
                </a:solidFill>
              </a:rPr>
              <a:t>Approaches to work in Background. Threads.</a:t>
            </a:r>
            <a:endParaRPr lang="ru-RU" sz="4400" dirty="0">
              <a:solidFill>
                <a:schemeClr val="bg1"/>
              </a:solidFill>
            </a:endParaRPr>
          </a:p>
        </p:txBody>
      </p:sp>
    </p:spTree>
    <p:extLst>
      <p:ext uri="{BB962C8B-B14F-4D97-AF65-F5344CB8AC3E}">
        <p14:creationId xmlns:p14="http://schemas.microsoft.com/office/powerpoint/2010/main" val="21217377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9713221" cy="646331"/>
          </a:xfrm>
          <a:prstGeom prst="rect">
            <a:avLst/>
          </a:prstGeom>
          <a:noFill/>
        </p:spPr>
        <p:txBody>
          <a:bodyPr wrap="square" rtlCol="0">
            <a:spAutoFit/>
          </a:bodyPr>
          <a:lstStyle/>
          <a:p>
            <a:r>
              <a:rPr lang="en-US" sz="3600" dirty="0"/>
              <a:t>Service in </a:t>
            </a:r>
            <a:r>
              <a:rPr lang="en-US" sz="3600" dirty="0" err="1"/>
              <a:t>AndroidManifest</a:t>
            </a:r>
            <a:endParaRPr lang="en-US" sz="3600" dirty="0"/>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30</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26099" y="1076034"/>
            <a:ext cx="6096000" cy="1477328"/>
          </a:xfrm>
          <a:prstGeom prst="rect">
            <a:avLst/>
          </a:prstGeom>
        </p:spPr>
        <p:txBody>
          <a:bodyPr>
            <a:spAutoFit/>
          </a:bodyPr>
          <a:lstStyle/>
          <a:p>
            <a:r>
              <a:rPr lang="en-US" dirty="0" err="1"/>
              <a:t>android:name</a:t>
            </a:r>
            <a:r>
              <a:rPr lang="en-US" dirty="0"/>
              <a:t>=“[package/service]”</a:t>
            </a:r>
          </a:p>
          <a:p>
            <a:r>
              <a:rPr lang="en-US" dirty="0" err="1"/>
              <a:t>android:enabled</a:t>
            </a:r>
            <a:r>
              <a:rPr lang="en-US" dirty="0"/>
              <a:t>=“[</a:t>
            </a:r>
            <a:r>
              <a:rPr lang="en-US" u="sng" dirty="0" err="1"/>
              <a:t>true</a:t>
            </a:r>
            <a:r>
              <a:rPr lang="en-US" dirty="0" err="1"/>
              <a:t>|false</a:t>
            </a:r>
            <a:r>
              <a:rPr lang="en-US" dirty="0"/>
              <a:t>]”</a:t>
            </a:r>
          </a:p>
          <a:p>
            <a:r>
              <a:rPr lang="en-US" dirty="0" err="1"/>
              <a:t>android:exported</a:t>
            </a:r>
            <a:r>
              <a:rPr lang="en-US" dirty="0"/>
              <a:t>=“[</a:t>
            </a:r>
            <a:r>
              <a:rPr lang="en-US" u="sng" dirty="0" err="1"/>
              <a:t>true</a:t>
            </a:r>
            <a:r>
              <a:rPr lang="en-US" dirty="0" err="1"/>
              <a:t>|false</a:t>
            </a:r>
            <a:r>
              <a:rPr lang="en-US" dirty="0"/>
              <a:t>]”</a:t>
            </a:r>
          </a:p>
          <a:p>
            <a:r>
              <a:rPr lang="en-US" dirty="0" err="1"/>
              <a:t>android:isolatedProcess</a:t>
            </a:r>
            <a:r>
              <a:rPr lang="en-US" dirty="0"/>
              <a:t>=“[</a:t>
            </a:r>
            <a:r>
              <a:rPr lang="en-US" dirty="0" err="1"/>
              <a:t>true|</a:t>
            </a:r>
            <a:r>
              <a:rPr lang="en-US" u="sng" dirty="0" err="1"/>
              <a:t>false</a:t>
            </a:r>
            <a:r>
              <a:rPr lang="en-US" dirty="0"/>
              <a:t>]”</a:t>
            </a:r>
          </a:p>
          <a:p>
            <a:r>
              <a:rPr lang="en-US" dirty="0" err="1"/>
              <a:t>android:process</a:t>
            </a:r>
            <a:r>
              <a:rPr lang="en-US" dirty="0"/>
              <a:t>=“[name/of/process]”</a:t>
            </a:r>
          </a:p>
        </p:txBody>
      </p:sp>
      <p:pic>
        <p:nvPicPr>
          <p:cNvPr id="12" name="螢幕快照 2016-02-20 上午11.55.19.png"/>
          <p:cNvPicPr>
            <a:picLocks noChangeAspect="1"/>
          </p:cNvPicPr>
          <p:nvPr/>
        </p:nvPicPr>
        <p:blipFill>
          <a:blip r:embed="rId5">
            <a:extLst>
              <a:ext uri="{BEBA8EAE-BF5A-486C-A8C5-ECC9F3942E4B}">
                <a14:imgProps xmlns:a14="http://schemas.microsoft.com/office/drawing/2010/main">
                  <a14:imgLayer r:embed="rId6">
                    <a14:imgEffect>
                      <a14:brightnessContrast bright="40000" contrast="40000"/>
                    </a14:imgEffect>
                  </a14:imgLayer>
                </a14:imgProps>
              </a:ext>
            </a:extLst>
          </a:blip>
          <a:stretch>
            <a:fillRect/>
          </a:stretch>
        </p:blipFill>
        <p:spPr>
          <a:xfrm>
            <a:off x="4401653" y="1076034"/>
            <a:ext cx="4696267" cy="5276849"/>
          </a:xfrm>
          <a:prstGeom prst="rect">
            <a:avLst/>
          </a:prstGeom>
          <a:ln w="12700">
            <a:miter lim="400000"/>
          </a:ln>
        </p:spPr>
      </p:pic>
    </p:spTree>
    <p:extLst>
      <p:ext uri="{BB962C8B-B14F-4D97-AF65-F5344CB8AC3E}">
        <p14:creationId xmlns:p14="http://schemas.microsoft.com/office/powerpoint/2010/main" val="27857425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9713221" cy="646331"/>
          </a:xfrm>
          <a:prstGeom prst="rect">
            <a:avLst/>
          </a:prstGeom>
          <a:noFill/>
        </p:spPr>
        <p:txBody>
          <a:bodyPr wrap="square" rtlCol="0">
            <a:spAutoFit/>
          </a:bodyPr>
          <a:lstStyle/>
          <a:p>
            <a:r>
              <a:rPr lang="en-US" sz="3600" dirty="0"/>
              <a:t>Services Lifecycle</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31</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pic>
        <p:nvPicPr>
          <p:cNvPr id="13" name="螢幕快照 2016-02-20 上午10.30.30.png"/>
          <p:cNvPicPr>
            <a:picLocks noChangeAspect="1"/>
          </p:cNvPicPr>
          <p:nvPr/>
        </p:nvPicPr>
        <p:blipFill>
          <a:blip r:embed="rId5"/>
          <a:stretch>
            <a:fillRect/>
          </a:stretch>
        </p:blipFill>
        <p:spPr>
          <a:xfrm>
            <a:off x="521677" y="897196"/>
            <a:ext cx="4359181" cy="5548047"/>
          </a:xfrm>
          <a:prstGeom prst="rect">
            <a:avLst/>
          </a:prstGeom>
          <a:ln w="12700">
            <a:miter lim="400000"/>
          </a:ln>
        </p:spPr>
      </p:pic>
      <p:sp>
        <p:nvSpPr>
          <p:cNvPr id="2" name="Rectangle 1"/>
          <p:cNvSpPr/>
          <p:nvPr/>
        </p:nvSpPr>
        <p:spPr>
          <a:xfrm>
            <a:off x="5181109" y="2423974"/>
            <a:ext cx="6096000" cy="1938992"/>
          </a:xfrm>
          <a:prstGeom prst="rect">
            <a:avLst/>
          </a:prstGeom>
        </p:spPr>
        <p:txBody>
          <a:bodyPr>
            <a:spAutoFit/>
          </a:bodyPr>
          <a:lstStyle/>
          <a:p>
            <a:pPr marL="285750" indent="-285750">
              <a:buFont typeface="Arial" panose="020B0604020202020204" pitchFamily="34" charset="0"/>
              <a:buChar char="•"/>
            </a:pPr>
            <a:r>
              <a:rPr lang="en-US" sz="2000" dirty="0"/>
              <a:t>Can be started/stopped several times, but only one instance. (implicit singleton)</a:t>
            </a:r>
          </a:p>
          <a:p>
            <a:pPr marL="285750" indent="-285750">
              <a:buFont typeface="Arial" panose="020B0604020202020204" pitchFamily="34" charset="0"/>
              <a:buChar char="•"/>
            </a:pPr>
            <a:r>
              <a:rPr lang="en-US" sz="2000" dirty="0"/>
              <a:t>No start/stop counting</a:t>
            </a:r>
          </a:p>
          <a:p>
            <a:pPr marL="285750" indent="-285750">
              <a:buFont typeface="Arial" panose="020B0604020202020204" pitchFamily="34" charset="0"/>
              <a:buChar char="•"/>
            </a:pPr>
            <a:r>
              <a:rPr lang="en-US" sz="2000" dirty="0"/>
              <a:t>Service can stop itself. (call </a:t>
            </a:r>
            <a:r>
              <a:rPr lang="en-US" sz="2000" dirty="0" err="1"/>
              <a:t>Service.stopSelf</a:t>
            </a:r>
            <a:r>
              <a:rPr lang="en-US" sz="2000" dirty="0"/>
              <a:t>())</a:t>
            </a:r>
          </a:p>
          <a:p>
            <a:pPr marL="285750" indent="-285750">
              <a:buFont typeface="Arial" panose="020B0604020202020204" pitchFamily="34" charset="0"/>
              <a:buChar char="•"/>
            </a:pPr>
            <a:r>
              <a:rPr lang="en-US" sz="2000" dirty="0"/>
              <a:t>If you need to start service for specified event, use Broadcast Receiver.</a:t>
            </a:r>
          </a:p>
        </p:txBody>
      </p:sp>
      <p:sp>
        <p:nvSpPr>
          <p:cNvPr id="14" name="Oval 13"/>
          <p:cNvSpPr/>
          <p:nvPr/>
        </p:nvSpPr>
        <p:spPr>
          <a:xfrm>
            <a:off x="127001" y="897196"/>
            <a:ext cx="2743200" cy="5519054"/>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2065460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9713221" cy="646331"/>
          </a:xfrm>
          <a:prstGeom prst="rect">
            <a:avLst/>
          </a:prstGeom>
          <a:noFill/>
        </p:spPr>
        <p:txBody>
          <a:bodyPr wrap="square" rtlCol="0">
            <a:spAutoFit/>
          </a:bodyPr>
          <a:lstStyle/>
          <a:p>
            <a:r>
              <a:rPr lang="en-US" sz="3600" dirty="0"/>
              <a:t>Started Service Sample</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32</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pic>
        <p:nvPicPr>
          <p:cNvPr id="12" name="螢幕快照 2016-02-20 上午11.14.46.png"/>
          <p:cNvPicPr>
            <a:picLocks noChangeAspect="1"/>
          </p:cNvPicPr>
          <p:nvPr/>
        </p:nvPicPr>
        <p:blipFill>
          <a:blip r:embed="rId5">
            <a:extLst>
              <a:ext uri="{BEBA8EAE-BF5A-486C-A8C5-ECC9F3942E4B}">
                <a14:imgProps xmlns:a14="http://schemas.microsoft.com/office/drawing/2010/main">
                  <a14:imgLayer r:embed="rId6">
                    <a14:imgEffect>
                      <a14:brightnessContrast bright="40000" contrast="40000"/>
                    </a14:imgEffect>
                  </a14:imgLayer>
                </a14:imgProps>
              </a:ext>
            </a:extLst>
          </a:blip>
          <a:stretch>
            <a:fillRect/>
          </a:stretch>
        </p:blipFill>
        <p:spPr>
          <a:xfrm>
            <a:off x="426099" y="897196"/>
            <a:ext cx="7079601" cy="5501974"/>
          </a:xfrm>
          <a:prstGeom prst="rect">
            <a:avLst/>
          </a:prstGeom>
          <a:ln w="12700">
            <a:miter lim="400000"/>
          </a:ln>
        </p:spPr>
      </p:pic>
    </p:spTree>
    <p:extLst>
      <p:ext uri="{BB962C8B-B14F-4D97-AF65-F5344CB8AC3E}">
        <p14:creationId xmlns:p14="http://schemas.microsoft.com/office/powerpoint/2010/main" val="31426132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9713221" cy="646331"/>
          </a:xfrm>
          <a:prstGeom prst="rect">
            <a:avLst/>
          </a:prstGeom>
          <a:noFill/>
        </p:spPr>
        <p:txBody>
          <a:bodyPr wrap="square" rtlCol="0">
            <a:spAutoFit/>
          </a:bodyPr>
          <a:lstStyle/>
          <a:p>
            <a:r>
              <a:rPr lang="en-US" sz="3600" dirty="0"/>
              <a:t>Start and Stop Service</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33</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8497030" y="1488522"/>
            <a:ext cx="3284580" cy="923330"/>
          </a:xfrm>
          <a:prstGeom prst="rect">
            <a:avLst/>
          </a:prstGeom>
        </p:spPr>
        <p:txBody>
          <a:bodyPr wrap="square">
            <a:spAutoFit/>
          </a:bodyPr>
          <a:lstStyle/>
          <a:p>
            <a:pPr marL="285750" indent="-285750">
              <a:buFont typeface="Arial" panose="020B0604020202020204" pitchFamily="34" charset="0"/>
              <a:buChar char="•"/>
            </a:pPr>
            <a:r>
              <a:rPr lang="en-US" dirty="0" err="1"/>
              <a:t>Context.startService</a:t>
            </a:r>
            <a:r>
              <a:rPr lang="en-US" dirty="0"/>
              <a:t>(Intent)</a:t>
            </a:r>
          </a:p>
          <a:p>
            <a:pPr marL="285750" indent="-285750">
              <a:buFont typeface="Arial" panose="020B0604020202020204" pitchFamily="34" charset="0"/>
              <a:buChar char="•"/>
            </a:pPr>
            <a:r>
              <a:rPr lang="en-US" dirty="0" err="1"/>
              <a:t>Context.stopService</a:t>
            </a:r>
            <a:r>
              <a:rPr lang="en-US" dirty="0"/>
              <a:t>(Intent)</a:t>
            </a:r>
          </a:p>
          <a:p>
            <a:pPr marL="285750" indent="-285750">
              <a:buFont typeface="Arial" panose="020B0604020202020204" pitchFamily="34" charset="0"/>
              <a:buChar char="•"/>
            </a:pPr>
            <a:r>
              <a:rPr lang="en-US" dirty="0" err="1"/>
              <a:t>Service.stopSelf</a:t>
            </a:r>
            <a:r>
              <a:rPr lang="en-US" dirty="0"/>
              <a:t>()</a:t>
            </a:r>
          </a:p>
        </p:txBody>
      </p:sp>
      <p:sp>
        <p:nvSpPr>
          <p:cNvPr id="3" name="Rectangle 2"/>
          <p:cNvSpPr/>
          <p:nvPr/>
        </p:nvSpPr>
        <p:spPr>
          <a:xfrm>
            <a:off x="8393340" y="2967501"/>
            <a:ext cx="3798660" cy="2031325"/>
          </a:xfrm>
          <a:prstGeom prst="rect">
            <a:avLst/>
          </a:prstGeom>
        </p:spPr>
        <p:txBody>
          <a:bodyPr wrap="square">
            <a:spAutoFit/>
          </a:bodyPr>
          <a:lstStyle/>
          <a:p>
            <a:r>
              <a:rPr lang="en-US" dirty="0"/>
              <a:t>The return value define the behavior of service:</a:t>
            </a:r>
          </a:p>
          <a:p>
            <a:pPr marL="285750" indent="-285750">
              <a:buFont typeface="Arial" panose="020B0604020202020204" pitchFamily="34" charset="0"/>
              <a:buChar char="•"/>
            </a:pPr>
            <a:r>
              <a:rPr lang="en-US" dirty="0"/>
              <a:t>return START_STICKY</a:t>
            </a:r>
          </a:p>
          <a:p>
            <a:pPr marL="285750" indent="-285750">
              <a:buFont typeface="Arial" panose="020B0604020202020204" pitchFamily="34" charset="0"/>
              <a:buChar char="•"/>
            </a:pPr>
            <a:r>
              <a:rPr lang="en-US" dirty="0"/>
              <a:t>return START_NOT_STICKY</a:t>
            </a:r>
          </a:p>
          <a:p>
            <a:pPr marL="285750" indent="-285750">
              <a:buFont typeface="Arial" panose="020B0604020202020204" pitchFamily="34" charset="0"/>
              <a:buChar char="•"/>
            </a:pPr>
            <a:r>
              <a:rPr lang="en-US" dirty="0"/>
              <a:t>return START_REDELIVER_INTENT</a:t>
            </a:r>
          </a:p>
          <a:p>
            <a:r>
              <a:rPr lang="en-US" dirty="0"/>
              <a:t>flag: START_FLAG_REDELIVERY, START_FLAG_RETRY</a:t>
            </a:r>
          </a:p>
        </p:txBody>
      </p:sp>
      <p:pic>
        <p:nvPicPr>
          <p:cNvPr id="13" name="螢幕快照 2016-02-20 上午10.49.14.png"/>
          <p:cNvPicPr>
            <a:picLocks noChangeAspect="1"/>
          </p:cNvPicPr>
          <p:nvPr/>
        </p:nvPicPr>
        <p:blipFill>
          <a:blip r:embed="rId5">
            <a:extLst>
              <a:ext uri="{BEBA8EAE-BF5A-486C-A8C5-ECC9F3942E4B}">
                <a14:imgProps xmlns:a14="http://schemas.microsoft.com/office/drawing/2010/main">
                  <a14:imgLayer r:embed="rId6">
                    <a14:imgEffect>
                      <a14:brightnessContrast bright="40000" contrast="40000"/>
                    </a14:imgEffect>
                  </a14:imgLayer>
                </a14:imgProps>
              </a:ext>
            </a:extLst>
          </a:blip>
          <a:stretch>
            <a:fillRect/>
          </a:stretch>
        </p:blipFill>
        <p:spPr>
          <a:xfrm>
            <a:off x="426099" y="1076034"/>
            <a:ext cx="7704393" cy="1748306"/>
          </a:xfrm>
          <a:prstGeom prst="rect">
            <a:avLst/>
          </a:prstGeom>
          <a:ln w="12700">
            <a:miter lim="400000"/>
          </a:ln>
        </p:spPr>
      </p:pic>
      <p:pic>
        <p:nvPicPr>
          <p:cNvPr id="2050" name="Picture 2"/>
          <p:cNvPicPr>
            <a:picLocks noChangeAspect="1" noChangeArrowheads="1"/>
          </p:cNvPicPr>
          <p:nvPr/>
        </p:nvPicPr>
        <p:blipFill>
          <a:blip r:embed="rId7">
            <a:extLst>
              <a:ext uri="{BEBA8EAE-BF5A-486C-A8C5-ECC9F3942E4B}">
                <a14:imgProps xmlns:a14="http://schemas.microsoft.com/office/drawing/2010/main">
                  <a14:imgLayer r:embed="rId8">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61964" y="3133987"/>
            <a:ext cx="7668528" cy="1698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15713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9713221" cy="646331"/>
          </a:xfrm>
          <a:prstGeom prst="rect">
            <a:avLst/>
          </a:prstGeom>
          <a:noFill/>
        </p:spPr>
        <p:txBody>
          <a:bodyPr wrap="square" rtlCol="0">
            <a:spAutoFit/>
          </a:bodyPr>
          <a:lstStyle/>
          <a:p>
            <a:r>
              <a:rPr lang="en-US" sz="3600" dirty="0"/>
              <a:t>Bound Service</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34</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pic>
        <p:nvPicPr>
          <p:cNvPr id="12" name="螢幕快照 2016-02-20 上午10.30.30.png"/>
          <p:cNvPicPr>
            <a:picLocks noChangeAspect="1"/>
          </p:cNvPicPr>
          <p:nvPr/>
        </p:nvPicPr>
        <p:blipFill>
          <a:blip r:embed="rId5"/>
          <a:stretch>
            <a:fillRect/>
          </a:stretch>
        </p:blipFill>
        <p:spPr>
          <a:xfrm>
            <a:off x="426099" y="897196"/>
            <a:ext cx="4336401" cy="5519054"/>
          </a:xfrm>
          <a:prstGeom prst="rect">
            <a:avLst/>
          </a:prstGeom>
          <a:ln w="12700">
            <a:miter lim="400000"/>
          </a:ln>
        </p:spPr>
      </p:pic>
      <p:sp>
        <p:nvSpPr>
          <p:cNvPr id="4" name="Oval 3"/>
          <p:cNvSpPr/>
          <p:nvPr/>
        </p:nvSpPr>
        <p:spPr>
          <a:xfrm>
            <a:off x="2362201" y="897196"/>
            <a:ext cx="2743200" cy="5519054"/>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Rectangle 4"/>
          <p:cNvSpPr/>
          <p:nvPr/>
        </p:nvSpPr>
        <p:spPr>
          <a:xfrm>
            <a:off x="5524500" y="2590800"/>
            <a:ext cx="5207000" cy="1631216"/>
          </a:xfrm>
          <a:prstGeom prst="rect">
            <a:avLst/>
          </a:prstGeom>
        </p:spPr>
        <p:txBody>
          <a:bodyPr wrap="square">
            <a:spAutoFit/>
          </a:bodyPr>
          <a:lstStyle/>
          <a:p>
            <a:pPr marL="285750" indent="-285750">
              <a:buFont typeface="Arial" panose="020B0604020202020204" pitchFamily="34" charset="0"/>
              <a:buChar char="•"/>
            </a:pPr>
            <a:r>
              <a:rPr lang="en-US" sz="2000" dirty="0"/>
              <a:t>A service can be bind several times. And service will maintain a </a:t>
            </a:r>
            <a:r>
              <a:rPr lang="en-US" sz="2000" dirty="0" err="1"/>
              <a:t>bindCount</a:t>
            </a:r>
            <a:endParaRPr lang="en-US" sz="2000" dirty="0"/>
          </a:p>
          <a:p>
            <a:pPr marL="285750" indent="-285750">
              <a:buFont typeface="Arial" panose="020B0604020202020204" pitchFamily="34" charset="0"/>
              <a:buChar char="•"/>
            </a:pPr>
            <a:r>
              <a:rPr lang="en-US" sz="2000" dirty="0"/>
              <a:t>When someone bind service, </a:t>
            </a:r>
            <a:r>
              <a:rPr lang="en-US" sz="2000" dirty="0" err="1"/>
              <a:t>bindCount</a:t>
            </a:r>
            <a:r>
              <a:rPr lang="en-US" sz="2000" dirty="0"/>
              <a:t> + 1</a:t>
            </a:r>
          </a:p>
          <a:p>
            <a:pPr marL="285750" indent="-285750">
              <a:buFont typeface="Arial" panose="020B0604020202020204" pitchFamily="34" charset="0"/>
              <a:buChar char="•"/>
            </a:pPr>
            <a:r>
              <a:rPr lang="en-US" sz="2000" dirty="0"/>
              <a:t>When someone unbind service, </a:t>
            </a:r>
            <a:r>
              <a:rPr lang="en-US" sz="2000" dirty="0" err="1"/>
              <a:t>bindCount</a:t>
            </a:r>
            <a:r>
              <a:rPr lang="en-US" sz="2000" dirty="0"/>
              <a:t> - 1</a:t>
            </a:r>
          </a:p>
          <a:p>
            <a:pPr marL="285750" indent="-285750">
              <a:buFont typeface="Arial" panose="020B0604020202020204" pitchFamily="34" charset="0"/>
              <a:buChar char="•"/>
            </a:pPr>
            <a:r>
              <a:rPr lang="en-US" sz="2000" dirty="0"/>
              <a:t>Service destroy itself when </a:t>
            </a:r>
            <a:r>
              <a:rPr lang="en-US" sz="2000" dirty="0" err="1"/>
              <a:t>bindCount</a:t>
            </a:r>
            <a:r>
              <a:rPr lang="en-US" sz="2000" dirty="0"/>
              <a:t> == 0</a:t>
            </a:r>
          </a:p>
        </p:txBody>
      </p:sp>
    </p:spTree>
    <p:extLst>
      <p:ext uri="{BB962C8B-B14F-4D97-AF65-F5344CB8AC3E}">
        <p14:creationId xmlns:p14="http://schemas.microsoft.com/office/powerpoint/2010/main" val="2493786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9713221" cy="646331"/>
          </a:xfrm>
          <a:prstGeom prst="rect">
            <a:avLst/>
          </a:prstGeom>
          <a:noFill/>
        </p:spPr>
        <p:txBody>
          <a:bodyPr wrap="square" rtlCol="0">
            <a:spAutoFit/>
          </a:bodyPr>
          <a:lstStyle/>
          <a:p>
            <a:r>
              <a:rPr lang="en-US" sz="3600" dirty="0" err="1"/>
              <a:t>Context.bindService</a:t>
            </a:r>
            <a:r>
              <a:rPr lang="en-US" sz="3600" dirty="0"/>
              <a:t>()</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35</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099" y="1070200"/>
            <a:ext cx="4750211" cy="369332"/>
          </a:xfrm>
          <a:prstGeom prst="rect">
            <a:avLst/>
          </a:prstGeom>
        </p:spPr>
        <p:txBody>
          <a:bodyPr wrap="none">
            <a:spAutoFit/>
          </a:bodyPr>
          <a:lstStyle/>
          <a:p>
            <a:r>
              <a:rPr lang="en-US" dirty="0" err="1"/>
              <a:t>bindService</a:t>
            </a:r>
            <a:r>
              <a:rPr lang="en-US" dirty="0"/>
              <a:t>(Intent, </a:t>
            </a:r>
            <a:r>
              <a:rPr lang="en-US" dirty="0" err="1"/>
              <a:t>ServiceConnection</a:t>
            </a:r>
            <a:r>
              <a:rPr lang="en-US" dirty="0"/>
              <a:t>, </a:t>
            </a:r>
            <a:r>
              <a:rPr lang="en-US" dirty="0" err="1"/>
              <a:t>int</a:t>
            </a:r>
            <a:r>
              <a:rPr lang="en-US" dirty="0"/>
              <a:t> flags);</a:t>
            </a:r>
          </a:p>
        </p:txBody>
      </p:sp>
      <p:pic>
        <p:nvPicPr>
          <p:cNvPr id="16" name="螢幕快照 2016-02-20 上午11.36.29.png"/>
          <p:cNvPicPr>
            <a:picLocks noChangeAspect="1"/>
          </p:cNvPicPr>
          <p:nvPr/>
        </p:nvPicPr>
        <p:blipFill>
          <a:blip r:embed="rId5">
            <a:extLst>
              <a:ext uri="{BEBA8EAE-BF5A-486C-A8C5-ECC9F3942E4B}">
                <a14:imgProps xmlns:a14="http://schemas.microsoft.com/office/drawing/2010/main">
                  <a14:imgLayer r:embed="rId6">
                    <a14:imgEffect>
                      <a14:brightnessContrast bright="40000" contrast="20000"/>
                    </a14:imgEffect>
                  </a14:imgLayer>
                </a14:imgProps>
              </a:ext>
            </a:extLst>
          </a:blip>
          <a:stretch>
            <a:fillRect/>
          </a:stretch>
        </p:blipFill>
        <p:spPr>
          <a:xfrm>
            <a:off x="426099" y="1637286"/>
            <a:ext cx="9080044" cy="1152361"/>
          </a:xfrm>
          <a:prstGeom prst="rect">
            <a:avLst/>
          </a:prstGeom>
          <a:ln w="12700">
            <a:miter lim="400000"/>
          </a:ln>
        </p:spPr>
      </p:pic>
      <p:sp>
        <p:nvSpPr>
          <p:cNvPr id="3" name="Rectangle 2"/>
          <p:cNvSpPr/>
          <p:nvPr/>
        </p:nvSpPr>
        <p:spPr>
          <a:xfrm>
            <a:off x="426099" y="2987120"/>
            <a:ext cx="6096000" cy="1938992"/>
          </a:xfrm>
          <a:prstGeom prst="rect">
            <a:avLst/>
          </a:prstGeom>
        </p:spPr>
        <p:txBody>
          <a:bodyPr>
            <a:spAutoFit/>
          </a:bodyPr>
          <a:lstStyle/>
          <a:p>
            <a:pPr>
              <a:spcBef>
                <a:spcPts val="4200"/>
              </a:spcBef>
              <a:buSzPct val="75000"/>
              <a:defRPr sz="3800"/>
            </a:pPr>
            <a:r>
              <a:rPr lang="en-US" sz="2000" dirty="0"/>
              <a:t>flags:</a:t>
            </a:r>
            <a:br>
              <a:rPr lang="en-US" sz="2000" dirty="0"/>
            </a:br>
            <a:r>
              <a:rPr lang="en-US" sz="2000" dirty="0"/>
              <a:t>BIND_AUTO_CREATE</a:t>
            </a:r>
            <a:br>
              <a:rPr lang="en-US" sz="2000" dirty="0"/>
            </a:br>
            <a:r>
              <a:rPr lang="en-US" sz="2000" dirty="0"/>
              <a:t>BIND_NOT_FOREGROUND</a:t>
            </a:r>
            <a:br>
              <a:rPr lang="en-US" sz="2000" dirty="0"/>
            </a:br>
            <a:r>
              <a:rPr lang="en-US" sz="2000" dirty="0"/>
              <a:t>BIND_ABOVE_CLIENT</a:t>
            </a:r>
            <a:br>
              <a:rPr lang="en-US" sz="2000" dirty="0"/>
            </a:br>
            <a:r>
              <a:rPr lang="en-US" sz="2000" dirty="0"/>
              <a:t>BIND_ALLOW_OOM_MANAGEMENT</a:t>
            </a:r>
            <a:br>
              <a:rPr lang="en-US" sz="2000" dirty="0"/>
            </a:br>
            <a:r>
              <a:rPr lang="en-US" sz="2000" dirty="0"/>
              <a:t>BIND_WAIVE_PRIORITY</a:t>
            </a:r>
          </a:p>
        </p:txBody>
      </p:sp>
    </p:spTree>
    <p:extLst>
      <p:ext uri="{BB962C8B-B14F-4D97-AF65-F5344CB8AC3E}">
        <p14:creationId xmlns:p14="http://schemas.microsoft.com/office/powerpoint/2010/main" val="13204651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9713221" cy="646331"/>
          </a:xfrm>
          <a:prstGeom prst="rect">
            <a:avLst/>
          </a:prstGeom>
          <a:noFill/>
        </p:spPr>
        <p:txBody>
          <a:bodyPr wrap="square" rtlCol="0">
            <a:spAutoFit/>
          </a:bodyPr>
          <a:lstStyle/>
          <a:p>
            <a:r>
              <a:rPr lang="en-US" sz="3600" dirty="0"/>
              <a:t>Bound Service Sample (service)</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36</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26099" y="1076034"/>
            <a:ext cx="8380409" cy="46908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81269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9713221" cy="646331"/>
          </a:xfrm>
          <a:prstGeom prst="rect">
            <a:avLst/>
          </a:prstGeom>
          <a:noFill/>
        </p:spPr>
        <p:txBody>
          <a:bodyPr wrap="square" rtlCol="0">
            <a:spAutoFit/>
          </a:bodyPr>
          <a:lstStyle/>
          <a:p>
            <a:r>
              <a:rPr lang="en-US" sz="3600" dirty="0"/>
              <a:t>Bound Service Sample (service)</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37</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26099" y="1076034"/>
            <a:ext cx="8419148" cy="47416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98619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9713221" cy="646331"/>
          </a:xfrm>
          <a:prstGeom prst="rect">
            <a:avLst/>
          </a:prstGeom>
          <a:noFill/>
        </p:spPr>
        <p:txBody>
          <a:bodyPr wrap="square" rtlCol="0">
            <a:spAutoFit/>
          </a:bodyPr>
          <a:lstStyle/>
          <a:p>
            <a:r>
              <a:rPr lang="en-US" sz="3600" dirty="0"/>
              <a:t>Bound Service Sample (Activity)</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38</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26099" y="976312"/>
            <a:ext cx="8934450" cy="4905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00979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9713221" cy="646331"/>
          </a:xfrm>
          <a:prstGeom prst="rect">
            <a:avLst/>
          </a:prstGeom>
          <a:noFill/>
        </p:spPr>
        <p:txBody>
          <a:bodyPr wrap="square" rtlCol="0">
            <a:spAutoFit/>
          </a:bodyPr>
          <a:lstStyle/>
          <a:p>
            <a:r>
              <a:rPr lang="en-US" sz="3600" dirty="0"/>
              <a:t>Bound Service Sample (Activity)</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39</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26099" y="1004887"/>
            <a:ext cx="8963025" cy="4848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loud 7"/>
          <p:cNvSpPr/>
          <p:nvPr/>
        </p:nvSpPr>
        <p:spPr>
          <a:xfrm>
            <a:off x="7784358" y="3010036"/>
            <a:ext cx="3403600" cy="1667669"/>
          </a:xfrm>
          <a:prstGeom prst="clou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Sample: </a:t>
            </a:r>
            <a:r>
              <a:rPr lang="en-US" sz="2000" b="1" dirty="0" err="1">
                <a:solidFill>
                  <a:schemeClr val="tx1"/>
                </a:solidFill>
              </a:rPr>
              <a:t>LocalService</a:t>
            </a:r>
            <a:endParaRPr lang="ru-RU" sz="2000" b="1" dirty="0">
              <a:solidFill>
                <a:schemeClr val="tx1"/>
              </a:solidFill>
            </a:endParaRPr>
          </a:p>
        </p:txBody>
      </p:sp>
    </p:spTree>
    <p:extLst>
      <p:ext uri="{BB962C8B-B14F-4D97-AF65-F5344CB8AC3E}">
        <p14:creationId xmlns:p14="http://schemas.microsoft.com/office/powerpoint/2010/main" val="2706099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6459893" cy="646331"/>
          </a:xfrm>
          <a:prstGeom prst="rect">
            <a:avLst/>
          </a:prstGeom>
          <a:noFill/>
        </p:spPr>
        <p:txBody>
          <a:bodyPr wrap="square" rtlCol="0">
            <a:spAutoFit/>
          </a:bodyPr>
          <a:lstStyle/>
          <a:p>
            <a:r>
              <a:rPr lang="en-US" sz="3600" dirty="0"/>
              <a:t>Plain Threads. Creation</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4</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5"/>
          <p:cNvSpPr txBox="1">
            <a:spLocks/>
          </p:cNvSpPr>
          <p:nvPr/>
        </p:nvSpPr>
        <p:spPr>
          <a:xfrm>
            <a:off x="549225" y="1076034"/>
            <a:ext cx="7647340" cy="45100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altLang="ru-RU" sz="1800" b="1" dirty="0" err="1">
                <a:solidFill>
                  <a:srgbClr val="000080"/>
                </a:solidFill>
                <a:latin typeface="Courier New" panose="02070309020205020404" pitchFamily="49" charset="0"/>
                <a:cs typeface="Courier New" panose="02070309020205020404" pitchFamily="49" charset="0"/>
              </a:rPr>
              <a:t>private</a:t>
            </a:r>
            <a:r>
              <a:rPr lang="ru-RU" altLang="ru-RU" sz="1800" b="1" dirty="0">
                <a:solidFill>
                  <a:srgbClr val="000080"/>
                </a:solidFill>
                <a:latin typeface="Courier New" panose="02070309020205020404" pitchFamily="49" charset="0"/>
                <a:cs typeface="Courier New" panose="02070309020205020404" pitchFamily="49" charset="0"/>
              </a:rPr>
              <a:t> </a:t>
            </a:r>
            <a:r>
              <a:rPr lang="ru-RU" altLang="ru-RU" sz="1800" dirty="0" err="1">
                <a:solidFill>
                  <a:srgbClr val="000000"/>
                </a:solidFill>
                <a:latin typeface="Courier New" panose="02070309020205020404" pitchFamily="49" charset="0"/>
                <a:cs typeface="Courier New" panose="02070309020205020404" pitchFamily="49" charset="0"/>
              </a:rPr>
              <a:t>TextView</a:t>
            </a:r>
            <a:r>
              <a:rPr lang="ru-RU" altLang="ru-RU" sz="1800" dirty="0">
                <a:solidFill>
                  <a:srgbClr val="000000"/>
                </a:solidFill>
                <a:latin typeface="Courier New" panose="02070309020205020404" pitchFamily="49" charset="0"/>
                <a:cs typeface="Courier New" panose="02070309020205020404" pitchFamily="49" charset="0"/>
              </a:rPr>
              <a:t> </a:t>
            </a:r>
            <a:r>
              <a:rPr lang="ru-RU" altLang="ru-RU" sz="1800" b="1" dirty="0" err="1">
                <a:solidFill>
                  <a:srgbClr val="660E7A"/>
                </a:solidFill>
                <a:latin typeface="Courier New" panose="02070309020205020404" pitchFamily="49" charset="0"/>
                <a:cs typeface="Courier New" panose="02070309020205020404" pitchFamily="49" charset="0"/>
              </a:rPr>
              <a:t>mTextTest</a:t>
            </a:r>
            <a:r>
              <a:rPr lang="ru-RU" altLang="ru-RU" sz="1800" dirty="0">
                <a:solidFill>
                  <a:srgbClr val="000000"/>
                </a:solidFill>
                <a:latin typeface="Courier New" panose="02070309020205020404" pitchFamily="49" charset="0"/>
                <a:cs typeface="Courier New" panose="02070309020205020404" pitchFamily="49" charset="0"/>
              </a:rPr>
              <a:t>;</a:t>
            </a:r>
            <a:br>
              <a:rPr lang="ru-RU" altLang="ru-RU" sz="1800" dirty="0">
                <a:solidFill>
                  <a:srgbClr val="808000"/>
                </a:solidFill>
                <a:latin typeface="Courier New" panose="02070309020205020404" pitchFamily="49" charset="0"/>
                <a:cs typeface="Courier New" panose="02070309020205020404" pitchFamily="49" charset="0"/>
              </a:rPr>
            </a:br>
            <a:r>
              <a:rPr lang="ru-RU" altLang="ru-RU" sz="1800" b="1" dirty="0" err="1">
                <a:solidFill>
                  <a:srgbClr val="000080"/>
                </a:solidFill>
                <a:latin typeface="Courier New" panose="02070309020205020404" pitchFamily="49" charset="0"/>
                <a:cs typeface="Courier New" panose="02070309020205020404" pitchFamily="49" charset="0"/>
              </a:rPr>
              <a:t>protected</a:t>
            </a:r>
            <a:r>
              <a:rPr lang="ru-RU" altLang="ru-RU" sz="1800" b="1" dirty="0">
                <a:solidFill>
                  <a:srgbClr val="000080"/>
                </a:solidFill>
                <a:latin typeface="Courier New" panose="02070309020205020404" pitchFamily="49" charset="0"/>
                <a:cs typeface="Courier New" panose="02070309020205020404" pitchFamily="49" charset="0"/>
              </a:rPr>
              <a:t> </a:t>
            </a:r>
            <a:r>
              <a:rPr lang="ru-RU" altLang="ru-RU" sz="1800" b="1" dirty="0" err="1">
                <a:solidFill>
                  <a:srgbClr val="000080"/>
                </a:solidFill>
                <a:latin typeface="Courier New" panose="02070309020205020404" pitchFamily="49" charset="0"/>
                <a:cs typeface="Courier New" panose="02070309020205020404" pitchFamily="49" charset="0"/>
              </a:rPr>
              <a:t>void</a:t>
            </a:r>
            <a:r>
              <a:rPr lang="ru-RU" altLang="ru-RU" sz="1800" b="1" dirty="0">
                <a:solidFill>
                  <a:srgbClr val="000080"/>
                </a:solidFill>
                <a:latin typeface="Courier New" panose="02070309020205020404" pitchFamily="49" charset="0"/>
                <a:cs typeface="Courier New" panose="02070309020205020404" pitchFamily="49" charset="0"/>
              </a:rPr>
              <a:t> </a:t>
            </a:r>
            <a:r>
              <a:rPr lang="ru-RU" altLang="ru-RU" sz="1800" dirty="0" err="1">
                <a:solidFill>
                  <a:srgbClr val="000000"/>
                </a:solidFill>
                <a:latin typeface="Courier New" panose="02070309020205020404" pitchFamily="49" charset="0"/>
                <a:cs typeface="Courier New" panose="02070309020205020404" pitchFamily="49" charset="0"/>
              </a:rPr>
              <a:t>onCreate</a:t>
            </a:r>
            <a:r>
              <a:rPr lang="ru-RU" altLang="ru-RU" sz="1800" dirty="0">
                <a:solidFill>
                  <a:srgbClr val="000000"/>
                </a:solidFill>
                <a:latin typeface="Courier New" panose="02070309020205020404" pitchFamily="49" charset="0"/>
                <a:cs typeface="Courier New" panose="02070309020205020404" pitchFamily="49" charset="0"/>
              </a:rPr>
              <a:t>(</a:t>
            </a:r>
            <a:r>
              <a:rPr lang="ru-RU" altLang="ru-RU" sz="1800" dirty="0" err="1">
                <a:solidFill>
                  <a:srgbClr val="000000"/>
                </a:solidFill>
                <a:latin typeface="Courier New" panose="02070309020205020404" pitchFamily="49" charset="0"/>
                <a:cs typeface="Courier New" panose="02070309020205020404" pitchFamily="49" charset="0"/>
              </a:rPr>
              <a:t>Bundle</a:t>
            </a:r>
            <a:r>
              <a:rPr lang="ru-RU" altLang="ru-RU" sz="1800" dirty="0">
                <a:solidFill>
                  <a:srgbClr val="000000"/>
                </a:solidFill>
                <a:latin typeface="Courier New" panose="02070309020205020404" pitchFamily="49" charset="0"/>
                <a:cs typeface="Courier New" panose="02070309020205020404" pitchFamily="49" charset="0"/>
              </a:rPr>
              <a:t> </a:t>
            </a:r>
            <a:r>
              <a:rPr lang="ru-RU" altLang="ru-RU" sz="1800" dirty="0" err="1">
                <a:solidFill>
                  <a:srgbClr val="000000"/>
                </a:solidFill>
                <a:latin typeface="Courier New" panose="02070309020205020404" pitchFamily="49" charset="0"/>
                <a:cs typeface="Courier New" panose="02070309020205020404" pitchFamily="49" charset="0"/>
              </a:rPr>
              <a:t>savedInstanceState</a:t>
            </a:r>
            <a:r>
              <a:rPr lang="ru-RU" altLang="ru-RU" sz="1800" dirty="0">
                <a:solidFill>
                  <a:srgbClr val="000000"/>
                </a:solidFill>
                <a:latin typeface="Courier New" panose="02070309020205020404" pitchFamily="49" charset="0"/>
                <a:cs typeface="Courier New" panose="02070309020205020404" pitchFamily="49" charset="0"/>
              </a:rPr>
              <a:t>) {</a:t>
            </a:r>
            <a:br>
              <a:rPr lang="ru-RU" altLang="ru-RU" sz="1800" dirty="0">
                <a:solidFill>
                  <a:srgbClr val="000000"/>
                </a:solidFill>
                <a:latin typeface="Courier New" panose="02070309020205020404" pitchFamily="49" charset="0"/>
                <a:cs typeface="Courier New" panose="02070309020205020404" pitchFamily="49" charset="0"/>
              </a:rPr>
            </a:br>
            <a:r>
              <a:rPr lang="ru-RU" altLang="ru-RU" sz="1800" dirty="0">
                <a:solidFill>
                  <a:srgbClr val="000000"/>
                </a:solidFill>
                <a:latin typeface="Courier New" panose="02070309020205020404" pitchFamily="49" charset="0"/>
                <a:cs typeface="Courier New" panose="02070309020205020404" pitchFamily="49" charset="0"/>
              </a:rPr>
              <a:t>    </a:t>
            </a:r>
            <a:r>
              <a:rPr lang="en-US" altLang="ru-RU" sz="1800" b="1" dirty="0">
                <a:solidFill>
                  <a:srgbClr val="000080"/>
                </a:solidFill>
                <a:latin typeface="Courier New" panose="02070309020205020404" pitchFamily="49" charset="0"/>
                <a:cs typeface="Courier New" panose="02070309020205020404" pitchFamily="49" charset="0"/>
              </a:rPr>
              <a:t>...</a:t>
            </a:r>
            <a:br>
              <a:rPr lang="ru-RU" altLang="ru-RU" sz="1800" dirty="0">
                <a:solidFill>
                  <a:srgbClr val="000000"/>
                </a:solidFill>
                <a:latin typeface="Courier New" panose="02070309020205020404" pitchFamily="49" charset="0"/>
                <a:cs typeface="Courier New" panose="02070309020205020404" pitchFamily="49" charset="0"/>
              </a:rPr>
            </a:br>
            <a:r>
              <a:rPr lang="ru-RU" altLang="ru-RU" sz="1800" dirty="0">
                <a:solidFill>
                  <a:srgbClr val="000000"/>
                </a:solidFill>
                <a:latin typeface="Courier New" panose="02070309020205020404" pitchFamily="49" charset="0"/>
                <a:cs typeface="Courier New" panose="02070309020205020404" pitchFamily="49" charset="0"/>
              </a:rPr>
              <a:t>    </a:t>
            </a:r>
            <a:r>
              <a:rPr lang="ru-RU" altLang="ru-RU" sz="1800" b="1" dirty="0" err="1">
                <a:solidFill>
                  <a:srgbClr val="000080"/>
                </a:solidFill>
                <a:latin typeface="Courier New" panose="02070309020205020404" pitchFamily="49" charset="0"/>
                <a:cs typeface="Courier New" panose="02070309020205020404" pitchFamily="49" charset="0"/>
              </a:rPr>
              <a:t>new</a:t>
            </a:r>
            <a:r>
              <a:rPr lang="ru-RU" altLang="ru-RU" sz="1800" b="1" dirty="0">
                <a:solidFill>
                  <a:srgbClr val="000080"/>
                </a:solidFill>
                <a:latin typeface="Courier New" panose="02070309020205020404" pitchFamily="49" charset="0"/>
                <a:cs typeface="Courier New" panose="02070309020205020404" pitchFamily="49" charset="0"/>
              </a:rPr>
              <a:t> </a:t>
            </a:r>
            <a:r>
              <a:rPr lang="ru-RU" altLang="ru-RU" sz="1800" dirty="0" err="1">
                <a:solidFill>
                  <a:srgbClr val="000000"/>
                </a:solidFill>
                <a:latin typeface="Courier New" panose="02070309020205020404" pitchFamily="49" charset="0"/>
                <a:cs typeface="Courier New" panose="02070309020205020404" pitchFamily="49" charset="0"/>
              </a:rPr>
              <a:t>Thread</a:t>
            </a:r>
            <a:r>
              <a:rPr lang="ru-RU" altLang="ru-RU" sz="1800" dirty="0">
                <a:solidFill>
                  <a:srgbClr val="000000"/>
                </a:solidFill>
                <a:latin typeface="Courier New" panose="02070309020205020404" pitchFamily="49" charset="0"/>
                <a:cs typeface="Courier New" panose="02070309020205020404" pitchFamily="49" charset="0"/>
              </a:rPr>
              <a:t>() {</a:t>
            </a:r>
            <a:br>
              <a:rPr lang="ru-RU" altLang="ru-RU" sz="1800" dirty="0">
                <a:solidFill>
                  <a:srgbClr val="808000"/>
                </a:solidFill>
                <a:latin typeface="Courier New" panose="02070309020205020404" pitchFamily="49" charset="0"/>
                <a:cs typeface="Courier New" panose="02070309020205020404" pitchFamily="49" charset="0"/>
              </a:rPr>
            </a:br>
            <a:r>
              <a:rPr lang="ru-RU" altLang="ru-RU" sz="1800" dirty="0">
                <a:solidFill>
                  <a:srgbClr val="808000"/>
                </a:solidFill>
                <a:latin typeface="Courier New" panose="02070309020205020404" pitchFamily="49" charset="0"/>
                <a:cs typeface="Courier New" panose="02070309020205020404" pitchFamily="49" charset="0"/>
              </a:rPr>
              <a:t>        </a:t>
            </a:r>
            <a:r>
              <a:rPr lang="ru-RU" altLang="ru-RU" sz="1800" b="1" dirty="0" err="1">
                <a:solidFill>
                  <a:srgbClr val="000080"/>
                </a:solidFill>
                <a:latin typeface="Courier New" panose="02070309020205020404" pitchFamily="49" charset="0"/>
                <a:cs typeface="Courier New" panose="02070309020205020404" pitchFamily="49" charset="0"/>
              </a:rPr>
              <a:t>public</a:t>
            </a:r>
            <a:r>
              <a:rPr lang="ru-RU" altLang="ru-RU" sz="1800" b="1" dirty="0">
                <a:solidFill>
                  <a:srgbClr val="000080"/>
                </a:solidFill>
                <a:latin typeface="Courier New" panose="02070309020205020404" pitchFamily="49" charset="0"/>
                <a:cs typeface="Courier New" panose="02070309020205020404" pitchFamily="49" charset="0"/>
              </a:rPr>
              <a:t> </a:t>
            </a:r>
            <a:r>
              <a:rPr lang="ru-RU" altLang="ru-RU" sz="1800" b="1" dirty="0" err="1">
                <a:solidFill>
                  <a:srgbClr val="000080"/>
                </a:solidFill>
                <a:latin typeface="Courier New" panose="02070309020205020404" pitchFamily="49" charset="0"/>
                <a:cs typeface="Courier New" panose="02070309020205020404" pitchFamily="49" charset="0"/>
              </a:rPr>
              <a:t>void</a:t>
            </a:r>
            <a:r>
              <a:rPr lang="ru-RU" altLang="ru-RU" sz="1800" b="1" dirty="0">
                <a:solidFill>
                  <a:srgbClr val="000080"/>
                </a:solidFill>
                <a:latin typeface="Courier New" panose="02070309020205020404" pitchFamily="49" charset="0"/>
                <a:cs typeface="Courier New" panose="02070309020205020404" pitchFamily="49" charset="0"/>
              </a:rPr>
              <a:t> </a:t>
            </a:r>
            <a:r>
              <a:rPr lang="ru-RU" altLang="ru-RU" sz="1800" dirty="0" err="1">
                <a:solidFill>
                  <a:srgbClr val="000000"/>
                </a:solidFill>
                <a:latin typeface="Courier New" panose="02070309020205020404" pitchFamily="49" charset="0"/>
                <a:cs typeface="Courier New" panose="02070309020205020404" pitchFamily="49" charset="0"/>
              </a:rPr>
              <a:t>run</a:t>
            </a:r>
            <a:r>
              <a:rPr lang="ru-RU" altLang="ru-RU" sz="1800" dirty="0">
                <a:solidFill>
                  <a:srgbClr val="000000"/>
                </a:solidFill>
                <a:latin typeface="Courier New" panose="02070309020205020404" pitchFamily="49" charset="0"/>
                <a:cs typeface="Courier New" panose="02070309020205020404" pitchFamily="49" charset="0"/>
              </a:rPr>
              <a:t>() {</a:t>
            </a:r>
            <a:br>
              <a:rPr lang="ru-RU" altLang="ru-RU" sz="1800" dirty="0">
                <a:solidFill>
                  <a:srgbClr val="000000"/>
                </a:solidFill>
                <a:latin typeface="Courier New" panose="02070309020205020404" pitchFamily="49" charset="0"/>
                <a:cs typeface="Courier New" panose="02070309020205020404" pitchFamily="49" charset="0"/>
              </a:rPr>
            </a:br>
            <a:r>
              <a:rPr lang="ru-RU" altLang="ru-RU" sz="1800" dirty="0">
                <a:solidFill>
                  <a:srgbClr val="000000"/>
                </a:solidFill>
                <a:latin typeface="Courier New" panose="02070309020205020404" pitchFamily="49" charset="0"/>
                <a:cs typeface="Courier New" panose="02070309020205020404" pitchFamily="49" charset="0"/>
              </a:rPr>
              <a:t>            </a:t>
            </a:r>
            <a:r>
              <a:rPr lang="ru-RU" altLang="ru-RU" sz="1800" b="1" dirty="0" err="1">
                <a:solidFill>
                  <a:srgbClr val="000080"/>
                </a:solidFill>
                <a:latin typeface="Courier New" panose="02070309020205020404" pitchFamily="49" charset="0"/>
                <a:cs typeface="Courier New" panose="02070309020205020404" pitchFamily="49" charset="0"/>
              </a:rPr>
              <a:t>final</a:t>
            </a:r>
            <a:r>
              <a:rPr lang="ru-RU" altLang="ru-RU" sz="1800" b="1" dirty="0">
                <a:solidFill>
                  <a:srgbClr val="000080"/>
                </a:solidFill>
                <a:latin typeface="Courier New" panose="02070309020205020404" pitchFamily="49" charset="0"/>
                <a:cs typeface="Courier New" panose="02070309020205020404" pitchFamily="49" charset="0"/>
              </a:rPr>
              <a:t> </a:t>
            </a:r>
            <a:r>
              <a:rPr lang="ru-RU" altLang="ru-RU" sz="1800" dirty="0" err="1">
                <a:solidFill>
                  <a:srgbClr val="000000"/>
                </a:solidFill>
                <a:latin typeface="Courier New" panose="02070309020205020404" pitchFamily="49" charset="0"/>
                <a:cs typeface="Courier New" panose="02070309020205020404" pitchFamily="49" charset="0"/>
              </a:rPr>
              <a:t>String</a:t>
            </a:r>
            <a:r>
              <a:rPr lang="ru-RU" altLang="ru-RU" sz="1800" dirty="0">
                <a:solidFill>
                  <a:srgbClr val="000000"/>
                </a:solidFill>
                <a:latin typeface="Courier New" panose="02070309020205020404" pitchFamily="49" charset="0"/>
                <a:cs typeface="Courier New" panose="02070309020205020404" pitchFamily="49" charset="0"/>
              </a:rPr>
              <a:t> </a:t>
            </a:r>
            <a:r>
              <a:rPr lang="ru-RU" altLang="ru-RU" sz="1800" dirty="0" err="1">
                <a:solidFill>
                  <a:srgbClr val="000000"/>
                </a:solidFill>
                <a:latin typeface="Courier New" panose="02070309020205020404" pitchFamily="49" charset="0"/>
                <a:cs typeface="Courier New" panose="02070309020205020404" pitchFamily="49" charset="0"/>
              </a:rPr>
              <a:t>response</a:t>
            </a:r>
            <a:r>
              <a:rPr lang="ru-RU" altLang="ru-RU" sz="1800" dirty="0">
                <a:solidFill>
                  <a:srgbClr val="000000"/>
                </a:solidFill>
                <a:latin typeface="Courier New" panose="02070309020205020404" pitchFamily="49" charset="0"/>
                <a:cs typeface="Courier New" panose="02070309020205020404" pitchFamily="49" charset="0"/>
              </a:rPr>
              <a:t> = </a:t>
            </a:r>
            <a:r>
              <a:rPr lang="en-US" altLang="ru-RU" sz="1800" b="1" dirty="0">
                <a:solidFill>
                  <a:srgbClr val="000080"/>
                </a:solidFill>
                <a:latin typeface="Courier New" panose="02070309020205020404" pitchFamily="49" charset="0"/>
                <a:cs typeface="Courier New" panose="02070309020205020404" pitchFamily="49" charset="0"/>
              </a:rPr>
              <a:t>//long operation</a:t>
            </a:r>
            <a:r>
              <a:rPr lang="ru-RU" altLang="ru-RU" sz="1800" dirty="0">
                <a:solidFill>
                  <a:srgbClr val="000000"/>
                </a:solidFill>
                <a:latin typeface="Courier New" panose="02070309020205020404" pitchFamily="49" charset="0"/>
                <a:cs typeface="Courier New" panose="02070309020205020404" pitchFamily="49" charset="0"/>
              </a:rPr>
              <a:t>;</a:t>
            </a:r>
            <a:br>
              <a:rPr lang="ru-RU" altLang="ru-RU" sz="1800" dirty="0">
                <a:solidFill>
                  <a:srgbClr val="000000"/>
                </a:solidFill>
                <a:latin typeface="Courier New" panose="02070309020205020404" pitchFamily="49" charset="0"/>
                <a:cs typeface="Courier New" panose="02070309020205020404" pitchFamily="49" charset="0"/>
              </a:rPr>
            </a:br>
            <a:r>
              <a:rPr lang="ru-RU" altLang="ru-RU" sz="1800" dirty="0">
                <a:solidFill>
                  <a:srgbClr val="000000"/>
                </a:solidFill>
                <a:latin typeface="Courier New" panose="02070309020205020404" pitchFamily="49" charset="0"/>
                <a:cs typeface="Courier New" panose="02070309020205020404" pitchFamily="49" charset="0"/>
              </a:rPr>
              <a:t>            </a:t>
            </a:r>
            <a:r>
              <a:rPr lang="ru-RU" altLang="ru-RU" sz="1800" dirty="0" err="1">
                <a:solidFill>
                  <a:srgbClr val="000000"/>
                </a:solidFill>
                <a:latin typeface="Courier New" panose="02070309020205020404" pitchFamily="49" charset="0"/>
                <a:cs typeface="Courier New" panose="02070309020205020404" pitchFamily="49" charset="0"/>
              </a:rPr>
              <a:t>runOnUiThread</a:t>
            </a:r>
            <a:r>
              <a:rPr lang="ru-RU" altLang="ru-RU" sz="1800" dirty="0">
                <a:solidFill>
                  <a:srgbClr val="000000"/>
                </a:solidFill>
                <a:latin typeface="Courier New" panose="02070309020205020404" pitchFamily="49" charset="0"/>
                <a:cs typeface="Courier New" panose="02070309020205020404" pitchFamily="49" charset="0"/>
              </a:rPr>
              <a:t>(</a:t>
            </a:r>
            <a:r>
              <a:rPr lang="ru-RU" altLang="ru-RU" sz="1800" b="1" dirty="0" err="1">
                <a:solidFill>
                  <a:srgbClr val="000080"/>
                </a:solidFill>
                <a:latin typeface="Courier New" panose="02070309020205020404" pitchFamily="49" charset="0"/>
                <a:cs typeface="Courier New" panose="02070309020205020404" pitchFamily="49" charset="0"/>
              </a:rPr>
              <a:t>new</a:t>
            </a:r>
            <a:r>
              <a:rPr lang="ru-RU" altLang="ru-RU" sz="1800" b="1" dirty="0">
                <a:solidFill>
                  <a:srgbClr val="000080"/>
                </a:solidFill>
                <a:latin typeface="Courier New" panose="02070309020205020404" pitchFamily="49" charset="0"/>
                <a:cs typeface="Courier New" panose="02070309020205020404" pitchFamily="49" charset="0"/>
              </a:rPr>
              <a:t> </a:t>
            </a:r>
            <a:r>
              <a:rPr lang="ru-RU" altLang="ru-RU" sz="1800" dirty="0" err="1">
                <a:solidFill>
                  <a:srgbClr val="000000"/>
                </a:solidFill>
                <a:latin typeface="Courier New" panose="02070309020205020404" pitchFamily="49" charset="0"/>
                <a:cs typeface="Courier New" panose="02070309020205020404" pitchFamily="49" charset="0"/>
              </a:rPr>
              <a:t>Runnable</a:t>
            </a:r>
            <a:r>
              <a:rPr lang="ru-RU" altLang="ru-RU" sz="1800" dirty="0">
                <a:solidFill>
                  <a:srgbClr val="000000"/>
                </a:solidFill>
                <a:latin typeface="Courier New" panose="02070309020205020404" pitchFamily="49" charset="0"/>
                <a:cs typeface="Courier New" panose="02070309020205020404" pitchFamily="49" charset="0"/>
              </a:rPr>
              <a:t>() {</a:t>
            </a:r>
            <a:br>
              <a:rPr lang="ru-RU" altLang="ru-RU" sz="1800" dirty="0">
                <a:solidFill>
                  <a:srgbClr val="808000"/>
                </a:solidFill>
                <a:latin typeface="Courier New" panose="02070309020205020404" pitchFamily="49" charset="0"/>
                <a:cs typeface="Courier New" panose="02070309020205020404" pitchFamily="49" charset="0"/>
              </a:rPr>
            </a:br>
            <a:r>
              <a:rPr lang="ru-RU" altLang="ru-RU" sz="1800" dirty="0">
                <a:solidFill>
                  <a:srgbClr val="808000"/>
                </a:solidFill>
                <a:latin typeface="Courier New" panose="02070309020205020404" pitchFamily="49" charset="0"/>
                <a:cs typeface="Courier New" panose="02070309020205020404" pitchFamily="49" charset="0"/>
              </a:rPr>
              <a:t>                </a:t>
            </a:r>
            <a:r>
              <a:rPr lang="ru-RU" altLang="ru-RU" sz="1800" b="1" dirty="0" err="1">
                <a:solidFill>
                  <a:srgbClr val="000080"/>
                </a:solidFill>
                <a:latin typeface="Courier New" panose="02070309020205020404" pitchFamily="49" charset="0"/>
                <a:cs typeface="Courier New" panose="02070309020205020404" pitchFamily="49" charset="0"/>
              </a:rPr>
              <a:t>public</a:t>
            </a:r>
            <a:r>
              <a:rPr lang="ru-RU" altLang="ru-RU" sz="1800" b="1" dirty="0">
                <a:solidFill>
                  <a:srgbClr val="000080"/>
                </a:solidFill>
                <a:latin typeface="Courier New" panose="02070309020205020404" pitchFamily="49" charset="0"/>
                <a:cs typeface="Courier New" panose="02070309020205020404" pitchFamily="49" charset="0"/>
              </a:rPr>
              <a:t> </a:t>
            </a:r>
            <a:r>
              <a:rPr lang="ru-RU" altLang="ru-RU" sz="1800" b="1" dirty="0" err="1">
                <a:solidFill>
                  <a:srgbClr val="000080"/>
                </a:solidFill>
                <a:latin typeface="Courier New" panose="02070309020205020404" pitchFamily="49" charset="0"/>
                <a:cs typeface="Courier New" panose="02070309020205020404" pitchFamily="49" charset="0"/>
              </a:rPr>
              <a:t>void</a:t>
            </a:r>
            <a:r>
              <a:rPr lang="ru-RU" altLang="ru-RU" sz="1800" b="1" dirty="0">
                <a:solidFill>
                  <a:srgbClr val="000080"/>
                </a:solidFill>
                <a:latin typeface="Courier New" panose="02070309020205020404" pitchFamily="49" charset="0"/>
                <a:cs typeface="Courier New" panose="02070309020205020404" pitchFamily="49" charset="0"/>
              </a:rPr>
              <a:t> </a:t>
            </a:r>
            <a:r>
              <a:rPr lang="ru-RU" altLang="ru-RU" sz="1800" dirty="0" err="1">
                <a:solidFill>
                  <a:srgbClr val="000000"/>
                </a:solidFill>
                <a:latin typeface="Courier New" panose="02070309020205020404" pitchFamily="49" charset="0"/>
                <a:cs typeface="Courier New" panose="02070309020205020404" pitchFamily="49" charset="0"/>
              </a:rPr>
              <a:t>run</a:t>
            </a:r>
            <a:r>
              <a:rPr lang="ru-RU" altLang="ru-RU" sz="1800" dirty="0">
                <a:solidFill>
                  <a:srgbClr val="000000"/>
                </a:solidFill>
                <a:latin typeface="Courier New" panose="02070309020205020404" pitchFamily="49" charset="0"/>
                <a:cs typeface="Courier New" panose="02070309020205020404" pitchFamily="49" charset="0"/>
              </a:rPr>
              <a:t>() {</a:t>
            </a:r>
            <a:br>
              <a:rPr lang="ru-RU" altLang="ru-RU" sz="1800" dirty="0">
                <a:solidFill>
                  <a:srgbClr val="000000"/>
                </a:solidFill>
                <a:latin typeface="Courier New" panose="02070309020205020404" pitchFamily="49" charset="0"/>
                <a:cs typeface="Courier New" panose="02070309020205020404" pitchFamily="49" charset="0"/>
              </a:rPr>
            </a:br>
            <a:r>
              <a:rPr lang="ru-RU" altLang="ru-RU" sz="1800" dirty="0">
                <a:solidFill>
                  <a:srgbClr val="000000"/>
                </a:solidFill>
                <a:latin typeface="Courier New" panose="02070309020205020404" pitchFamily="49" charset="0"/>
                <a:cs typeface="Courier New" panose="02070309020205020404" pitchFamily="49" charset="0"/>
              </a:rPr>
              <a:t>                    </a:t>
            </a:r>
            <a:r>
              <a:rPr lang="ru-RU" altLang="ru-RU" sz="1800" b="1" dirty="0" err="1">
                <a:solidFill>
                  <a:srgbClr val="660E7A"/>
                </a:solidFill>
                <a:latin typeface="Courier New" panose="02070309020205020404" pitchFamily="49" charset="0"/>
                <a:cs typeface="Courier New" panose="02070309020205020404" pitchFamily="49" charset="0"/>
              </a:rPr>
              <a:t>mTextTest</a:t>
            </a:r>
            <a:r>
              <a:rPr lang="ru-RU" altLang="ru-RU" sz="1800" dirty="0" err="1">
                <a:solidFill>
                  <a:srgbClr val="000000"/>
                </a:solidFill>
                <a:latin typeface="Courier New" panose="02070309020205020404" pitchFamily="49" charset="0"/>
                <a:cs typeface="Courier New" panose="02070309020205020404" pitchFamily="49" charset="0"/>
              </a:rPr>
              <a:t>.setText</a:t>
            </a:r>
            <a:r>
              <a:rPr lang="ru-RU" altLang="ru-RU" sz="1800" dirty="0">
                <a:solidFill>
                  <a:srgbClr val="000000"/>
                </a:solidFill>
                <a:latin typeface="Courier New" panose="02070309020205020404" pitchFamily="49" charset="0"/>
                <a:cs typeface="Courier New" panose="02070309020205020404" pitchFamily="49" charset="0"/>
              </a:rPr>
              <a:t>(</a:t>
            </a:r>
            <a:r>
              <a:rPr lang="ru-RU" altLang="ru-RU" sz="1800" dirty="0" err="1">
                <a:solidFill>
                  <a:srgbClr val="660E7A"/>
                </a:solidFill>
                <a:latin typeface="Courier New" panose="02070309020205020404" pitchFamily="49" charset="0"/>
                <a:cs typeface="Courier New" panose="02070309020205020404" pitchFamily="49" charset="0"/>
              </a:rPr>
              <a:t>response</a:t>
            </a:r>
            <a:r>
              <a:rPr lang="ru-RU" altLang="ru-RU" sz="1800" dirty="0">
                <a:solidFill>
                  <a:srgbClr val="000000"/>
                </a:solidFill>
                <a:latin typeface="Courier New" panose="02070309020205020404" pitchFamily="49" charset="0"/>
                <a:cs typeface="Courier New" panose="02070309020205020404" pitchFamily="49" charset="0"/>
              </a:rPr>
              <a:t>);</a:t>
            </a:r>
            <a:br>
              <a:rPr lang="ru-RU" altLang="ru-RU" sz="1800" dirty="0">
                <a:solidFill>
                  <a:srgbClr val="000000"/>
                </a:solidFill>
                <a:latin typeface="Courier New" panose="02070309020205020404" pitchFamily="49" charset="0"/>
                <a:cs typeface="Courier New" panose="02070309020205020404" pitchFamily="49" charset="0"/>
              </a:rPr>
            </a:br>
            <a:r>
              <a:rPr lang="ru-RU" altLang="ru-RU" sz="1800" dirty="0">
                <a:solidFill>
                  <a:srgbClr val="000000"/>
                </a:solidFill>
                <a:latin typeface="Courier New" panose="02070309020205020404" pitchFamily="49" charset="0"/>
                <a:cs typeface="Courier New" panose="02070309020205020404" pitchFamily="49" charset="0"/>
              </a:rPr>
              <a:t>                }</a:t>
            </a:r>
            <a:br>
              <a:rPr lang="ru-RU" altLang="ru-RU" sz="1800" dirty="0">
                <a:solidFill>
                  <a:srgbClr val="000000"/>
                </a:solidFill>
                <a:latin typeface="Courier New" panose="02070309020205020404" pitchFamily="49" charset="0"/>
                <a:cs typeface="Courier New" panose="02070309020205020404" pitchFamily="49" charset="0"/>
              </a:rPr>
            </a:br>
            <a:r>
              <a:rPr lang="ru-RU" altLang="ru-RU" sz="1800" dirty="0">
                <a:solidFill>
                  <a:srgbClr val="000000"/>
                </a:solidFill>
                <a:latin typeface="Courier New" panose="02070309020205020404" pitchFamily="49" charset="0"/>
                <a:cs typeface="Courier New" panose="02070309020205020404" pitchFamily="49" charset="0"/>
              </a:rPr>
              <a:t>            });</a:t>
            </a:r>
            <a:br>
              <a:rPr lang="ru-RU" altLang="ru-RU" sz="1800" dirty="0">
                <a:solidFill>
                  <a:srgbClr val="000000"/>
                </a:solidFill>
                <a:latin typeface="Courier New" panose="02070309020205020404" pitchFamily="49" charset="0"/>
                <a:cs typeface="Courier New" panose="02070309020205020404" pitchFamily="49" charset="0"/>
              </a:rPr>
            </a:br>
            <a:r>
              <a:rPr lang="ru-RU" altLang="ru-RU" sz="1800" dirty="0">
                <a:solidFill>
                  <a:srgbClr val="000000"/>
                </a:solidFill>
                <a:latin typeface="Courier New" panose="02070309020205020404" pitchFamily="49" charset="0"/>
                <a:cs typeface="Courier New" panose="02070309020205020404" pitchFamily="49" charset="0"/>
              </a:rPr>
              <a:t>        }</a:t>
            </a:r>
            <a:br>
              <a:rPr lang="ru-RU" altLang="ru-RU" sz="1800" dirty="0">
                <a:solidFill>
                  <a:srgbClr val="000000"/>
                </a:solidFill>
                <a:latin typeface="Courier New" panose="02070309020205020404" pitchFamily="49" charset="0"/>
                <a:cs typeface="Courier New" panose="02070309020205020404" pitchFamily="49" charset="0"/>
              </a:rPr>
            </a:br>
            <a:r>
              <a:rPr lang="ru-RU" altLang="ru-RU" sz="1800" dirty="0">
                <a:solidFill>
                  <a:srgbClr val="000000"/>
                </a:solidFill>
                <a:latin typeface="Courier New" panose="02070309020205020404" pitchFamily="49" charset="0"/>
                <a:cs typeface="Courier New" panose="02070309020205020404" pitchFamily="49" charset="0"/>
              </a:rPr>
              <a:t>    }.</a:t>
            </a:r>
            <a:r>
              <a:rPr lang="ru-RU" altLang="ru-RU" sz="1800" dirty="0" err="1">
                <a:solidFill>
                  <a:srgbClr val="000000"/>
                </a:solidFill>
                <a:latin typeface="Courier New" panose="02070309020205020404" pitchFamily="49" charset="0"/>
                <a:cs typeface="Courier New" panose="02070309020205020404" pitchFamily="49" charset="0"/>
              </a:rPr>
              <a:t>start</a:t>
            </a:r>
            <a:r>
              <a:rPr lang="ru-RU" altLang="ru-RU" sz="1800" dirty="0">
                <a:solidFill>
                  <a:srgbClr val="000000"/>
                </a:solidFill>
                <a:latin typeface="Courier New" panose="02070309020205020404" pitchFamily="49" charset="0"/>
                <a:cs typeface="Courier New" panose="02070309020205020404" pitchFamily="49" charset="0"/>
              </a:rPr>
              <a:t>();</a:t>
            </a:r>
            <a:br>
              <a:rPr lang="ru-RU" altLang="ru-RU" sz="1800" dirty="0">
                <a:solidFill>
                  <a:srgbClr val="000000"/>
                </a:solidFill>
                <a:latin typeface="Courier New" panose="02070309020205020404" pitchFamily="49" charset="0"/>
                <a:cs typeface="Courier New" panose="02070309020205020404" pitchFamily="49" charset="0"/>
              </a:rPr>
            </a:br>
            <a:r>
              <a:rPr lang="ru-RU" altLang="ru-RU" sz="1800" dirty="0">
                <a:solidFill>
                  <a:srgbClr val="000000"/>
                </a:solidFill>
                <a:latin typeface="Courier New" panose="02070309020205020404" pitchFamily="49" charset="0"/>
                <a:cs typeface="Courier New" panose="02070309020205020404" pitchFamily="49" charset="0"/>
              </a:rPr>
              <a:t>}</a:t>
            </a:r>
            <a:endParaRPr lang="ru-RU" altLang="ru-RU" sz="1800" dirty="0">
              <a:latin typeface="Arial" panose="020B0604020202020204" pitchFamily="34" charset="0"/>
            </a:endParaRPr>
          </a:p>
          <a:p>
            <a:endParaRPr lang="ru-RU" dirty="0"/>
          </a:p>
        </p:txBody>
      </p:sp>
    </p:spTree>
    <p:extLst>
      <p:ext uri="{BB962C8B-B14F-4D97-AF65-F5344CB8AC3E}">
        <p14:creationId xmlns:p14="http://schemas.microsoft.com/office/powerpoint/2010/main" val="39592870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9713221" cy="646331"/>
          </a:xfrm>
          <a:prstGeom prst="rect">
            <a:avLst/>
          </a:prstGeom>
          <a:noFill/>
        </p:spPr>
        <p:txBody>
          <a:bodyPr wrap="square" rtlCol="0">
            <a:spAutoFit/>
          </a:bodyPr>
          <a:lstStyle/>
          <a:p>
            <a:r>
              <a:rPr lang="en-US" sz="3600" dirty="0" err="1"/>
              <a:t>InterProcess</a:t>
            </a:r>
            <a:r>
              <a:rPr lang="en-US" sz="3600" dirty="0"/>
              <a:t> Communication (IPC). Messenger</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40</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26098" y="1076372"/>
            <a:ext cx="7460601" cy="1477328"/>
          </a:xfrm>
          <a:prstGeom prst="rect">
            <a:avLst/>
          </a:prstGeom>
        </p:spPr>
        <p:txBody>
          <a:bodyPr wrap="square">
            <a:spAutoFit/>
          </a:bodyPr>
          <a:lstStyle/>
          <a:p>
            <a:r>
              <a:rPr lang="en-US" dirty="0"/>
              <a:t>Since the service is run in another process, we can not call its function directly</a:t>
            </a:r>
          </a:p>
          <a:p>
            <a:r>
              <a:rPr lang="en-US" dirty="0"/>
              <a:t>Solutions:</a:t>
            </a:r>
          </a:p>
          <a:p>
            <a:pPr marL="285750" indent="-285750">
              <a:buFont typeface="Arial" panose="020B0604020202020204" pitchFamily="34" charset="0"/>
              <a:buChar char="•"/>
            </a:pPr>
            <a:r>
              <a:rPr lang="en-US" dirty="0"/>
              <a:t>Messenger: simple, but the calling order is not guarantee</a:t>
            </a:r>
          </a:p>
          <a:p>
            <a:pPr marL="285750" indent="-285750">
              <a:buFont typeface="Arial" panose="020B0604020202020204" pitchFamily="34" charset="0"/>
              <a:buChar char="•"/>
            </a:pPr>
            <a:r>
              <a:rPr lang="en-US" i="1" dirty="0"/>
              <a:t>AIDL: Hard to implement, guarantee the calling order</a:t>
            </a:r>
          </a:p>
          <a:p>
            <a:pPr marL="285750" indent="-285750">
              <a:buFont typeface="Arial" panose="020B0604020202020204" pitchFamily="34" charset="0"/>
              <a:buChar char="•"/>
            </a:pPr>
            <a:r>
              <a:rPr lang="en-US" i="1" dirty="0"/>
              <a:t>https://developer.android.com/guide/components/aidl.html</a:t>
            </a:r>
          </a:p>
        </p:txBody>
      </p:sp>
      <p:sp>
        <p:nvSpPr>
          <p:cNvPr id="4" name="Rectangle 3"/>
          <p:cNvSpPr/>
          <p:nvPr/>
        </p:nvSpPr>
        <p:spPr>
          <a:xfrm>
            <a:off x="426099" y="2845138"/>
            <a:ext cx="6096000" cy="1200329"/>
          </a:xfrm>
          <a:prstGeom prst="rect">
            <a:avLst/>
          </a:prstGeom>
        </p:spPr>
        <p:txBody>
          <a:bodyPr>
            <a:spAutoFit/>
          </a:bodyPr>
          <a:lstStyle/>
          <a:p>
            <a:r>
              <a:rPr lang="en-US" dirty="0"/>
              <a:t>Messenger:</a:t>
            </a:r>
          </a:p>
          <a:p>
            <a:pPr marL="285750" indent="-285750">
              <a:buFont typeface="Arial" panose="020B0604020202020204" pitchFamily="34" charset="0"/>
              <a:buChar char="•"/>
            </a:pPr>
            <a:r>
              <a:rPr lang="en-US" dirty="0"/>
              <a:t>Create a Handler to receive commands</a:t>
            </a:r>
          </a:p>
          <a:p>
            <a:pPr marL="285750" indent="-285750">
              <a:buFont typeface="Arial" panose="020B0604020202020204" pitchFamily="34" charset="0"/>
              <a:buChar char="•"/>
            </a:pPr>
            <a:r>
              <a:rPr lang="en-US" dirty="0"/>
              <a:t>Create a Messenger and use Handler</a:t>
            </a:r>
          </a:p>
          <a:p>
            <a:pPr marL="285750" indent="-285750">
              <a:buFont typeface="Arial" panose="020B0604020202020204" pitchFamily="34" charset="0"/>
              <a:buChar char="•"/>
            </a:pPr>
            <a:r>
              <a:rPr lang="en-US" dirty="0"/>
              <a:t>return </a:t>
            </a:r>
            <a:r>
              <a:rPr lang="en-US" dirty="0" err="1"/>
              <a:t>Messenger.getBinder</a:t>
            </a:r>
            <a:r>
              <a:rPr lang="en-US" dirty="0"/>
              <a:t>()  in </a:t>
            </a:r>
            <a:r>
              <a:rPr lang="en-US" dirty="0" err="1"/>
              <a:t>onBind</a:t>
            </a:r>
            <a:r>
              <a:rPr lang="en-US" dirty="0"/>
              <a:t>()</a:t>
            </a:r>
          </a:p>
        </p:txBody>
      </p:sp>
      <p:sp>
        <p:nvSpPr>
          <p:cNvPr id="12" name="Cloud 11"/>
          <p:cNvSpPr/>
          <p:nvPr/>
        </p:nvSpPr>
        <p:spPr>
          <a:xfrm>
            <a:off x="7441458" y="1676536"/>
            <a:ext cx="3403600" cy="1667669"/>
          </a:xfrm>
          <a:prstGeom prst="clou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Sample: </a:t>
            </a:r>
            <a:r>
              <a:rPr lang="en-US" sz="2000" b="1" dirty="0" err="1">
                <a:solidFill>
                  <a:schemeClr val="tx1"/>
                </a:solidFill>
              </a:rPr>
              <a:t>RemoteService</a:t>
            </a:r>
            <a:r>
              <a:rPr lang="en-US" sz="2000" b="1" dirty="0">
                <a:solidFill>
                  <a:schemeClr val="tx1"/>
                </a:solidFill>
              </a:rPr>
              <a:t> + </a:t>
            </a:r>
            <a:r>
              <a:rPr lang="en-US" sz="2000" b="1" dirty="0" err="1">
                <a:solidFill>
                  <a:schemeClr val="tx1"/>
                </a:solidFill>
              </a:rPr>
              <a:t>ServiceApp</a:t>
            </a:r>
            <a:endParaRPr lang="ru-RU" sz="2000" b="1" dirty="0">
              <a:solidFill>
                <a:schemeClr val="tx1"/>
              </a:solidFill>
            </a:endParaRPr>
          </a:p>
        </p:txBody>
      </p:sp>
    </p:spTree>
    <p:extLst>
      <p:ext uri="{BB962C8B-B14F-4D97-AF65-F5344CB8AC3E}">
        <p14:creationId xmlns:p14="http://schemas.microsoft.com/office/powerpoint/2010/main" val="25709046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9713221" cy="646331"/>
          </a:xfrm>
          <a:prstGeom prst="rect">
            <a:avLst/>
          </a:prstGeom>
          <a:noFill/>
        </p:spPr>
        <p:txBody>
          <a:bodyPr wrap="square" rtlCol="0">
            <a:spAutoFit/>
          </a:bodyPr>
          <a:lstStyle/>
          <a:p>
            <a:r>
              <a:rPr lang="en-US" sz="3600" dirty="0"/>
              <a:t>Exported Services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41</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19701" y="897196"/>
            <a:ext cx="9713221" cy="923330"/>
          </a:xfrm>
          <a:prstGeom prst="rect">
            <a:avLst/>
          </a:prstGeom>
        </p:spPr>
        <p:txBody>
          <a:bodyPr wrap="square">
            <a:spAutoFit/>
          </a:bodyPr>
          <a:lstStyle/>
          <a:p>
            <a:r>
              <a:rPr lang="en-US" dirty="0"/>
              <a:t>Exported Service make you use other application’s service</a:t>
            </a:r>
          </a:p>
          <a:p>
            <a:r>
              <a:rPr lang="en-US" dirty="0"/>
              <a:t>The exported service is run in the process of its application, NOT in the process of caller</a:t>
            </a:r>
          </a:p>
          <a:p>
            <a:r>
              <a:rPr lang="en-US" dirty="0"/>
              <a:t>If used as bound service, the binder of it should support IPC (thus, it usually used with AIDL.)</a:t>
            </a:r>
          </a:p>
        </p:txBody>
      </p:sp>
      <p:pic>
        <p:nvPicPr>
          <p:cNvPr id="13" name="螢幕快照 2016-02-20 下午1.28.02.png"/>
          <p:cNvPicPr>
            <a:picLocks noChangeAspect="1"/>
          </p:cNvPicPr>
          <p:nvPr/>
        </p:nvPicPr>
        <p:blipFill>
          <a:blip r:embed="rId5">
            <a:extLst>
              <a:ext uri="{BEBA8EAE-BF5A-486C-A8C5-ECC9F3942E4B}">
                <a14:imgProps xmlns:a14="http://schemas.microsoft.com/office/drawing/2010/main">
                  <a14:imgLayer r:embed="rId6">
                    <a14:imgEffect>
                      <a14:brightnessContrast bright="40000" contrast="40000"/>
                    </a14:imgEffect>
                  </a14:imgLayer>
                </a14:imgProps>
              </a:ext>
            </a:extLst>
          </a:blip>
          <a:stretch>
            <a:fillRect/>
          </a:stretch>
        </p:blipFill>
        <p:spPr>
          <a:xfrm>
            <a:off x="419701" y="2529281"/>
            <a:ext cx="5625499" cy="3869933"/>
          </a:xfrm>
          <a:prstGeom prst="rect">
            <a:avLst/>
          </a:prstGeom>
          <a:ln w="12700">
            <a:miter lim="400000"/>
          </a:ln>
        </p:spPr>
      </p:pic>
      <p:pic>
        <p:nvPicPr>
          <p:cNvPr id="14" name="螢幕快照 2016-02-20 下午1.28.55.png"/>
          <p:cNvPicPr>
            <a:picLocks noChangeAspect="1"/>
          </p:cNvPicPr>
          <p:nvPr/>
        </p:nvPicPr>
        <p:blipFill>
          <a:blip r:embed="rId7">
            <a:extLst>
              <a:ext uri="{BEBA8EAE-BF5A-486C-A8C5-ECC9F3942E4B}">
                <a14:imgProps xmlns:a14="http://schemas.microsoft.com/office/drawing/2010/main">
                  <a14:imgLayer r:embed="rId8">
                    <a14:imgEffect>
                      <a14:brightnessContrast bright="40000" contrast="40000"/>
                    </a14:imgEffect>
                  </a14:imgLayer>
                </a14:imgProps>
              </a:ext>
            </a:extLst>
          </a:blip>
          <a:stretch>
            <a:fillRect/>
          </a:stretch>
        </p:blipFill>
        <p:spPr>
          <a:xfrm>
            <a:off x="6806282" y="2529281"/>
            <a:ext cx="4977090" cy="1731162"/>
          </a:xfrm>
          <a:prstGeom prst="rect">
            <a:avLst/>
          </a:prstGeom>
          <a:ln w="12700">
            <a:miter lim="400000"/>
          </a:ln>
        </p:spPr>
      </p:pic>
      <p:pic>
        <p:nvPicPr>
          <p:cNvPr id="15" name="螢幕快照 2016-02-20 下午1.30.49.png"/>
          <p:cNvPicPr>
            <a:picLocks noChangeAspect="1"/>
          </p:cNvPicPr>
          <p:nvPr/>
        </p:nvPicPr>
        <p:blipFill>
          <a:blip r:embed="rId9">
            <a:extLst>
              <a:ext uri="{BEBA8EAE-BF5A-486C-A8C5-ECC9F3942E4B}">
                <a14:imgProps xmlns:a14="http://schemas.microsoft.com/office/drawing/2010/main">
                  <a14:imgLayer r:embed="rId10">
                    <a14:imgEffect>
                      <a14:brightnessContrast bright="40000" contrast="40000"/>
                    </a14:imgEffect>
                  </a14:imgLayer>
                </a14:imgProps>
              </a:ext>
            </a:extLst>
          </a:blip>
          <a:stretch>
            <a:fillRect/>
          </a:stretch>
        </p:blipFill>
        <p:spPr>
          <a:xfrm>
            <a:off x="426099" y="1846411"/>
            <a:ext cx="7543199" cy="471450"/>
          </a:xfrm>
          <a:prstGeom prst="rect">
            <a:avLst/>
          </a:prstGeom>
          <a:ln w="12700">
            <a:miter lim="400000"/>
          </a:ln>
        </p:spPr>
      </p:pic>
    </p:spTree>
    <p:extLst>
      <p:ext uri="{BB962C8B-B14F-4D97-AF65-F5344CB8AC3E}">
        <p14:creationId xmlns:p14="http://schemas.microsoft.com/office/powerpoint/2010/main" val="13276926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9713221" cy="646331"/>
          </a:xfrm>
          <a:prstGeom prst="rect">
            <a:avLst/>
          </a:prstGeom>
          <a:noFill/>
        </p:spPr>
        <p:txBody>
          <a:bodyPr wrap="square" rtlCol="0">
            <a:spAutoFit/>
          </a:bodyPr>
          <a:lstStyle/>
          <a:p>
            <a:r>
              <a:rPr lang="en-US" sz="3600" dirty="0"/>
              <a:t>Notifications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42</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26099" y="937280"/>
            <a:ext cx="9505301" cy="1200329"/>
          </a:xfrm>
          <a:prstGeom prst="rect">
            <a:avLst/>
          </a:prstGeom>
        </p:spPr>
        <p:txBody>
          <a:bodyPr wrap="square">
            <a:spAutoFit/>
          </a:bodyPr>
          <a:lstStyle/>
          <a:p>
            <a:pPr marL="285750" indent="-285750">
              <a:buFont typeface="Arial" panose="020B0604020202020204" pitchFamily="34" charset="0"/>
              <a:buChar char="•"/>
            </a:pPr>
            <a:r>
              <a:rPr lang="en-US" dirty="0"/>
              <a:t>Notification is part of Service</a:t>
            </a:r>
          </a:p>
          <a:p>
            <a:pPr marL="285750" indent="-285750">
              <a:buFont typeface="Arial" panose="020B0604020202020204" pitchFamily="34" charset="0"/>
              <a:buChar char="•"/>
            </a:pPr>
            <a:r>
              <a:rPr lang="en-US" dirty="0"/>
              <a:t>Use </a:t>
            </a:r>
            <a:r>
              <a:rPr lang="en-US" dirty="0" err="1"/>
              <a:t>NotificationCompat.Builder</a:t>
            </a:r>
            <a:endParaRPr lang="en-US" dirty="0"/>
          </a:p>
          <a:p>
            <a:pPr marL="285750" indent="-285750">
              <a:buFont typeface="Arial" panose="020B0604020202020204" pitchFamily="34" charset="0"/>
              <a:buChar char="•"/>
            </a:pPr>
            <a:r>
              <a:rPr lang="en-US" dirty="0" err="1"/>
              <a:t>startForeground</a:t>
            </a:r>
            <a:r>
              <a:rPr lang="en-US" dirty="0"/>
              <a:t>(</a:t>
            </a:r>
            <a:r>
              <a:rPr lang="en-US" dirty="0" err="1"/>
              <a:t>int</a:t>
            </a:r>
            <a:r>
              <a:rPr lang="en-US" dirty="0"/>
              <a:t> </a:t>
            </a:r>
            <a:r>
              <a:rPr lang="en-US" dirty="0" err="1"/>
              <a:t>notificationId</a:t>
            </a:r>
            <a:r>
              <a:rPr lang="en-US" dirty="0"/>
              <a:t>, Notification)  # the </a:t>
            </a:r>
            <a:r>
              <a:rPr lang="en-US" dirty="0" err="1"/>
              <a:t>notificationId</a:t>
            </a:r>
            <a:r>
              <a:rPr lang="en-US" dirty="0"/>
              <a:t> must NOT be 0</a:t>
            </a:r>
          </a:p>
          <a:p>
            <a:pPr marL="285750" indent="-285750">
              <a:buFont typeface="Arial" panose="020B0604020202020204" pitchFamily="34" charset="0"/>
              <a:buChar char="•"/>
            </a:pPr>
            <a:r>
              <a:rPr lang="en-US" dirty="0" err="1"/>
              <a:t>startForeground</a:t>
            </a:r>
            <a:r>
              <a:rPr lang="en-US" dirty="0"/>
              <a:t> with same id will replace the previous notification which has same id.</a:t>
            </a:r>
          </a:p>
        </p:txBody>
      </p:sp>
      <p:pic>
        <p:nvPicPr>
          <p:cNvPr id="12" name="螢幕快照 2016-02-20 下午1.37.38.png"/>
          <p:cNvPicPr>
            <a:picLocks noChangeAspect="1"/>
          </p:cNvPicPr>
          <p:nvPr/>
        </p:nvPicPr>
        <p:blipFill>
          <a:blip r:embed="rId5">
            <a:extLst>
              <a:ext uri="{BEBA8EAE-BF5A-486C-A8C5-ECC9F3942E4B}">
                <a14:imgProps xmlns:a14="http://schemas.microsoft.com/office/drawing/2010/main">
                  <a14:imgLayer r:embed="rId6">
                    <a14:imgEffect>
                      <a14:brightnessContrast bright="40000" contrast="40000"/>
                    </a14:imgEffect>
                  </a14:imgLayer>
                </a14:imgProps>
              </a:ext>
            </a:extLst>
          </a:blip>
          <a:stretch>
            <a:fillRect/>
          </a:stretch>
        </p:blipFill>
        <p:spPr>
          <a:xfrm>
            <a:off x="977899" y="2437081"/>
            <a:ext cx="9606749" cy="3652032"/>
          </a:xfrm>
          <a:prstGeom prst="rect">
            <a:avLst/>
          </a:prstGeom>
          <a:ln w="12700">
            <a:miter lim="400000"/>
          </a:ln>
        </p:spPr>
      </p:pic>
    </p:spTree>
    <p:extLst>
      <p:ext uri="{BB962C8B-B14F-4D97-AF65-F5344CB8AC3E}">
        <p14:creationId xmlns:p14="http://schemas.microsoft.com/office/powerpoint/2010/main" val="7007961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9713221" cy="646331"/>
          </a:xfrm>
          <a:prstGeom prst="rect">
            <a:avLst/>
          </a:prstGeom>
          <a:noFill/>
        </p:spPr>
        <p:txBody>
          <a:bodyPr wrap="square" rtlCol="0">
            <a:spAutoFit/>
          </a:bodyPr>
          <a:lstStyle/>
          <a:p>
            <a:r>
              <a:rPr lang="en-US" sz="3600" dirty="0" err="1"/>
              <a:t>IntentServices</a:t>
            </a:r>
            <a:r>
              <a:rPr lang="en-US" sz="3600" dirty="0"/>
              <a:t>. </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43</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2"/>
          <p:cNvSpPr txBox="1">
            <a:spLocks/>
          </p:cNvSpPr>
          <p:nvPr/>
        </p:nvSpPr>
        <p:spPr>
          <a:xfrm>
            <a:off x="1390808" y="2354145"/>
            <a:ext cx="9713221" cy="413517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altLang="ru-RU" sz="1800" b="1" dirty="0" err="1">
                <a:solidFill>
                  <a:srgbClr val="000080"/>
                </a:solidFill>
                <a:latin typeface="Courier New" panose="02070309020205020404" pitchFamily="49" charset="0"/>
                <a:cs typeface="Courier New" panose="02070309020205020404" pitchFamily="49" charset="0"/>
              </a:rPr>
              <a:t>public</a:t>
            </a:r>
            <a:r>
              <a:rPr lang="ru-RU" altLang="ru-RU" sz="1800" b="1" dirty="0">
                <a:solidFill>
                  <a:srgbClr val="000080"/>
                </a:solidFill>
                <a:latin typeface="Courier New" panose="02070309020205020404" pitchFamily="49" charset="0"/>
                <a:cs typeface="Courier New" panose="02070309020205020404" pitchFamily="49" charset="0"/>
              </a:rPr>
              <a:t> </a:t>
            </a:r>
            <a:r>
              <a:rPr lang="ru-RU" altLang="ru-RU" sz="1800" b="1" dirty="0" err="1">
                <a:solidFill>
                  <a:srgbClr val="000080"/>
                </a:solidFill>
                <a:latin typeface="Courier New" panose="02070309020205020404" pitchFamily="49" charset="0"/>
                <a:cs typeface="Courier New" panose="02070309020205020404" pitchFamily="49" charset="0"/>
              </a:rPr>
              <a:t>class</a:t>
            </a:r>
            <a:r>
              <a:rPr lang="ru-RU" altLang="ru-RU" sz="1800" b="1" dirty="0">
                <a:solidFill>
                  <a:srgbClr val="000080"/>
                </a:solidFill>
                <a:latin typeface="Courier New" panose="02070309020205020404" pitchFamily="49" charset="0"/>
                <a:cs typeface="Courier New" panose="02070309020205020404" pitchFamily="49" charset="0"/>
              </a:rPr>
              <a:t> </a:t>
            </a:r>
            <a:r>
              <a:rPr lang="ru-RU" altLang="ru-RU" sz="1800" dirty="0" err="1">
                <a:solidFill>
                  <a:srgbClr val="000000"/>
                </a:solidFill>
                <a:latin typeface="Courier New" panose="02070309020205020404" pitchFamily="49" charset="0"/>
                <a:cs typeface="Courier New" panose="02070309020205020404" pitchFamily="49" charset="0"/>
              </a:rPr>
              <a:t>HelloIntentService</a:t>
            </a:r>
            <a:r>
              <a:rPr lang="ru-RU" altLang="ru-RU" sz="1800" dirty="0">
                <a:solidFill>
                  <a:srgbClr val="000000"/>
                </a:solidFill>
                <a:latin typeface="Courier New" panose="02070309020205020404" pitchFamily="49" charset="0"/>
                <a:cs typeface="Courier New" panose="02070309020205020404" pitchFamily="49" charset="0"/>
              </a:rPr>
              <a:t> </a:t>
            </a:r>
            <a:r>
              <a:rPr lang="ru-RU" altLang="ru-RU" sz="1800" b="1" dirty="0" err="1">
                <a:solidFill>
                  <a:srgbClr val="000080"/>
                </a:solidFill>
                <a:latin typeface="Courier New" panose="02070309020205020404" pitchFamily="49" charset="0"/>
                <a:cs typeface="Courier New" panose="02070309020205020404" pitchFamily="49" charset="0"/>
              </a:rPr>
              <a:t>extends</a:t>
            </a:r>
            <a:r>
              <a:rPr lang="ru-RU" altLang="ru-RU" sz="1800" b="1" dirty="0">
                <a:solidFill>
                  <a:srgbClr val="000080"/>
                </a:solidFill>
                <a:latin typeface="Courier New" panose="02070309020205020404" pitchFamily="49" charset="0"/>
                <a:cs typeface="Courier New" panose="02070309020205020404" pitchFamily="49" charset="0"/>
              </a:rPr>
              <a:t> </a:t>
            </a:r>
            <a:r>
              <a:rPr lang="ru-RU" altLang="ru-RU" sz="1800" dirty="0" err="1">
                <a:solidFill>
                  <a:srgbClr val="000000"/>
                </a:solidFill>
                <a:latin typeface="Courier New" panose="02070309020205020404" pitchFamily="49" charset="0"/>
                <a:cs typeface="Courier New" panose="02070309020205020404" pitchFamily="49" charset="0"/>
              </a:rPr>
              <a:t>IntentService</a:t>
            </a:r>
            <a:r>
              <a:rPr lang="ru-RU" altLang="ru-RU" sz="1800" dirty="0">
                <a:solidFill>
                  <a:srgbClr val="000000"/>
                </a:solidFill>
                <a:latin typeface="Courier New" panose="02070309020205020404" pitchFamily="49" charset="0"/>
                <a:cs typeface="Courier New" panose="02070309020205020404" pitchFamily="49" charset="0"/>
              </a:rPr>
              <a:t> {</a:t>
            </a:r>
            <a:br>
              <a:rPr lang="ru-RU" altLang="ru-RU" sz="1800" dirty="0">
                <a:solidFill>
                  <a:srgbClr val="000000"/>
                </a:solidFill>
                <a:latin typeface="Courier New" panose="02070309020205020404" pitchFamily="49" charset="0"/>
                <a:cs typeface="Courier New" panose="02070309020205020404" pitchFamily="49" charset="0"/>
              </a:rPr>
            </a:br>
            <a:br>
              <a:rPr lang="ru-RU" altLang="ru-RU" sz="1800" dirty="0">
                <a:solidFill>
                  <a:srgbClr val="000000"/>
                </a:solidFill>
                <a:latin typeface="Courier New" panose="02070309020205020404" pitchFamily="49" charset="0"/>
                <a:cs typeface="Courier New" panose="02070309020205020404" pitchFamily="49" charset="0"/>
              </a:rPr>
            </a:br>
            <a:r>
              <a:rPr lang="ru-RU" altLang="ru-RU" sz="1800" dirty="0">
                <a:solidFill>
                  <a:srgbClr val="000000"/>
                </a:solidFill>
                <a:latin typeface="Courier New" panose="02070309020205020404" pitchFamily="49" charset="0"/>
                <a:cs typeface="Courier New" panose="02070309020205020404" pitchFamily="49" charset="0"/>
              </a:rPr>
              <a:t>    </a:t>
            </a:r>
            <a:r>
              <a:rPr lang="ru-RU" altLang="ru-RU" sz="1800" i="1" dirty="0">
                <a:solidFill>
                  <a:srgbClr val="808080"/>
                </a:solidFill>
                <a:latin typeface="Courier New" panose="02070309020205020404" pitchFamily="49" charset="0"/>
                <a:cs typeface="Courier New" panose="02070309020205020404" pitchFamily="49" charset="0"/>
              </a:rPr>
              <a:t>/**</a:t>
            </a:r>
            <a:br>
              <a:rPr lang="ru-RU" altLang="ru-RU" sz="1800" i="1" dirty="0">
                <a:solidFill>
                  <a:srgbClr val="808080"/>
                </a:solidFill>
                <a:latin typeface="Courier New" panose="02070309020205020404" pitchFamily="49" charset="0"/>
                <a:cs typeface="Courier New" panose="02070309020205020404" pitchFamily="49" charset="0"/>
              </a:rPr>
            </a:br>
            <a:r>
              <a:rPr lang="ru-RU" altLang="ru-RU" sz="1800" i="1" dirty="0">
                <a:solidFill>
                  <a:srgbClr val="808080"/>
                </a:solidFill>
                <a:latin typeface="Courier New" panose="02070309020205020404" pitchFamily="49" charset="0"/>
                <a:cs typeface="Courier New" panose="02070309020205020404" pitchFamily="49" charset="0"/>
              </a:rPr>
              <a:t>     * A </a:t>
            </a:r>
            <a:r>
              <a:rPr lang="ru-RU" altLang="ru-RU" sz="1800" i="1" dirty="0" err="1">
                <a:solidFill>
                  <a:srgbClr val="808080"/>
                </a:solidFill>
                <a:latin typeface="Courier New" panose="02070309020205020404" pitchFamily="49" charset="0"/>
                <a:cs typeface="Courier New" panose="02070309020205020404" pitchFamily="49" charset="0"/>
              </a:rPr>
              <a:t>constructor</a:t>
            </a:r>
            <a:r>
              <a:rPr lang="ru-RU" altLang="ru-RU" sz="1800" i="1" dirty="0">
                <a:solidFill>
                  <a:srgbClr val="808080"/>
                </a:solidFill>
                <a:latin typeface="Courier New" panose="02070309020205020404" pitchFamily="49" charset="0"/>
                <a:cs typeface="Courier New" panose="02070309020205020404" pitchFamily="49" charset="0"/>
              </a:rPr>
              <a:t> </a:t>
            </a:r>
            <a:r>
              <a:rPr lang="ru-RU" altLang="ru-RU" sz="1800" i="1" dirty="0" err="1">
                <a:solidFill>
                  <a:srgbClr val="808080"/>
                </a:solidFill>
                <a:latin typeface="Courier New" panose="02070309020205020404" pitchFamily="49" charset="0"/>
                <a:cs typeface="Courier New" panose="02070309020205020404" pitchFamily="49" charset="0"/>
              </a:rPr>
              <a:t>is</a:t>
            </a:r>
            <a:r>
              <a:rPr lang="ru-RU" altLang="ru-RU" sz="1800" i="1" dirty="0">
                <a:solidFill>
                  <a:srgbClr val="808080"/>
                </a:solidFill>
                <a:latin typeface="Courier New" panose="02070309020205020404" pitchFamily="49" charset="0"/>
                <a:cs typeface="Courier New" panose="02070309020205020404" pitchFamily="49" charset="0"/>
              </a:rPr>
              <a:t> </a:t>
            </a:r>
            <a:r>
              <a:rPr lang="ru-RU" altLang="ru-RU" sz="1800" i="1" dirty="0" err="1">
                <a:solidFill>
                  <a:srgbClr val="808080"/>
                </a:solidFill>
                <a:latin typeface="Courier New" panose="02070309020205020404" pitchFamily="49" charset="0"/>
                <a:cs typeface="Courier New" panose="02070309020205020404" pitchFamily="49" charset="0"/>
              </a:rPr>
              <a:t>required</a:t>
            </a:r>
            <a:br>
              <a:rPr lang="ru-RU" altLang="ru-RU" sz="1800" i="1" dirty="0">
                <a:solidFill>
                  <a:srgbClr val="808080"/>
                </a:solidFill>
                <a:latin typeface="Courier New" panose="02070309020205020404" pitchFamily="49" charset="0"/>
                <a:cs typeface="Courier New" panose="02070309020205020404" pitchFamily="49" charset="0"/>
              </a:rPr>
            </a:br>
            <a:r>
              <a:rPr lang="ru-RU" altLang="ru-RU" sz="1800" i="1" dirty="0">
                <a:solidFill>
                  <a:srgbClr val="808080"/>
                </a:solidFill>
                <a:latin typeface="Courier New" panose="02070309020205020404" pitchFamily="49" charset="0"/>
                <a:cs typeface="Courier New" panose="02070309020205020404" pitchFamily="49" charset="0"/>
              </a:rPr>
              <a:t>     * </a:t>
            </a:r>
            <a:r>
              <a:rPr lang="ru-RU" altLang="ru-RU" sz="1800" i="1" dirty="0" err="1">
                <a:solidFill>
                  <a:srgbClr val="808080"/>
                </a:solidFill>
                <a:latin typeface="Courier New" panose="02070309020205020404" pitchFamily="49" charset="0"/>
                <a:cs typeface="Courier New" panose="02070309020205020404" pitchFamily="49" charset="0"/>
              </a:rPr>
              <a:t>constructor</a:t>
            </a:r>
            <a:r>
              <a:rPr lang="ru-RU" altLang="ru-RU" sz="1800" i="1" dirty="0">
                <a:solidFill>
                  <a:srgbClr val="808080"/>
                </a:solidFill>
                <a:latin typeface="Courier New" panose="02070309020205020404" pitchFamily="49" charset="0"/>
                <a:cs typeface="Courier New" panose="02070309020205020404" pitchFamily="49" charset="0"/>
              </a:rPr>
              <a:t> </a:t>
            </a:r>
            <a:r>
              <a:rPr lang="ru-RU" altLang="ru-RU" sz="1800" i="1" dirty="0" err="1">
                <a:solidFill>
                  <a:srgbClr val="808080"/>
                </a:solidFill>
                <a:latin typeface="Courier New" panose="02070309020205020404" pitchFamily="49" charset="0"/>
                <a:cs typeface="Courier New" panose="02070309020205020404" pitchFamily="49" charset="0"/>
              </a:rPr>
              <a:t>with</a:t>
            </a:r>
            <a:r>
              <a:rPr lang="ru-RU" altLang="ru-RU" sz="1800" i="1" dirty="0">
                <a:solidFill>
                  <a:srgbClr val="808080"/>
                </a:solidFill>
                <a:latin typeface="Courier New" panose="02070309020205020404" pitchFamily="49" charset="0"/>
                <a:cs typeface="Courier New" panose="02070309020205020404" pitchFamily="49" charset="0"/>
              </a:rPr>
              <a:t> a </a:t>
            </a:r>
            <a:r>
              <a:rPr lang="ru-RU" altLang="ru-RU" sz="1800" i="1" dirty="0" err="1">
                <a:solidFill>
                  <a:srgbClr val="808080"/>
                </a:solidFill>
                <a:latin typeface="Courier New" panose="02070309020205020404" pitchFamily="49" charset="0"/>
                <a:cs typeface="Courier New" panose="02070309020205020404" pitchFamily="49" charset="0"/>
              </a:rPr>
              <a:t>name</a:t>
            </a:r>
            <a:r>
              <a:rPr lang="ru-RU" altLang="ru-RU" sz="1800" i="1" dirty="0">
                <a:solidFill>
                  <a:srgbClr val="808080"/>
                </a:solidFill>
                <a:latin typeface="Courier New" panose="02070309020205020404" pitchFamily="49" charset="0"/>
                <a:cs typeface="Courier New" panose="02070309020205020404" pitchFamily="49" charset="0"/>
              </a:rPr>
              <a:t> </a:t>
            </a:r>
            <a:r>
              <a:rPr lang="ru-RU" altLang="ru-RU" sz="1800" i="1" dirty="0" err="1">
                <a:solidFill>
                  <a:srgbClr val="808080"/>
                </a:solidFill>
                <a:latin typeface="Courier New" panose="02070309020205020404" pitchFamily="49" charset="0"/>
                <a:cs typeface="Courier New" panose="02070309020205020404" pitchFamily="49" charset="0"/>
              </a:rPr>
              <a:t>for</a:t>
            </a:r>
            <a:r>
              <a:rPr lang="ru-RU" altLang="ru-RU" sz="1800" i="1" dirty="0">
                <a:solidFill>
                  <a:srgbClr val="808080"/>
                </a:solidFill>
                <a:latin typeface="Courier New" panose="02070309020205020404" pitchFamily="49" charset="0"/>
                <a:cs typeface="Courier New" panose="02070309020205020404" pitchFamily="49" charset="0"/>
              </a:rPr>
              <a:t> </a:t>
            </a:r>
            <a:r>
              <a:rPr lang="ru-RU" altLang="ru-RU" sz="1800" i="1" dirty="0" err="1">
                <a:solidFill>
                  <a:srgbClr val="808080"/>
                </a:solidFill>
                <a:latin typeface="Courier New" panose="02070309020205020404" pitchFamily="49" charset="0"/>
                <a:cs typeface="Courier New" panose="02070309020205020404" pitchFamily="49" charset="0"/>
              </a:rPr>
              <a:t>the</a:t>
            </a:r>
            <a:r>
              <a:rPr lang="ru-RU" altLang="ru-RU" sz="1800" i="1" dirty="0">
                <a:solidFill>
                  <a:srgbClr val="808080"/>
                </a:solidFill>
                <a:latin typeface="Courier New" panose="02070309020205020404" pitchFamily="49" charset="0"/>
                <a:cs typeface="Courier New" panose="02070309020205020404" pitchFamily="49" charset="0"/>
              </a:rPr>
              <a:t> </a:t>
            </a:r>
            <a:r>
              <a:rPr lang="ru-RU" altLang="ru-RU" sz="1800" i="1" dirty="0" err="1">
                <a:solidFill>
                  <a:srgbClr val="808080"/>
                </a:solidFill>
                <a:latin typeface="Courier New" panose="02070309020205020404" pitchFamily="49" charset="0"/>
                <a:cs typeface="Courier New" panose="02070309020205020404" pitchFamily="49" charset="0"/>
              </a:rPr>
              <a:t>worker</a:t>
            </a:r>
            <a:r>
              <a:rPr lang="ru-RU" altLang="ru-RU" sz="1800" i="1" dirty="0">
                <a:solidFill>
                  <a:srgbClr val="808080"/>
                </a:solidFill>
                <a:latin typeface="Courier New" panose="02070309020205020404" pitchFamily="49" charset="0"/>
                <a:cs typeface="Courier New" panose="02070309020205020404" pitchFamily="49" charset="0"/>
              </a:rPr>
              <a:t> </a:t>
            </a:r>
            <a:r>
              <a:rPr lang="ru-RU" altLang="ru-RU" sz="1800" i="1" dirty="0" err="1">
                <a:solidFill>
                  <a:srgbClr val="808080"/>
                </a:solidFill>
                <a:latin typeface="Courier New" panose="02070309020205020404" pitchFamily="49" charset="0"/>
                <a:cs typeface="Courier New" panose="02070309020205020404" pitchFamily="49" charset="0"/>
              </a:rPr>
              <a:t>thread</a:t>
            </a:r>
            <a:r>
              <a:rPr lang="ru-RU" altLang="ru-RU" sz="1800" i="1" dirty="0">
                <a:solidFill>
                  <a:srgbClr val="808080"/>
                </a:solidFill>
                <a:latin typeface="Courier New" panose="02070309020205020404" pitchFamily="49" charset="0"/>
                <a:cs typeface="Courier New" panose="02070309020205020404" pitchFamily="49" charset="0"/>
              </a:rPr>
              <a:t>.</a:t>
            </a:r>
            <a:br>
              <a:rPr lang="ru-RU" altLang="ru-RU" sz="1800" i="1" dirty="0">
                <a:solidFill>
                  <a:srgbClr val="808080"/>
                </a:solidFill>
                <a:latin typeface="Courier New" panose="02070309020205020404" pitchFamily="49" charset="0"/>
                <a:cs typeface="Courier New" panose="02070309020205020404" pitchFamily="49" charset="0"/>
              </a:rPr>
            </a:br>
            <a:r>
              <a:rPr lang="ru-RU" altLang="ru-RU" sz="1800" i="1" dirty="0">
                <a:solidFill>
                  <a:srgbClr val="808080"/>
                </a:solidFill>
                <a:latin typeface="Courier New" panose="02070309020205020404" pitchFamily="49" charset="0"/>
                <a:cs typeface="Courier New" panose="02070309020205020404" pitchFamily="49" charset="0"/>
              </a:rPr>
              <a:t>     */</a:t>
            </a:r>
            <a:br>
              <a:rPr lang="ru-RU" altLang="ru-RU" sz="1800" i="1" dirty="0">
                <a:solidFill>
                  <a:srgbClr val="808080"/>
                </a:solidFill>
                <a:latin typeface="Courier New" panose="02070309020205020404" pitchFamily="49" charset="0"/>
                <a:cs typeface="Courier New" panose="02070309020205020404" pitchFamily="49" charset="0"/>
              </a:rPr>
            </a:br>
            <a:r>
              <a:rPr lang="ru-RU" altLang="ru-RU" sz="1800" i="1" dirty="0">
                <a:solidFill>
                  <a:srgbClr val="808080"/>
                </a:solidFill>
                <a:latin typeface="Courier New" panose="02070309020205020404" pitchFamily="49" charset="0"/>
                <a:cs typeface="Courier New" panose="02070309020205020404" pitchFamily="49" charset="0"/>
              </a:rPr>
              <a:t>    </a:t>
            </a:r>
            <a:r>
              <a:rPr lang="ru-RU" altLang="ru-RU" sz="1800" b="1" dirty="0" err="1">
                <a:solidFill>
                  <a:srgbClr val="000080"/>
                </a:solidFill>
                <a:latin typeface="Courier New" panose="02070309020205020404" pitchFamily="49" charset="0"/>
                <a:cs typeface="Courier New" panose="02070309020205020404" pitchFamily="49" charset="0"/>
              </a:rPr>
              <a:t>public</a:t>
            </a:r>
            <a:r>
              <a:rPr lang="ru-RU" altLang="ru-RU" sz="1800" b="1" dirty="0">
                <a:solidFill>
                  <a:srgbClr val="000080"/>
                </a:solidFill>
                <a:latin typeface="Courier New" panose="02070309020205020404" pitchFamily="49" charset="0"/>
                <a:cs typeface="Courier New" panose="02070309020205020404" pitchFamily="49" charset="0"/>
              </a:rPr>
              <a:t> </a:t>
            </a:r>
            <a:r>
              <a:rPr lang="ru-RU" altLang="ru-RU" sz="1800" dirty="0" err="1">
                <a:solidFill>
                  <a:srgbClr val="000000"/>
                </a:solidFill>
                <a:latin typeface="Courier New" panose="02070309020205020404" pitchFamily="49" charset="0"/>
                <a:cs typeface="Courier New" panose="02070309020205020404" pitchFamily="49" charset="0"/>
              </a:rPr>
              <a:t>HelloIntentService</a:t>
            </a:r>
            <a:r>
              <a:rPr lang="ru-RU" altLang="ru-RU" sz="1800" dirty="0">
                <a:solidFill>
                  <a:srgbClr val="000000"/>
                </a:solidFill>
                <a:latin typeface="Courier New" panose="02070309020205020404" pitchFamily="49" charset="0"/>
                <a:cs typeface="Courier New" panose="02070309020205020404" pitchFamily="49" charset="0"/>
              </a:rPr>
              <a:t>() {</a:t>
            </a:r>
            <a:br>
              <a:rPr lang="ru-RU" altLang="ru-RU" sz="1800" dirty="0">
                <a:solidFill>
                  <a:srgbClr val="000000"/>
                </a:solidFill>
                <a:latin typeface="Courier New" panose="02070309020205020404" pitchFamily="49" charset="0"/>
                <a:cs typeface="Courier New" panose="02070309020205020404" pitchFamily="49" charset="0"/>
              </a:rPr>
            </a:br>
            <a:r>
              <a:rPr lang="ru-RU" altLang="ru-RU" sz="1800" dirty="0">
                <a:solidFill>
                  <a:srgbClr val="000000"/>
                </a:solidFill>
                <a:latin typeface="Courier New" panose="02070309020205020404" pitchFamily="49" charset="0"/>
                <a:cs typeface="Courier New" panose="02070309020205020404" pitchFamily="49" charset="0"/>
              </a:rPr>
              <a:t>        </a:t>
            </a:r>
            <a:r>
              <a:rPr lang="ru-RU" altLang="ru-RU" sz="1800" b="1" dirty="0" err="1">
                <a:solidFill>
                  <a:srgbClr val="000080"/>
                </a:solidFill>
                <a:latin typeface="Courier New" panose="02070309020205020404" pitchFamily="49" charset="0"/>
                <a:cs typeface="Courier New" panose="02070309020205020404" pitchFamily="49" charset="0"/>
              </a:rPr>
              <a:t>super</a:t>
            </a:r>
            <a:r>
              <a:rPr lang="ru-RU" altLang="ru-RU" sz="1800" dirty="0">
                <a:solidFill>
                  <a:srgbClr val="000000"/>
                </a:solidFill>
                <a:latin typeface="Courier New" panose="02070309020205020404" pitchFamily="49" charset="0"/>
                <a:cs typeface="Courier New" panose="02070309020205020404" pitchFamily="49" charset="0"/>
              </a:rPr>
              <a:t>(</a:t>
            </a:r>
            <a:r>
              <a:rPr lang="ru-RU" altLang="ru-RU" sz="1800" b="1" dirty="0">
                <a:solidFill>
                  <a:srgbClr val="008000"/>
                </a:solidFill>
                <a:latin typeface="Courier New" panose="02070309020205020404" pitchFamily="49" charset="0"/>
                <a:cs typeface="Courier New" panose="02070309020205020404" pitchFamily="49" charset="0"/>
              </a:rPr>
              <a:t>"</a:t>
            </a:r>
            <a:r>
              <a:rPr lang="ru-RU" altLang="ru-RU" sz="1800" b="1" dirty="0" err="1">
                <a:solidFill>
                  <a:srgbClr val="008000"/>
                </a:solidFill>
                <a:latin typeface="Courier New" panose="02070309020205020404" pitchFamily="49" charset="0"/>
                <a:cs typeface="Courier New" panose="02070309020205020404" pitchFamily="49" charset="0"/>
              </a:rPr>
              <a:t>HelloIntentService</a:t>
            </a:r>
            <a:r>
              <a:rPr lang="ru-RU" altLang="ru-RU" sz="1800" b="1" dirty="0">
                <a:solidFill>
                  <a:srgbClr val="008000"/>
                </a:solidFill>
                <a:latin typeface="Courier New" panose="02070309020205020404" pitchFamily="49" charset="0"/>
                <a:cs typeface="Courier New" panose="02070309020205020404" pitchFamily="49" charset="0"/>
              </a:rPr>
              <a:t>"</a:t>
            </a:r>
            <a:r>
              <a:rPr lang="ru-RU" altLang="ru-RU" sz="1800" dirty="0">
                <a:solidFill>
                  <a:srgbClr val="000000"/>
                </a:solidFill>
                <a:latin typeface="Courier New" panose="02070309020205020404" pitchFamily="49" charset="0"/>
                <a:cs typeface="Courier New" panose="02070309020205020404" pitchFamily="49" charset="0"/>
              </a:rPr>
              <a:t>);</a:t>
            </a:r>
            <a:br>
              <a:rPr lang="ru-RU" altLang="ru-RU" sz="1800" dirty="0">
                <a:solidFill>
                  <a:srgbClr val="000000"/>
                </a:solidFill>
                <a:latin typeface="Courier New" panose="02070309020205020404" pitchFamily="49" charset="0"/>
                <a:cs typeface="Courier New" panose="02070309020205020404" pitchFamily="49" charset="0"/>
              </a:rPr>
            </a:br>
            <a:r>
              <a:rPr lang="ru-RU" altLang="ru-RU" sz="1800" dirty="0">
                <a:solidFill>
                  <a:srgbClr val="000000"/>
                </a:solidFill>
                <a:latin typeface="Courier New" panose="02070309020205020404" pitchFamily="49" charset="0"/>
                <a:cs typeface="Courier New" panose="02070309020205020404" pitchFamily="49" charset="0"/>
              </a:rPr>
              <a:t>    }</a:t>
            </a:r>
            <a:br>
              <a:rPr lang="ru-RU" altLang="ru-RU" sz="1800" dirty="0">
                <a:solidFill>
                  <a:srgbClr val="000000"/>
                </a:solidFill>
                <a:latin typeface="Courier New" panose="02070309020205020404" pitchFamily="49" charset="0"/>
                <a:cs typeface="Courier New" panose="02070309020205020404" pitchFamily="49" charset="0"/>
              </a:rPr>
            </a:br>
            <a:br>
              <a:rPr lang="ru-RU" altLang="ru-RU" sz="1800" i="1" dirty="0">
                <a:solidFill>
                  <a:srgbClr val="808080"/>
                </a:solidFill>
                <a:latin typeface="Courier New" panose="02070309020205020404" pitchFamily="49" charset="0"/>
                <a:cs typeface="Courier New" panose="02070309020205020404" pitchFamily="49" charset="0"/>
              </a:rPr>
            </a:br>
            <a:r>
              <a:rPr lang="ru-RU" altLang="ru-RU" sz="1800" i="1" dirty="0">
                <a:solidFill>
                  <a:srgbClr val="808080"/>
                </a:solidFill>
                <a:latin typeface="Courier New" panose="02070309020205020404" pitchFamily="49" charset="0"/>
                <a:cs typeface="Courier New" panose="02070309020205020404" pitchFamily="49" charset="0"/>
              </a:rPr>
              <a:t>    </a:t>
            </a:r>
            <a:r>
              <a:rPr lang="ru-RU" altLang="ru-RU" sz="1800" dirty="0">
                <a:solidFill>
                  <a:srgbClr val="808000"/>
                </a:solidFill>
                <a:latin typeface="Courier New" panose="02070309020205020404" pitchFamily="49" charset="0"/>
                <a:cs typeface="Courier New" panose="02070309020205020404" pitchFamily="49" charset="0"/>
              </a:rPr>
              <a:t>@</a:t>
            </a:r>
            <a:r>
              <a:rPr lang="ru-RU" altLang="ru-RU" sz="1800" dirty="0" err="1">
                <a:solidFill>
                  <a:srgbClr val="808000"/>
                </a:solidFill>
                <a:latin typeface="Courier New" panose="02070309020205020404" pitchFamily="49" charset="0"/>
                <a:cs typeface="Courier New" panose="02070309020205020404" pitchFamily="49" charset="0"/>
              </a:rPr>
              <a:t>Override</a:t>
            </a:r>
            <a:br>
              <a:rPr lang="ru-RU" altLang="ru-RU" sz="1800" dirty="0">
                <a:solidFill>
                  <a:srgbClr val="808000"/>
                </a:solidFill>
                <a:latin typeface="Courier New" panose="02070309020205020404" pitchFamily="49" charset="0"/>
                <a:cs typeface="Courier New" panose="02070309020205020404" pitchFamily="49" charset="0"/>
              </a:rPr>
            </a:br>
            <a:r>
              <a:rPr lang="ru-RU" altLang="ru-RU" sz="1800" dirty="0">
                <a:solidFill>
                  <a:srgbClr val="808000"/>
                </a:solidFill>
                <a:latin typeface="Courier New" panose="02070309020205020404" pitchFamily="49" charset="0"/>
                <a:cs typeface="Courier New" panose="02070309020205020404" pitchFamily="49" charset="0"/>
              </a:rPr>
              <a:t>    </a:t>
            </a:r>
            <a:r>
              <a:rPr lang="ru-RU" altLang="ru-RU" sz="1800" b="1" dirty="0" err="1">
                <a:solidFill>
                  <a:srgbClr val="000080"/>
                </a:solidFill>
                <a:latin typeface="Courier New" panose="02070309020205020404" pitchFamily="49" charset="0"/>
                <a:cs typeface="Courier New" panose="02070309020205020404" pitchFamily="49" charset="0"/>
              </a:rPr>
              <a:t>protected</a:t>
            </a:r>
            <a:r>
              <a:rPr lang="ru-RU" altLang="ru-RU" sz="1800" b="1" dirty="0">
                <a:solidFill>
                  <a:srgbClr val="000080"/>
                </a:solidFill>
                <a:latin typeface="Courier New" panose="02070309020205020404" pitchFamily="49" charset="0"/>
                <a:cs typeface="Courier New" panose="02070309020205020404" pitchFamily="49" charset="0"/>
              </a:rPr>
              <a:t> </a:t>
            </a:r>
            <a:r>
              <a:rPr lang="ru-RU" altLang="ru-RU" sz="1800" b="1" dirty="0" err="1">
                <a:solidFill>
                  <a:srgbClr val="000080"/>
                </a:solidFill>
                <a:latin typeface="Courier New" panose="02070309020205020404" pitchFamily="49" charset="0"/>
                <a:cs typeface="Courier New" panose="02070309020205020404" pitchFamily="49" charset="0"/>
              </a:rPr>
              <a:t>void</a:t>
            </a:r>
            <a:r>
              <a:rPr lang="ru-RU" altLang="ru-RU" sz="1800" b="1" dirty="0">
                <a:solidFill>
                  <a:srgbClr val="000080"/>
                </a:solidFill>
                <a:latin typeface="Courier New" panose="02070309020205020404" pitchFamily="49" charset="0"/>
                <a:cs typeface="Courier New" panose="02070309020205020404" pitchFamily="49" charset="0"/>
              </a:rPr>
              <a:t> </a:t>
            </a:r>
            <a:r>
              <a:rPr lang="ru-RU" altLang="ru-RU" sz="1800" dirty="0" err="1">
                <a:solidFill>
                  <a:srgbClr val="000000"/>
                </a:solidFill>
                <a:latin typeface="Courier New" panose="02070309020205020404" pitchFamily="49" charset="0"/>
                <a:cs typeface="Courier New" panose="02070309020205020404" pitchFamily="49" charset="0"/>
              </a:rPr>
              <a:t>onHandleIntent</a:t>
            </a:r>
            <a:r>
              <a:rPr lang="ru-RU" altLang="ru-RU" sz="1800" dirty="0">
                <a:solidFill>
                  <a:srgbClr val="000000"/>
                </a:solidFill>
                <a:latin typeface="Courier New" panose="02070309020205020404" pitchFamily="49" charset="0"/>
                <a:cs typeface="Courier New" panose="02070309020205020404" pitchFamily="49" charset="0"/>
              </a:rPr>
              <a:t>(</a:t>
            </a:r>
            <a:r>
              <a:rPr lang="ru-RU" altLang="ru-RU" sz="1800" dirty="0" err="1">
                <a:solidFill>
                  <a:srgbClr val="000000"/>
                </a:solidFill>
                <a:latin typeface="Courier New" panose="02070309020205020404" pitchFamily="49" charset="0"/>
                <a:cs typeface="Courier New" panose="02070309020205020404" pitchFamily="49" charset="0"/>
              </a:rPr>
              <a:t>Intent</a:t>
            </a:r>
            <a:r>
              <a:rPr lang="ru-RU" altLang="ru-RU" sz="1800" dirty="0">
                <a:solidFill>
                  <a:srgbClr val="000000"/>
                </a:solidFill>
                <a:latin typeface="Courier New" panose="02070309020205020404" pitchFamily="49" charset="0"/>
                <a:cs typeface="Courier New" panose="02070309020205020404" pitchFamily="49" charset="0"/>
              </a:rPr>
              <a:t> </a:t>
            </a:r>
            <a:r>
              <a:rPr lang="ru-RU" altLang="ru-RU" sz="1800" dirty="0" err="1">
                <a:solidFill>
                  <a:srgbClr val="000000"/>
                </a:solidFill>
                <a:latin typeface="Courier New" panose="02070309020205020404" pitchFamily="49" charset="0"/>
                <a:cs typeface="Courier New" panose="02070309020205020404" pitchFamily="49" charset="0"/>
              </a:rPr>
              <a:t>intent</a:t>
            </a:r>
            <a:r>
              <a:rPr lang="ru-RU" altLang="ru-RU" sz="1800" dirty="0">
                <a:solidFill>
                  <a:srgbClr val="000000"/>
                </a:solidFill>
                <a:latin typeface="Courier New" panose="02070309020205020404" pitchFamily="49" charset="0"/>
                <a:cs typeface="Courier New" panose="02070309020205020404" pitchFamily="49" charset="0"/>
              </a:rPr>
              <a:t>) {</a:t>
            </a:r>
            <a:br>
              <a:rPr lang="ru-RU" altLang="ru-RU" sz="1800" dirty="0">
                <a:solidFill>
                  <a:srgbClr val="000000"/>
                </a:solidFill>
                <a:latin typeface="Courier New" panose="02070309020205020404" pitchFamily="49" charset="0"/>
                <a:cs typeface="Courier New" panose="02070309020205020404" pitchFamily="49" charset="0"/>
              </a:rPr>
            </a:br>
            <a:r>
              <a:rPr lang="ru-RU" altLang="ru-RU" sz="1800" dirty="0">
                <a:solidFill>
                  <a:srgbClr val="000000"/>
                </a:solidFill>
                <a:latin typeface="Courier New" panose="02070309020205020404" pitchFamily="49" charset="0"/>
                <a:cs typeface="Courier New" panose="02070309020205020404" pitchFamily="49" charset="0"/>
              </a:rPr>
              <a:t>        </a:t>
            </a:r>
            <a:r>
              <a:rPr lang="ru-RU" altLang="ru-RU" sz="1800" i="1" dirty="0">
                <a:solidFill>
                  <a:srgbClr val="808080"/>
                </a:solidFill>
                <a:latin typeface="Courier New" panose="02070309020205020404" pitchFamily="49" charset="0"/>
                <a:cs typeface="Courier New" panose="02070309020205020404" pitchFamily="49" charset="0"/>
              </a:rPr>
              <a:t>// </a:t>
            </a:r>
            <a:r>
              <a:rPr lang="ru-RU" altLang="ru-RU" sz="1800" i="1" dirty="0" err="1">
                <a:solidFill>
                  <a:srgbClr val="808080"/>
                </a:solidFill>
                <a:latin typeface="Courier New" panose="02070309020205020404" pitchFamily="49" charset="0"/>
                <a:cs typeface="Courier New" panose="02070309020205020404" pitchFamily="49" charset="0"/>
              </a:rPr>
              <a:t>Normally</a:t>
            </a:r>
            <a:r>
              <a:rPr lang="ru-RU" altLang="ru-RU" sz="1800" i="1" dirty="0">
                <a:solidFill>
                  <a:srgbClr val="808080"/>
                </a:solidFill>
                <a:latin typeface="Courier New" panose="02070309020205020404" pitchFamily="49" charset="0"/>
                <a:cs typeface="Courier New" panose="02070309020205020404" pitchFamily="49" charset="0"/>
              </a:rPr>
              <a:t> </a:t>
            </a:r>
            <a:r>
              <a:rPr lang="ru-RU" altLang="ru-RU" sz="1800" i="1" dirty="0" err="1">
                <a:solidFill>
                  <a:srgbClr val="808080"/>
                </a:solidFill>
                <a:latin typeface="Courier New" panose="02070309020205020404" pitchFamily="49" charset="0"/>
                <a:cs typeface="Courier New" panose="02070309020205020404" pitchFamily="49" charset="0"/>
              </a:rPr>
              <a:t>we</a:t>
            </a:r>
            <a:r>
              <a:rPr lang="ru-RU" altLang="ru-RU" sz="1800" i="1" dirty="0">
                <a:solidFill>
                  <a:srgbClr val="808080"/>
                </a:solidFill>
                <a:latin typeface="Courier New" panose="02070309020205020404" pitchFamily="49" charset="0"/>
                <a:cs typeface="Courier New" panose="02070309020205020404" pitchFamily="49" charset="0"/>
              </a:rPr>
              <a:t> </a:t>
            </a:r>
            <a:r>
              <a:rPr lang="ru-RU" altLang="ru-RU" sz="1800" i="1" dirty="0" err="1">
                <a:solidFill>
                  <a:srgbClr val="808080"/>
                </a:solidFill>
                <a:latin typeface="Courier New" panose="02070309020205020404" pitchFamily="49" charset="0"/>
                <a:cs typeface="Courier New" panose="02070309020205020404" pitchFamily="49" charset="0"/>
              </a:rPr>
              <a:t>would</a:t>
            </a:r>
            <a:r>
              <a:rPr lang="ru-RU" altLang="ru-RU" sz="1800" i="1" dirty="0">
                <a:solidFill>
                  <a:srgbClr val="808080"/>
                </a:solidFill>
                <a:latin typeface="Courier New" panose="02070309020205020404" pitchFamily="49" charset="0"/>
                <a:cs typeface="Courier New" panose="02070309020205020404" pitchFamily="49" charset="0"/>
              </a:rPr>
              <a:t> </a:t>
            </a:r>
            <a:r>
              <a:rPr lang="ru-RU" altLang="ru-RU" sz="1800" i="1" dirty="0" err="1">
                <a:solidFill>
                  <a:srgbClr val="808080"/>
                </a:solidFill>
                <a:latin typeface="Courier New" panose="02070309020205020404" pitchFamily="49" charset="0"/>
                <a:cs typeface="Courier New" panose="02070309020205020404" pitchFamily="49" charset="0"/>
              </a:rPr>
              <a:t>do</a:t>
            </a:r>
            <a:r>
              <a:rPr lang="ru-RU" altLang="ru-RU" sz="1800" i="1" dirty="0">
                <a:solidFill>
                  <a:srgbClr val="808080"/>
                </a:solidFill>
                <a:latin typeface="Courier New" panose="02070309020205020404" pitchFamily="49" charset="0"/>
                <a:cs typeface="Courier New" panose="02070309020205020404" pitchFamily="49" charset="0"/>
              </a:rPr>
              <a:t> </a:t>
            </a:r>
            <a:r>
              <a:rPr lang="ru-RU" altLang="ru-RU" sz="1800" i="1" dirty="0" err="1">
                <a:solidFill>
                  <a:srgbClr val="808080"/>
                </a:solidFill>
                <a:latin typeface="Courier New" panose="02070309020205020404" pitchFamily="49" charset="0"/>
                <a:cs typeface="Courier New" panose="02070309020205020404" pitchFamily="49" charset="0"/>
              </a:rPr>
              <a:t>some</a:t>
            </a:r>
            <a:r>
              <a:rPr lang="ru-RU" altLang="ru-RU" sz="1800" i="1" dirty="0">
                <a:solidFill>
                  <a:srgbClr val="808080"/>
                </a:solidFill>
                <a:latin typeface="Courier New" panose="02070309020205020404" pitchFamily="49" charset="0"/>
                <a:cs typeface="Courier New" panose="02070309020205020404" pitchFamily="49" charset="0"/>
              </a:rPr>
              <a:t> </a:t>
            </a:r>
            <a:r>
              <a:rPr lang="ru-RU" altLang="ru-RU" sz="1800" i="1" dirty="0" err="1">
                <a:solidFill>
                  <a:srgbClr val="808080"/>
                </a:solidFill>
                <a:latin typeface="Courier New" panose="02070309020205020404" pitchFamily="49" charset="0"/>
                <a:cs typeface="Courier New" panose="02070309020205020404" pitchFamily="49" charset="0"/>
              </a:rPr>
              <a:t>work</a:t>
            </a:r>
            <a:r>
              <a:rPr lang="ru-RU" altLang="ru-RU" sz="1800" i="1" dirty="0">
                <a:solidFill>
                  <a:srgbClr val="808080"/>
                </a:solidFill>
                <a:latin typeface="Courier New" panose="02070309020205020404" pitchFamily="49" charset="0"/>
                <a:cs typeface="Courier New" panose="02070309020205020404" pitchFamily="49" charset="0"/>
              </a:rPr>
              <a:t> </a:t>
            </a:r>
            <a:r>
              <a:rPr lang="ru-RU" altLang="ru-RU" sz="1800" i="1" dirty="0" err="1">
                <a:solidFill>
                  <a:srgbClr val="808080"/>
                </a:solidFill>
                <a:latin typeface="Courier New" panose="02070309020205020404" pitchFamily="49" charset="0"/>
                <a:cs typeface="Courier New" panose="02070309020205020404" pitchFamily="49" charset="0"/>
              </a:rPr>
              <a:t>here</a:t>
            </a:r>
            <a:r>
              <a:rPr lang="ru-RU" altLang="ru-RU" sz="1800" i="1" dirty="0">
                <a:solidFill>
                  <a:srgbClr val="808080"/>
                </a:solidFill>
                <a:latin typeface="Courier New" panose="02070309020205020404" pitchFamily="49" charset="0"/>
                <a:cs typeface="Courier New" panose="02070309020205020404" pitchFamily="49" charset="0"/>
              </a:rPr>
              <a:t>, </a:t>
            </a:r>
            <a:r>
              <a:rPr lang="ru-RU" altLang="ru-RU" sz="1800" i="1" dirty="0" err="1">
                <a:solidFill>
                  <a:srgbClr val="808080"/>
                </a:solidFill>
                <a:latin typeface="Courier New" panose="02070309020205020404" pitchFamily="49" charset="0"/>
                <a:cs typeface="Courier New" panose="02070309020205020404" pitchFamily="49" charset="0"/>
              </a:rPr>
              <a:t>like</a:t>
            </a:r>
            <a:r>
              <a:rPr lang="ru-RU" altLang="ru-RU" sz="1800" i="1" dirty="0">
                <a:solidFill>
                  <a:srgbClr val="808080"/>
                </a:solidFill>
                <a:latin typeface="Courier New" panose="02070309020205020404" pitchFamily="49" charset="0"/>
                <a:cs typeface="Courier New" panose="02070309020205020404" pitchFamily="49" charset="0"/>
              </a:rPr>
              <a:t> </a:t>
            </a:r>
            <a:r>
              <a:rPr lang="ru-RU" altLang="ru-RU" sz="1800" i="1" dirty="0" err="1">
                <a:solidFill>
                  <a:srgbClr val="808080"/>
                </a:solidFill>
                <a:latin typeface="Courier New" panose="02070309020205020404" pitchFamily="49" charset="0"/>
                <a:cs typeface="Courier New" panose="02070309020205020404" pitchFamily="49" charset="0"/>
              </a:rPr>
              <a:t>download</a:t>
            </a:r>
            <a:r>
              <a:rPr lang="ru-RU" altLang="ru-RU" sz="1800" i="1" dirty="0">
                <a:solidFill>
                  <a:srgbClr val="808080"/>
                </a:solidFill>
                <a:latin typeface="Courier New" panose="02070309020205020404" pitchFamily="49" charset="0"/>
                <a:cs typeface="Courier New" panose="02070309020205020404" pitchFamily="49" charset="0"/>
              </a:rPr>
              <a:t> a </a:t>
            </a:r>
            <a:r>
              <a:rPr lang="ru-RU" altLang="ru-RU" sz="1800" i="1" dirty="0" err="1">
                <a:solidFill>
                  <a:srgbClr val="808080"/>
                </a:solidFill>
                <a:latin typeface="Courier New" panose="02070309020205020404" pitchFamily="49" charset="0"/>
                <a:cs typeface="Courier New" panose="02070309020205020404" pitchFamily="49" charset="0"/>
              </a:rPr>
              <a:t>file</a:t>
            </a:r>
            <a:r>
              <a:rPr lang="ru-RU" altLang="ru-RU" sz="1800" i="1" dirty="0">
                <a:solidFill>
                  <a:srgbClr val="808080"/>
                </a:solidFill>
                <a:latin typeface="Courier New" panose="02070309020205020404" pitchFamily="49" charset="0"/>
                <a:cs typeface="Courier New" panose="02070309020205020404" pitchFamily="49" charset="0"/>
              </a:rPr>
              <a:t>.</a:t>
            </a:r>
            <a:endParaRPr lang="en-US" altLang="ru-RU" sz="1800" i="1" dirty="0">
              <a:solidFill>
                <a:srgbClr val="808080"/>
              </a:solidFill>
              <a:latin typeface="Courier New" panose="02070309020205020404" pitchFamily="49" charset="0"/>
              <a:cs typeface="Courier New" panose="02070309020205020404" pitchFamily="49" charset="0"/>
            </a:endParaRPr>
          </a:p>
          <a:p>
            <a:pPr marL="0" indent="0">
              <a:buNone/>
            </a:pPr>
            <a:r>
              <a:rPr lang="en-US" altLang="ru-RU" sz="1800" dirty="0">
                <a:solidFill>
                  <a:srgbClr val="000000"/>
                </a:solidFill>
                <a:latin typeface="Courier New" panose="02070309020205020404" pitchFamily="49" charset="0"/>
                <a:cs typeface="Courier New" panose="02070309020205020404" pitchFamily="49" charset="0"/>
              </a:rPr>
              <a:t>    </a:t>
            </a:r>
            <a:r>
              <a:rPr lang="ru-RU" altLang="ru-RU" sz="1800" dirty="0">
                <a:solidFill>
                  <a:srgbClr val="000000"/>
                </a:solidFill>
                <a:latin typeface="Courier New" panose="02070309020205020404" pitchFamily="49" charset="0"/>
                <a:cs typeface="Courier New" panose="02070309020205020404" pitchFamily="49" charset="0"/>
              </a:rPr>
              <a:t>}</a:t>
            </a:r>
            <a:endParaRPr lang="en-US" altLang="ru-RU" sz="1800" dirty="0">
              <a:solidFill>
                <a:srgbClr val="000000"/>
              </a:solidFill>
              <a:latin typeface="Courier New" panose="02070309020205020404" pitchFamily="49" charset="0"/>
              <a:cs typeface="Courier New" panose="02070309020205020404" pitchFamily="49" charset="0"/>
            </a:endParaRPr>
          </a:p>
          <a:p>
            <a:pPr marL="0" indent="0">
              <a:buNone/>
            </a:pPr>
            <a:r>
              <a:rPr lang="en-US" sz="1800" dirty="0">
                <a:solidFill>
                  <a:srgbClr val="000000"/>
                </a:solidFill>
                <a:latin typeface="Courier New" panose="02070309020205020404" pitchFamily="49" charset="0"/>
                <a:cs typeface="Courier New" panose="02070309020205020404" pitchFamily="49" charset="0"/>
              </a:rPr>
              <a:t>}</a:t>
            </a:r>
            <a:endParaRPr lang="ru-RU" sz="1800" dirty="0"/>
          </a:p>
          <a:p>
            <a:endParaRPr lang="ru-RU" dirty="0"/>
          </a:p>
        </p:txBody>
      </p:sp>
      <p:sp>
        <p:nvSpPr>
          <p:cNvPr id="2" name="Rectangle 1"/>
          <p:cNvSpPr/>
          <p:nvPr/>
        </p:nvSpPr>
        <p:spPr>
          <a:xfrm>
            <a:off x="360784" y="897196"/>
            <a:ext cx="6096000" cy="1477328"/>
          </a:xfrm>
          <a:prstGeom prst="rect">
            <a:avLst/>
          </a:prstGeom>
        </p:spPr>
        <p:txBody>
          <a:bodyPr>
            <a:spAutoFit/>
          </a:bodyPr>
          <a:lstStyle/>
          <a:p>
            <a:pPr marL="285750" indent="-285750">
              <a:buFont typeface="Arial" panose="020B0604020202020204" pitchFamily="34" charset="0"/>
              <a:buChar char="•"/>
            </a:pPr>
            <a:r>
              <a:rPr lang="en-US" dirty="0"/>
              <a:t>It is implemented to do something in non-UI thread.</a:t>
            </a:r>
          </a:p>
          <a:p>
            <a:pPr marL="285750" indent="-285750">
              <a:buFont typeface="Arial" panose="020B0604020202020204" pitchFamily="34" charset="0"/>
              <a:buChar char="•"/>
            </a:pPr>
            <a:r>
              <a:rPr lang="en-US" dirty="0"/>
              <a:t>we only need to implement the </a:t>
            </a:r>
            <a:r>
              <a:rPr lang="en-US" dirty="0" err="1"/>
              <a:t>WorkerThread</a:t>
            </a:r>
            <a:endParaRPr lang="en-US" dirty="0"/>
          </a:p>
          <a:p>
            <a:pPr marL="285750" indent="-285750">
              <a:buFont typeface="Arial" panose="020B0604020202020204" pitchFamily="34" charset="0"/>
              <a:buChar char="•"/>
            </a:pPr>
            <a:r>
              <a:rPr lang="en-US" dirty="0"/>
              <a:t>It only execute one at time (queueing)</a:t>
            </a:r>
          </a:p>
          <a:p>
            <a:pPr marL="285750" indent="-285750">
              <a:buFont typeface="Arial" panose="020B0604020202020204" pitchFamily="34" charset="0"/>
              <a:buChar char="•"/>
            </a:pPr>
            <a:r>
              <a:rPr lang="en-US"/>
              <a:t>It uses HandlerThread</a:t>
            </a:r>
            <a:endParaRPr lang="en-US" dirty="0"/>
          </a:p>
          <a:p>
            <a:pPr marL="285750" indent="-285750">
              <a:buFont typeface="Arial" panose="020B0604020202020204" pitchFamily="34" charset="0"/>
              <a:buChar char="•"/>
            </a:pPr>
            <a:r>
              <a:rPr lang="en-US" dirty="0"/>
              <a:t>It will stop when completed</a:t>
            </a:r>
          </a:p>
        </p:txBody>
      </p:sp>
      <p:sp>
        <p:nvSpPr>
          <p:cNvPr id="12" name="Cloud 11"/>
          <p:cNvSpPr/>
          <p:nvPr/>
        </p:nvSpPr>
        <p:spPr>
          <a:xfrm>
            <a:off x="8928099" y="3349334"/>
            <a:ext cx="2823629" cy="1667669"/>
          </a:xfrm>
          <a:prstGeom prst="clou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Sample: </a:t>
            </a:r>
            <a:r>
              <a:rPr lang="en-US" sz="2000" b="1" dirty="0" err="1">
                <a:solidFill>
                  <a:schemeClr val="tx1"/>
                </a:solidFill>
              </a:rPr>
              <a:t>IntentService</a:t>
            </a:r>
            <a:endParaRPr lang="ru-RU" sz="2000" b="1" dirty="0">
              <a:solidFill>
                <a:schemeClr val="tx1"/>
              </a:solidFill>
            </a:endParaRPr>
          </a:p>
        </p:txBody>
      </p:sp>
    </p:spTree>
    <p:extLst>
      <p:ext uri="{BB962C8B-B14F-4D97-AF65-F5344CB8AC3E}">
        <p14:creationId xmlns:p14="http://schemas.microsoft.com/office/powerpoint/2010/main" val="32190499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9713221" cy="646331"/>
          </a:xfrm>
          <a:prstGeom prst="rect">
            <a:avLst/>
          </a:prstGeom>
          <a:noFill/>
        </p:spPr>
        <p:txBody>
          <a:bodyPr wrap="square" rtlCol="0">
            <a:spAutoFit/>
          </a:bodyPr>
          <a:lstStyle/>
          <a:p>
            <a:r>
              <a:rPr lang="en-US" sz="3600" dirty="0"/>
              <a:t>Services. Typical Issues.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44</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2"/>
          <p:cNvSpPr txBox="1">
            <a:spLocks/>
          </p:cNvSpPr>
          <p:nvPr/>
        </p:nvSpPr>
        <p:spPr>
          <a:xfrm>
            <a:off x="647705" y="1076034"/>
            <a:ext cx="10706095" cy="45100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Typical issues:</a:t>
            </a:r>
            <a:endParaRPr lang="ru-RU" sz="2400" b="1" dirty="0"/>
          </a:p>
          <a:p>
            <a:pPr marL="285750" indent="-285750"/>
            <a:r>
              <a:rPr lang="en-US" sz="2400" dirty="0"/>
              <a:t>Execution in UI thread</a:t>
            </a:r>
            <a:endParaRPr lang="ru-RU" sz="2400" dirty="0"/>
          </a:p>
          <a:p>
            <a:pPr marL="285750" indent="-285750"/>
            <a:r>
              <a:rPr lang="en-US" sz="2400" dirty="0"/>
              <a:t>How to update UI?</a:t>
            </a:r>
          </a:p>
          <a:p>
            <a:pPr marL="285750" indent="-285750"/>
            <a:r>
              <a:rPr lang="en-US" sz="2400" dirty="0"/>
              <a:t>Lots of code for one operation, no pull for series</a:t>
            </a:r>
          </a:p>
          <a:p>
            <a:pPr marL="285750" indent="-285750"/>
            <a:endParaRPr lang="en-US" sz="2400" dirty="0"/>
          </a:p>
          <a:p>
            <a:pPr marL="0" indent="0">
              <a:buNone/>
            </a:pPr>
            <a:r>
              <a:rPr lang="en-US" sz="2400" b="1" dirty="0"/>
              <a:t>Solutions:</a:t>
            </a:r>
          </a:p>
          <a:p>
            <a:pPr marL="342900" indent="-342900"/>
            <a:r>
              <a:rPr lang="en-US" sz="2400" dirty="0"/>
              <a:t>External process or Service + Handler + </a:t>
            </a:r>
            <a:r>
              <a:rPr lang="en-US" sz="2400" dirty="0" err="1"/>
              <a:t>Looper</a:t>
            </a:r>
            <a:r>
              <a:rPr lang="en-US" sz="2400" dirty="0"/>
              <a:t> or </a:t>
            </a:r>
            <a:r>
              <a:rPr lang="en-US" sz="2400" dirty="0" err="1"/>
              <a:t>IntentService</a:t>
            </a:r>
            <a:endParaRPr lang="en-US" sz="2400" dirty="0"/>
          </a:p>
          <a:p>
            <a:pPr marL="342900" indent="-342900"/>
            <a:r>
              <a:rPr lang="en-US" sz="2400" dirty="0"/>
              <a:t>Service + Handler + </a:t>
            </a:r>
            <a:r>
              <a:rPr lang="en-US" sz="2400" dirty="0" err="1"/>
              <a:t>Looper</a:t>
            </a:r>
            <a:r>
              <a:rPr lang="en-US" sz="2400" dirty="0"/>
              <a:t> or use </a:t>
            </a:r>
            <a:r>
              <a:rPr lang="en-US" sz="2400" dirty="0" err="1"/>
              <a:t>LocalBroadcastManager</a:t>
            </a:r>
            <a:endParaRPr lang="en-US" sz="2400" dirty="0"/>
          </a:p>
          <a:p>
            <a:pPr marL="342900" indent="-342900"/>
            <a:r>
              <a:rPr lang="en-US" sz="2400" dirty="0"/>
              <a:t>Don’t use for small one-time operations, implement pull through Handler + </a:t>
            </a:r>
            <a:r>
              <a:rPr lang="en-US" sz="2400" dirty="0" err="1"/>
              <a:t>Looper</a:t>
            </a:r>
            <a:r>
              <a:rPr lang="en-US" sz="2400" dirty="0"/>
              <a:t> or </a:t>
            </a:r>
            <a:r>
              <a:rPr lang="en-US" sz="2400" dirty="0" err="1"/>
              <a:t>IntentService</a:t>
            </a:r>
            <a:endParaRPr lang="en-US" sz="2400" dirty="0"/>
          </a:p>
          <a:p>
            <a:pPr marL="342900" indent="-342900"/>
            <a:endParaRPr lang="ru-RU" sz="2400" dirty="0"/>
          </a:p>
          <a:p>
            <a:endParaRPr lang="ru-RU" dirty="0"/>
          </a:p>
        </p:txBody>
      </p:sp>
    </p:spTree>
    <p:extLst>
      <p:ext uri="{BB962C8B-B14F-4D97-AF65-F5344CB8AC3E}">
        <p14:creationId xmlns:p14="http://schemas.microsoft.com/office/powerpoint/2010/main" val="36839276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9713221" cy="646331"/>
          </a:xfrm>
          <a:prstGeom prst="rect">
            <a:avLst/>
          </a:prstGeom>
          <a:noFill/>
        </p:spPr>
        <p:txBody>
          <a:bodyPr wrap="square" rtlCol="0">
            <a:spAutoFit/>
          </a:bodyPr>
          <a:lstStyle/>
          <a:p>
            <a:r>
              <a:rPr lang="en-US" sz="3600" dirty="0"/>
              <a:t>Services. Pros and Cons.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45</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2" name="Text Placeholder 2"/>
          <p:cNvSpPr txBox="1">
            <a:spLocks/>
          </p:cNvSpPr>
          <p:nvPr/>
        </p:nvSpPr>
        <p:spPr>
          <a:xfrm>
            <a:off x="647705" y="1076033"/>
            <a:ext cx="11039470" cy="5137441"/>
          </a:xfrm>
          <a:prstGeom prst="rect">
            <a:avLst/>
          </a:prstGeom>
        </p:spPr>
        <p:txBody>
          <a:bodyPr>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solidFill>
                  <a:srgbClr val="00B050"/>
                </a:solidFill>
              </a:rPr>
              <a:t>Pros:</a:t>
            </a:r>
          </a:p>
          <a:p>
            <a:pPr marL="285750" indent="-285750"/>
            <a:r>
              <a:rPr lang="en-US" sz="3200" dirty="0"/>
              <a:t>The most flexible solution</a:t>
            </a:r>
          </a:p>
          <a:p>
            <a:pPr marL="342900" indent="-342900"/>
            <a:r>
              <a:rPr lang="en-US" sz="3200" dirty="0"/>
              <a:t>Tasks execute independently of activity lifecycle</a:t>
            </a:r>
          </a:p>
          <a:p>
            <a:pPr marL="342900" indent="-342900"/>
            <a:r>
              <a:rPr lang="en-US" sz="3200" dirty="0"/>
              <a:t>The execution can easily be shared between multiple clients</a:t>
            </a:r>
          </a:p>
          <a:p>
            <a:pPr marL="342900" indent="-342900"/>
            <a:r>
              <a:rPr lang="en-US" sz="3200" dirty="0"/>
              <a:t>Can be triggered via Intents, through method calls, or across processes via IPC</a:t>
            </a:r>
          </a:p>
          <a:p>
            <a:pPr marL="0" indent="0">
              <a:buNone/>
            </a:pPr>
            <a:r>
              <a:rPr lang="en-US" sz="3200" b="1" dirty="0">
                <a:solidFill>
                  <a:srgbClr val="FF0000"/>
                </a:solidFill>
              </a:rPr>
              <a:t>Cons:</a:t>
            </a:r>
          </a:p>
          <a:p>
            <a:pPr marL="285750" indent="-285750"/>
            <a:r>
              <a:rPr lang="en-US" sz="3200" dirty="0"/>
              <a:t>Can be a bit complicated</a:t>
            </a:r>
          </a:p>
          <a:p>
            <a:pPr marL="285750" indent="-285750"/>
            <a:endParaRPr lang="en-US" sz="3200" dirty="0"/>
          </a:p>
          <a:p>
            <a:pPr marL="0" indent="0">
              <a:buNone/>
            </a:pPr>
            <a:r>
              <a:rPr lang="en-US" sz="3200" b="1" dirty="0"/>
              <a:t>When to use:</a:t>
            </a:r>
            <a:endParaRPr lang="ru-RU" sz="3200" b="1" dirty="0"/>
          </a:p>
          <a:p>
            <a:pPr marL="285750" indent="-285750"/>
            <a:r>
              <a:rPr lang="en-US" sz="3200" dirty="0"/>
              <a:t>Must continue beyond the Activity that initiated it</a:t>
            </a:r>
          </a:p>
          <a:p>
            <a:pPr marL="285750" indent="-285750"/>
            <a:r>
              <a:rPr lang="en-US" sz="3200" dirty="0"/>
              <a:t>May be started at any time and may run indefinitely</a:t>
            </a:r>
          </a:p>
          <a:p>
            <a:pPr marL="285750" indent="-285750"/>
            <a:r>
              <a:rPr lang="en-US" sz="3200" dirty="0"/>
              <a:t>Large background uploads, downloads, data refresh, sync</a:t>
            </a:r>
          </a:p>
          <a:p>
            <a:pPr marL="285750" indent="-285750"/>
            <a:r>
              <a:rPr lang="en-US" sz="3200" dirty="0"/>
              <a:t>Lengthy computation</a:t>
            </a:r>
          </a:p>
          <a:p>
            <a:pPr marL="285750" indent="-285750"/>
            <a:r>
              <a:rPr lang="en-US" sz="3200" dirty="0"/>
              <a:t>Background media playback</a:t>
            </a:r>
          </a:p>
          <a:p>
            <a:pPr marL="285750" indent="-285750"/>
            <a:r>
              <a:rPr lang="en-US" sz="3200" dirty="0"/>
              <a:t>Other background operations that the user should be aware of</a:t>
            </a:r>
            <a:endParaRPr lang="ru-RU" sz="3200" dirty="0"/>
          </a:p>
          <a:p>
            <a:pPr marL="285750" indent="-285750"/>
            <a:endParaRPr lang="en-US" sz="2400" dirty="0"/>
          </a:p>
          <a:p>
            <a:endParaRPr lang="en-US" sz="2400" dirty="0"/>
          </a:p>
          <a:p>
            <a:endParaRPr lang="ru-RU" sz="2400" dirty="0"/>
          </a:p>
        </p:txBody>
      </p:sp>
    </p:spTree>
    <p:extLst>
      <p:ext uri="{BB962C8B-B14F-4D97-AF65-F5344CB8AC3E}">
        <p14:creationId xmlns:p14="http://schemas.microsoft.com/office/powerpoint/2010/main" val="6021048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9713221" cy="646331"/>
          </a:xfrm>
          <a:prstGeom prst="rect">
            <a:avLst/>
          </a:prstGeom>
          <a:noFill/>
        </p:spPr>
        <p:txBody>
          <a:bodyPr wrap="square" rtlCol="0">
            <a:spAutoFit/>
          </a:bodyPr>
          <a:lstStyle/>
          <a:p>
            <a:r>
              <a:rPr lang="en-US" sz="3600" dirty="0"/>
              <a:t>What should I use? </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46</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i.stack.imgur.com/N1DNU.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6099" y="919130"/>
            <a:ext cx="11012236" cy="5202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89700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0" y="0"/>
            <a:ext cx="12192000" cy="4937760"/>
          </a:xfrm>
          <a:prstGeom prst="rect">
            <a:avLst/>
          </a:prstGeom>
        </p:spPr>
      </p:pic>
      <p:sp>
        <p:nvSpPr>
          <p:cNvPr id="2" name="TextBox 1"/>
          <p:cNvSpPr txBox="1"/>
          <p:nvPr/>
        </p:nvSpPr>
        <p:spPr>
          <a:xfrm>
            <a:off x="6096000" y="2893060"/>
            <a:ext cx="6072188" cy="769441"/>
          </a:xfrm>
          <a:prstGeom prst="rect">
            <a:avLst/>
          </a:prstGeom>
          <a:solidFill>
            <a:srgbClr val="002060"/>
          </a:solidFill>
        </p:spPr>
        <p:txBody>
          <a:bodyPr wrap="square" rtlCol="0">
            <a:spAutoFit/>
          </a:bodyPr>
          <a:lstStyle/>
          <a:p>
            <a:r>
              <a:rPr lang="en-US" sz="4400" dirty="0">
                <a:solidFill>
                  <a:schemeClr val="bg1"/>
                </a:solidFill>
              </a:rPr>
              <a:t>Networking. REST API.</a:t>
            </a:r>
            <a:endParaRPr lang="ru-RU" sz="4400" dirty="0">
              <a:solidFill>
                <a:schemeClr val="bg1"/>
              </a:solidFill>
            </a:endParaRPr>
          </a:p>
        </p:txBody>
      </p:sp>
    </p:spTree>
    <p:extLst>
      <p:ext uri="{BB962C8B-B14F-4D97-AF65-F5344CB8AC3E}">
        <p14:creationId xmlns:p14="http://schemas.microsoft.com/office/powerpoint/2010/main" val="15207026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9713221" cy="646331"/>
          </a:xfrm>
          <a:prstGeom prst="rect">
            <a:avLst/>
          </a:prstGeom>
          <a:noFill/>
        </p:spPr>
        <p:txBody>
          <a:bodyPr wrap="square" rtlCol="0">
            <a:spAutoFit/>
          </a:bodyPr>
          <a:lstStyle/>
          <a:p>
            <a:r>
              <a:rPr lang="en-US" sz="3600" dirty="0"/>
              <a:t>REST API. Why to use 3</a:t>
            </a:r>
            <a:r>
              <a:rPr lang="en-US" sz="3600" baseline="30000" dirty="0"/>
              <a:t>rd</a:t>
            </a:r>
            <a:r>
              <a:rPr lang="en-US" sz="3600" dirty="0"/>
              <a:t> party libs? </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48</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60784" y="1076034"/>
            <a:ext cx="6096000" cy="3170099"/>
          </a:xfrm>
          <a:prstGeom prst="rect">
            <a:avLst/>
          </a:prstGeom>
        </p:spPr>
        <p:txBody>
          <a:bodyPr>
            <a:spAutoFit/>
          </a:bodyPr>
          <a:lstStyle/>
          <a:p>
            <a:pPr marL="571500" lvl="0" indent="-342900">
              <a:spcBef>
                <a:spcPts val="1200"/>
              </a:spcBef>
              <a:buFont typeface="Arial" panose="020B0604020202020204" pitchFamily="34" charset="0"/>
              <a:buChar char="•"/>
            </a:pPr>
            <a:r>
              <a:rPr lang="en-US" sz="2000" dirty="0"/>
              <a:t>Asynchronous request execution</a:t>
            </a:r>
          </a:p>
          <a:p>
            <a:pPr marL="571500" lvl="0" indent="-342900">
              <a:spcBef>
                <a:spcPts val="1200"/>
              </a:spcBef>
              <a:buFont typeface="Arial" panose="020B0604020202020204" pitchFamily="34" charset="0"/>
              <a:buChar char="•"/>
            </a:pPr>
            <a:r>
              <a:rPr lang="en-US" sz="2000" dirty="0"/>
              <a:t>Connection pooling</a:t>
            </a:r>
          </a:p>
          <a:p>
            <a:pPr marL="571500" lvl="0" indent="-342900">
              <a:spcBef>
                <a:spcPts val="1200"/>
              </a:spcBef>
              <a:buFont typeface="Arial" panose="020B0604020202020204" pitchFamily="34" charset="0"/>
              <a:buChar char="•"/>
            </a:pPr>
            <a:r>
              <a:rPr lang="en-US" sz="2000" dirty="0"/>
              <a:t>Request interruption</a:t>
            </a:r>
          </a:p>
          <a:p>
            <a:pPr marL="571500" lvl="0" indent="-342900">
              <a:spcBef>
                <a:spcPts val="1200"/>
              </a:spcBef>
              <a:buFont typeface="Arial" panose="020B0604020202020204" pitchFamily="34" charset="0"/>
              <a:buChar char="•"/>
            </a:pPr>
            <a:r>
              <a:rPr lang="en-US" sz="2000" dirty="0"/>
              <a:t>Caching</a:t>
            </a:r>
          </a:p>
          <a:p>
            <a:pPr marL="571500" lvl="0" indent="-342900">
              <a:spcBef>
                <a:spcPts val="1200"/>
              </a:spcBef>
              <a:buFont typeface="Arial" panose="020B0604020202020204" pitchFamily="34" charset="0"/>
              <a:buChar char="•"/>
            </a:pPr>
            <a:r>
              <a:rPr lang="en-US" sz="2000" dirty="0"/>
              <a:t>Automatic data conversion and parsing</a:t>
            </a:r>
          </a:p>
          <a:p>
            <a:pPr marL="571500" lvl="0" indent="-342900">
              <a:spcBef>
                <a:spcPts val="1200"/>
              </a:spcBef>
              <a:buFont typeface="Arial" panose="020B0604020202020204" pitchFamily="34" charset="0"/>
              <a:buChar char="•"/>
            </a:pPr>
            <a:r>
              <a:rPr lang="en-US" sz="2000" dirty="0"/>
              <a:t>Support for SPDY, HTTP/2</a:t>
            </a:r>
          </a:p>
          <a:p>
            <a:pPr marL="571500" lvl="0" indent="-342900">
              <a:spcBef>
                <a:spcPts val="1200"/>
              </a:spcBef>
              <a:buFont typeface="Arial" panose="020B0604020202020204" pitchFamily="34" charset="0"/>
              <a:buChar char="•"/>
            </a:pPr>
            <a:r>
              <a:rPr lang="en-US" sz="2000" dirty="0"/>
              <a:t>Simple request implementation</a:t>
            </a:r>
          </a:p>
        </p:txBody>
      </p:sp>
    </p:spTree>
    <p:extLst>
      <p:ext uri="{BB962C8B-B14F-4D97-AF65-F5344CB8AC3E}">
        <p14:creationId xmlns:p14="http://schemas.microsoft.com/office/powerpoint/2010/main" val="18193102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9713221" cy="646331"/>
          </a:xfrm>
          <a:prstGeom prst="rect">
            <a:avLst/>
          </a:prstGeom>
          <a:noFill/>
        </p:spPr>
        <p:txBody>
          <a:bodyPr wrap="square" rtlCol="0">
            <a:spAutoFit/>
          </a:bodyPr>
          <a:lstStyle/>
          <a:p>
            <a:r>
              <a:rPr lang="en-US" sz="3600" dirty="0"/>
              <a:t>REST API. Libs to check</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49</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04788" y="1076034"/>
            <a:ext cx="6096000" cy="2246769"/>
          </a:xfrm>
          <a:prstGeom prst="rect">
            <a:avLst/>
          </a:prstGeom>
        </p:spPr>
        <p:txBody>
          <a:bodyPr>
            <a:spAutoFit/>
          </a:bodyPr>
          <a:lstStyle/>
          <a:p>
            <a:pPr marL="571500" lvl="0" indent="-342900">
              <a:spcBef>
                <a:spcPts val="1200"/>
              </a:spcBef>
              <a:buFont typeface="Arial" panose="020B0604020202020204" pitchFamily="34" charset="0"/>
              <a:buChar char="•"/>
            </a:pPr>
            <a:r>
              <a:rPr lang="en-US" sz="2000" dirty="0"/>
              <a:t>Volley</a:t>
            </a:r>
          </a:p>
          <a:p>
            <a:pPr marL="228600" lvl="0">
              <a:spcBef>
                <a:spcPts val="1200"/>
              </a:spcBef>
            </a:pPr>
            <a:r>
              <a:rPr lang="en-US" sz="2000" dirty="0">
                <a:sym typeface="Montserrat"/>
                <a:hlinkClick r:id="rId5"/>
              </a:rPr>
              <a:t>https://github.com/google/volley</a:t>
            </a:r>
            <a:endParaRPr lang="en-US" sz="2000" dirty="0"/>
          </a:p>
          <a:p>
            <a:pPr marL="571500" lvl="0" indent="-342900">
              <a:spcBef>
                <a:spcPts val="1200"/>
              </a:spcBef>
              <a:buFont typeface="Arial" panose="020B0604020202020204" pitchFamily="34" charset="0"/>
              <a:buChar char="•"/>
            </a:pPr>
            <a:endParaRPr lang="en-US" sz="2000" dirty="0"/>
          </a:p>
          <a:p>
            <a:pPr marL="571500" lvl="0" indent="-342900">
              <a:spcBef>
                <a:spcPts val="1200"/>
              </a:spcBef>
              <a:buFont typeface="Arial" panose="020B0604020202020204" pitchFamily="34" charset="0"/>
              <a:buChar char="•"/>
            </a:pPr>
            <a:r>
              <a:rPr lang="en-US" sz="2000" dirty="0"/>
              <a:t>Retrofit</a:t>
            </a:r>
          </a:p>
          <a:p>
            <a:pPr marL="228600" lvl="0">
              <a:spcBef>
                <a:spcPts val="1200"/>
              </a:spcBef>
            </a:pPr>
            <a:r>
              <a:rPr lang="en-US" sz="2000" dirty="0">
                <a:hlinkClick r:id="rId6"/>
              </a:rPr>
              <a:t>https://github.com/square/retrofit</a:t>
            </a:r>
            <a:endParaRPr lang="en-US" sz="2000" dirty="0"/>
          </a:p>
        </p:txBody>
      </p:sp>
    </p:spTree>
    <p:extLst>
      <p:ext uri="{BB962C8B-B14F-4D97-AF65-F5344CB8AC3E}">
        <p14:creationId xmlns:p14="http://schemas.microsoft.com/office/powerpoint/2010/main" val="2657366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019401" cy="646331"/>
          </a:xfrm>
          <a:prstGeom prst="rect">
            <a:avLst/>
          </a:prstGeom>
          <a:noFill/>
        </p:spPr>
        <p:txBody>
          <a:bodyPr wrap="square" rtlCol="0">
            <a:spAutoFit/>
          </a:bodyPr>
          <a:lstStyle/>
          <a:p>
            <a:r>
              <a:rPr lang="en-US" sz="3600" dirty="0"/>
              <a:t>Plain Threads. Access to UI elements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5</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2" name="Прямоугольник 5"/>
          <p:cNvSpPr/>
          <p:nvPr/>
        </p:nvSpPr>
        <p:spPr>
          <a:xfrm>
            <a:off x="426098" y="1000108"/>
            <a:ext cx="11423001" cy="2585323"/>
          </a:xfrm>
          <a:prstGeom prst="rect">
            <a:avLst/>
          </a:prstGeom>
        </p:spPr>
        <p:txBody>
          <a:bodyPr wrap="square">
            <a:spAutoFit/>
          </a:bodyPr>
          <a:lstStyle/>
          <a:p>
            <a:r>
              <a:rPr lang="en-US" dirty="0">
                <a:cs typeface="Arial" charset="0"/>
              </a:rPr>
              <a:t>It is not possible to access UI elements from thread different than the thread where those elements have been created. Otherwise you’ll get </a:t>
            </a:r>
            <a:r>
              <a:rPr lang="ru-RU" dirty="0">
                <a:cs typeface="Arial" charset="0"/>
              </a:rPr>
              <a:t> CalledFromWrongThreadException. </a:t>
            </a:r>
            <a:r>
              <a:rPr lang="en-US" dirty="0">
                <a:cs typeface="Arial" charset="0"/>
              </a:rPr>
              <a:t>There are 3 possible approaches to resolve this:</a:t>
            </a:r>
          </a:p>
          <a:p>
            <a:endParaRPr lang="en-US" dirty="0">
              <a:cs typeface="Arial" charset="0"/>
            </a:endParaRPr>
          </a:p>
          <a:p>
            <a:pPr marL="800100" lvl="1" indent="-342900">
              <a:buAutoNum type="arabicPeriod"/>
            </a:pPr>
            <a:r>
              <a:rPr lang="en-US" dirty="0" err="1">
                <a:cs typeface="Arial" charset="0"/>
              </a:rPr>
              <a:t>View#post</a:t>
            </a:r>
            <a:endParaRPr lang="en-US" dirty="0">
              <a:cs typeface="Arial" charset="0"/>
            </a:endParaRPr>
          </a:p>
          <a:p>
            <a:pPr marL="800100" lvl="1" indent="-342900">
              <a:buAutoNum type="arabicPeriod"/>
            </a:pPr>
            <a:endParaRPr lang="en-US" dirty="0">
              <a:cs typeface="Arial" charset="0"/>
            </a:endParaRPr>
          </a:p>
          <a:p>
            <a:pPr marL="800100" lvl="1" indent="-342900">
              <a:buAutoNum type="arabicPeriod"/>
            </a:pPr>
            <a:r>
              <a:rPr lang="en-US" dirty="0" err="1">
                <a:cs typeface="Arial" charset="0"/>
              </a:rPr>
              <a:t>Activity#runOnUiThread</a:t>
            </a:r>
            <a:endParaRPr lang="en-US" dirty="0">
              <a:cs typeface="Arial" charset="0"/>
            </a:endParaRPr>
          </a:p>
          <a:p>
            <a:pPr marL="800100" lvl="1" indent="-342900">
              <a:buAutoNum type="arabicPeriod"/>
            </a:pPr>
            <a:endParaRPr lang="ru-RU" dirty="0">
              <a:cs typeface="Arial" charset="0"/>
            </a:endParaRPr>
          </a:p>
          <a:p>
            <a:pPr marL="800100" lvl="1" indent="-342900">
              <a:buAutoNum type="arabicPeriod"/>
            </a:pPr>
            <a:r>
              <a:rPr lang="en-US" dirty="0">
                <a:cs typeface="Arial" charset="0"/>
              </a:rPr>
              <a:t>Handler</a:t>
            </a:r>
          </a:p>
          <a:p>
            <a:pPr marL="342900" indent="-342900">
              <a:buAutoNum type="arabicPeriod"/>
            </a:pPr>
            <a:endParaRPr lang="en-US" b="1" dirty="0">
              <a:solidFill>
                <a:srgbClr val="000099"/>
              </a:solidFill>
              <a:cs typeface="Arial" charset="0"/>
            </a:endParaRPr>
          </a:p>
        </p:txBody>
      </p:sp>
    </p:spTree>
    <p:extLst>
      <p:ext uri="{BB962C8B-B14F-4D97-AF65-F5344CB8AC3E}">
        <p14:creationId xmlns:p14="http://schemas.microsoft.com/office/powerpoint/2010/main" val="39426348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9713221" cy="646331"/>
          </a:xfrm>
          <a:prstGeom prst="rect">
            <a:avLst/>
          </a:prstGeom>
          <a:noFill/>
        </p:spPr>
        <p:txBody>
          <a:bodyPr wrap="square" rtlCol="0">
            <a:spAutoFit/>
          </a:bodyPr>
          <a:lstStyle/>
          <a:p>
            <a:r>
              <a:rPr lang="en-US" sz="3600" dirty="0"/>
              <a:t>REST API. Volley Request Scheme</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50</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p:cNvGrpSpPr/>
          <p:nvPr/>
        </p:nvGrpSpPr>
        <p:grpSpPr>
          <a:xfrm>
            <a:off x="897431" y="1241832"/>
            <a:ext cx="7713169" cy="4971641"/>
            <a:chOff x="897431" y="1241833"/>
            <a:chExt cx="6523437" cy="4464496"/>
          </a:xfrm>
        </p:grpSpPr>
        <p:sp>
          <p:nvSpPr>
            <p:cNvPr id="8" name="Прямоугольник 17"/>
            <p:cNvSpPr/>
            <p:nvPr/>
          </p:nvSpPr>
          <p:spPr>
            <a:xfrm>
              <a:off x="897431" y="3402072"/>
              <a:ext cx="2520280" cy="2304257"/>
            </a:xfrm>
            <a:prstGeom prst="rect">
              <a:avLst/>
            </a:prstGeom>
            <a:noFill/>
            <a:ln>
              <a:solidFill>
                <a:schemeClr val="accent4">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ru-RU" dirty="0">
                <a:solidFill>
                  <a:schemeClr val="accent4">
                    <a:lumMod val="50000"/>
                  </a:schemeClr>
                </a:solidFill>
              </a:endParaRPr>
            </a:p>
          </p:txBody>
        </p:sp>
        <p:sp>
          <p:nvSpPr>
            <p:cNvPr id="12" name="Скругленный прямоугольник 18"/>
            <p:cNvSpPr/>
            <p:nvPr/>
          </p:nvSpPr>
          <p:spPr>
            <a:xfrm>
              <a:off x="1077451" y="3546090"/>
              <a:ext cx="2160239" cy="576064"/>
            </a:xfrm>
            <a:prstGeom prst="round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t>dequeued by NetworkDispatcher</a:t>
              </a:r>
              <a:endParaRPr lang="ru-RU" dirty="0"/>
            </a:p>
          </p:txBody>
        </p:sp>
        <p:sp>
          <p:nvSpPr>
            <p:cNvPr id="13" name="Скругленный прямоугольник 19"/>
            <p:cNvSpPr/>
            <p:nvPr/>
          </p:nvSpPr>
          <p:spPr>
            <a:xfrm>
              <a:off x="1624223" y="1241833"/>
              <a:ext cx="1066695" cy="657176"/>
            </a:xfrm>
            <a:prstGeom prst="round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t>add to queue</a:t>
              </a:r>
              <a:endParaRPr lang="ru-RU" dirty="0"/>
            </a:p>
          </p:txBody>
        </p:sp>
        <p:sp>
          <p:nvSpPr>
            <p:cNvPr id="14" name="Скругленный прямоугольник 21"/>
            <p:cNvSpPr/>
            <p:nvPr/>
          </p:nvSpPr>
          <p:spPr>
            <a:xfrm>
              <a:off x="1293475" y="2263671"/>
              <a:ext cx="1728192" cy="665822"/>
            </a:xfrm>
            <a:prstGeom prst="roundRect">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t>dequeued by CacheDispatcher </a:t>
              </a:r>
              <a:endParaRPr lang="ru-RU" dirty="0">
                <a:solidFill>
                  <a:schemeClr val="accent4">
                    <a:lumMod val="50000"/>
                  </a:schemeClr>
                </a:solidFill>
              </a:endParaRPr>
            </a:p>
          </p:txBody>
        </p:sp>
        <p:cxnSp>
          <p:nvCxnSpPr>
            <p:cNvPr id="15" name="Прямая со стрелкой 3"/>
            <p:cNvCxnSpPr>
              <a:stCxn id="13" idx="2"/>
              <a:endCxn id="14" idx="0"/>
            </p:cNvCxnSpPr>
            <p:nvPr/>
          </p:nvCxnSpPr>
          <p:spPr>
            <a:xfrm>
              <a:off x="2157571" y="1899009"/>
              <a:ext cx="0" cy="364662"/>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30"/>
            <p:cNvCxnSpPr>
              <a:stCxn id="14" idx="2"/>
              <a:endCxn id="8" idx="0"/>
            </p:cNvCxnSpPr>
            <p:nvPr/>
          </p:nvCxnSpPr>
          <p:spPr>
            <a:xfrm>
              <a:off x="2157571" y="2929493"/>
              <a:ext cx="0" cy="47257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Скругленный прямоугольник 31"/>
            <p:cNvSpPr/>
            <p:nvPr/>
          </p:nvSpPr>
          <p:spPr>
            <a:xfrm>
              <a:off x="1071807" y="4274554"/>
              <a:ext cx="2160239" cy="576064"/>
            </a:xfrm>
            <a:prstGeom prst="round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t>dequeued by NetworkDispatcher</a:t>
              </a:r>
              <a:endParaRPr lang="ru-RU" dirty="0"/>
            </a:p>
          </p:txBody>
        </p:sp>
        <p:sp>
          <p:nvSpPr>
            <p:cNvPr id="18" name="Скругленный прямоугольник 32"/>
            <p:cNvSpPr/>
            <p:nvPr/>
          </p:nvSpPr>
          <p:spPr>
            <a:xfrm>
              <a:off x="1077451" y="4986249"/>
              <a:ext cx="2160239" cy="576064"/>
            </a:xfrm>
            <a:prstGeom prst="round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t>dequeued by NetworkDispatcher</a:t>
              </a:r>
              <a:endParaRPr lang="ru-RU" dirty="0"/>
            </a:p>
          </p:txBody>
        </p:sp>
        <p:sp>
          <p:nvSpPr>
            <p:cNvPr id="19" name="Скругленный прямоугольник 33"/>
            <p:cNvSpPr/>
            <p:nvPr/>
          </p:nvSpPr>
          <p:spPr>
            <a:xfrm>
              <a:off x="3833081" y="4122153"/>
              <a:ext cx="1931604" cy="864095"/>
            </a:xfrm>
            <a:prstGeom prst="round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t>HTTP transaction,</a:t>
              </a:r>
            </a:p>
            <a:p>
              <a:pPr algn="ctr"/>
              <a:r>
                <a:rPr lang="en-US"/>
                <a:t>respose parse,</a:t>
              </a:r>
            </a:p>
            <a:p>
              <a:pPr algn="ctr"/>
              <a:r>
                <a:rPr lang="en-US"/>
                <a:t>cache write</a:t>
              </a:r>
              <a:endParaRPr lang="ru-RU" dirty="0"/>
            </a:p>
          </p:txBody>
        </p:sp>
        <p:cxnSp>
          <p:nvCxnSpPr>
            <p:cNvPr id="20" name="Прямая со стрелкой 34"/>
            <p:cNvCxnSpPr>
              <a:stCxn id="8" idx="3"/>
              <a:endCxn id="19" idx="1"/>
            </p:cNvCxnSpPr>
            <p:nvPr/>
          </p:nvCxnSpPr>
          <p:spPr>
            <a:xfrm>
              <a:off x="3417711" y="4554201"/>
              <a:ext cx="415370"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Скругленный прямоугольник 35"/>
            <p:cNvSpPr/>
            <p:nvPr/>
          </p:nvSpPr>
          <p:spPr>
            <a:xfrm>
              <a:off x="3833079" y="2263671"/>
              <a:ext cx="1931605" cy="665822"/>
            </a:xfrm>
            <a:prstGeom prst="roundRect">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t>response read from cache and parse </a:t>
              </a:r>
              <a:endParaRPr lang="ru-RU" dirty="0">
                <a:solidFill>
                  <a:schemeClr val="accent4">
                    <a:lumMod val="50000"/>
                  </a:schemeClr>
                </a:solidFill>
              </a:endParaRPr>
            </a:p>
          </p:txBody>
        </p:sp>
        <p:cxnSp>
          <p:nvCxnSpPr>
            <p:cNvPr id="22" name="Прямая со стрелкой 36"/>
            <p:cNvCxnSpPr>
              <a:stCxn id="14" idx="3"/>
              <a:endCxn id="21" idx="1"/>
            </p:cNvCxnSpPr>
            <p:nvPr/>
          </p:nvCxnSpPr>
          <p:spPr>
            <a:xfrm>
              <a:off x="3021667" y="2596582"/>
              <a:ext cx="811412"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3" name="Скругленный прямоугольник 38"/>
            <p:cNvSpPr/>
            <p:nvPr/>
          </p:nvSpPr>
          <p:spPr>
            <a:xfrm>
              <a:off x="5836692" y="1241833"/>
              <a:ext cx="1584176" cy="657176"/>
            </a:xfrm>
            <a:prstGeom prst="roundRect">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a:t>respose deliver on main thread</a:t>
              </a:r>
              <a:endParaRPr lang="ru-RU" dirty="0"/>
            </a:p>
          </p:txBody>
        </p:sp>
        <p:sp>
          <p:nvSpPr>
            <p:cNvPr id="24" name="TextBox 23"/>
            <p:cNvSpPr txBox="1"/>
            <p:nvPr/>
          </p:nvSpPr>
          <p:spPr>
            <a:xfrm>
              <a:off x="3021667" y="2363764"/>
              <a:ext cx="811413" cy="246221"/>
            </a:xfrm>
            <a:prstGeom prst="rect">
              <a:avLst/>
            </a:prstGeom>
            <a:noFill/>
          </p:spPr>
          <p:txBody>
            <a:bodyPr wrap="square" rtlCol="0">
              <a:spAutoFit/>
            </a:bodyPr>
            <a:lstStyle/>
            <a:p>
              <a:r>
                <a:rPr lang="en-US" sz="1000">
                  <a:latin typeface="Roboto"/>
                </a:rPr>
                <a:t>Cache hit</a:t>
              </a:r>
              <a:endParaRPr lang="ru-RU" sz="1000">
                <a:latin typeface="Roboto"/>
              </a:endParaRPr>
            </a:p>
          </p:txBody>
        </p:sp>
        <p:sp>
          <p:nvSpPr>
            <p:cNvPr id="25" name="TextBox 24"/>
            <p:cNvSpPr txBox="1"/>
            <p:nvPr/>
          </p:nvSpPr>
          <p:spPr>
            <a:xfrm>
              <a:off x="2210254" y="3042671"/>
              <a:ext cx="1021792" cy="246221"/>
            </a:xfrm>
            <a:prstGeom prst="rect">
              <a:avLst/>
            </a:prstGeom>
            <a:noFill/>
          </p:spPr>
          <p:txBody>
            <a:bodyPr wrap="square" rtlCol="0">
              <a:spAutoFit/>
            </a:bodyPr>
            <a:lstStyle/>
            <a:p>
              <a:r>
                <a:rPr lang="en-US" sz="1000">
                  <a:latin typeface="Roboto"/>
                </a:rPr>
                <a:t>Cache miss</a:t>
              </a:r>
              <a:endParaRPr lang="ru-RU" sz="1000">
                <a:latin typeface="Roboto"/>
              </a:endParaRPr>
            </a:p>
          </p:txBody>
        </p:sp>
      </p:grpSp>
      <p:cxnSp>
        <p:nvCxnSpPr>
          <p:cNvPr id="26" name="Соединительная линия уступом 41"/>
          <p:cNvCxnSpPr/>
          <p:nvPr/>
        </p:nvCxnSpPr>
        <p:spPr>
          <a:xfrm rot="5400000" flipH="1" flipV="1">
            <a:off x="5903004" y="1491139"/>
            <a:ext cx="693250" cy="1037810"/>
          </a:xfrm>
          <a:prstGeom prst="bentConnector2">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Соединительная линия уступом 43"/>
          <p:cNvCxnSpPr/>
          <p:nvPr/>
        </p:nvCxnSpPr>
        <p:spPr>
          <a:xfrm flipV="1">
            <a:off x="6696527" y="1992007"/>
            <a:ext cx="864095" cy="2655192"/>
          </a:xfrm>
          <a:prstGeom prst="bentConnector2">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27318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9713221" cy="646331"/>
          </a:xfrm>
          <a:prstGeom prst="rect">
            <a:avLst/>
          </a:prstGeom>
          <a:noFill/>
        </p:spPr>
        <p:txBody>
          <a:bodyPr wrap="square" rtlCol="0">
            <a:spAutoFit/>
          </a:bodyPr>
          <a:lstStyle/>
          <a:p>
            <a:r>
              <a:rPr lang="en-US" sz="3600" dirty="0"/>
              <a:t>REST API. Volley Request</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51</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p:cNvSpPr>
            <a:spLocks noChangeArrowheads="1"/>
          </p:cNvSpPr>
          <p:nvPr/>
        </p:nvSpPr>
        <p:spPr bwMode="auto">
          <a:xfrm>
            <a:off x="360784" y="1058667"/>
            <a:ext cx="11318227" cy="4801314"/>
          </a:xfrm>
          <a:prstGeom prst="rect">
            <a:avLst/>
          </a:prstGeom>
          <a:solidFill>
            <a:srgbClr val="FFFFFF"/>
          </a:solidFill>
          <a:ln w="9525">
            <a:solidFill>
              <a:schemeClr val="tx1">
                <a:lumMod val="50000"/>
                <a:lumOff val="50000"/>
              </a:schemeClr>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dirty="0" err="1">
                <a:latin typeface="Courier New" pitchFamily="49" charset="0"/>
                <a:cs typeface="Courier New" pitchFamily="49" charset="0"/>
              </a:rPr>
              <a:t>RequestQueue</a:t>
            </a:r>
            <a:r>
              <a:rPr lang="en-US" dirty="0">
                <a:latin typeface="Courier New" pitchFamily="49" charset="0"/>
                <a:cs typeface="Courier New" pitchFamily="49" charset="0"/>
              </a:rPr>
              <a:t> queue = </a:t>
            </a:r>
            <a:r>
              <a:rPr lang="en-US" dirty="0" err="1">
                <a:latin typeface="Courier New" pitchFamily="49" charset="0"/>
                <a:cs typeface="Courier New" pitchFamily="49" charset="0"/>
              </a:rPr>
              <a:t>Volley.</a:t>
            </a:r>
            <a:r>
              <a:rPr lang="en-US" i="1" dirty="0" err="1">
                <a:latin typeface="Courier New" pitchFamily="49" charset="0"/>
                <a:cs typeface="Courier New" pitchFamily="49" charset="0"/>
              </a:rPr>
              <a:t>newRequestQueue</a:t>
            </a:r>
            <a:r>
              <a:rPr lang="en-US" dirty="0">
                <a:latin typeface="Courier New" pitchFamily="49" charset="0"/>
                <a:cs typeface="Courier New" pitchFamily="49" charset="0"/>
              </a:rPr>
              <a:t>(</a:t>
            </a:r>
            <a:r>
              <a:rPr lang="en-US" dirty="0" err="1">
                <a:latin typeface="Courier New" pitchFamily="49" charset="0"/>
                <a:cs typeface="Courier New" pitchFamily="49" charset="0"/>
              </a:rPr>
              <a:t>ctx</a:t>
            </a:r>
            <a:r>
              <a:rPr lang="en-US" dirty="0">
                <a:latin typeface="Courier New" pitchFamily="49" charset="0"/>
                <a:cs typeface="Courier New" pitchFamily="49" charset="0"/>
              </a:rPr>
              <a:t>);</a:t>
            </a:r>
          </a:p>
          <a:p>
            <a:r>
              <a:rPr lang="en-US" dirty="0" err="1">
                <a:latin typeface="Courier New" pitchFamily="49" charset="0"/>
                <a:cs typeface="Courier New" pitchFamily="49" charset="0"/>
              </a:rPr>
              <a:t>StringRequest</a:t>
            </a:r>
            <a:r>
              <a:rPr lang="en-US" dirty="0">
                <a:latin typeface="Courier New" pitchFamily="49" charset="0"/>
                <a:cs typeface="Courier New" pitchFamily="49" charset="0"/>
              </a:rPr>
              <a:t> request = </a:t>
            </a:r>
            <a:r>
              <a:rPr lang="en-US" dirty="0">
                <a:solidFill>
                  <a:srgbClr val="000080"/>
                </a:solidFill>
                <a:latin typeface="Courier New" pitchFamily="49" charset="0"/>
                <a:cs typeface="Courier New" pitchFamily="49" charset="0"/>
              </a:rPr>
              <a:t>new </a:t>
            </a:r>
            <a:r>
              <a:rPr lang="en-US" dirty="0" err="1">
                <a:latin typeface="Courier New" pitchFamily="49" charset="0"/>
                <a:cs typeface="Courier New" pitchFamily="49" charset="0"/>
              </a:rPr>
              <a:t>StringRequest</a:t>
            </a:r>
            <a:r>
              <a:rPr lang="en-US" dirty="0">
                <a:latin typeface="Courier New" pitchFamily="49" charset="0"/>
                <a:cs typeface="Courier New" pitchFamily="49" charset="0"/>
              </a:rPr>
              <a:t>(</a:t>
            </a:r>
            <a:br>
              <a:rPr lang="en-US" dirty="0">
                <a:latin typeface="Courier New" pitchFamily="49" charset="0"/>
                <a:cs typeface="Courier New" pitchFamily="49" charset="0"/>
              </a:rPr>
            </a:br>
            <a:r>
              <a:rPr lang="en-US" dirty="0">
                <a:latin typeface="Courier New" pitchFamily="49" charset="0"/>
                <a:cs typeface="Courier New" pitchFamily="49" charset="0"/>
              </a:rPr>
              <a:t>  </a:t>
            </a:r>
            <a:r>
              <a:rPr lang="en-US" dirty="0" err="1">
                <a:latin typeface="Courier New" pitchFamily="49" charset="0"/>
                <a:cs typeface="Courier New" pitchFamily="49" charset="0"/>
              </a:rPr>
              <a:t>Request.Method.</a:t>
            </a:r>
            <a:r>
              <a:rPr lang="en-US" i="1" dirty="0" err="1">
                <a:solidFill>
                  <a:srgbClr val="660E7A"/>
                </a:solidFill>
                <a:latin typeface="Courier New" pitchFamily="49" charset="0"/>
                <a:cs typeface="Courier New" pitchFamily="49" charset="0"/>
              </a:rPr>
              <a:t>GET</a:t>
            </a:r>
            <a:r>
              <a:rPr lang="en-US" dirty="0">
                <a:latin typeface="Courier New" pitchFamily="49" charset="0"/>
                <a:cs typeface="Courier New" pitchFamily="49" charset="0"/>
              </a:rPr>
              <a:t>, </a:t>
            </a:r>
            <a:br>
              <a:rPr lang="en-US" dirty="0">
                <a:latin typeface="Courier New" pitchFamily="49" charset="0"/>
                <a:cs typeface="Courier New" pitchFamily="49" charset="0"/>
              </a:rPr>
            </a:br>
            <a:r>
              <a:rPr lang="en-US" dirty="0">
                <a:latin typeface="Courier New" pitchFamily="49" charset="0"/>
                <a:cs typeface="Courier New" pitchFamily="49" charset="0"/>
              </a:rPr>
              <a:t>  </a:t>
            </a:r>
            <a:r>
              <a:rPr lang="en-US" dirty="0" err="1">
                <a:latin typeface="Courier New" pitchFamily="49" charset="0"/>
                <a:cs typeface="Courier New" pitchFamily="49" charset="0"/>
              </a:rPr>
              <a:t>url</a:t>
            </a:r>
            <a:r>
              <a:rPr lang="en-US" dirty="0">
                <a:latin typeface="Courier New" pitchFamily="49" charset="0"/>
                <a:cs typeface="Courier New" pitchFamily="49" charset="0"/>
              </a:rPr>
              <a:t>,</a:t>
            </a:r>
            <a:br>
              <a:rPr lang="en-US" dirty="0">
                <a:latin typeface="Courier New" pitchFamily="49" charset="0"/>
                <a:cs typeface="Courier New" pitchFamily="49" charset="0"/>
              </a:rPr>
            </a:br>
            <a:r>
              <a:rPr lang="en-US" dirty="0">
                <a:latin typeface="Courier New" pitchFamily="49" charset="0"/>
                <a:cs typeface="Courier New" pitchFamily="49" charset="0"/>
              </a:rPr>
              <a:t>  </a:t>
            </a:r>
            <a:r>
              <a:rPr lang="en-US" dirty="0">
                <a:solidFill>
                  <a:srgbClr val="000080"/>
                </a:solidFill>
                <a:latin typeface="Courier New" pitchFamily="49" charset="0"/>
                <a:cs typeface="Courier New" pitchFamily="49" charset="0"/>
              </a:rPr>
              <a:t>new </a:t>
            </a:r>
            <a:r>
              <a:rPr lang="en-US" dirty="0" err="1">
                <a:latin typeface="Courier New" pitchFamily="49" charset="0"/>
                <a:cs typeface="Courier New" pitchFamily="49" charset="0"/>
              </a:rPr>
              <a:t>Response.Listener</a:t>
            </a:r>
            <a:r>
              <a:rPr lang="en-US" dirty="0">
                <a:latin typeface="Courier New" pitchFamily="49" charset="0"/>
                <a:cs typeface="Courier New" pitchFamily="49" charset="0"/>
              </a:rPr>
              <a:t>&lt;String&gt;() {</a:t>
            </a:r>
            <a:br>
              <a:rPr lang="en-US" dirty="0">
                <a:latin typeface="Courier New" pitchFamily="49" charset="0"/>
                <a:cs typeface="Courier New" pitchFamily="49" charset="0"/>
              </a:rPr>
            </a:br>
            <a:r>
              <a:rPr lang="en-US" dirty="0">
                <a:latin typeface="Courier New" pitchFamily="49" charset="0"/>
                <a:cs typeface="Courier New" pitchFamily="49" charset="0"/>
              </a:rPr>
              <a:t>    </a:t>
            </a:r>
            <a:r>
              <a:rPr lang="en-US" dirty="0">
                <a:solidFill>
                  <a:srgbClr val="808000"/>
                </a:solidFill>
                <a:latin typeface="Courier New" pitchFamily="49" charset="0"/>
                <a:cs typeface="Courier New" pitchFamily="49" charset="0"/>
              </a:rPr>
              <a:t>@Override</a:t>
            </a:r>
            <a:br>
              <a:rPr lang="en-US" dirty="0">
                <a:solidFill>
                  <a:srgbClr val="808000"/>
                </a:solidFill>
                <a:latin typeface="Courier New" pitchFamily="49" charset="0"/>
                <a:cs typeface="Courier New" pitchFamily="49" charset="0"/>
              </a:rPr>
            </a:br>
            <a:r>
              <a:rPr lang="en-US" dirty="0">
                <a:solidFill>
                  <a:srgbClr val="808000"/>
                </a:solidFill>
                <a:latin typeface="Courier New" pitchFamily="49" charset="0"/>
                <a:cs typeface="Courier New" pitchFamily="49" charset="0"/>
              </a:rPr>
              <a:t>    </a:t>
            </a:r>
            <a:r>
              <a:rPr lang="en-US" dirty="0">
                <a:solidFill>
                  <a:srgbClr val="000080"/>
                </a:solidFill>
                <a:latin typeface="Courier New" pitchFamily="49" charset="0"/>
                <a:cs typeface="Courier New" pitchFamily="49" charset="0"/>
              </a:rPr>
              <a:t>public void </a:t>
            </a:r>
            <a:r>
              <a:rPr lang="en-US" dirty="0" err="1">
                <a:latin typeface="Courier New" pitchFamily="49" charset="0"/>
                <a:cs typeface="Courier New" pitchFamily="49" charset="0"/>
              </a:rPr>
              <a:t>onResponse</a:t>
            </a:r>
            <a:r>
              <a:rPr lang="en-US" dirty="0">
                <a:latin typeface="Courier New" pitchFamily="49" charset="0"/>
                <a:cs typeface="Courier New" pitchFamily="49" charset="0"/>
              </a:rPr>
              <a:t>(String response) {}</a:t>
            </a:r>
            <a:br>
              <a:rPr lang="en-US" dirty="0">
                <a:latin typeface="Courier New" pitchFamily="49" charset="0"/>
                <a:cs typeface="Courier New" pitchFamily="49" charset="0"/>
              </a:rPr>
            </a:br>
            <a:r>
              <a:rPr lang="en-US" dirty="0">
                <a:latin typeface="Courier New" pitchFamily="49" charset="0"/>
                <a:cs typeface="Courier New" pitchFamily="49" charset="0"/>
              </a:rPr>
              <a:t>  },</a:t>
            </a:r>
            <a:br>
              <a:rPr lang="en-US" dirty="0">
                <a:latin typeface="Courier New" pitchFamily="49" charset="0"/>
                <a:cs typeface="Courier New" pitchFamily="49" charset="0"/>
              </a:rPr>
            </a:br>
            <a:r>
              <a:rPr lang="en-US" dirty="0">
                <a:latin typeface="Courier New" pitchFamily="49" charset="0"/>
                <a:cs typeface="Courier New" pitchFamily="49" charset="0"/>
              </a:rPr>
              <a:t>  </a:t>
            </a:r>
            <a:r>
              <a:rPr lang="en-US" dirty="0">
                <a:solidFill>
                  <a:srgbClr val="000080"/>
                </a:solidFill>
                <a:latin typeface="Courier New" pitchFamily="49" charset="0"/>
                <a:cs typeface="Courier New" pitchFamily="49" charset="0"/>
              </a:rPr>
              <a:t>new </a:t>
            </a:r>
            <a:r>
              <a:rPr lang="en-US" dirty="0" err="1">
                <a:latin typeface="Courier New" pitchFamily="49" charset="0"/>
                <a:cs typeface="Courier New" pitchFamily="49" charset="0"/>
              </a:rPr>
              <a:t>Response.ErrorListener</a:t>
            </a:r>
            <a:r>
              <a:rPr lang="en-US" dirty="0">
                <a:latin typeface="Courier New" pitchFamily="49" charset="0"/>
                <a:cs typeface="Courier New" pitchFamily="49" charset="0"/>
              </a:rPr>
              <a:t>() {</a:t>
            </a:r>
            <a:br>
              <a:rPr lang="en-US" dirty="0">
                <a:latin typeface="Courier New" pitchFamily="49" charset="0"/>
                <a:cs typeface="Courier New" pitchFamily="49" charset="0"/>
              </a:rPr>
            </a:br>
            <a:r>
              <a:rPr lang="en-US" dirty="0">
                <a:latin typeface="Courier New" pitchFamily="49" charset="0"/>
                <a:cs typeface="Courier New" pitchFamily="49" charset="0"/>
              </a:rPr>
              <a:t>    </a:t>
            </a:r>
            <a:r>
              <a:rPr lang="en-US" dirty="0">
                <a:solidFill>
                  <a:srgbClr val="808000"/>
                </a:solidFill>
                <a:latin typeface="Courier New" pitchFamily="49" charset="0"/>
                <a:cs typeface="Courier New" pitchFamily="49" charset="0"/>
              </a:rPr>
              <a:t>@Override</a:t>
            </a:r>
            <a:br>
              <a:rPr lang="en-US" dirty="0">
                <a:solidFill>
                  <a:srgbClr val="808000"/>
                </a:solidFill>
                <a:latin typeface="Courier New" pitchFamily="49" charset="0"/>
                <a:cs typeface="Courier New" pitchFamily="49" charset="0"/>
              </a:rPr>
            </a:br>
            <a:r>
              <a:rPr lang="en-US" dirty="0">
                <a:solidFill>
                  <a:srgbClr val="808000"/>
                </a:solidFill>
                <a:latin typeface="Courier New" pitchFamily="49" charset="0"/>
                <a:cs typeface="Courier New" pitchFamily="49" charset="0"/>
              </a:rPr>
              <a:t>    </a:t>
            </a:r>
            <a:r>
              <a:rPr lang="en-US" dirty="0">
                <a:solidFill>
                  <a:srgbClr val="000080"/>
                </a:solidFill>
                <a:latin typeface="Courier New" pitchFamily="49" charset="0"/>
                <a:cs typeface="Courier New" pitchFamily="49" charset="0"/>
              </a:rPr>
              <a:t>public void </a:t>
            </a:r>
            <a:r>
              <a:rPr lang="en-US" dirty="0" err="1">
                <a:latin typeface="Courier New" pitchFamily="49" charset="0"/>
                <a:cs typeface="Courier New" pitchFamily="49" charset="0"/>
              </a:rPr>
              <a:t>onErrorResponse</a:t>
            </a:r>
            <a:r>
              <a:rPr lang="en-US" dirty="0">
                <a:latin typeface="Courier New" pitchFamily="49" charset="0"/>
                <a:cs typeface="Courier New" pitchFamily="49" charset="0"/>
              </a:rPr>
              <a:t>(</a:t>
            </a:r>
            <a:r>
              <a:rPr lang="en-US" dirty="0" err="1">
                <a:latin typeface="Courier New" pitchFamily="49" charset="0"/>
                <a:cs typeface="Courier New" pitchFamily="49" charset="0"/>
              </a:rPr>
              <a:t>VolleyError</a:t>
            </a:r>
            <a:r>
              <a:rPr lang="en-US" dirty="0">
                <a:latin typeface="Courier New" pitchFamily="49" charset="0"/>
                <a:cs typeface="Courier New" pitchFamily="49" charset="0"/>
              </a:rPr>
              <a:t> error) {}</a:t>
            </a:r>
            <a:br>
              <a:rPr lang="en-US" dirty="0">
                <a:latin typeface="Courier New" pitchFamily="49" charset="0"/>
                <a:cs typeface="Courier New" pitchFamily="49" charset="0"/>
              </a:rPr>
            </a:br>
            <a:r>
              <a:rPr lang="en-US" dirty="0">
                <a:latin typeface="Courier New" pitchFamily="49" charset="0"/>
                <a:cs typeface="Courier New" pitchFamily="49" charset="0"/>
              </a:rPr>
              <a:t>  }</a:t>
            </a:r>
            <a:br>
              <a:rPr lang="en-US" dirty="0">
                <a:latin typeface="Courier New" pitchFamily="49" charset="0"/>
                <a:cs typeface="Courier New" pitchFamily="49" charset="0"/>
              </a:rPr>
            </a:br>
            <a:r>
              <a:rPr lang="en-US" dirty="0">
                <a:latin typeface="Courier New" pitchFamily="49" charset="0"/>
                <a:cs typeface="Courier New" pitchFamily="49" charset="0"/>
              </a:rPr>
              <a:t>);</a:t>
            </a:r>
          </a:p>
          <a:p>
            <a:br>
              <a:rPr lang="en-US" dirty="0">
                <a:latin typeface="Courier New" pitchFamily="49" charset="0"/>
                <a:cs typeface="Courier New" pitchFamily="49" charset="0"/>
              </a:rPr>
            </a:br>
            <a:r>
              <a:rPr lang="en-US" dirty="0" err="1">
                <a:latin typeface="Courier New" pitchFamily="49" charset="0"/>
                <a:cs typeface="Courier New" pitchFamily="49" charset="0"/>
              </a:rPr>
              <a:t>request.setTag</a:t>
            </a:r>
            <a:r>
              <a:rPr lang="en-US" dirty="0">
                <a:latin typeface="Courier New" pitchFamily="49" charset="0"/>
                <a:cs typeface="Courier New" pitchFamily="49" charset="0"/>
              </a:rPr>
              <a:t>(</a:t>
            </a:r>
            <a:r>
              <a:rPr lang="en-US" i="1" dirty="0">
                <a:solidFill>
                  <a:srgbClr val="660E7A"/>
                </a:solidFill>
                <a:latin typeface="Courier New" pitchFamily="49" charset="0"/>
                <a:cs typeface="Courier New" pitchFamily="49" charset="0"/>
              </a:rPr>
              <a:t>TAG</a:t>
            </a:r>
            <a:r>
              <a:rPr lang="en-US" dirty="0">
                <a:latin typeface="Courier New" pitchFamily="49" charset="0"/>
                <a:cs typeface="Courier New" pitchFamily="49" charset="0"/>
              </a:rPr>
              <a:t>);</a:t>
            </a:r>
            <a:br>
              <a:rPr lang="en-US" dirty="0">
                <a:latin typeface="Courier New" pitchFamily="49" charset="0"/>
                <a:cs typeface="Courier New" pitchFamily="49" charset="0"/>
              </a:rPr>
            </a:br>
            <a:r>
              <a:rPr lang="en-US" dirty="0" err="1">
                <a:latin typeface="Courier New" pitchFamily="49" charset="0"/>
                <a:cs typeface="Courier New" pitchFamily="49" charset="0"/>
              </a:rPr>
              <a:t>queue.add</a:t>
            </a:r>
            <a:r>
              <a:rPr lang="en-US" dirty="0">
                <a:latin typeface="Courier New" pitchFamily="49" charset="0"/>
                <a:cs typeface="Courier New" pitchFamily="49" charset="0"/>
              </a:rPr>
              <a:t>(request);</a:t>
            </a:r>
            <a:br>
              <a:rPr lang="en-US" dirty="0">
                <a:latin typeface="Courier New" pitchFamily="49" charset="0"/>
                <a:cs typeface="Courier New" pitchFamily="49" charset="0"/>
              </a:rPr>
            </a:br>
            <a:endParaRPr lang="ru-RU" dirty="0">
              <a:latin typeface="Courier New" pitchFamily="49" charset="0"/>
              <a:cs typeface="Courier New" pitchFamily="49" charset="0"/>
            </a:endParaRPr>
          </a:p>
        </p:txBody>
      </p:sp>
      <p:sp>
        <p:nvSpPr>
          <p:cNvPr id="12" name="Cloud 11"/>
          <p:cNvSpPr/>
          <p:nvPr/>
        </p:nvSpPr>
        <p:spPr>
          <a:xfrm>
            <a:off x="7442200" y="2031032"/>
            <a:ext cx="4500984" cy="1667669"/>
          </a:xfrm>
          <a:prstGeom prst="clou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Self-Sample: </a:t>
            </a:r>
            <a:r>
              <a:rPr lang="en-US" sz="2000" dirty="0">
                <a:solidFill>
                  <a:schemeClr val="tx1"/>
                </a:solidFill>
              </a:rPr>
              <a:t>http://www.jsontest.com/#ip</a:t>
            </a:r>
            <a:endParaRPr lang="ru-RU" sz="2000" dirty="0">
              <a:solidFill>
                <a:schemeClr val="tx1"/>
              </a:solidFill>
            </a:endParaRPr>
          </a:p>
          <a:p>
            <a:pPr algn="ctr"/>
            <a:r>
              <a:rPr lang="en-US" sz="2000" b="1" dirty="0">
                <a:solidFill>
                  <a:schemeClr val="tx1"/>
                </a:solidFill>
              </a:rPr>
              <a:t>  </a:t>
            </a:r>
            <a:endParaRPr lang="ru-RU" sz="2000" b="1" dirty="0">
              <a:solidFill>
                <a:schemeClr val="tx1"/>
              </a:solidFill>
            </a:endParaRPr>
          </a:p>
        </p:txBody>
      </p:sp>
      <p:sp>
        <p:nvSpPr>
          <p:cNvPr id="2" name="Rectangle 1">
            <a:extLst>
              <a:ext uri="{FF2B5EF4-FFF2-40B4-BE49-F238E27FC236}">
                <a16:creationId xmlns:a16="http://schemas.microsoft.com/office/drawing/2014/main" id="{082AC45E-6E58-4543-990E-7D85712D1D7E}"/>
              </a:ext>
            </a:extLst>
          </p:cNvPr>
          <p:cNvSpPr/>
          <p:nvPr/>
        </p:nvSpPr>
        <p:spPr>
          <a:xfrm>
            <a:off x="4447591" y="5213650"/>
            <a:ext cx="6096000" cy="646331"/>
          </a:xfrm>
          <a:prstGeom prst="rect">
            <a:avLst/>
          </a:prstGeom>
        </p:spPr>
        <p:txBody>
          <a:bodyPr>
            <a:spAutoFit/>
          </a:bodyPr>
          <a:lstStyle/>
          <a:p>
            <a:r>
              <a:rPr lang="en-US" dirty="0">
                <a:hlinkClick r:id="rId5"/>
              </a:rPr>
              <a:t>https://www.journaldev.com/2321/gson-example-tutorial-parse-json#gson-example</a:t>
            </a:r>
            <a:endParaRPr lang="en-US" dirty="0"/>
          </a:p>
        </p:txBody>
      </p:sp>
    </p:spTree>
    <p:extLst>
      <p:ext uri="{BB962C8B-B14F-4D97-AF65-F5344CB8AC3E}">
        <p14:creationId xmlns:p14="http://schemas.microsoft.com/office/powerpoint/2010/main" val="41060595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9713221" cy="646331"/>
          </a:xfrm>
          <a:prstGeom prst="rect">
            <a:avLst/>
          </a:prstGeom>
          <a:noFill/>
        </p:spPr>
        <p:txBody>
          <a:bodyPr wrap="square" rtlCol="0">
            <a:spAutoFit/>
          </a:bodyPr>
          <a:lstStyle/>
          <a:p>
            <a:r>
              <a:rPr lang="en-US" sz="3600" dirty="0"/>
              <a:t>REST API. Retrofit Library</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52</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098" y="1168738"/>
            <a:ext cx="11321401" cy="3139321"/>
          </a:xfrm>
          <a:prstGeom prst="rect">
            <a:avLst/>
          </a:prstGeom>
        </p:spPr>
        <p:txBody>
          <a:bodyPr wrap="square">
            <a:spAutoFit/>
          </a:bodyPr>
          <a:lstStyle/>
          <a:p>
            <a:r>
              <a:rPr lang="en-US" dirty="0"/>
              <a:t>Retrofit is a REST Client for Android and Java by Square. It makes it relatively easy to retrieve and upload JSON (or other structured data) via a REST based </a:t>
            </a:r>
            <a:r>
              <a:rPr lang="en-US" dirty="0" err="1"/>
              <a:t>webservice</a:t>
            </a:r>
            <a:r>
              <a:rPr lang="en-US" dirty="0"/>
              <a:t>. In Retrofit you configure which converter is used for the data serialization. Typically for JSON you use </a:t>
            </a:r>
            <a:r>
              <a:rPr lang="en-US" dirty="0" err="1"/>
              <a:t>GSon</a:t>
            </a:r>
            <a:r>
              <a:rPr lang="en-US" dirty="0"/>
              <a:t>, but you can add custom converters to process XML or other protocols. Retrofit uses the </a:t>
            </a:r>
            <a:r>
              <a:rPr lang="en-US" dirty="0" err="1"/>
              <a:t>OkHttp</a:t>
            </a:r>
            <a:r>
              <a:rPr lang="en-US" dirty="0"/>
              <a:t> library for HTTP requests.</a:t>
            </a:r>
          </a:p>
          <a:p>
            <a:endParaRPr lang="en-US" dirty="0"/>
          </a:p>
          <a:p>
            <a:r>
              <a:rPr lang="en-US" dirty="0"/>
              <a:t>To work with Retrofit you need basically three classes.</a:t>
            </a:r>
          </a:p>
          <a:p>
            <a:pPr marL="285750" indent="-285750">
              <a:buFont typeface="Arial" panose="020B0604020202020204" pitchFamily="34" charset="0"/>
              <a:buChar char="•"/>
            </a:pPr>
            <a:r>
              <a:rPr lang="en-US" dirty="0"/>
              <a:t>Model class which is used to map the JSON data to</a:t>
            </a:r>
          </a:p>
          <a:p>
            <a:pPr marL="285750" indent="-285750">
              <a:buFont typeface="Arial" panose="020B0604020202020204" pitchFamily="34" charset="0"/>
              <a:buChar char="•"/>
            </a:pPr>
            <a:r>
              <a:rPr lang="en-US" dirty="0"/>
              <a:t>Interfaces which defines the possible HTTP operations</a:t>
            </a:r>
          </a:p>
          <a:p>
            <a:pPr marL="285750" indent="-285750">
              <a:buFont typeface="Arial" panose="020B0604020202020204" pitchFamily="34" charset="0"/>
              <a:buChar char="•"/>
            </a:pPr>
            <a:r>
              <a:rPr lang="en-US" dirty="0" err="1"/>
              <a:t>Retrofit.Builder</a:t>
            </a:r>
            <a:r>
              <a:rPr lang="en-US" dirty="0"/>
              <a:t> class - Instance which uses the interface and the Builder API which allows defining the URL end point for the HTTP operation.</a:t>
            </a:r>
          </a:p>
          <a:p>
            <a:endParaRPr lang="ru-RU" dirty="0"/>
          </a:p>
        </p:txBody>
      </p:sp>
    </p:spTree>
    <p:extLst>
      <p:ext uri="{BB962C8B-B14F-4D97-AF65-F5344CB8AC3E}">
        <p14:creationId xmlns:p14="http://schemas.microsoft.com/office/powerpoint/2010/main" val="10438118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9713221" cy="646331"/>
          </a:xfrm>
          <a:prstGeom prst="rect">
            <a:avLst/>
          </a:prstGeom>
          <a:noFill/>
        </p:spPr>
        <p:txBody>
          <a:bodyPr wrap="square" rtlCol="0">
            <a:spAutoFit/>
          </a:bodyPr>
          <a:lstStyle/>
          <a:p>
            <a:r>
              <a:rPr lang="en-US" sz="3600" dirty="0"/>
              <a:t>REST API. Retrofit. Installation.</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53</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098" y="1072075"/>
            <a:ext cx="11321401" cy="3970318"/>
          </a:xfrm>
          <a:prstGeom prst="rect">
            <a:avLst/>
          </a:prstGeom>
        </p:spPr>
        <p:txBody>
          <a:bodyPr wrap="square">
            <a:spAutoFit/>
          </a:bodyPr>
          <a:lstStyle/>
          <a:p>
            <a:r>
              <a:rPr lang="en-US" dirty="0"/>
              <a:t>The source code to the Retrofit, its samples, and this website is available on GitHub:</a:t>
            </a:r>
          </a:p>
          <a:p>
            <a:r>
              <a:rPr lang="en-US" dirty="0">
                <a:hlinkClick r:id="rId5"/>
              </a:rPr>
              <a:t>https://github.com/square/retrofit</a:t>
            </a:r>
            <a:endParaRPr lang="en-US" dirty="0"/>
          </a:p>
          <a:p>
            <a:endParaRPr lang="en-US" dirty="0"/>
          </a:p>
          <a:p>
            <a:r>
              <a:rPr lang="en-US" b="1" dirty="0"/>
              <a:t>MAVEN</a:t>
            </a:r>
          </a:p>
          <a:p>
            <a:r>
              <a:rPr lang="en-US" b="1" i="1" dirty="0"/>
              <a:t>&lt;dependency&gt;</a:t>
            </a:r>
          </a:p>
          <a:p>
            <a:r>
              <a:rPr lang="en-US" b="1" i="1" dirty="0"/>
              <a:t>  &lt;</a:t>
            </a:r>
            <a:r>
              <a:rPr lang="en-US" b="1" i="1" dirty="0" err="1"/>
              <a:t>groupId</a:t>
            </a:r>
            <a:r>
              <a:rPr lang="en-US" b="1" i="1" dirty="0"/>
              <a:t>&gt;com.squareup.retrofit2&lt;/</a:t>
            </a:r>
            <a:r>
              <a:rPr lang="en-US" b="1" i="1" dirty="0" err="1"/>
              <a:t>groupId</a:t>
            </a:r>
            <a:r>
              <a:rPr lang="en-US" b="1" i="1" dirty="0"/>
              <a:t>&gt;</a:t>
            </a:r>
          </a:p>
          <a:p>
            <a:r>
              <a:rPr lang="en-US" b="1" i="1" dirty="0"/>
              <a:t>  &lt;</a:t>
            </a:r>
            <a:r>
              <a:rPr lang="en-US" b="1" i="1" dirty="0" err="1"/>
              <a:t>artifactId</a:t>
            </a:r>
            <a:r>
              <a:rPr lang="en-US" b="1" i="1" dirty="0"/>
              <a:t>&gt;retrofit&lt;/</a:t>
            </a:r>
            <a:r>
              <a:rPr lang="en-US" b="1" i="1" dirty="0" err="1"/>
              <a:t>artifactId</a:t>
            </a:r>
            <a:r>
              <a:rPr lang="en-US" b="1" i="1" dirty="0"/>
              <a:t>&gt;</a:t>
            </a:r>
          </a:p>
          <a:p>
            <a:r>
              <a:rPr lang="en-US" b="1" i="1" dirty="0"/>
              <a:t>  &lt;version&gt;2.3.0&lt;/version&gt;</a:t>
            </a:r>
          </a:p>
          <a:p>
            <a:r>
              <a:rPr lang="en-US" b="1" i="1" dirty="0"/>
              <a:t>&lt;/dependency&gt;</a:t>
            </a:r>
          </a:p>
          <a:p>
            <a:endParaRPr lang="en-US" dirty="0"/>
          </a:p>
          <a:p>
            <a:r>
              <a:rPr lang="en-US" b="1" dirty="0"/>
              <a:t>GRADLE</a:t>
            </a:r>
          </a:p>
          <a:p>
            <a:r>
              <a:rPr lang="en-US" b="1" i="1" dirty="0"/>
              <a:t>compile 'com.squareup.retrofit2:retrofit:2.3.0'</a:t>
            </a:r>
          </a:p>
          <a:p>
            <a:endParaRPr lang="en-US" dirty="0"/>
          </a:p>
          <a:p>
            <a:r>
              <a:rPr lang="en-US" dirty="0"/>
              <a:t>Retrofit requires at minimum Java 7 or Android 2.3.</a:t>
            </a:r>
            <a:endParaRPr lang="ru-RU" dirty="0"/>
          </a:p>
        </p:txBody>
      </p:sp>
    </p:spTree>
    <p:extLst>
      <p:ext uri="{BB962C8B-B14F-4D97-AF65-F5344CB8AC3E}">
        <p14:creationId xmlns:p14="http://schemas.microsoft.com/office/powerpoint/2010/main" val="38687046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9713221" cy="646331"/>
          </a:xfrm>
          <a:prstGeom prst="rect">
            <a:avLst/>
          </a:prstGeom>
          <a:noFill/>
        </p:spPr>
        <p:txBody>
          <a:bodyPr wrap="square" rtlCol="0">
            <a:spAutoFit/>
          </a:bodyPr>
          <a:lstStyle/>
          <a:p>
            <a:r>
              <a:rPr lang="en-US" sz="3600" dirty="0"/>
              <a:t>REST API. Retrofit. Model class.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54</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098" y="1072075"/>
            <a:ext cx="11321401" cy="923330"/>
          </a:xfrm>
          <a:prstGeom prst="rect">
            <a:avLst/>
          </a:prstGeom>
        </p:spPr>
        <p:txBody>
          <a:bodyPr wrap="square">
            <a:spAutoFit/>
          </a:bodyPr>
          <a:lstStyle/>
          <a:p>
            <a:r>
              <a:rPr lang="en-US" dirty="0"/>
              <a:t>You can generate Java objects based on JSON via the following URL: </a:t>
            </a:r>
            <a:r>
              <a:rPr lang="en-US" dirty="0">
                <a:hlinkClick r:id="rId5"/>
              </a:rPr>
              <a:t>http://www.jsonschema2pojo.org/</a:t>
            </a:r>
            <a:endParaRPr lang="en-US" dirty="0"/>
          </a:p>
          <a:p>
            <a:r>
              <a:rPr lang="en-US" dirty="0"/>
              <a:t>This can be useful to create complex Java data structures from existing JSON.</a:t>
            </a:r>
            <a:br>
              <a:rPr lang="en-US" dirty="0"/>
            </a:br>
            <a:endParaRPr lang="ru-RU" dirty="0"/>
          </a:p>
        </p:txBody>
      </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63154" y="1938338"/>
            <a:ext cx="8524875" cy="4048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47791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9713221" cy="646331"/>
          </a:xfrm>
          <a:prstGeom prst="rect">
            <a:avLst/>
          </a:prstGeom>
          <a:noFill/>
        </p:spPr>
        <p:txBody>
          <a:bodyPr wrap="square" rtlCol="0">
            <a:spAutoFit/>
          </a:bodyPr>
          <a:lstStyle/>
          <a:p>
            <a:r>
              <a:rPr lang="en-US" sz="3600" dirty="0"/>
              <a:t>REST API. Retrofit. Interfaces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55</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60784" y="2857726"/>
            <a:ext cx="11517085" cy="3416320"/>
          </a:xfrm>
          <a:prstGeom prst="rect">
            <a:avLst/>
          </a:prstGeom>
        </p:spPr>
        <p:txBody>
          <a:bodyPr wrap="square">
            <a:spAutoFit/>
          </a:bodyPr>
          <a:lstStyle/>
          <a:p>
            <a:r>
              <a:rPr lang="en-US" dirty="0"/>
              <a:t>Retrofit turns your HTTP API into a Java interface.</a:t>
            </a:r>
          </a:p>
          <a:p>
            <a:endParaRPr lang="en-US" dirty="0"/>
          </a:p>
          <a:p>
            <a:r>
              <a:rPr lang="en-US" b="1" i="1" dirty="0"/>
              <a:t>public interface </a:t>
            </a:r>
            <a:r>
              <a:rPr lang="en-US" b="1" i="1" dirty="0" err="1"/>
              <a:t>UmoriliApi</a:t>
            </a:r>
            <a:r>
              <a:rPr lang="en-US" b="1" i="1" dirty="0"/>
              <a:t> {</a:t>
            </a:r>
          </a:p>
          <a:p>
            <a:r>
              <a:rPr lang="en-US" b="1" i="1" dirty="0"/>
              <a:t>    @GET("/</a:t>
            </a:r>
            <a:r>
              <a:rPr lang="en-US" b="1" i="1" dirty="0" err="1"/>
              <a:t>api</a:t>
            </a:r>
            <a:r>
              <a:rPr lang="en-US" b="1" i="1" dirty="0"/>
              <a:t>/get")</a:t>
            </a:r>
          </a:p>
          <a:p>
            <a:r>
              <a:rPr lang="en-US" b="1" i="1" dirty="0"/>
              <a:t>    Call&lt;List&lt;</a:t>
            </a:r>
            <a:r>
              <a:rPr lang="en-US" b="1" i="1" dirty="0" err="1"/>
              <a:t>PostModel</a:t>
            </a:r>
            <a:r>
              <a:rPr lang="en-US" b="1" i="1" dirty="0"/>
              <a:t>&gt;&gt; </a:t>
            </a:r>
            <a:r>
              <a:rPr lang="en-US" b="1" i="1" dirty="0" err="1"/>
              <a:t>getData</a:t>
            </a:r>
            <a:r>
              <a:rPr lang="en-US" b="1" i="1" dirty="0"/>
              <a:t>(@Query ("site") String </a:t>
            </a:r>
            <a:r>
              <a:rPr lang="en-US" b="1" i="1" dirty="0" err="1"/>
              <a:t>siteName</a:t>
            </a:r>
            <a:r>
              <a:rPr lang="en-US" b="1" i="1" dirty="0"/>
              <a:t>, @Query("name") String </a:t>
            </a:r>
            <a:r>
              <a:rPr lang="en-US" b="1" i="1" dirty="0" err="1"/>
              <a:t>resourceName</a:t>
            </a:r>
            <a:r>
              <a:rPr lang="en-US" b="1" i="1" dirty="0"/>
              <a:t>,              </a:t>
            </a:r>
          </a:p>
          <a:p>
            <a:r>
              <a:rPr lang="en-US" b="1" i="1" dirty="0"/>
              <a:t>                                                                                                                                                                  @Query("</a:t>
            </a:r>
            <a:r>
              <a:rPr lang="en-US" b="1" i="1" dirty="0" err="1"/>
              <a:t>num</a:t>
            </a:r>
            <a:r>
              <a:rPr lang="en-US" b="1" i="1" dirty="0"/>
              <a:t>") </a:t>
            </a:r>
            <a:r>
              <a:rPr lang="en-US" b="1" i="1" dirty="0" err="1"/>
              <a:t>int</a:t>
            </a:r>
            <a:r>
              <a:rPr lang="en-US" b="1" i="1" dirty="0"/>
              <a:t> count);</a:t>
            </a:r>
          </a:p>
          <a:p>
            <a:r>
              <a:rPr lang="en-US" b="1" i="1" dirty="0"/>
              <a:t>}</a:t>
            </a:r>
          </a:p>
          <a:p>
            <a:endParaRPr lang="en-US" dirty="0"/>
          </a:p>
          <a:p>
            <a:r>
              <a:rPr lang="en-US" dirty="0"/>
              <a:t>Every method of an interface represents one possible API call. It must have a HTTP annotation (GET, POST, etc.) to specify the request type and the relative URL. The return value wraps the response in a Call object with the type of the expected result.</a:t>
            </a:r>
          </a:p>
          <a:p>
            <a:endParaRPr lang="en-US" dirty="0"/>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0632" y="1017264"/>
            <a:ext cx="8914493" cy="157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914982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9713221" cy="646331"/>
          </a:xfrm>
          <a:prstGeom prst="rect">
            <a:avLst/>
          </a:prstGeom>
          <a:noFill/>
        </p:spPr>
        <p:txBody>
          <a:bodyPr wrap="square" rtlCol="0">
            <a:spAutoFit/>
          </a:bodyPr>
          <a:lstStyle/>
          <a:p>
            <a:r>
              <a:rPr lang="en-US" sz="3600" dirty="0"/>
              <a:t>REST API. Retrofit. URL Manipulation.</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56</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426099" y="965835"/>
            <a:ext cx="11372202" cy="4247317"/>
          </a:xfrm>
          <a:prstGeom prst="rect">
            <a:avLst/>
          </a:prstGeom>
        </p:spPr>
        <p:txBody>
          <a:bodyPr wrap="square">
            <a:spAutoFit/>
          </a:bodyPr>
          <a:lstStyle/>
          <a:p>
            <a:r>
              <a:rPr lang="en-US" b="1" dirty="0"/>
              <a:t>URL MANIPULATION</a:t>
            </a:r>
          </a:p>
          <a:p>
            <a:endParaRPr lang="en-US" dirty="0"/>
          </a:p>
          <a:p>
            <a:r>
              <a:rPr lang="en-US" dirty="0"/>
              <a:t>A request URL can be updated dynamically using replacement blocks and parameters on the method. A replacement block is an alphanumeric string surrounded by { and }. A corresponding parameter must be annotated with @Path using the same string.</a:t>
            </a:r>
          </a:p>
          <a:p>
            <a:r>
              <a:rPr lang="en-US" b="1" i="1" dirty="0"/>
              <a:t>@GET("group/{id}/users")</a:t>
            </a:r>
          </a:p>
          <a:p>
            <a:r>
              <a:rPr lang="en-US" b="1" i="1" dirty="0"/>
              <a:t>Call&lt;List&lt;User&gt;&gt; </a:t>
            </a:r>
            <a:r>
              <a:rPr lang="en-US" b="1" i="1" dirty="0" err="1"/>
              <a:t>groupList</a:t>
            </a:r>
            <a:r>
              <a:rPr lang="en-US" b="1" i="1" dirty="0"/>
              <a:t>(@Path("id") </a:t>
            </a:r>
            <a:r>
              <a:rPr lang="en-US" b="1" i="1" dirty="0" err="1"/>
              <a:t>int</a:t>
            </a:r>
            <a:r>
              <a:rPr lang="en-US" b="1" i="1" dirty="0"/>
              <a:t> </a:t>
            </a:r>
            <a:r>
              <a:rPr lang="en-US" b="1" i="1" dirty="0" err="1"/>
              <a:t>groupId</a:t>
            </a:r>
            <a:r>
              <a:rPr lang="en-US" b="1" i="1" dirty="0"/>
              <a:t>);</a:t>
            </a:r>
          </a:p>
          <a:p>
            <a:endParaRPr lang="en-US" dirty="0"/>
          </a:p>
          <a:p>
            <a:r>
              <a:rPr lang="en-US" dirty="0"/>
              <a:t>Query parameters can also be added.</a:t>
            </a:r>
          </a:p>
          <a:p>
            <a:r>
              <a:rPr lang="en-US" b="1" i="1" dirty="0"/>
              <a:t>@GET("group/{id}/users")</a:t>
            </a:r>
          </a:p>
          <a:p>
            <a:r>
              <a:rPr lang="en-US" b="1" i="1" dirty="0"/>
              <a:t>Call&lt;List&lt;User&gt;&gt; </a:t>
            </a:r>
            <a:r>
              <a:rPr lang="en-US" b="1" i="1" dirty="0" err="1"/>
              <a:t>groupList</a:t>
            </a:r>
            <a:r>
              <a:rPr lang="en-US" b="1" i="1" dirty="0"/>
              <a:t>(@Path("id") </a:t>
            </a:r>
            <a:r>
              <a:rPr lang="en-US" b="1" i="1" dirty="0" err="1"/>
              <a:t>int</a:t>
            </a:r>
            <a:r>
              <a:rPr lang="en-US" b="1" i="1" dirty="0"/>
              <a:t> </a:t>
            </a:r>
            <a:r>
              <a:rPr lang="en-US" b="1" i="1" dirty="0" err="1"/>
              <a:t>groupId</a:t>
            </a:r>
            <a:r>
              <a:rPr lang="en-US" b="1" i="1" dirty="0"/>
              <a:t>, @Query("sort") String sort);</a:t>
            </a:r>
          </a:p>
          <a:p>
            <a:endParaRPr lang="en-US" dirty="0"/>
          </a:p>
          <a:p>
            <a:r>
              <a:rPr lang="en-US" dirty="0"/>
              <a:t>For complex query parameter combinations a Map can be used.</a:t>
            </a:r>
          </a:p>
          <a:p>
            <a:r>
              <a:rPr lang="en-US" b="1" i="1" dirty="0"/>
              <a:t>@GET("group/{id}/users")</a:t>
            </a:r>
          </a:p>
          <a:p>
            <a:r>
              <a:rPr lang="en-US" b="1" i="1" dirty="0"/>
              <a:t>Call&lt;List&lt;User&gt;&gt; </a:t>
            </a:r>
            <a:r>
              <a:rPr lang="en-US" b="1" i="1" dirty="0" err="1"/>
              <a:t>groupList</a:t>
            </a:r>
            <a:r>
              <a:rPr lang="en-US" b="1" i="1" dirty="0"/>
              <a:t>(@Path("id") </a:t>
            </a:r>
            <a:r>
              <a:rPr lang="en-US" b="1" i="1" dirty="0" err="1"/>
              <a:t>int</a:t>
            </a:r>
            <a:r>
              <a:rPr lang="en-US" b="1" i="1" dirty="0"/>
              <a:t> </a:t>
            </a:r>
            <a:r>
              <a:rPr lang="en-US" b="1" i="1" dirty="0" err="1"/>
              <a:t>groupId</a:t>
            </a:r>
            <a:r>
              <a:rPr lang="en-US" b="1" i="1" dirty="0"/>
              <a:t>, @</a:t>
            </a:r>
            <a:r>
              <a:rPr lang="en-US" b="1" i="1" dirty="0" err="1"/>
              <a:t>QueryMap</a:t>
            </a:r>
            <a:r>
              <a:rPr lang="en-US" b="1" i="1" dirty="0"/>
              <a:t> Map&lt;String, String&gt; options);</a:t>
            </a:r>
            <a:endParaRPr lang="ru-RU" b="1" i="1" dirty="0"/>
          </a:p>
        </p:txBody>
      </p:sp>
    </p:spTree>
    <p:extLst>
      <p:ext uri="{BB962C8B-B14F-4D97-AF65-F5344CB8AC3E}">
        <p14:creationId xmlns:p14="http://schemas.microsoft.com/office/powerpoint/2010/main" val="9711184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9713221" cy="646331"/>
          </a:xfrm>
          <a:prstGeom prst="rect">
            <a:avLst/>
          </a:prstGeom>
          <a:noFill/>
        </p:spPr>
        <p:txBody>
          <a:bodyPr wrap="square" rtlCol="0">
            <a:spAutoFit/>
          </a:bodyPr>
          <a:lstStyle/>
          <a:p>
            <a:r>
              <a:rPr lang="en-US" sz="3600" dirty="0"/>
              <a:t>REST API. Retrofit. Request Body.</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57</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098" y="1076034"/>
            <a:ext cx="9713221" cy="2308324"/>
          </a:xfrm>
          <a:prstGeom prst="rect">
            <a:avLst/>
          </a:prstGeom>
        </p:spPr>
        <p:txBody>
          <a:bodyPr wrap="square">
            <a:spAutoFit/>
          </a:bodyPr>
          <a:lstStyle/>
          <a:p>
            <a:r>
              <a:rPr lang="en-US" b="1" dirty="0"/>
              <a:t>REQUEST BODY</a:t>
            </a:r>
          </a:p>
          <a:p>
            <a:endParaRPr lang="en-US" dirty="0"/>
          </a:p>
          <a:p>
            <a:r>
              <a:rPr lang="en-US" dirty="0"/>
              <a:t>An object can be specified for use as an HTTP request body with the @Body annotation.</a:t>
            </a:r>
          </a:p>
          <a:p>
            <a:r>
              <a:rPr lang="en-US" b="1" i="1" dirty="0"/>
              <a:t>@POST("users/new")</a:t>
            </a:r>
          </a:p>
          <a:p>
            <a:r>
              <a:rPr lang="en-US" b="1" i="1" dirty="0"/>
              <a:t>Call&lt;User&gt; </a:t>
            </a:r>
            <a:r>
              <a:rPr lang="en-US" b="1" i="1" dirty="0" err="1"/>
              <a:t>createUser</a:t>
            </a:r>
            <a:r>
              <a:rPr lang="en-US" b="1" i="1" dirty="0"/>
              <a:t>(@Body User user);</a:t>
            </a:r>
          </a:p>
          <a:p>
            <a:endParaRPr lang="en-US" dirty="0"/>
          </a:p>
          <a:p>
            <a:r>
              <a:rPr lang="en-US" dirty="0"/>
              <a:t>The object will also be converted using a converter specified on the Retrofit instance. If no converter is added, only </a:t>
            </a:r>
            <a:r>
              <a:rPr lang="en-US" dirty="0" err="1"/>
              <a:t>RequestBody</a:t>
            </a:r>
            <a:r>
              <a:rPr lang="en-US" dirty="0"/>
              <a:t> can be used.</a:t>
            </a:r>
            <a:endParaRPr lang="ru-RU" dirty="0"/>
          </a:p>
        </p:txBody>
      </p:sp>
    </p:spTree>
    <p:extLst>
      <p:ext uri="{BB962C8B-B14F-4D97-AF65-F5344CB8AC3E}">
        <p14:creationId xmlns:p14="http://schemas.microsoft.com/office/powerpoint/2010/main" val="9474783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9713221" cy="646331"/>
          </a:xfrm>
          <a:prstGeom prst="rect">
            <a:avLst/>
          </a:prstGeom>
          <a:noFill/>
        </p:spPr>
        <p:txBody>
          <a:bodyPr wrap="square" rtlCol="0">
            <a:spAutoFit/>
          </a:bodyPr>
          <a:lstStyle/>
          <a:p>
            <a:r>
              <a:rPr lang="en-US" sz="3600" dirty="0"/>
              <a:t>REST API. Retrofit. Implementation</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58</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60784" y="931830"/>
            <a:ext cx="11517085" cy="5632311"/>
          </a:xfrm>
          <a:prstGeom prst="rect">
            <a:avLst/>
          </a:prstGeom>
        </p:spPr>
        <p:txBody>
          <a:bodyPr wrap="square">
            <a:spAutoFit/>
          </a:bodyPr>
          <a:lstStyle/>
          <a:p>
            <a:r>
              <a:rPr lang="en-US" dirty="0"/>
              <a:t>The Retrofit class generates an implementation of the </a:t>
            </a:r>
            <a:r>
              <a:rPr lang="en-US" dirty="0" err="1"/>
              <a:t>UmoriliApi</a:t>
            </a:r>
            <a:r>
              <a:rPr lang="en-US" dirty="0"/>
              <a:t> interface.</a:t>
            </a:r>
          </a:p>
          <a:p>
            <a:endParaRPr lang="en-US" dirty="0"/>
          </a:p>
          <a:p>
            <a:r>
              <a:rPr lang="en-US" b="1" i="1" dirty="0"/>
              <a:t>public class App extends Application {</a:t>
            </a:r>
          </a:p>
          <a:p>
            <a:r>
              <a:rPr lang="en-US" b="1" i="1" dirty="0"/>
              <a:t>    private static </a:t>
            </a:r>
            <a:r>
              <a:rPr lang="en-US" b="1" i="1" dirty="0" err="1"/>
              <a:t>UmoriliApi</a:t>
            </a:r>
            <a:r>
              <a:rPr lang="en-US" b="1" i="1" dirty="0"/>
              <a:t> </a:t>
            </a:r>
            <a:r>
              <a:rPr lang="en-US" b="1" i="1" dirty="0" err="1"/>
              <a:t>umoriliApi</a:t>
            </a:r>
            <a:r>
              <a:rPr lang="en-US" b="1" i="1" dirty="0"/>
              <a:t>;</a:t>
            </a:r>
          </a:p>
          <a:p>
            <a:r>
              <a:rPr lang="en-US" b="1" i="1" dirty="0"/>
              <a:t>    private Retrofit </a:t>
            </a:r>
            <a:r>
              <a:rPr lang="en-US" b="1" i="1" dirty="0" err="1"/>
              <a:t>retrofit</a:t>
            </a:r>
            <a:r>
              <a:rPr lang="en-US" b="1" i="1" dirty="0"/>
              <a:t>;</a:t>
            </a:r>
          </a:p>
          <a:p>
            <a:r>
              <a:rPr lang="en-US" b="1" i="1" dirty="0"/>
              <a:t>    @Override</a:t>
            </a:r>
          </a:p>
          <a:p>
            <a:r>
              <a:rPr lang="en-US" b="1" i="1" dirty="0"/>
              <a:t>    public void </a:t>
            </a:r>
            <a:r>
              <a:rPr lang="en-US" b="1" i="1" dirty="0" err="1"/>
              <a:t>onCreate</a:t>
            </a:r>
            <a:r>
              <a:rPr lang="en-US" b="1" i="1" dirty="0"/>
              <a:t>() {</a:t>
            </a:r>
          </a:p>
          <a:p>
            <a:r>
              <a:rPr lang="en-US" b="1" i="1" dirty="0"/>
              <a:t>        </a:t>
            </a:r>
            <a:r>
              <a:rPr lang="en-US" b="1" i="1" dirty="0" err="1"/>
              <a:t>super.onCreate</a:t>
            </a:r>
            <a:r>
              <a:rPr lang="en-US" b="1" i="1" dirty="0"/>
              <a:t>();        </a:t>
            </a:r>
          </a:p>
          <a:p>
            <a:r>
              <a:rPr lang="en-US" b="1" i="1" dirty="0"/>
              <a:t>        retrofit = new </a:t>
            </a:r>
            <a:r>
              <a:rPr lang="en-US" b="1" i="1" dirty="0" err="1"/>
              <a:t>Retrofit.Builder</a:t>
            </a:r>
            <a:r>
              <a:rPr lang="en-US" b="1" i="1" dirty="0"/>
              <a:t>()</a:t>
            </a:r>
          </a:p>
          <a:p>
            <a:r>
              <a:rPr lang="en-US" b="1" i="1" dirty="0"/>
              <a:t>                .</a:t>
            </a:r>
            <a:r>
              <a:rPr lang="en-US" b="1" i="1" dirty="0" err="1"/>
              <a:t>baseUrl</a:t>
            </a:r>
            <a:r>
              <a:rPr lang="en-US" b="1" i="1" dirty="0"/>
              <a:t>("http://umorili.herokuapp.com")</a:t>
            </a:r>
          </a:p>
          <a:p>
            <a:r>
              <a:rPr lang="en-US" b="1" i="1" dirty="0"/>
              <a:t>                .</a:t>
            </a:r>
            <a:r>
              <a:rPr lang="en-US" b="1" i="1" dirty="0" err="1"/>
              <a:t>addConverterFactory</a:t>
            </a:r>
            <a:r>
              <a:rPr lang="en-US" b="1" i="1" dirty="0"/>
              <a:t>(</a:t>
            </a:r>
            <a:r>
              <a:rPr lang="en-US" b="1" i="1" dirty="0" err="1"/>
              <a:t>GsonConverterFactory.create</a:t>
            </a:r>
            <a:r>
              <a:rPr lang="en-US" b="1" i="1" dirty="0"/>
              <a:t>())</a:t>
            </a:r>
          </a:p>
          <a:p>
            <a:r>
              <a:rPr lang="en-US" b="1" i="1" dirty="0"/>
              <a:t>                .build();</a:t>
            </a:r>
          </a:p>
          <a:p>
            <a:r>
              <a:rPr lang="en-US" b="1" i="1" dirty="0"/>
              <a:t>        </a:t>
            </a:r>
            <a:r>
              <a:rPr lang="en-US" b="1" i="1" dirty="0" err="1"/>
              <a:t>umoriliApi</a:t>
            </a:r>
            <a:r>
              <a:rPr lang="en-US" b="1" i="1" dirty="0"/>
              <a:t> = </a:t>
            </a:r>
            <a:r>
              <a:rPr lang="en-US" b="1" i="1" dirty="0" err="1"/>
              <a:t>retrofit.create</a:t>
            </a:r>
            <a:r>
              <a:rPr lang="en-US" b="1" i="1" dirty="0"/>
              <a:t>(</a:t>
            </a:r>
            <a:r>
              <a:rPr lang="en-US" b="1" i="1" dirty="0" err="1"/>
              <a:t>UmoriliApi.class</a:t>
            </a:r>
            <a:r>
              <a:rPr lang="en-US" b="1" i="1" dirty="0"/>
              <a:t>);</a:t>
            </a:r>
          </a:p>
          <a:p>
            <a:r>
              <a:rPr lang="en-US" b="1" i="1" dirty="0"/>
              <a:t>    }</a:t>
            </a:r>
          </a:p>
          <a:p>
            <a:r>
              <a:rPr lang="en-US" b="1" i="1" dirty="0"/>
              <a:t>    public static </a:t>
            </a:r>
            <a:r>
              <a:rPr lang="en-US" b="1" i="1" dirty="0" err="1"/>
              <a:t>UmoriliApi</a:t>
            </a:r>
            <a:r>
              <a:rPr lang="en-US" b="1" i="1" dirty="0"/>
              <a:t> </a:t>
            </a:r>
            <a:r>
              <a:rPr lang="en-US" b="1" i="1" dirty="0" err="1"/>
              <a:t>getApi</a:t>
            </a:r>
            <a:r>
              <a:rPr lang="en-US" b="1" i="1" dirty="0"/>
              <a:t>() {</a:t>
            </a:r>
          </a:p>
          <a:p>
            <a:r>
              <a:rPr lang="en-US" b="1" i="1" dirty="0"/>
              <a:t>        return </a:t>
            </a:r>
            <a:r>
              <a:rPr lang="en-US" b="1" i="1" dirty="0" err="1"/>
              <a:t>umoriliApi</a:t>
            </a:r>
            <a:r>
              <a:rPr lang="en-US" b="1" i="1" dirty="0"/>
              <a:t>;</a:t>
            </a:r>
          </a:p>
          <a:p>
            <a:r>
              <a:rPr lang="en-US" b="1" i="1" dirty="0"/>
              <a:t>    }</a:t>
            </a:r>
          </a:p>
          <a:p>
            <a:r>
              <a:rPr lang="en-US" b="1" i="1" dirty="0"/>
              <a:t>}</a:t>
            </a:r>
            <a:endParaRPr lang="en-US" dirty="0"/>
          </a:p>
          <a:p>
            <a:r>
              <a:rPr lang="en-US" dirty="0"/>
              <a:t>Each Call from the created object can make a synchronous or asynchronous HTTP request to the remote webserver.</a:t>
            </a:r>
          </a:p>
          <a:p>
            <a:endParaRPr lang="en-US" dirty="0"/>
          </a:p>
        </p:txBody>
      </p:sp>
    </p:spTree>
    <p:extLst>
      <p:ext uri="{BB962C8B-B14F-4D97-AF65-F5344CB8AC3E}">
        <p14:creationId xmlns:p14="http://schemas.microsoft.com/office/powerpoint/2010/main" val="10668508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9713221" cy="646331"/>
          </a:xfrm>
          <a:prstGeom prst="rect">
            <a:avLst/>
          </a:prstGeom>
          <a:noFill/>
        </p:spPr>
        <p:txBody>
          <a:bodyPr wrap="square" rtlCol="0">
            <a:spAutoFit/>
          </a:bodyPr>
          <a:lstStyle/>
          <a:p>
            <a:r>
              <a:rPr lang="en-US" sz="3600" dirty="0"/>
              <a:t>REST API. Retrofit. Synchronous calls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59</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098" y="1076034"/>
            <a:ext cx="9713221" cy="2862322"/>
          </a:xfrm>
          <a:prstGeom prst="rect">
            <a:avLst/>
          </a:prstGeom>
        </p:spPr>
        <p:txBody>
          <a:bodyPr wrap="square">
            <a:spAutoFit/>
          </a:bodyPr>
          <a:lstStyle/>
          <a:p>
            <a:r>
              <a:rPr lang="en-US" dirty="0"/>
              <a:t>Synchronous methods are executed on the main thread. That means the UI blocks during request execution and no interaction is possible for this period.</a:t>
            </a:r>
          </a:p>
          <a:p>
            <a:r>
              <a:rPr lang="en-US" dirty="0">
                <a:solidFill>
                  <a:srgbClr val="FF0000"/>
                </a:solidFill>
              </a:rPr>
              <a:t>Warning: synchronous requests trigger app crashes on Android 4.0 or newer. You’ll run into the `</a:t>
            </a:r>
            <a:r>
              <a:rPr lang="en-US" dirty="0" err="1">
                <a:solidFill>
                  <a:srgbClr val="FF0000"/>
                </a:solidFill>
              </a:rPr>
              <a:t>NetworkOnMainThreadException</a:t>
            </a:r>
            <a:r>
              <a:rPr lang="en-US" dirty="0">
                <a:solidFill>
                  <a:srgbClr val="FF0000"/>
                </a:solidFill>
              </a:rPr>
              <a:t>` error.</a:t>
            </a:r>
          </a:p>
          <a:p>
            <a:endParaRPr lang="en-US" dirty="0"/>
          </a:p>
          <a:p>
            <a:r>
              <a:rPr lang="en-US" dirty="0"/>
              <a:t>Synchronous methods provide the ability to use the return value directly, because the operation blocks everything else during your network request.</a:t>
            </a:r>
          </a:p>
          <a:p>
            <a:endParaRPr lang="en-US" dirty="0"/>
          </a:p>
          <a:p>
            <a:r>
              <a:rPr lang="en-US" dirty="0"/>
              <a:t>For non-blocking UI, you have to handle the request execution in a separated thread by yourself. That means, you can still interact with the app itself while waiting for the response.</a:t>
            </a:r>
            <a:endParaRPr lang="ru-RU" dirty="0"/>
          </a:p>
        </p:txBody>
      </p:sp>
      <p:sp>
        <p:nvSpPr>
          <p:cNvPr id="8" name="Rectangle 7"/>
          <p:cNvSpPr/>
          <p:nvPr/>
        </p:nvSpPr>
        <p:spPr>
          <a:xfrm>
            <a:off x="426099" y="4126941"/>
            <a:ext cx="10305401" cy="1200329"/>
          </a:xfrm>
          <a:prstGeom prst="rect">
            <a:avLst/>
          </a:prstGeom>
        </p:spPr>
        <p:txBody>
          <a:bodyPr wrap="square">
            <a:spAutoFit/>
          </a:bodyPr>
          <a:lstStyle/>
          <a:p>
            <a:r>
              <a:rPr lang="en-US" dirty="0"/>
              <a:t>Using the .execute() method on a call object will perform the synchronous request in Retrofit 2. The </a:t>
            </a:r>
            <a:r>
              <a:rPr lang="en-US" dirty="0" err="1"/>
              <a:t>deserialized</a:t>
            </a:r>
            <a:r>
              <a:rPr lang="en-US" dirty="0"/>
              <a:t> response body is available via the .body() method on the response object.</a:t>
            </a:r>
          </a:p>
          <a:p>
            <a:endParaRPr lang="en-US" dirty="0"/>
          </a:p>
          <a:p>
            <a:r>
              <a:rPr lang="en-US" b="1" i="1" dirty="0"/>
              <a:t>Response </a:t>
            </a:r>
            <a:r>
              <a:rPr lang="en-US" b="1" i="1" dirty="0" err="1"/>
              <a:t>response</a:t>
            </a:r>
            <a:r>
              <a:rPr lang="en-US" b="1" i="1" dirty="0"/>
              <a:t> = </a:t>
            </a:r>
            <a:r>
              <a:rPr lang="en-US" b="1" i="1" dirty="0" err="1"/>
              <a:t>App.getApi</a:t>
            </a:r>
            <a:r>
              <a:rPr lang="en-US" b="1" i="1" dirty="0"/>
              <a:t>().</a:t>
            </a:r>
            <a:r>
              <a:rPr lang="en-US" b="1" i="1" dirty="0" err="1"/>
              <a:t>getData</a:t>
            </a:r>
            <a:r>
              <a:rPr lang="en-US" b="1" i="1" dirty="0"/>
              <a:t>("bash", 50).execute();</a:t>
            </a:r>
            <a:endParaRPr lang="ru-RU" b="1" i="1" dirty="0"/>
          </a:p>
        </p:txBody>
      </p:sp>
    </p:spTree>
    <p:extLst>
      <p:ext uri="{BB962C8B-B14F-4D97-AF65-F5344CB8AC3E}">
        <p14:creationId xmlns:p14="http://schemas.microsoft.com/office/powerpoint/2010/main" val="3554826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6459893" cy="646331"/>
          </a:xfrm>
          <a:prstGeom prst="rect">
            <a:avLst/>
          </a:prstGeom>
          <a:noFill/>
        </p:spPr>
        <p:txBody>
          <a:bodyPr wrap="square" rtlCol="0">
            <a:spAutoFit/>
          </a:bodyPr>
          <a:lstStyle/>
          <a:p>
            <a:r>
              <a:rPr lang="en-US" sz="3600" dirty="0"/>
              <a:t>Plain Threads. </a:t>
            </a:r>
            <a:r>
              <a:rPr lang="en-US" sz="3600" dirty="0" err="1"/>
              <a:t>View#post</a:t>
            </a:r>
            <a:endParaRPr lang="en-US" sz="3600" dirty="0"/>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6</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395536" y="963216"/>
            <a:ext cx="7056784" cy="2062103"/>
          </a:xfrm>
          <a:prstGeom prst="rect">
            <a:avLst/>
          </a:prstGeom>
          <a:ln>
            <a:solidFill>
              <a:schemeClr val="accent1"/>
            </a:solidFill>
          </a:ln>
        </p:spPr>
        <p:txBody>
          <a:bodyPr wrap="square">
            <a:spAutoFit/>
          </a:bodyPr>
          <a:lstStyle/>
          <a:p>
            <a:pPr marL="342900" indent="-342900"/>
            <a:r>
              <a:rPr lang="en-US" sz="1600" dirty="0">
                <a:latin typeface="Courier New" panose="02070309020205020404" pitchFamily="49" charset="0"/>
                <a:cs typeface="Courier New" panose="02070309020205020404" pitchFamily="49" charset="0"/>
              </a:rPr>
              <a:t>protected void </a:t>
            </a:r>
            <a:r>
              <a:rPr lang="en-US" sz="1600" dirty="0" err="1">
                <a:latin typeface="Courier New" panose="02070309020205020404" pitchFamily="49" charset="0"/>
                <a:cs typeface="Courier New" panose="02070309020205020404" pitchFamily="49" charset="0"/>
              </a:rPr>
              <a:t>onCreate</a:t>
            </a:r>
            <a:r>
              <a:rPr lang="en-US" sz="1600" dirty="0">
                <a:latin typeface="Courier New" panose="02070309020205020404" pitchFamily="49" charset="0"/>
                <a:cs typeface="Courier New" panose="02070309020205020404" pitchFamily="49" charset="0"/>
              </a:rPr>
              <a:t>(Bundle </a:t>
            </a:r>
            <a:r>
              <a:rPr lang="en-US" sz="1600" dirty="0" err="1">
                <a:latin typeface="Courier New" panose="02070309020205020404" pitchFamily="49" charset="0"/>
                <a:cs typeface="Courier New" panose="02070309020205020404" pitchFamily="49" charset="0"/>
              </a:rPr>
              <a:t>savedInstanceState</a:t>
            </a:r>
            <a:r>
              <a:rPr lang="en-US" sz="1600" dirty="0">
                <a:latin typeface="Courier New" panose="02070309020205020404" pitchFamily="49" charset="0"/>
                <a:cs typeface="Courier New" panose="02070309020205020404" pitchFamily="49" charset="0"/>
              </a:rPr>
              <a:t>) {</a:t>
            </a:r>
          </a:p>
          <a:p>
            <a:pPr marL="342900" indent="-342900"/>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super.onCreate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savedInstanceState</a:t>
            </a:r>
            <a:r>
              <a:rPr lang="en-US" sz="1600" dirty="0">
                <a:latin typeface="Courier New" panose="02070309020205020404" pitchFamily="49" charset="0"/>
                <a:cs typeface="Courier New" panose="02070309020205020404" pitchFamily="49" charset="0"/>
              </a:rPr>
              <a:t>);</a:t>
            </a:r>
          </a:p>
          <a:p>
            <a:pPr marL="342900" indent="-342900"/>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setContentView</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R.layout.activity_main</a:t>
            </a:r>
            <a:r>
              <a:rPr lang="en-US" sz="1600" dirty="0">
                <a:latin typeface="Courier New" panose="02070309020205020404" pitchFamily="49" charset="0"/>
                <a:cs typeface="Courier New" panose="02070309020205020404" pitchFamily="49" charset="0"/>
              </a:rPr>
              <a:t>);</a:t>
            </a:r>
          </a:p>
          <a:p>
            <a:pPr marL="342900" indent="-342900"/>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textView</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TextView</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findViewById</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R.id.hello</a:t>
            </a:r>
            <a:r>
              <a:rPr lang="en-US" sz="1600" dirty="0">
                <a:latin typeface="Courier New" panose="02070309020205020404" pitchFamily="49" charset="0"/>
                <a:cs typeface="Courier New" panose="02070309020205020404" pitchFamily="49" charset="0"/>
              </a:rPr>
              <a:t>);                </a:t>
            </a:r>
          </a:p>
          <a:p>
            <a:pPr marL="342900" indent="-342900"/>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WorkingClass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workingClass</a:t>
            </a:r>
            <a:r>
              <a:rPr lang="en-US" sz="1600" dirty="0">
                <a:latin typeface="Courier New" panose="02070309020205020404" pitchFamily="49" charset="0"/>
                <a:cs typeface="Courier New" panose="02070309020205020404" pitchFamily="49" charset="0"/>
              </a:rPr>
              <a:t> = new </a:t>
            </a:r>
            <a:r>
              <a:rPr lang="en-US" sz="1600" dirty="0" err="1">
                <a:latin typeface="Courier New" panose="02070309020205020404" pitchFamily="49" charset="0"/>
                <a:cs typeface="Courier New" panose="02070309020205020404" pitchFamily="49" charset="0"/>
              </a:rPr>
              <a:t>WorkingClass</a:t>
            </a:r>
            <a:r>
              <a:rPr lang="en-US" sz="1600" dirty="0">
                <a:latin typeface="Courier New" panose="02070309020205020404" pitchFamily="49" charset="0"/>
                <a:cs typeface="Courier New" panose="02070309020205020404" pitchFamily="49" charset="0"/>
              </a:rPr>
              <a:t>();</a:t>
            </a:r>
          </a:p>
          <a:p>
            <a:pPr marL="342900" indent="-342900"/>
            <a:r>
              <a:rPr lang="en-US" sz="1600" dirty="0">
                <a:latin typeface="Courier New" panose="02070309020205020404" pitchFamily="49" charset="0"/>
                <a:cs typeface="Courier New" panose="02070309020205020404" pitchFamily="49" charset="0"/>
              </a:rPr>
              <a:t>        Thread </a:t>
            </a:r>
            <a:r>
              <a:rPr lang="en-US" sz="1600" dirty="0" err="1">
                <a:latin typeface="Courier New" panose="02070309020205020404" pitchFamily="49" charset="0"/>
                <a:cs typeface="Courier New" panose="02070309020205020404" pitchFamily="49" charset="0"/>
              </a:rPr>
              <a:t>thread</a:t>
            </a:r>
            <a:r>
              <a:rPr lang="en-US" sz="1600" dirty="0">
                <a:latin typeface="Courier New" panose="02070309020205020404" pitchFamily="49" charset="0"/>
                <a:cs typeface="Courier New" panose="02070309020205020404" pitchFamily="49" charset="0"/>
              </a:rPr>
              <a:t> = new Thread(</a:t>
            </a:r>
            <a:r>
              <a:rPr lang="en-US" sz="1600" dirty="0" err="1">
                <a:latin typeface="Courier New" panose="02070309020205020404" pitchFamily="49" charset="0"/>
                <a:cs typeface="Courier New" panose="02070309020205020404" pitchFamily="49" charset="0"/>
              </a:rPr>
              <a:t>workingClass</a:t>
            </a:r>
            <a:r>
              <a:rPr lang="en-US" sz="1600" dirty="0">
                <a:latin typeface="Courier New" panose="02070309020205020404" pitchFamily="49" charset="0"/>
                <a:cs typeface="Courier New" panose="02070309020205020404" pitchFamily="49" charset="0"/>
              </a:rPr>
              <a:t>);</a:t>
            </a:r>
          </a:p>
          <a:p>
            <a:pPr marL="342900" indent="-342900"/>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thread.start</a:t>
            </a:r>
            <a:r>
              <a:rPr lang="en-US" sz="1600" dirty="0">
                <a:latin typeface="Courier New" panose="02070309020205020404" pitchFamily="49" charset="0"/>
                <a:cs typeface="Courier New" panose="02070309020205020404" pitchFamily="49" charset="0"/>
              </a:rPr>
              <a:t>();</a:t>
            </a:r>
          </a:p>
          <a:p>
            <a:pPr marL="342900" indent="-342900"/>
            <a:r>
              <a:rPr lang="en-US" sz="1600" dirty="0">
                <a:latin typeface="Courier New" panose="02070309020205020404" pitchFamily="49" charset="0"/>
                <a:cs typeface="Courier New" panose="02070309020205020404" pitchFamily="49" charset="0"/>
              </a:rPr>
              <a:t> }</a:t>
            </a:r>
          </a:p>
        </p:txBody>
      </p:sp>
      <p:sp>
        <p:nvSpPr>
          <p:cNvPr id="13" name="Rectangle 12"/>
          <p:cNvSpPr/>
          <p:nvPr/>
        </p:nvSpPr>
        <p:spPr>
          <a:xfrm>
            <a:off x="3011186" y="3195340"/>
            <a:ext cx="8660114" cy="2585323"/>
          </a:xfrm>
          <a:prstGeom prst="rect">
            <a:avLst/>
          </a:prstGeom>
          <a:ln>
            <a:solidFill>
              <a:schemeClr val="accent1"/>
            </a:solidFill>
          </a:ln>
        </p:spPr>
        <p:txBody>
          <a:bodyPr wrap="square">
            <a:spAutoFit/>
          </a:bodyPr>
          <a:lstStyle/>
          <a:p>
            <a:pPr marL="342900" indent="-342900"/>
            <a:r>
              <a:rPr lang="en-US" b="1" dirty="0"/>
              <a:t> </a:t>
            </a:r>
            <a:r>
              <a:rPr lang="en-US" sz="1600" b="1" dirty="0">
                <a:latin typeface="Courier New" panose="02070309020205020404" pitchFamily="49" charset="0"/>
                <a:cs typeface="Courier New" panose="02070309020205020404" pitchFamily="49" charset="0"/>
              </a:rPr>
              <a:t>class </a:t>
            </a:r>
            <a:r>
              <a:rPr lang="en-US" sz="1600" b="1" dirty="0" err="1">
                <a:latin typeface="Courier New" panose="02070309020205020404" pitchFamily="49" charset="0"/>
                <a:cs typeface="Courier New" panose="02070309020205020404" pitchFamily="49" charset="0"/>
              </a:rPr>
              <a:t>WorkingClass</a:t>
            </a:r>
            <a:r>
              <a:rPr lang="en-US" sz="1600" b="1" dirty="0">
                <a:latin typeface="Courier New" panose="02070309020205020404" pitchFamily="49" charset="0"/>
                <a:cs typeface="Courier New" panose="02070309020205020404" pitchFamily="49" charset="0"/>
              </a:rPr>
              <a:t> implements Runnable{</a:t>
            </a:r>
          </a:p>
          <a:p>
            <a:pPr marL="342900" indent="-342900"/>
            <a:r>
              <a:rPr lang="en-US" sz="1600" b="1" dirty="0">
                <a:latin typeface="Courier New" panose="02070309020205020404" pitchFamily="49" charset="0"/>
                <a:cs typeface="Courier New" panose="02070309020205020404" pitchFamily="49" charset="0"/>
              </a:rPr>
              <a:t>       public void run() {</a:t>
            </a:r>
          </a:p>
          <a:p>
            <a:pPr marL="342900" indent="-342900"/>
            <a:r>
              <a:rPr lang="en-US" sz="1600" b="1" dirty="0">
                <a:solidFill>
                  <a:srgbClr val="FF0000"/>
                </a:solidFill>
                <a:latin typeface="Courier New" panose="02070309020205020404" pitchFamily="49" charset="0"/>
                <a:cs typeface="Courier New" panose="02070309020205020404" pitchFamily="49" charset="0"/>
              </a:rPr>
              <a:t>			 </a:t>
            </a:r>
            <a:r>
              <a:rPr lang="en-US" sz="1600" b="1" dirty="0" err="1">
                <a:solidFill>
                  <a:srgbClr val="FF0000"/>
                </a:solidFill>
                <a:latin typeface="Courier New" panose="02070309020205020404" pitchFamily="49" charset="0"/>
                <a:cs typeface="Courier New" panose="02070309020205020404" pitchFamily="49" charset="0"/>
              </a:rPr>
              <a:t>textView.post</a:t>
            </a:r>
            <a:r>
              <a:rPr lang="en-US" sz="1600" b="1" dirty="0">
                <a:solidFill>
                  <a:srgbClr val="FF0000"/>
                </a:solidFill>
                <a:latin typeface="Courier New" panose="02070309020205020404" pitchFamily="49" charset="0"/>
                <a:cs typeface="Courier New" panose="02070309020205020404" pitchFamily="49" charset="0"/>
              </a:rPr>
              <a:t>(new Runnable() {</a:t>
            </a:r>
          </a:p>
          <a:p>
            <a:pPr marL="342900" indent="-342900"/>
            <a:r>
              <a:rPr lang="en-US" sz="1600" b="1" dirty="0">
                <a:solidFill>
                  <a:srgbClr val="FF0000"/>
                </a:solidFill>
                <a:latin typeface="Courier New" panose="02070309020205020404" pitchFamily="49" charset="0"/>
                <a:cs typeface="Courier New" panose="02070309020205020404" pitchFamily="49" charset="0"/>
              </a:rPr>
              <a:t>                @Override</a:t>
            </a:r>
          </a:p>
          <a:p>
            <a:pPr marL="342900" indent="-342900"/>
            <a:r>
              <a:rPr lang="en-US" sz="1600" b="1" dirty="0">
                <a:solidFill>
                  <a:srgbClr val="FF0000"/>
                </a:solidFill>
                <a:latin typeface="Courier New" panose="02070309020205020404" pitchFamily="49" charset="0"/>
                <a:cs typeface="Courier New" panose="02070309020205020404" pitchFamily="49" charset="0"/>
              </a:rPr>
              <a:t>                public void run() {</a:t>
            </a:r>
          </a:p>
          <a:p>
            <a:pPr marL="342900" indent="-342900"/>
            <a:r>
              <a:rPr lang="en-US" sz="1600" b="1" dirty="0">
                <a:solidFill>
                  <a:srgbClr val="FF0000"/>
                </a:solidFill>
                <a:latin typeface="Courier New" panose="02070309020205020404" pitchFamily="49" charset="0"/>
                <a:cs typeface="Courier New" panose="02070309020205020404" pitchFamily="49" charset="0"/>
              </a:rPr>
              <a:t>                    </a:t>
            </a:r>
            <a:r>
              <a:rPr lang="en-US" sz="1600" b="1" dirty="0" err="1">
                <a:solidFill>
                  <a:srgbClr val="FF0000"/>
                </a:solidFill>
                <a:latin typeface="Courier New" panose="02070309020205020404" pitchFamily="49" charset="0"/>
                <a:cs typeface="Courier New" panose="02070309020205020404" pitchFamily="49" charset="0"/>
              </a:rPr>
              <a:t>textView.setText</a:t>
            </a:r>
            <a:r>
              <a:rPr lang="en-US" sz="1600" b="1" dirty="0">
                <a:solidFill>
                  <a:srgbClr val="FF0000"/>
                </a:solidFill>
                <a:latin typeface="Courier New" panose="02070309020205020404" pitchFamily="49" charset="0"/>
                <a:cs typeface="Courier New" panose="02070309020205020404" pitchFamily="49" charset="0"/>
              </a:rPr>
              <a:t>("The job is done!");</a:t>
            </a:r>
          </a:p>
          <a:p>
            <a:pPr marL="342900" indent="-342900"/>
            <a:r>
              <a:rPr lang="en-US" sz="1600" b="1" dirty="0">
                <a:solidFill>
                  <a:srgbClr val="FF0000"/>
                </a:solidFill>
                <a:latin typeface="Courier New" panose="02070309020205020404" pitchFamily="49" charset="0"/>
                <a:cs typeface="Courier New" panose="02070309020205020404" pitchFamily="49" charset="0"/>
              </a:rPr>
              <a:t>                }</a:t>
            </a:r>
          </a:p>
          <a:p>
            <a:pPr marL="342900" indent="-342900"/>
            <a:r>
              <a:rPr lang="en-US" sz="1600" b="1" dirty="0">
                <a:solidFill>
                  <a:srgbClr val="FF0000"/>
                </a:solidFill>
                <a:latin typeface="Courier New" panose="02070309020205020404" pitchFamily="49" charset="0"/>
                <a:cs typeface="Courier New" panose="02070309020205020404" pitchFamily="49" charset="0"/>
              </a:rPr>
              <a:t>            });</a:t>
            </a:r>
          </a:p>
          <a:p>
            <a:pPr marL="342900" indent="-342900"/>
            <a:r>
              <a:rPr lang="en-US" sz="1600" b="1" dirty="0">
                <a:latin typeface="Courier New" panose="02070309020205020404" pitchFamily="49" charset="0"/>
                <a:cs typeface="Courier New" panose="02070309020205020404" pitchFamily="49" charset="0"/>
              </a:rPr>
              <a:t>        }</a:t>
            </a:r>
          </a:p>
          <a:p>
            <a:pPr marL="342900" indent="-342900"/>
            <a:r>
              <a:rPr lang="en-US" sz="1600" b="1" dirty="0">
                <a:latin typeface="Courier New" panose="02070309020205020404" pitchFamily="49" charset="0"/>
                <a:cs typeface="Courier New" panose="02070309020205020404" pitchFamily="49" charset="0"/>
              </a:rPr>
              <a:t>    } </a:t>
            </a:r>
          </a:p>
        </p:txBody>
      </p:sp>
    </p:spTree>
    <p:extLst>
      <p:ext uri="{BB962C8B-B14F-4D97-AF65-F5344CB8AC3E}">
        <p14:creationId xmlns:p14="http://schemas.microsoft.com/office/powerpoint/2010/main" val="23400454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9713221" cy="646331"/>
          </a:xfrm>
          <a:prstGeom prst="rect">
            <a:avLst/>
          </a:prstGeom>
          <a:noFill/>
        </p:spPr>
        <p:txBody>
          <a:bodyPr wrap="square" rtlCol="0">
            <a:spAutoFit/>
          </a:bodyPr>
          <a:lstStyle/>
          <a:p>
            <a:r>
              <a:rPr lang="en-US" sz="3600" dirty="0"/>
              <a:t>REST API. Retrofit. Asynchronous calls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60</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097" y="897196"/>
            <a:ext cx="11359501" cy="4524315"/>
          </a:xfrm>
          <a:prstGeom prst="rect">
            <a:avLst/>
          </a:prstGeom>
        </p:spPr>
        <p:txBody>
          <a:bodyPr wrap="square">
            <a:spAutoFit/>
          </a:bodyPr>
          <a:lstStyle/>
          <a:p>
            <a:r>
              <a:rPr lang="en-US" dirty="0"/>
              <a:t>Retrofit performs and handles the method execution in a separated thread. The Callback class is generic and maps your defined return type. Using asynchronous requests forces you to implement a Callback with its two callback methods: success and failure. The following code snippet illustrates an exemplary implementation.</a:t>
            </a:r>
          </a:p>
          <a:p>
            <a:endParaRPr lang="en-US" dirty="0"/>
          </a:p>
          <a:p>
            <a:r>
              <a:rPr lang="en-US" b="1" i="1" dirty="0" err="1"/>
              <a:t>App.getApi</a:t>
            </a:r>
            <a:r>
              <a:rPr lang="en-US" b="1" i="1" dirty="0"/>
              <a:t>().</a:t>
            </a:r>
            <a:r>
              <a:rPr lang="en-US" b="1" i="1" dirty="0" err="1"/>
              <a:t>getData</a:t>
            </a:r>
            <a:r>
              <a:rPr lang="en-US" b="1" i="1" dirty="0"/>
              <a:t>("bash.</a:t>
            </a:r>
            <a:r>
              <a:rPr lang="en-US" b="1" i="1" dirty="0" err="1"/>
              <a:t>im</a:t>
            </a:r>
            <a:r>
              <a:rPr lang="en-US" b="1" i="1" dirty="0"/>
              <a:t>","bash", 50).</a:t>
            </a:r>
            <a:r>
              <a:rPr lang="en-US" b="1" i="1" dirty="0" err="1"/>
              <a:t>enqueue</a:t>
            </a:r>
            <a:r>
              <a:rPr lang="en-US" b="1" i="1" dirty="0"/>
              <a:t>(new Callback&lt;List&lt;</a:t>
            </a:r>
            <a:r>
              <a:rPr lang="en-US" b="1" i="1" dirty="0" err="1"/>
              <a:t>PostModel</a:t>
            </a:r>
            <a:r>
              <a:rPr lang="en-US" b="1" i="1" dirty="0"/>
              <a:t>&gt;&gt;() {</a:t>
            </a:r>
          </a:p>
          <a:p>
            <a:r>
              <a:rPr lang="en-US" b="1" i="1" dirty="0"/>
              <a:t>            @Override</a:t>
            </a:r>
          </a:p>
          <a:p>
            <a:r>
              <a:rPr lang="en-US" b="1" i="1" dirty="0"/>
              <a:t>            public void </a:t>
            </a:r>
            <a:r>
              <a:rPr lang="en-US" b="1" i="1" dirty="0" err="1"/>
              <a:t>onResponse</a:t>
            </a:r>
            <a:r>
              <a:rPr lang="en-US" b="1" i="1" dirty="0"/>
              <a:t>(Call&lt;List&lt;</a:t>
            </a:r>
            <a:r>
              <a:rPr lang="en-US" b="1" i="1" dirty="0" err="1"/>
              <a:t>PostModel</a:t>
            </a:r>
            <a:r>
              <a:rPr lang="en-US" b="1" i="1" dirty="0"/>
              <a:t>&gt;&gt; call, Response&lt;List&lt;</a:t>
            </a:r>
            <a:r>
              <a:rPr lang="en-US" b="1" i="1" dirty="0" err="1"/>
              <a:t>PostModel</a:t>
            </a:r>
            <a:r>
              <a:rPr lang="en-US" b="1" i="1" dirty="0"/>
              <a:t>&gt;&gt; response) {</a:t>
            </a:r>
          </a:p>
          <a:p>
            <a:r>
              <a:rPr lang="en-US" b="1" i="1" dirty="0"/>
              <a:t>                </a:t>
            </a:r>
            <a:r>
              <a:rPr lang="en-US" b="1" i="1" dirty="0" err="1"/>
              <a:t>posts.addAll</a:t>
            </a:r>
            <a:r>
              <a:rPr lang="en-US" b="1" i="1" dirty="0"/>
              <a:t>(</a:t>
            </a:r>
            <a:r>
              <a:rPr lang="en-US" b="1" i="1" dirty="0" err="1"/>
              <a:t>response.body</a:t>
            </a:r>
            <a:r>
              <a:rPr lang="en-US" b="1" i="1" dirty="0"/>
              <a:t>());</a:t>
            </a:r>
          </a:p>
          <a:p>
            <a:r>
              <a:rPr lang="en-US" b="1" i="1" dirty="0"/>
              <a:t>                </a:t>
            </a:r>
            <a:r>
              <a:rPr lang="en-US" b="1" i="1" dirty="0" err="1"/>
              <a:t>recyclerView.getAdapter</a:t>
            </a:r>
            <a:r>
              <a:rPr lang="en-US" b="1" i="1" dirty="0"/>
              <a:t>().</a:t>
            </a:r>
            <a:r>
              <a:rPr lang="en-US" b="1" i="1" dirty="0" err="1"/>
              <a:t>notifyDataSetChanged</a:t>
            </a:r>
            <a:r>
              <a:rPr lang="en-US" b="1" i="1" dirty="0"/>
              <a:t>();</a:t>
            </a:r>
          </a:p>
          <a:p>
            <a:r>
              <a:rPr lang="en-US" b="1" i="1" dirty="0"/>
              <a:t>            }</a:t>
            </a:r>
          </a:p>
          <a:p>
            <a:endParaRPr lang="en-US" b="1" i="1" dirty="0"/>
          </a:p>
          <a:p>
            <a:r>
              <a:rPr lang="en-US" b="1" i="1" dirty="0"/>
              <a:t>            @Override</a:t>
            </a:r>
          </a:p>
          <a:p>
            <a:r>
              <a:rPr lang="en-US" b="1" i="1" dirty="0"/>
              <a:t>            public void </a:t>
            </a:r>
            <a:r>
              <a:rPr lang="en-US" b="1" i="1" dirty="0" err="1"/>
              <a:t>onFailure</a:t>
            </a:r>
            <a:r>
              <a:rPr lang="en-US" b="1" i="1" dirty="0"/>
              <a:t>(Call&lt;List&lt;</a:t>
            </a:r>
            <a:r>
              <a:rPr lang="en-US" b="1" i="1" dirty="0" err="1"/>
              <a:t>PostModel</a:t>
            </a:r>
            <a:r>
              <a:rPr lang="en-US" b="1" i="1" dirty="0"/>
              <a:t>&gt;&gt; call, </a:t>
            </a:r>
            <a:r>
              <a:rPr lang="en-US" b="1" i="1" dirty="0" err="1"/>
              <a:t>Throwable</a:t>
            </a:r>
            <a:r>
              <a:rPr lang="en-US" b="1" i="1" dirty="0"/>
              <a:t> t) {</a:t>
            </a:r>
          </a:p>
          <a:p>
            <a:r>
              <a:rPr lang="en-US" b="1" i="1" dirty="0"/>
              <a:t>                </a:t>
            </a:r>
            <a:r>
              <a:rPr lang="en-US" b="1" i="1" dirty="0" err="1"/>
              <a:t>Toast.makeText</a:t>
            </a:r>
            <a:r>
              <a:rPr lang="en-US" b="1" i="1" dirty="0"/>
              <a:t>(</a:t>
            </a:r>
            <a:r>
              <a:rPr lang="en-US" b="1" i="1" dirty="0" err="1"/>
              <a:t>MainActivity.this</a:t>
            </a:r>
            <a:r>
              <a:rPr lang="en-US" b="1" i="1" dirty="0"/>
              <a:t>, "An error occurred during networking", </a:t>
            </a:r>
            <a:r>
              <a:rPr lang="en-US" b="1" i="1" dirty="0" err="1"/>
              <a:t>Toast.LENGTH_SHORT</a:t>
            </a:r>
            <a:r>
              <a:rPr lang="en-US" b="1" i="1" dirty="0"/>
              <a:t>).show();</a:t>
            </a:r>
          </a:p>
          <a:p>
            <a:r>
              <a:rPr lang="en-US" b="1" i="1" dirty="0"/>
              <a:t>            }</a:t>
            </a:r>
          </a:p>
          <a:p>
            <a:r>
              <a:rPr lang="en-US" b="1" i="1" dirty="0"/>
              <a:t>});</a:t>
            </a:r>
            <a:endParaRPr lang="ru-RU" b="1" i="1" dirty="0"/>
          </a:p>
        </p:txBody>
      </p:sp>
    </p:spTree>
    <p:extLst>
      <p:ext uri="{BB962C8B-B14F-4D97-AF65-F5344CB8AC3E}">
        <p14:creationId xmlns:p14="http://schemas.microsoft.com/office/powerpoint/2010/main" val="22647830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9713221" cy="646331"/>
          </a:xfrm>
          <a:prstGeom prst="rect">
            <a:avLst/>
          </a:prstGeom>
          <a:noFill/>
        </p:spPr>
        <p:txBody>
          <a:bodyPr wrap="square" rtlCol="0">
            <a:spAutoFit/>
          </a:bodyPr>
          <a:lstStyle/>
          <a:p>
            <a:r>
              <a:rPr lang="en-US" sz="3600" dirty="0"/>
              <a:t>REST API. Retrofit. Converters.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61</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26099" y="897196"/>
            <a:ext cx="11219801" cy="5355312"/>
          </a:xfrm>
          <a:prstGeom prst="rect">
            <a:avLst/>
          </a:prstGeom>
        </p:spPr>
        <p:txBody>
          <a:bodyPr wrap="square">
            <a:spAutoFit/>
          </a:bodyPr>
          <a:lstStyle/>
          <a:p>
            <a:r>
              <a:rPr lang="en-US" dirty="0"/>
              <a:t>Retrofit is the class through which your API interfaces are turned into callable objects. By default, Retrofit will give you sane defaults for your platform but it allows for customization.</a:t>
            </a:r>
          </a:p>
          <a:p>
            <a:endParaRPr lang="en-US" dirty="0"/>
          </a:p>
          <a:p>
            <a:r>
              <a:rPr lang="en-US" b="1" dirty="0"/>
              <a:t>CONVERTERS</a:t>
            </a:r>
          </a:p>
          <a:p>
            <a:endParaRPr lang="en-US" dirty="0"/>
          </a:p>
          <a:p>
            <a:r>
              <a:rPr lang="en-US" dirty="0"/>
              <a:t>By default, Retrofit can only </a:t>
            </a:r>
            <a:r>
              <a:rPr lang="en-US" dirty="0" err="1"/>
              <a:t>deserialize</a:t>
            </a:r>
            <a:r>
              <a:rPr lang="en-US" dirty="0"/>
              <a:t> HTTP bodies into </a:t>
            </a:r>
            <a:r>
              <a:rPr lang="en-US" dirty="0" err="1"/>
              <a:t>OkHttp's</a:t>
            </a:r>
            <a:r>
              <a:rPr lang="en-US" dirty="0"/>
              <a:t> </a:t>
            </a:r>
            <a:r>
              <a:rPr lang="en-US" dirty="0" err="1"/>
              <a:t>ResponseBody</a:t>
            </a:r>
            <a:r>
              <a:rPr lang="en-US" dirty="0"/>
              <a:t> type and it can only accept its </a:t>
            </a:r>
            <a:r>
              <a:rPr lang="en-US" dirty="0" err="1"/>
              <a:t>RequestBody</a:t>
            </a:r>
            <a:r>
              <a:rPr lang="en-US" dirty="0"/>
              <a:t> type for @Body.</a:t>
            </a:r>
          </a:p>
          <a:p>
            <a:endParaRPr lang="en-US" dirty="0"/>
          </a:p>
          <a:p>
            <a:r>
              <a:rPr lang="en-US" dirty="0"/>
              <a:t>Converters can be added to support other types. Six sibling modules adapt popular serialization libraries for your convenience.</a:t>
            </a:r>
          </a:p>
          <a:p>
            <a:endParaRPr lang="en-US" dirty="0"/>
          </a:p>
          <a:p>
            <a:pPr marL="285750" indent="-285750">
              <a:buFont typeface="Arial" panose="020B0604020202020204" pitchFamily="34" charset="0"/>
              <a:buChar char="•"/>
            </a:pPr>
            <a:r>
              <a:rPr lang="en-US" dirty="0" err="1"/>
              <a:t>Gson</a:t>
            </a:r>
            <a:r>
              <a:rPr lang="en-US" dirty="0"/>
              <a:t>: com.squareup.retrofit2:converter-gson</a:t>
            </a:r>
          </a:p>
          <a:p>
            <a:pPr marL="285750" indent="-285750">
              <a:buFont typeface="Arial" panose="020B0604020202020204" pitchFamily="34" charset="0"/>
              <a:buChar char="•"/>
            </a:pPr>
            <a:r>
              <a:rPr lang="en-US" dirty="0"/>
              <a:t>Jackson: com.squareup.retrofit2:converter-jackson</a:t>
            </a:r>
          </a:p>
          <a:p>
            <a:pPr marL="285750" indent="-285750">
              <a:buFont typeface="Arial" panose="020B0604020202020204" pitchFamily="34" charset="0"/>
              <a:buChar char="•"/>
            </a:pPr>
            <a:r>
              <a:rPr lang="en-US" dirty="0"/>
              <a:t>Moshi: com.squareup.retrofit2:converter-moshi</a:t>
            </a:r>
          </a:p>
          <a:p>
            <a:pPr marL="285750" indent="-285750">
              <a:buFont typeface="Arial" panose="020B0604020202020204" pitchFamily="34" charset="0"/>
              <a:buChar char="•"/>
            </a:pPr>
            <a:r>
              <a:rPr lang="en-US" dirty="0" err="1"/>
              <a:t>Protobuf</a:t>
            </a:r>
            <a:r>
              <a:rPr lang="en-US" dirty="0"/>
              <a:t>: com.squareup.retrofit2:converter-protobuf</a:t>
            </a:r>
          </a:p>
          <a:p>
            <a:pPr marL="285750" indent="-285750">
              <a:buFont typeface="Arial" panose="020B0604020202020204" pitchFamily="34" charset="0"/>
              <a:buChar char="•"/>
            </a:pPr>
            <a:r>
              <a:rPr lang="en-US" dirty="0"/>
              <a:t>Wire: com.squareup.retrofit2:converter-wire</a:t>
            </a:r>
          </a:p>
          <a:p>
            <a:pPr marL="285750" indent="-285750">
              <a:buFont typeface="Arial" panose="020B0604020202020204" pitchFamily="34" charset="0"/>
              <a:buChar char="•"/>
            </a:pPr>
            <a:r>
              <a:rPr lang="en-US" dirty="0"/>
              <a:t>Simple XML: com.squareup.retrofit2:converter-simplexml</a:t>
            </a:r>
          </a:p>
          <a:p>
            <a:pPr marL="285750" indent="-285750">
              <a:buFont typeface="Arial" panose="020B0604020202020204" pitchFamily="34" charset="0"/>
              <a:buChar char="•"/>
            </a:pPr>
            <a:r>
              <a:rPr lang="en-US" dirty="0"/>
              <a:t>Scalars (primitives, boxed, and String): com.squareup.retrofit2:converter-scalars</a:t>
            </a:r>
          </a:p>
          <a:p>
            <a:endParaRPr lang="en-US" dirty="0"/>
          </a:p>
        </p:txBody>
      </p:sp>
    </p:spTree>
    <p:extLst>
      <p:ext uri="{BB962C8B-B14F-4D97-AF65-F5344CB8AC3E}">
        <p14:creationId xmlns:p14="http://schemas.microsoft.com/office/powerpoint/2010/main" val="28695477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9713221" cy="646331"/>
          </a:xfrm>
          <a:prstGeom prst="rect">
            <a:avLst/>
          </a:prstGeom>
          <a:noFill/>
        </p:spPr>
        <p:txBody>
          <a:bodyPr wrap="square" rtlCol="0">
            <a:spAutoFit/>
          </a:bodyPr>
          <a:lstStyle/>
          <a:p>
            <a:r>
              <a:rPr lang="en-US" sz="3600" dirty="0"/>
              <a:t>REST API. Retrofit. Converters.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62</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26099" y="1076034"/>
            <a:ext cx="11219801" cy="1754326"/>
          </a:xfrm>
          <a:prstGeom prst="rect">
            <a:avLst/>
          </a:prstGeom>
        </p:spPr>
        <p:txBody>
          <a:bodyPr wrap="square">
            <a:spAutoFit/>
          </a:bodyPr>
          <a:lstStyle/>
          <a:p>
            <a:r>
              <a:rPr lang="en-US" b="1" dirty="0"/>
              <a:t>CUSTOM CONVERTERS</a:t>
            </a:r>
          </a:p>
          <a:p>
            <a:endParaRPr lang="en-US" dirty="0"/>
          </a:p>
          <a:p>
            <a:r>
              <a:rPr lang="en-US" dirty="0"/>
              <a:t>If you need to communicate with an API that uses a content-format that Retrofit does not support out of the box (e.g. YAML, txt, custom format) or you wish to use a different library to implement an existing format, you can easily create your own converter. Create a class that extends the </a:t>
            </a:r>
            <a:r>
              <a:rPr lang="en-US" dirty="0" err="1"/>
              <a:t>Converter.Factory</a:t>
            </a:r>
            <a:r>
              <a:rPr lang="en-US" dirty="0"/>
              <a:t> class and pass in an instance when building your adapter.</a:t>
            </a:r>
            <a:endParaRPr lang="ru-RU" dirty="0"/>
          </a:p>
        </p:txBody>
      </p:sp>
    </p:spTree>
    <p:extLst>
      <p:ext uri="{BB962C8B-B14F-4D97-AF65-F5344CB8AC3E}">
        <p14:creationId xmlns:p14="http://schemas.microsoft.com/office/powerpoint/2010/main" val="34967958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9713221" cy="646331"/>
          </a:xfrm>
          <a:prstGeom prst="rect">
            <a:avLst/>
          </a:prstGeom>
          <a:noFill/>
        </p:spPr>
        <p:txBody>
          <a:bodyPr wrap="square" rtlCol="0">
            <a:spAutoFit/>
          </a:bodyPr>
          <a:lstStyle/>
          <a:p>
            <a:r>
              <a:rPr lang="en-US" sz="3600" dirty="0"/>
              <a:t>Retrofit. Pros and Cons.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63</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26099" y="1052172"/>
            <a:ext cx="6096000" cy="2585323"/>
          </a:xfrm>
          <a:prstGeom prst="rect">
            <a:avLst/>
          </a:prstGeom>
        </p:spPr>
        <p:txBody>
          <a:bodyPr>
            <a:spAutoFit/>
          </a:bodyPr>
          <a:lstStyle/>
          <a:p>
            <a:r>
              <a:rPr lang="en-US" b="1" dirty="0">
                <a:solidFill>
                  <a:srgbClr val="00B050"/>
                </a:solidFill>
              </a:rPr>
              <a:t>Pros:</a:t>
            </a:r>
          </a:p>
          <a:p>
            <a:pPr marL="457200" lvl="0" indent="-228600">
              <a:buFont typeface="Arial"/>
              <a:buChar char="●"/>
            </a:pPr>
            <a:r>
              <a:rPr lang="en" dirty="0"/>
              <a:t>Super easy to use</a:t>
            </a:r>
          </a:p>
          <a:p>
            <a:pPr marL="457200" lvl="0" indent="-228600">
              <a:buFont typeface="Arial"/>
              <a:buChar char="●"/>
            </a:pPr>
            <a:r>
              <a:rPr lang="en" dirty="0"/>
              <a:t>Minimal boilerplate coding</a:t>
            </a:r>
          </a:p>
          <a:p>
            <a:pPr marL="457200" lvl="0" indent="-228600">
              <a:buFont typeface="Arial"/>
              <a:buChar char="●"/>
            </a:pPr>
            <a:r>
              <a:rPr lang="en" dirty="0"/>
              <a:t>Easy to read</a:t>
            </a:r>
          </a:p>
          <a:p>
            <a:pPr marL="457200" lvl="0" indent="-228600">
              <a:buFont typeface="Arial"/>
              <a:buChar char="●"/>
            </a:pPr>
            <a:r>
              <a:rPr lang="en" dirty="0"/>
              <a:t>Easy to make changes</a:t>
            </a:r>
          </a:p>
          <a:p>
            <a:pPr marL="457200" lvl="0" indent="-228600">
              <a:spcBef>
                <a:spcPts val="0"/>
              </a:spcBef>
              <a:buFont typeface="Arial"/>
              <a:buChar char="●"/>
            </a:pPr>
            <a:r>
              <a:rPr lang="en" dirty="0"/>
              <a:t>Lightweight - no-frills and gets out of the way</a:t>
            </a:r>
          </a:p>
          <a:p>
            <a:r>
              <a:rPr lang="en-US" b="1" dirty="0">
                <a:solidFill>
                  <a:srgbClr val="FF0000"/>
                </a:solidFill>
              </a:rPr>
              <a:t>Cons:</a:t>
            </a:r>
          </a:p>
          <a:p>
            <a:pPr marL="457200" lvl="0" indent="-228600">
              <a:buFont typeface="Arial"/>
              <a:buChar char="●"/>
            </a:pPr>
            <a:r>
              <a:rPr lang="en" dirty="0"/>
              <a:t>Lack of control over URL generation</a:t>
            </a:r>
          </a:p>
          <a:p>
            <a:pPr marL="457200" lvl="0" indent="-228600">
              <a:buFont typeface="Arial"/>
              <a:buChar char="●"/>
            </a:pPr>
            <a:r>
              <a:rPr lang="en" dirty="0"/>
              <a:t>No request caching</a:t>
            </a:r>
          </a:p>
        </p:txBody>
      </p:sp>
    </p:spTree>
    <p:extLst>
      <p:ext uri="{BB962C8B-B14F-4D97-AF65-F5344CB8AC3E}">
        <p14:creationId xmlns:p14="http://schemas.microsoft.com/office/powerpoint/2010/main" val="16783369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9713221" cy="646331"/>
          </a:xfrm>
          <a:prstGeom prst="rect">
            <a:avLst/>
          </a:prstGeom>
          <a:noFill/>
        </p:spPr>
        <p:txBody>
          <a:bodyPr wrap="square" rtlCol="0">
            <a:spAutoFit/>
          </a:bodyPr>
          <a:lstStyle/>
          <a:p>
            <a:r>
              <a:rPr lang="en-US" sz="3600" dirty="0"/>
              <a:t>REST API. Retrofit vs Volley</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64</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Shape 228"/>
          <p:cNvGraphicFramePr/>
          <p:nvPr>
            <p:extLst>
              <p:ext uri="{D42A27DB-BD31-4B8C-83A1-F6EECF244321}">
                <p14:modId xmlns:p14="http://schemas.microsoft.com/office/powerpoint/2010/main" val="872092773"/>
              </p:ext>
            </p:extLst>
          </p:nvPr>
        </p:nvGraphicFramePr>
        <p:xfrm>
          <a:off x="426098" y="1076034"/>
          <a:ext cx="8603602" cy="5188896"/>
        </p:xfrm>
        <a:graphic>
          <a:graphicData uri="http://schemas.openxmlformats.org/drawingml/2006/table">
            <a:tbl>
              <a:tblPr firstCol="1" bandRow="1">
                <a:noFill/>
              </a:tblPr>
              <a:tblGrid>
                <a:gridCol w="1607266">
                  <a:extLst>
                    <a:ext uri="{9D8B030D-6E8A-4147-A177-3AD203B41FA5}">
                      <a16:colId xmlns:a16="http://schemas.microsoft.com/office/drawing/2014/main" val="20000"/>
                    </a:ext>
                  </a:extLst>
                </a:gridCol>
                <a:gridCol w="3592713">
                  <a:extLst>
                    <a:ext uri="{9D8B030D-6E8A-4147-A177-3AD203B41FA5}">
                      <a16:colId xmlns:a16="http://schemas.microsoft.com/office/drawing/2014/main" val="20001"/>
                    </a:ext>
                  </a:extLst>
                </a:gridCol>
                <a:gridCol w="3403623">
                  <a:extLst>
                    <a:ext uri="{9D8B030D-6E8A-4147-A177-3AD203B41FA5}">
                      <a16:colId xmlns:a16="http://schemas.microsoft.com/office/drawing/2014/main" val="20002"/>
                    </a:ext>
                  </a:extLst>
                </a:gridCol>
              </a:tblGrid>
              <a:tr h="684105">
                <a:tc>
                  <a:txBody>
                    <a:bodyPr/>
                    <a:lstStyle/>
                    <a:p>
                      <a:pPr algn="ctr"/>
                      <a:endParaRPr lang="ru-RU" sz="1800" dirty="0">
                        <a:latin typeface="+mn-lt"/>
                      </a:endParaRPr>
                    </a:p>
                  </a:txBody>
                  <a:tcPr anchor="ctr">
                    <a:lnL w="9525" cap="flat" cmpd="sng">
                      <a:solidFill>
                        <a:srgbClr val="9FC5E8"/>
                      </a:solidFill>
                      <a:prstDash val="solid"/>
                      <a:round/>
                      <a:headEnd type="none" w="med" len="med"/>
                      <a:tailEnd type="none" w="med" len="med"/>
                    </a:lnL>
                    <a:lnR w="9525" cap="flat" cmpd="sng">
                      <a:solidFill>
                        <a:srgbClr val="9FC5E8"/>
                      </a:solidFill>
                      <a:prstDash val="solid"/>
                      <a:round/>
                      <a:headEnd type="none" w="med" len="med"/>
                      <a:tailEnd type="none" w="med" len="med"/>
                    </a:lnR>
                    <a:lnT w="9525" cap="flat" cmpd="sng">
                      <a:solidFill>
                        <a:srgbClr val="9FC5E8"/>
                      </a:solidFill>
                      <a:prstDash val="solid"/>
                      <a:round/>
                      <a:headEnd type="none" w="med" len="med"/>
                      <a:tailEnd type="none" w="med" len="med"/>
                    </a:lnT>
                    <a:lnB w="9525" cap="flat" cmpd="sng">
                      <a:solidFill>
                        <a:srgbClr val="9FC5E8"/>
                      </a:solidFill>
                      <a:prstDash val="solid"/>
                      <a:round/>
                      <a:headEnd type="none" w="med" len="med"/>
                      <a:tailEnd type="none" w="med" len="med"/>
                    </a:lnB>
                  </a:tcPr>
                </a:tc>
                <a:tc>
                  <a:txBody>
                    <a:bodyPr/>
                    <a:lstStyle/>
                    <a:p>
                      <a:pPr algn="ctr"/>
                      <a:r>
                        <a:rPr lang="en-US" sz="1800" b="1">
                          <a:latin typeface="+mn-lt"/>
                        </a:rPr>
                        <a:t>Retrofit</a:t>
                      </a:r>
                      <a:endParaRPr lang="ru-RU" sz="1800" b="1" dirty="0">
                        <a:latin typeface="+mn-lt"/>
                      </a:endParaRPr>
                    </a:p>
                  </a:txBody>
                  <a:tcPr anchor="ctr">
                    <a:lnL w="9525" cap="flat" cmpd="sng" algn="ctr">
                      <a:solidFill>
                        <a:srgbClr val="9FC5E8"/>
                      </a:solidFill>
                      <a:prstDash val="solid"/>
                      <a:round/>
                      <a:headEnd type="none" w="med" len="med"/>
                      <a:tailEnd type="none" w="med" len="med"/>
                    </a:lnL>
                    <a:lnR w="9525" cap="flat" cmpd="sng" algn="ctr">
                      <a:solidFill>
                        <a:srgbClr val="9FC5E8"/>
                      </a:solidFill>
                      <a:prstDash val="solid"/>
                      <a:round/>
                      <a:headEnd type="none" w="med" len="med"/>
                      <a:tailEnd type="none" w="med" len="med"/>
                    </a:lnR>
                    <a:lnT w="9525" cap="flat" cmpd="sng">
                      <a:solidFill>
                        <a:srgbClr val="9FC5E8"/>
                      </a:solidFill>
                      <a:prstDash val="solid"/>
                      <a:round/>
                      <a:headEnd type="none" w="med" len="med"/>
                      <a:tailEnd type="none" w="med" len="med"/>
                    </a:lnT>
                    <a:lnB w="9525" cap="flat" cmpd="sng" algn="ctr">
                      <a:solidFill>
                        <a:srgbClr val="9FC5E8"/>
                      </a:solidFill>
                      <a:prstDash val="solid"/>
                      <a:round/>
                      <a:headEnd type="none" w="med" len="med"/>
                      <a:tailEnd type="none" w="med" len="med"/>
                    </a:lnB>
                  </a:tcPr>
                </a:tc>
                <a:tc>
                  <a:txBody>
                    <a:bodyPr/>
                    <a:lstStyle/>
                    <a:p>
                      <a:pPr algn="ctr"/>
                      <a:r>
                        <a:rPr lang="en-US" sz="1800" b="1">
                          <a:latin typeface="+mn-lt"/>
                        </a:rPr>
                        <a:t>Volley</a:t>
                      </a:r>
                      <a:endParaRPr lang="ru-RU" sz="1800" b="1" dirty="0">
                        <a:latin typeface="+mn-lt"/>
                      </a:endParaRPr>
                    </a:p>
                  </a:txBody>
                  <a:tcPr anchor="ctr">
                    <a:lnL w="9525" cap="flat" cmpd="sng">
                      <a:solidFill>
                        <a:srgbClr val="9FC5E8"/>
                      </a:solidFill>
                      <a:prstDash val="solid"/>
                      <a:round/>
                      <a:headEnd type="none" w="med" len="med"/>
                      <a:tailEnd type="none" w="med" len="med"/>
                    </a:lnL>
                    <a:lnR w="9525" cap="flat" cmpd="sng" algn="ctr">
                      <a:solidFill>
                        <a:srgbClr val="9FC5E8"/>
                      </a:solidFill>
                      <a:prstDash val="solid"/>
                      <a:round/>
                      <a:headEnd type="none" w="med" len="med"/>
                      <a:tailEnd type="none" w="med" len="med"/>
                    </a:lnR>
                    <a:lnT w="9525" cap="flat" cmpd="sng">
                      <a:solidFill>
                        <a:srgbClr val="9FC5E8"/>
                      </a:solidFill>
                      <a:prstDash val="solid"/>
                      <a:round/>
                      <a:headEnd type="none" w="med" len="med"/>
                      <a:tailEnd type="none" w="med" len="med"/>
                    </a:lnT>
                    <a:lnB w="9525" cap="flat" cmpd="sng" algn="ctr">
                      <a:solidFill>
                        <a:srgbClr val="9FC5E8"/>
                      </a:solidFill>
                      <a:prstDash val="solid"/>
                      <a:round/>
                      <a:headEnd type="none" w="med" len="med"/>
                      <a:tailEnd type="none" w="med" len="med"/>
                    </a:lnB>
                  </a:tcPr>
                </a:tc>
                <a:extLst>
                  <a:ext uri="{0D108BD9-81ED-4DB2-BD59-A6C34878D82A}">
                    <a16:rowId xmlns:a16="http://schemas.microsoft.com/office/drawing/2014/main" val="10000"/>
                  </a:ext>
                </a:extLst>
              </a:tr>
              <a:tr h="684105">
                <a:tc>
                  <a:txBody>
                    <a:bodyPr/>
                    <a:lstStyle/>
                    <a:p>
                      <a:pPr algn="ctr"/>
                      <a:r>
                        <a:rPr lang="en-US" sz="1800" b="0" dirty="0">
                          <a:latin typeface="+mn-lt"/>
                          <a:cs typeface="Arial" pitchFamily="34" charset="0"/>
                        </a:rPr>
                        <a:t>Integration</a:t>
                      </a:r>
                      <a:endParaRPr lang="ru-RU" sz="1800" b="0" dirty="0">
                        <a:latin typeface="+mn-lt"/>
                        <a:cs typeface="Arial" pitchFamily="34" charset="0"/>
                      </a:endParaRPr>
                    </a:p>
                  </a:txBody>
                  <a:tcPr anchor="ctr">
                    <a:lnL w="9525" cap="flat" cmpd="sng">
                      <a:solidFill>
                        <a:srgbClr val="9FC5E8"/>
                      </a:solidFill>
                      <a:prstDash val="solid"/>
                      <a:round/>
                      <a:headEnd type="none" w="med" len="med"/>
                      <a:tailEnd type="none" w="med" len="med"/>
                    </a:lnL>
                    <a:lnR w="9525" cap="flat" cmpd="sng">
                      <a:solidFill>
                        <a:srgbClr val="9FC5E8"/>
                      </a:solidFill>
                      <a:prstDash val="solid"/>
                      <a:round/>
                      <a:headEnd type="none" w="med" len="med"/>
                      <a:tailEnd type="none" w="med" len="med"/>
                    </a:lnR>
                    <a:lnT w="9525" cap="flat" cmpd="sng">
                      <a:solidFill>
                        <a:srgbClr val="9FC5E8"/>
                      </a:solidFill>
                      <a:prstDash val="solid"/>
                      <a:round/>
                      <a:headEnd type="none" w="med" len="med"/>
                      <a:tailEnd type="none" w="med" len="med"/>
                    </a:lnT>
                    <a:lnB w="9525" cap="flat" cmpd="sng">
                      <a:solidFill>
                        <a:srgbClr val="9FC5E8"/>
                      </a:solidFill>
                      <a:prstDash val="solid"/>
                      <a:round/>
                      <a:headEnd type="none" w="med" len="med"/>
                      <a:tailEnd type="none" w="med" len="med"/>
                    </a:lnB>
                    <a:solidFill>
                      <a:srgbClr val="CFE2F3"/>
                    </a:solidFill>
                  </a:tcPr>
                </a:tc>
                <a:tc>
                  <a:txBody>
                    <a:bodyPr/>
                    <a:lstStyle/>
                    <a:p>
                      <a:pPr algn="ctr"/>
                      <a:r>
                        <a:rPr kumimoji="0" lang="en-US" sz="1800" b="0" kern="1200" dirty="0">
                          <a:effectLst/>
                          <a:latin typeface="+mn-lt"/>
                          <a:cs typeface="Arial" pitchFamily="34" charset="0"/>
                        </a:rPr>
                        <a:t>compile 'com.squareup.retrofit2:retrofit:2.3.0‘</a:t>
                      </a:r>
                      <a:endParaRPr kumimoji="0" lang="en-US" sz="1800" b="0" kern="1200" dirty="0">
                        <a:solidFill>
                          <a:schemeClr val="dk1"/>
                        </a:solidFill>
                        <a:effectLst/>
                        <a:latin typeface="+mn-lt"/>
                        <a:ea typeface="+mn-ea"/>
                        <a:cs typeface="Arial" pitchFamily="34" charset="0"/>
                      </a:endParaRPr>
                    </a:p>
                  </a:txBody>
                  <a:tcPr anchor="ctr">
                    <a:lnL w="9525" cap="flat" cmpd="sng" algn="ctr">
                      <a:solidFill>
                        <a:srgbClr val="9FC5E8"/>
                      </a:solidFill>
                      <a:prstDash val="solid"/>
                      <a:round/>
                      <a:headEnd type="none" w="med" len="med"/>
                      <a:tailEnd type="none" w="med" len="med"/>
                    </a:lnL>
                    <a:lnR w="9525" cap="flat" cmpd="sng" algn="ctr">
                      <a:solidFill>
                        <a:srgbClr val="9FC5E8"/>
                      </a:solidFill>
                      <a:prstDash val="solid"/>
                      <a:round/>
                      <a:headEnd type="none" w="med" len="med"/>
                      <a:tailEnd type="none" w="med" len="med"/>
                    </a:lnR>
                    <a:lnT w="9525" cap="flat" cmpd="sng" algn="ctr">
                      <a:solidFill>
                        <a:srgbClr val="9FC5E8"/>
                      </a:solidFill>
                      <a:prstDash val="solid"/>
                      <a:round/>
                      <a:headEnd type="none" w="med" len="med"/>
                      <a:tailEnd type="none" w="med" len="med"/>
                    </a:lnT>
                    <a:lnB w="9525" cap="flat" cmpd="sng" algn="ctr">
                      <a:solidFill>
                        <a:srgbClr val="9FC5E8"/>
                      </a:solidFill>
                      <a:prstDash val="solid"/>
                      <a:round/>
                      <a:headEnd type="none" w="med" len="med"/>
                      <a:tailEnd type="none" w="med" len="med"/>
                    </a:lnB>
                    <a:solidFill>
                      <a:srgbClr val="CFE2F3"/>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800" b="0" kern="1200">
                          <a:solidFill>
                            <a:schemeClr val="dk1"/>
                          </a:solidFill>
                          <a:effectLst/>
                          <a:latin typeface="+mn-lt"/>
                          <a:ea typeface="+mn-ea"/>
                          <a:cs typeface="Arial" pitchFamily="34" charset="0"/>
                        </a:rPr>
                        <a:t>compile 'com.android.volley:volley:1.0.0'</a:t>
                      </a:r>
                      <a:endParaRPr kumimoji="0" lang="ru-RU" sz="1800" b="0" kern="1200" dirty="0">
                        <a:solidFill>
                          <a:schemeClr val="dk1"/>
                        </a:solidFill>
                        <a:effectLst/>
                        <a:latin typeface="+mn-lt"/>
                        <a:ea typeface="+mn-ea"/>
                        <a:cs typeface="Arial" pitchFamily="34" charset="0"/>
                      </a:endParaRPr>
                    </a:p>
                  </a:txBody>
                  <a:tcPr anchor="ctr">
                    <a:lnL w="9525" cap="flat" cmpd="sng">
                      <a:solidFill>
                        <a:srgbClr val="9FC5E8"/>
                      </a:solidFill>
                      <a:prstDash val="solid"/>
                      <a:round/>
                      <a:headEnd type="none" w="med" len="med"/>
                      <a:tailEnd type="none" w="med" len="med"/>
                    </a:lnL>
                    <a:lnR w="9525" cap="flat" cmpd="sng" algn="ctr">
                      <a:solidFill>
                        <a:srgbClr val="9FC5E8"/>
                      </a:solidFill>
                      <a:prstDash val="solid"/>
                      <a:round/>
                      <a:headEnd type="none" w="med" len="med"/>
                      <a:tailEnd type="none" w="med" len="med"/>
                    </a:lnR>
                    <a:lnT w="9525" cap="flat" cmpd="sng" algn="ctr">
                      <a:solidFill>
                        <a:srgbClr val="9FC5E8"/>
                      </a:solidFill>
                      <a:prstDash val="solid"/>
                      <a:round/>
                      <a:headEnd type="none" w="med" len="med"/>
                      <a:tailEnd type="none" w="med" len="med"/>
                    </a:lnT>
                    <a:lnB w="9525" cap="flat" cmpd="sng" algn="ctr">
                      <a:solidFill>
                        <a:srgbClr val="9FC5E8"/>
                      </a:solidFill>
                      <a:prstDash val="solid"/>
                      <a:round/>
                      <a:headEnd type="none" w="med" len="med"/>
                      <a:tailEnd type="none" w="med" len="med"/>
                    </a:lnB>
                    <a:solidFill>
                      <a:srgbClr val="CFE2F3"/>
                    </a:solidFill>
                  </a:tcPr>
                </a:tc>
                <a:extLst>
                  <a:ext uri="{0D108BD9-81ED-4DB2-BD59-A6C34878D82A}">
                    <a16:rowId xmlns:a16="http://schemas.microsoft.com/office/drawing/2014/main" val="10001"/>
                  </a:ext>
                </a:extLst>
              </a:tr>
              <a:tr h="684105">
                <a:tc>
                  <a:txBody>
                    <a:bodyPr/>
                    <a:lstStyle/>
                    <a:p>
                      <a:pPr algn="ctr"/>
                      <a:r>
                        <a:rPr lang="en-US" sz="1800" b="0" baseline="0">
                          <a:latin typeface="+mn-lt"/>
                          <a:cs typeface="Arial" pitchFamily="34" charset="0"/>
                        </a:rPr>
                        <a:t>Sync</a:t>
                      </a:r>
                      <a:r>
                        <a:rPr lang="ru-RU" sz="1800" b="0" baseline="0">
                          <a:latin typeface="+mn-lt"/>
                          <a:cs typeface="Arial" pitchFamily="34" charset="0"/>
                        </a:rPr>
                        <a:t> </a:t>
                      </a:r>
                      <a:r>
                        <a:rPr lang="en-US" sz="1800" b="0" baseline="0">
                          <a:latin typeface="+mn-lt"/>
                          <a:cs typeface="Arial" pitchFamily="34" charset="0"/>
                        </a:rPr>
                        <a:t>/ Async </a:t>
                      </a:r>
                      <a:r>
                        <a:rPr lang="en-US" sz="1800" b="0" baseline="0" dirty="0">
                          <a:latin typeface="+mn-lt"/>
                          <a:cs typeface="Arial" pitchFamily="34" charset="0"/>
                        </a:rPr>
                        <a:t>requests</a:t>
                      </a:r>
                      <a:endParaRPr lang="ru-RU" sz="1800" b="0" dirty="0">
                        <a:latin typeface="+mn-lt"/>
                        <a:cs typeface="Arial" pitchFamily="34" charset="0"/>
                      </a:endParaRPr>
                    </a:p>
                  </a:txBody>
                  <a:tcPr anchor="ctr">
                    <a:lnL w="9525" cap="flat" cmpd="sng">
                      <a:solidFill>
                        <a:srgbClr val="9FC5E8"/>
                      </a:solidFill>
                      <a:prstDash val="solid"/>
                      <a:round/>
                      <a:headEnd type="none" w="med" len="med"/>
                      <a:tailEnd type="none" w="med" len="med"/>
                    </a:lnL>
                    <a:lnR w="9525" cap="flat" cmpd="sng">
                      <a:solidFill>
                        <a:srgbClr val="9FC5E8"/>
                      </a:solidFill>
                      <a:prstDash val="solid"/>
                      <a:round/>
                      <a:headEnd type="none" w="med" len="med"/>
                      <a:tailEnd type="none" w="med" len="med"/>
                    </a:lnR>
                    <a:lnT w="9525" cap="flat" cmpd="sng">
                      <a:solidFill>
                        <a:srgbClr val="9FC5E8"/>
                      </a:solidFill>
                      <a:prstDash val="solid"/>
                      <a:round/>
                      <a:headEnd type="none" w="med" len="med"/>
                      <a:tailEnd type="none" w="med" len="med"/>
                    </a:lnT>
                    <a:lnB w="9525" cap="flat" cmpd="sng" algn="ctr">
                      <a:solidFill>
                        <a:srgbClr val="9FC5E8"/>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800" b="0" kern="1200" dirty="0">
                          <a:effectLst/>
                          <a:latin typeface="+mn-lt"/>
                          <a:cs typeface="Arial" pitchFamily="34" charset="0"/>
                        </a:rPr>
                        <a:t>Yes /</a:t>
                      </a:r>
                      <a:r>
                        <a:rPr kumimoji="0" lang="en-US" sz="1800" b="0" kern="1200" baseline="0" dirty="0">
                          <a:effectLst/>
                          <a:latin typeface="+mn-lt"/>
                          <a:cs typeface="Arial" pitchFamily="34" charset="0"/>
                        </a:rPr>
                        <a:t> Yes</a:t>
                      </a:r>
                      <a:endParaRPr lang="ru-RU" sz="1800" b="0" dirty="0">
                        <a:latin typeface="+mn-lt"/>
                        <a:cs typeface="Arial" pitchFamily="34" charset="0"/>
                      </a:endParaRPr>
                    </a:p>
                  </a:txBody>
                  <a:tcPr anchor="ctr">
                    <a:lnL w="9525" cap="flat" cmpd="sng" algn="ctr">
                      <a:solidFill>
                        <a:srgbClr val="9FC5E8"/>
                      </a:solidFill>
                      <a:prstDash val="solid"/>
                      <a:round/>
                      <a:headEnd type="none" w="med" len="med"/>
                      <a:tailEnd type="none" w="med" len="med"/>
                    </a:lnL>
                    <a:lnR w="9525" cap="flat" cmpd="sng" algn="ctr">
                      <a:solidFill>
                        <a:srgbClr val="9FC5E8"/>
                      </a:solidFill>
                      <a:prstDash val="solid"/>
                      <a:round/>
                      <a:headEnd type="none" w="med" len="med"/>
                      <a:tailEnd type="none" w="med" len="med"/>
                    </a:lnR>
                    <a:lnT w="9525" cap="flat" cmpd="sng" algn="ctr">
                      <a:solidFill>
                        <a:srgbClr val="9FC5E8"/>
                      </a:solidFill>
                      <a:prstDash val="solid"/>
                      <a:round/>
                      <a:headEnd type="none" w="med" len="med"/>
                      <a:tailEnd type="none" w="med" len="med"/>
                    </a:lnT>
                    <a:lnB w="9525" cap="flat" cmpd="sng" algn="ctr">
                      <a:solidFill>
                        <a:srgbClr val="9FC5E8"/>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800" b="0" kern="1200">
                          <a:effectLst/>
                          <a:latin typeface="+mn-lt"/>
                          <a:cs typeface="Arial" pitchFamily="34" charset="0"/>
                        </a:rPr>
                        <a:t>Not trivial /</a:t>
                      </a:r>
                      <a:r>
                        <a:rPr kumimoji="0" lang="en-US" sz="1800" b="0" kern="1200" baseline="0">
                          <a:effectLst/>
                          <a:latin typeface="+mn-lt"/>
                          <a:cs typeface="Arial" pitchFamily="34" charset="0"/>
                        </a:rPr>
                        <a:t> </a:t>
                      </a:r>
                      <a:r>
                        <a:rPr kumimoji="0" lang="en-US" sz="1800" b="0" kern="1200">
                          <a:effectLst/>
                          <a:latin typeface="+mn-lt"/>
                          <a:cs typeface="Arial" pitchFamily="34" charset="0"/>
                        </a:rPr>
                        <a:t>Yes</a:t>
                      </a:r>
                      <a:endParaRPr lang="ru-RU" sz="1800" b="0" dirty="0">
                        <a:latin typeface="+mn-lt"/>
                        <a:cs typeface="Arial" pitchFamily="34" charset="0"/>
                      </a:endParaRPr>
                    </a:p>
                  </a:txBody>
                  <a:tcPr anchor="ctr">
                    <a:lnL w="9525" cap="flat" cmpd="sng">
                      <a:solidFill>
                        <a:srgbClr val="9FC5E8"/>
                      </a:solidFill>
                      <a:prstDash val="solid"/>
                      <a:round/>
                      <a:headEnd type="none" w="med" len="med"/>
                      <a:tailEnd type="none" w="med" len="med"/>
                    </a:lnL>
                    <a:lnR w="9525" cap="flat" cmpd="sng" algn="ctr">
                      <a:solidFill>
                        <a:srgbClr val="9FC5E8"/>
                      </a:solidFill>
                      <a:prstDash val="solid"/>
                      <a:round/>
                      <a:headEnd type="none" w="med" len="med"/>
                      <a:tailEnd type="none" w="med" len="med"/>
                    </a:lnR>
                    <a:lnT w="9525" cap="flat" cmpd="sng" algn="ctr">
                      <a:solidFill>
                        <a:srgbClr val="9FC5E8"/>
                      </a:solidFill>
                      <a:prstDash val="solid"/>
                      <a:round/>
                      <a:headEnd type="none" w="med" len="med"/>
                      <a:tailEnd type="none" w="med" len="med"/>
                    </a:lnT>
                    <a:lnB w="9525" cap="flat" cmpd="sng" algn="ctr">
                      <a:solidFill>
                        <a:srgbClr val="9FC5E8"/>
                      </a:solidFill>
                      <a:prstDash val="solid"/>
                      <a:round/>
                      <a:headEnd type="none" w="med" len="med"/>
                      <a:tailEnd type="none" w="med" len="med"/>
                    </a:lnB>
                  </a:tcPr>
                </a:tc>
                <a:extLst>
                  <a:ext uri="{0D108BD9-81ED-4DB2-BD59-A6C34878D82A}">
                    <a16:rowId xmlns:a16="http://schemas.microsoft.com/office/drawing/2014/main" val="10002"/>
                  </a:ext>
                </a:extLst>
              </a:tr>
              <a:tr h="684105">
                <a:tc>
                  <a:txBody>
                    <a:bodyPr/>
                    <a:lstStyle/>
                    <a:p>
                      <a:pPr algn="ctr"/>
                      <a:r>
                        <a:rPr lang="en-US" sz="1800" b="0">
                          <a:latin typeface="+mn-lt"/>
                          <a:cs typeface="Arial" pitchFamily="34" charset="0"/>
                        </a:rPr>
                        <a:t>Data</a:t>
                      </a:r>
                      <a:r>
                        <a:rPr lang="en-US" sz="1800" b="0" baseline="0">
                          <a:latin typeface="+mn-lt"/>
                          <a:cs typeface="Arial" pitchFamily="34" charset="0"/>
                        </a:rPr>
                        <a:t> parsers</a:t>
                      </a:r>
                      <a:endParaRPr lang="ru-RU" sz="1800" b="0" dirty="0">
                        <a:latin typeface="+mn-lt"/>
                        <a:cs typeface="Arial" pitchFamily="34" charset="0"/>
                      </a:endParaRPr>
                    </a:p>
                  </a:txBody>
                  <a:tcPr anchor="ctr">
                    <a:lnL w="9525" cap="flat" cmpd="sng">
                      <a:solidFill>
                        <a:srgbClr val="9FC5E8"/>
                      </a:solidFill>
                      <a:prstDash val="solid"/>
                      <a:round/>
                      <a:headEnd type="none" w="med" len="med"/>
                      <a:tailEnd type="none" w="med" len="med"/>
                    </a:lnL>
                    <a:lnR w="9525" cap="flat" cmpd="sng">
                      <a:solidFill>
                        <a:srgbClr val="9FC5E8"/>
                      </a:solidFill>
                      <a:prstDash val="solid"/>
                      <a:round/>
                      <a:headEnd type="none" w="med" len="med"/>
                      <a:tailEnd type="none" w="med" len="med"/>
                    </a:lnR>
                    <a:lnT w="9525" cap="flat" cmpd="sng">
                      <a:solidFill>
                        <a:srgbClr val="9FC5E8"/>
                      </a:solidFill>
                      <a:prstDash val="solid"/>
                      <a:round/>
                      <a:headEnd type="none" w="med" len="med"/>
                      <a:tailEnd type="none" w="med" len="med"/>
                    </a:lnT>
                    <a:lnB w="9525" cap="flat" cmpd="sng" algn="ctr">
                      <a:solidFill>
                        <a:srgbClr val="9FC5E8"/>
                      </a:solidFill>
                      <a:prstDash val="solid"/>
                      <a:round/>
                      <a:headEnd type="none" w="med" len="med"/>
                      <a:tailEnd type="none" w="med" len="med"/>
                    </a:lnB>
                    <a:solidFill>
                      <a:srgbClr val="CFE2F3"/>
                    </a:solidFill>
                  </a:tcPr>
                </a:tc>
                <a:tc>
                  <a:txBody>
                    <a:bodyPr/>
                    <a:lstStyle/>
                    <a:p>
                      <a:pPr algn="ctr"/>
                      <a:r>
                        <a:rPr lang="en-US" sz="1800" b="0" dirty="0">
                          <a:latin typeface="+mn-lt"/>
                          <a:cs typeface="Arial" pitchFamily="34" charset="0"/>
                        </a:rPr>
                        <a:t>XML, JSON, </a:t>
                      </a:r>
                      <a:r>
                        <a:rPr lang="en-US" sz="1800" b="0" dirty="0" err="1">
                          <a:latin typeface="+mn-lt"/>
                          <a:cs typeface="Arial" pitchFamily="34" charset="0"/>
                        </a:rPr>
                        <a:t>ProtoBuf</a:t>
                      </a:r>
                      <a:r>
                        <a:rPr lang="en-US" sz="1800" b="0" dirty="0">
                          <a:latin typeface="+mn-lt"/>
                          <a:cs typeface="Arial" pitchFamily="34" charset="0"/>
                        </a:rPr>
                        <a:t>,</a:t>
                      </a:r>
                      <a:r>
                        <a:rPr lang="en-US" sz="1800" b="0" baseline="0" dirty="0">
                          <a:latin typeface="+mn-lt"/>
                          <a:cs typeface="Arial" pitchFamily="34" charset="0"/>
                        </a:rPr>
                        <a:t> Scalars + Custom</a:t>
                      </a:r>
                      <a:endParaRPr lang="ru-RU" sz="1800" b="0" dirty="0">
                        <a:latin typeface="+mn-lt"/>
                        <a:cs typeface="Arial" pitchFamily="34" charset="0"/>
                      </a:endParaRPr>
                    </a:p>
                  </a:txBody>
                  <a:tcPr anchor="ctr">
                    <a:lnL w="9525" cap="flat" cmpd="sng" algn="ctr">
                      <a:solidFill>
                        <a:srgbClr val="9FC5E8"/>
                      </a:solidFill>
                      <a:prstDash val="solid"/>
                      <a:round/>
                      <a:headEnd type="none" w="med" len="med"/>
                      <a:tailEnd type="none" w="med" len="med"/>
                    </a:lnL>
                    <a:lnR w="9525" cap="flat" cmpd="sng" algn="ctr">
                      <a:solidFill>
                        <a:srgbClr val="9FC5E8"/>
                      </a:solidFill>
                      <a:prstDash val="solid"/>
                      <a:round/>
                      <a:headEnd type="none" w="med" len="med"/>
                      <a:tailEnd type="none" w="med" len="med"/>
                    </a:lnR>
                    <a:lnT w="9525" cap="flat" cmpd="sng" algn="ctr">
                      <a:solidFill>
                        <a:srgbClr val="9FC5E8"/>
                      </a:solidFill>
                      <a:prstDash val="solid"/>
                      <a:round/>
                      <a:headEnd type="none" w="med" len="med"/>
                      <a:tailEnd type="none" w="med" len="med"/>
                    </a:lnT>
                    <a:lnB w="9525" cap="flat" cmpd="sng" algn="ctr">
                      <a:solidFill>
                        <a:srgbClr val="9FC5E8"/>
                      </a:solidFill>
                      <a:prstDash val="solid"/>
                      <a:round/>
                      <a:headEnd type="none" w="med" len="med"/>
                      <a:tailEnd type="none" w="med" len="med"/>
                    </a:lnB>
                    <a:solidFill>
                      <a:srgbClr val="CFE2F3"/>
                    </a:solidFill>
                  </a:tcPr>
                </a:tc>
                <a:tc>
                  <a:txBody>
                    <a:bodyPr/>
                    <a:lstStyle/>
                    <a:p>
                      <a:pPr algn="ctr"/>
                      <a:r>
                        <a:rPr lang="en-US" sz="1800" b="0">
                          <a:latin typeface="+mn-lt"/>
                          <a:cs typeface="Arial" pitchFamily="34" charset="0"/>
                        </a:rPr>
                        <a:t>JSON, String</a:t>
                      </a:r>
                      <a:r>
                        <a:rPr lang="en-US" sz="1800" b="0" baseline="0">
                          <a:latin typeface="+mn-lt"/>
                          <a:cs typeface="Arial" pitchFamily="34" charset="0"/>
                        </a:rPr>
                        <a:t> +</a:t>
                      </a:r>
                      <a:r>
                        <a:rPr lang="en-US" sz="1800" b="0">
                          <a:latin typeface="+mn-lt"/>
                          <a:cs typeface="Arial" pitchFamily="34" charset="0"/>
                        </a:rPr>
                        <a:t> Custom</a:t>
                      </a:r>
                      <a:endParaRPr lang="ru-RU" sz="1800" b="0" dirty="0">
                        <a:latin typeface="+mn-lt"/>
                        <a:cs typeface="Arial" pitchFamily="34" charset="0"/>
                      </a:endParaRPr>
                    </a:p>
                  </a:txBody>
                  <a:tcPr anchor="ctr">
                    <a:lnL w="9525" cap="flat" cmpd="sng">
                      <a:solidFill>
                        <a:srgbClr val="9FC5E8"/>
                      </a:solidFill>
                      <a:prstDash val="solid"/>
                      <a:round/>
                      <a:headEnd type="none" w="med" len="med"/>
                      <a:tailEnd type="none" w="med" len="med"/>
                    </a:lnL>
                    <a:lnR w="9525" cap="flat" cmpd="sng" algn="ctr">
                      <a:solidFill>
                        <a:srgbClr val="9FC5E8"/>
                      </a:solidFill>
                      <a:prstDash val="solid"/>
                      <a:round/>
                      <a:headEnd type="none" w="med" len="med"/>
                      <a:tailEnd type="none" w="med" len="med"/>
                    </a:lnR>
                    <a:lnT w="9525" cap="flat" cmpd="sng" algn="ctr">
                      <a:solidFill>
                        <a:srgbClr val="9FC5E8"/>
                      </a:solidFill>
                      <a:prstDash val="solid"/>
                      <a:round/>
                      <a:headEnd type="none" w="med" len="med"/>
                      <a:tailEnd type="none" w="med" len="med"/>
                    </a:lnT>
                    <a:lnB w="9525" cap="flat" cmpd="sng" algn="ctr">
                      <a:solidFill>
                        <a:srgbClr val="9FC5E8"/>
                      </a:solidFill>
                      <a:prstDash val="solid"/>
                      <a:round/>
                      <a:headEnd type="none" w="med" len="med"/>
                      <a:tailEnd type="none" w="med" len="med"/>
                    </a:lnB>
                    <a:solidFill>
                      <a:srgbClr val="CFE2F3"/>
                    </a:solidFill>
                  </a:tcPr>
                </a:tc>
                <a:extLst>
                  <a:ext uri="{0D108BD9-81ED-4DB2-BD59-A6C34878D82A}">
                    <a16:rowId xmlns:a16="http://schemas.microsoft.com/office/drawing/2014/main" val="10003"/>
                  </a:ext>
                </a:extLst>
              </a:tr>
              <a:tr h="740727">
                <a:tc>
                  <a:txBody>
                    <a:bodyPr/>
                    <a:lstStyle/>
                    <a:p>
                      <a:pPr algn="ctr"/>
                      <a:r>
                        <a:rPr lang="en-US" sz="1800" b="0" dirty="0">
                          <a:latin typeface="+mn-lt"/>
                          <a:cs typeface="Arial" pitchFamily="34" charset="0"/>
                        </a:rPr>
                        <a:t>Dynamic links</a:t>
                      </a:r>
                      <a:endParaRPr lang="ru-RU" sz="1800" b="0" dirty="0">
                        <a:latin typeface="+mn-lt"/>
                        <a:cs typeface="Arial" pitchFamily="34" charset="0"/>
                      </a:endParaRPr>
                    </a:p>
                  </a:txBody>
                  <a:tcPr anchor="ctr">
                    <a:lnL w="9525" cap="flat" cmpd="sng">
                      <a:solidFill>
                        <a:srgbClr val="9FC5E8"/>
                      </a:solidFill>
                      <a:prstDash val="solid"/>
                      <a:round/>
                      <a:headEnd type="none" w="med" len="med"/>
                      <a:tailEnd type="none" w="med" len="med"/>
                    </a:lnL>
                    <a:lnR w="9525" cap="flat" cmpd="sng" algn="ctr">
                      <a:solidFill>
                        <a:srgbClr val="9FC5E8"/>
                      </a:solidFill>
                      <a:prstDash val="solid"/>
                      <a:round/>
                      <a:headEnd type="none" w="med" len="med"/>
                      <a:tailEnd type="none" w="med" len="med"/>
                    </a:lnR>
                    <a:lnT w="9525" cap="flat" cmpd="sng" algn="ctr">
                      <a:solidFill>
                        <a:srgbClr val="9FC5E8"/>
                      </a:solidFill>
                      <a:prstDash val="solid"/>
                      <a:round/>
                      <a:headEnd type="none" w="med" len="med"/>
                      <a:tailEnd type="none" w="med" len="med"/>
                    </a:lnT>
                    <a:lnB w="9525" cap="flat" cmpd="sng" algn="ctr">
                      <a:solidFill>
                        <a:srgbClr val="9FC5E8"/>
                      </a:solidFill>
                      <a:prstDash val="solid"/>
                      <a:round/>
                      <a:headEnd type="none" w="med" len="med"/>
                      <a:tailEnd type="none" w="med" len="med"/>
                    </a:lnB>
                    <a:noFill/>
                  </a:tcPr>
                </a:tc>
                <a:tc>
                  <a:txBody>
                    <a:bodyPr/>
                    <a:lstStyle/>
                    <a:p>
                      <a:pPr algn="ctr"/>
                      <a:r>
                        <a:rPr kumimoji="0" lang="en-US" sz="1800" b="0" kern="1200" dirty="0">
                          <a:effectLst/>
                          <a:latin typeface="+mn-lt"/>
                          <a:cs typeface="Arial" pitchFamily="34" charset="0"/>
                        </a:rPr>
                        <a:t>Yes</a:t>
                      </a:r>
                      <a:endParaRPr lang="ru-RU" sz="1800" b="0" dirty="0">
                        <a:latin typeface="+mn-lt"/>
                        <a:cs typeface="Arial" pitchFamily="34" charset="0"/>
                      </a:endParaRPr>
                    </a:p>
                  </a:txBody>
                  <a:tcPr anchor="ctr">
                    <a:lnL w="9525" cap="flat" cmpd="sng" algn="ctr">
                      <a:solidFill>
                        <a:srgbClr val="9FC5E8"/>
                      </a:solidFill>
                      <a:prstDash val="solid"/>
                      <a:round/>
                      <a:headEnd type="none" w="med" len="med"/>
                      <a:tailEnd type="none" w="med" len="med"/>
                    </a:lnL>
                    <a:lnR w="9525" cap="flat" cmpd="sng" algn="ctr">
                      <a:solidFill>
                        <a:srgbClr val="9FC5E8"/>
                      </a:solidFill>
                      <a:prstDash val="solid"/>
                      <a:round/>
                      <a:headEnd type="none" w="med" len="med"/>
                      <a:tailEnd type="none" w="med" len="med"/>
                    </a:lnR>
                    <a:lnT w="9525" cap="flat" cmpd="sng" algn="ctr">
                      <a:solidFill>
                        <a:srgbClr val="9FC5E8"/>
                      </a:solidFill>
                      <a:prstDash val="solid"/>
                      <a:round/>
                      <a:headEnd type="none" w="med" len="med"/>
                      <a:tailEnd type="none" w="med" len="med"/>
                    </a:lnT>
                    <a:lnB w="9525" cap="flat" cmpd="sng" algn="ctr">
                      <a:solidFill>
                        <a:srgbClr val="9FC5E8"/>
                      </a:solidFill>
                      <a:prstDash val="solid"/>
                      <a:round/>
                      <a:headEnd type="none" w="med" len="med"/>
                      <a:tailEnd type="none" w="med" len="med"/>
                    </a:lnB>
                    <a:noFill/>
                  </a:tcPr>
                </a:tc>
                <a:tc>
                  <a:txBody>
                    <a:bodyPr/>
                    <a:lstStyle/>
                    <a:p>
                      <a:pPr algn="ctr"/>
                      <a:r>
                        <a:rPr kumimoji="0" lang="en-US" sz="1800" b="0" kern="1200" dirty="0">
                          <a:effectLst/>
                          <a:latin typeface="+mn-lt"/>
                          <a:cs typeface="Arial" pitchFamily="34" charset="0"/>
                        </a:rPr>
                        <a:t>No</a:t>
                      </a:r>
                      <a:endParaRPr lang="ru-RU" sz="1800" b="0" dirty="0">
                        <a:latin typeface="+mn-lt"/>
                        <a:cs typeface="Arial" pitchFamily="34" charset="0"/>
                      </a:endParaRPr>
                    </a:p>
                  </a:txBody>
                  <a:tcPr anchor="ctr">
                    <a:lnL w="9525" cap="flat" cmpd="sng" algn="ctr">
                      <a:solidFill>
                        <a:srgbClr val="9FC5E8"/>
                      </a:solidFill>
                      <a:prstDash val="solid"/>
                      <a:round/>
                      <a:headEnd type="none" w="med" len="med"/>
                      <a:tailEnd type="none" w="med" len="med"/>
                    </a:lnL>
                    <a:lnR w="9525" cap="flat" cmpd="sng" algn="ctr">
                      <a:solidFill>
                        <a:srgbClr val="9FC5E8"/>
                      </a:solidFill>
                      <a:prstDash val="solid"/>
                      <a:round/>
                      <a:headEnd type="none" w="med" len="med"/>
                      <a:tailEnd type="none" w="med" len="med"/>
                    </a:lnR>
                    <a:lnT w="9525" cap="flat" cmpd="sng" algn="ctr">
                      <a:solidFill>
                        <a:srgbClr val="9FC5E8"/>
                      </a:solidFill>
                      <a:prstDash val="solid"/>
                      <a:round/>
                      <a:headEnd type="none" w="med" len="med"/>
                      <a:tailEnd type="none" w="med" len="med"/>
                    </a:lnT>
                    <a:lnB w="9525" cap="flat" cmpd="sng" algn="ctr">
                      <a:solidFill>
                        <a:srgbClr val="9FC5E8"/>
                      </a:solidFill>
                      <a:prstDash val="solid"/>
                      <a:round/>
                      <a:headEnd type="none" w="med" len="med"/>
                      <a:tailEnd type="none" w="med" len="med"/>
                    </a:lnB>
                    <a:noFill/>
                  </a:tcPr>
                </a:tc>
                <a:extLst>
                  <a:ext uri="{0D108BD9-81ED-4DB2-BD59-A6C34878D82A}">
                    <a16:rowId xmlns:a16="http://schemas.microsoft.com/office/drawing/2014/main" val="10004"/>
                  </a:ext>
                </a:extLst>
              </a:tr>
              <a:tr h="740727">
                <a:tc>
                  <a:txBody>
                    <a:bodyPr/>
                    <a:lstStyle/>
                    <a:p>
                      <a:pPr algn="ctr"/>
                      <a:r>
                        <a:rPr lang="en-US" sz="1800" b="0" dirty="0">
                          <a:latin typeface="+mn-lt"/>
                          <a:cs typeface="Arial" pitchFamily="34" charset="0"/>
                        </a:rPr>
                        <a:t>Request</a:t>
                      </a:r>
                      <a:r>
                        <a:rPr lang="en-US" sz="1800" b="0" baseline="0" dirty="0">
                          <a:latin typeface="+mn-lt"/>
                          <a:cs typeface="Arial" pitchFamily="34" charset="0"/>
                        </a:rPr>
                        <a:t> interruption</a:t>
                      </a:r>
                      <a:endParaRPr lang="ru-RU" sz="1800" b="0" dirty="0">
                        <a:latin typeface="+mn-lt"/>
                        <a:cs typeface="Arial" pitchFamily="34" charset="0"/>
                      </a:endParaRPr>
                    </a:p>
                  </a:txBody>
                  <a:tcPr anchor="ctr">
                    <a:lnL w="9525" cap="flat" cmpd="sng">
                      <a:solidFill>
                        <a:srgbClr val="9FC5E8"/>
                      </a:solidFill>
                      <a:prstDash val="solid"/>
                      <a:round/>
                      <a:headEnd type="none" w="med" len="med"/>
                      <a:tailEnd type="none" w="med" len="med"/>
                    </a:lnL>
                    <a:lnR w="9525" cap="flat" cmpd="sng" algn="ctr">
                      <a:solidFill>
                        <a:srgbClr val="9FC5E8"/>
                      </a:solidFill>
                      <a:prstDash val="solid"/>
                      <a:round/>
                      <a:headEnd type="none" w="med" len="med"/>
                      <a:tailEnd type="none" w="med" len="med"/>
                    </a:lnR>
                    <a:lnT w="9525" cap="flat" cmpd="sng">
                      <a:solidFill>
                        <a:srgbClr val="9FC5E8"/>
                      </a:solidFill>
                      <a:prstDash val="solid"/>
                      <a:round/>
                      <a:headEnd type="none" w="med" len="med"/>
                      <a:tailEnd type="none" w="med" len="med"/>
                    </a:lnT>
                    <a:lnB w="9525" cap="flat" cmpd="sng" algn="ctr">
                      <a:solidFill>
                        <a:srgbClr val="9FC5E8"/>
                      </a:solidFill>
                      <a:prstDash val="solid"/>
                      <a:round/>
                      <a:headEnd type="none" w="med" len="med"/>
                      <a:tailEnd type="none" w="med" len="med"/>
                    </a:lnB>
                    <a:solidFill>
                      <a:schemeClr val="accent1">
                        <a:lumMod val="20000"/>
                        <a:lumOff val="80000"/>
                      </a:schemeClr>
                    </a:solidFill>
                  </a:tcPr>
                </a:tc>
                <a:tc>
                  <a:txBody>
                    <a:bodyPr/>
                    <a:lstStyle/>
                    <a:p>
                      <a:pPr algn="ctr"/>
                      <a:r>
                        <a:rPr lang="en-US" sz="1800" b="0" dirty="0">
                          <a:latin typeface="+mn-lt"/>
                          <a:cs typeface="Arial" pitchFamily="34" charset="0"/>
                        </a:rPr>
                        <a:t>Yes</a:t>
                      </a:r>
                      <a:r>
                        <a:rPr lang="en-US" sz="1800" b="0">
                          <a:latin typeface="+mn-lt"/>
                          <a:cs typeface="Arial" pitchFamily="34" charset="0"/>
                        </a:rPr>
                        <a:t>, since </a:t>
                      </a:r>
                      <a:r>
                        <a:rPr lang="ru-RU" sz="1800" b="0" dirty="0">
                          <a:latin typeface="+mn-lt"/>
                          <a:cs typeface="Arial" pitchFamily="34" charset="0"/>
                        </a:rPr>
                        <a:t>2.0</a:t>
                      </a:r>
                    </a:p>
                  </a:txBody>
                  <a:tcPr anchor="ctr">
                    <a:lnL w="9525" cap="flat" cmpd="sng" algn="ctr">
                      <a:solidFill>
                        <a:srgbClr val="9FC5E8"/>
                      </a:solidFill>
                      <a:prstDash val="solid"/>
                      <a:round/>
                      <a:headEnd type="none" w="med" len="med"/>
                      <a:tailEnd type="none" w="med" len="med"/>
                    </a:lnL>
                    <a:lnR w="9525" cap="flat" cmpd="sng" algn="ctr">
                      <a:solidFill>
                        <a:srgbClr val="9FC5E8"/>
                      </a:solidFill>
                      <a:prstDash val="solid"/>
                      <a:round/>
                      <a:headEnd type="none" w="med" len="med"/>
                      <a:tailEnd type="none" w="med" len="med"/>
                    </a:lnR>
                    <a:lnT w="9525" cap="flat" cmpd="sng" algn="ctr">
                      <a:solidFill>
                        <a:srgbClr val="9FC5E8"/>
                      </a:solidFill>
                      <a:prstDash val="solid"/>
                      <a:round/>
                      <a:headEnd type="none" w="med" len="med"/>
                      <a:tailEnd type="none" w="med" len="med"/>
                    </a:lnT>
                    <a:lnB w="9525" cap="flat" cmpd="sng" algn="ctr">
                      <a:solidFill>
                        <a:srgbClr val="9FC5E8"/>
                      </a:solidFill>
                      <a:prstDash val="solid"/>
                      <a:round/>
                      <a:headEnd type="none" w="med" len="med"/>
                      <a:tailEnd type="none" w="med" len="med"/>
                    </a:lnB>
                    <a:solidFill>
                      <a:schemeClr val="accent1">
                        <a:lumMod val="20000"/>
                        <a:lumOff val="80000"/>
                      </a:schemeClr>
                    </a:solidFill>
                  </a:tcPr>
                </a:tc>
                <a:tc>
                  <a:txBody>
                    <a:bodyPr/>
                    <a:lstStyle/>
                    <a:p>
                      <a:pPr algn="ctr"/>
                      <a:r>
                        <a:rPr kumimoji="0" lang="en-US" sz="1800" b="0" kern="1200" dirty="0">
                          <a:effectLst/>
                          <a:latin typeface="+mn-lt"/>
                          <a:cs typeface="Arial" pitchFamily="34" charset="0"/>
                        </a:rPr>
                        <a:t>Yes</a:t>
                      </a:r>
                      <a:endParaRPr lang="ru-RU" sz="1800" b="0" dirty="0">
                        <a:latin typeface="+mn-lt"/>
                        <a:cs typeface="Arial" pitchFamily="34" charset="0"/>
                      </a:endParaRPr>
                    </a:p>
                  </a:txBody>
                  <a:tcPr anchor="ctr">
                    <a:lnL w="9525" cap="flat" cmpd="sng" algn="ctr">
                      <a:solidFill>
                        <a:srgbClr val="9FC5E8"/>
                      </a:solidFill>
                      <a:prstDash val="solid"/>
                      <a:round/>
                      <a:headEnd type="none" w="med" len="med"/>
                      <a:tailEnd type="none" w="med" len="med"/>
                    </a:lnL>
                    <a:lnR w="9525" cap="flat" cmpd="sng" algn="ctr">
                      <a:solidFill>
                        <a:srgbClr val="9FC5E8"/>
                      </a:solidFill>
                      <a:prstDash val="solid"/>
                      <a:round/>
                      <a:headEnd type="none" w="med" len="med"/>
                      <a:tailEnd type="none" w="med" len="med"/>
                    </a:lnR>
                    <a:lnT w="9525" cap="flat" cmpd="sng" algn="ctr">
                      <a:solidFill>
                        <a:srgbClr val="9FC5E8"/>
                      </a:solidFill>
                      <a:prstDash val="solid"/>
                      <a:round/>
                      <a:headEnd type="none" w="med" len="med"/>
                      <a:tailEnd type="none" w="med" len="med"/>
                    </a:lnT>
                    <a:lnB w="9525" cap="flat" cmpd="sng" algn="ctr">
                      <a:solidFill>
                        <a:srgbClr val="9FC5E8"/>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5"/>
                  </a:ext>
                </a:extLst>
              </a:tr>
              <a:tr h="740727">
                <a:tc>
                  <a:txBody>
                    <a:bodyPr/>
                    <a:lstStyle/>
                    <a:p>
                      <a:pPr algn="ctr"/>
                      <a:r>
                        <a:rPr lang="en-US" sz="1800" b="0" dirty="0" err="1">
                          <a:latin typeface="+mn-lt"/>
                          <a:cs typeface="Arial" pitchFamily="34" charset="0"/>
                        </a:rPr>
                        <a:t>HttpClient</a:t>
                      </a:r>
                      <a:endParaRPr lang="ru-RU" sz="1800" b="0" dirty="0">
                        <a:latin typeface="+mn-lt"/>
                        <a:cs typeface="Arial" pitchFamily="34" charset="0"/>
                      </a:endParaRPr>
                    </a:p>
                  </a:txBody>
                  <a:tcPr anchor="ctr">
                    <a:lnL w="9525" cap="flat" cmpd="sng">
                      <a:solidFill>
                        <a:srgbClr val="9FC5E8"/>
                      </a:solidFill>
                      <a:prstDash val="solid"/>
                      <a:round/>
                      <a:headEnd type="none" w="med" len="med"/>
                      <a:tailEnd type="none" w="med" len="med"/>
                    </a:lnL>
                    <a:lnR w="9525" cap="flat" cmpd="sng" algn="ctr">
                      <a:solidFill>
                        <a:srgbClr val="9FC5E8"/>
                      </a:solidFill>
                      <a:prstDash val="solid"/>
                      <a:round/>
                      <a:headEnd type="none" w="med" len="med"/>
                      <a:tailEnd type="none" w="med" len="med"/>
                    </a:lnR>
                    <a:lnT w="9525" cap="flat" cmpd="sng">
                      <a:solidFill>
                        <a:srgbClr val="9FC5E8"/>
                      </a:solidFill>
                      <a:prstDash val="solid"/>
                      <a:round/>
                      <a:headEnd type="none" w="med" len="med"/>
                      <a:tailEnd type="none" w="med" len="med"/>
                    </a:lnT>
                    <a:lnB w="9525" cap="flat" cmpd="sng" algn="ctr">
                      <a:solidFill>
                        <a:srgbClr val="9FC5E8"/>
                      </a:solidFill>
                      <a:prstDash val="solid"/>
                      <a:round/>
                      <a:headEnd type="none" w="med" len="med"/>
                      <a:tailEnd type="none" w="med" len="med"/>
                    </a:lnB>
                    <a:noFill/>
                  </a:tcPr>
                </a:tc>
                <a:tc>
                  <a:txBody>
                    <a:bodyPr/>
                    <a:lstStyle/>
                    <a:p>
                      <a:pPr algn="ctr"/>
                      <a:r>
                        <a:rPr lang="en-US" sz="1800" b="0">
                          <a:latin typeface="+mn-lt"/>
                          <a:cs typeface="Arial" pitchFamily="34" charset="0"/>
                        </a:rPr>
                        <a:t>OkHttp + Custom</a:t>
                      </a:r>
                      <a:endParaRPr lang="ru-RU" sz="1800" b="0" dirty="0">
                        <a:latin typeface="+mn-lt"/>
                        <a:cs typeface="Arial" pitchFamily="34" charset="0"/>
                      </a:endParaRPr>
                    </a:p>
                  </a:txBody>
                  <a:tcPr anchor="ctr">
                    <a:lnL w="9525" cap="flat" cmpd="sng" algn="ctr">
                      <a:solidFill>
                        <a:srgbClr val="9FC5E8"/>
                      </a:solidFill>
                      <a:prstDash val="solid"/>
                      <a:round/>
                      <a:headEnd type="none" w="med" len="med"/>
                      <a:tailEnd type="none" w="med" len="med"/>
                    </a:lnL>
                    <a:lnR w="9525" cap="flat" cmpd="sng" algn="ctr">
                      <a:solidFill>
                        <a:srgbClr val="9FC5E8"/>
                      </a:solidFill>
                      <a:prstDash val="solid"/>
                      <a:round/>
                      <a:headEnd type="none" w="med" len="med"/>
                      <a:tailEnd type="none" w="med" len="med"/>
                    </a:lnR>
                    <a:lnT w="9525" cap="flat" cmpd="sng" algn="ctr">
                      <a:solidFill>
                        <a:srgbClr val="9FC5E8"/>
                      </a:solidFill>
                      <a:prstDash val="solid"/>
                      <a:round/>
                      <a:headEnd type="none" w="med" len="med"/>
                      <a:tailEnd type="none" w="med" len="med"/>
                    </a:lnT>
                    <a:lnB w="9525" cap="flat" cmpd="sng" algn="ctr">
                      <a:solidFill>
                        <a:srgbClr val="9FC5E8"/>
                      </a:solidFill>
                      <a:prstDash val="solid"/>
                      <a:round/>
                      <a:headEnd type="none" w="med" len="med"/>
                      <a:tailEnd type="none" w="med" len="med"/>
                    </a:lnB>
                    <a:noFill/>
                  </a:tcPr>
                </a:tc>
                <a:tc>
                  <a:txBody>
                    <a:bodyPr/>
                    <a:lstStyle/>
                    <a:p>
                      <a:pPr algn="ctr"/>
                      <a:r>
                        <a:rPr lang="en-US" sz="1800" b="0" dirty="0" err="1">
                          <a:latin typeface="+mn-lt"/>
                          <a:cs typeface="Arial" pitchFamily="34" charset="0"/>
                        </a:rPr>
                        <a:t>HttpURLConnection</a:t>
                      </a:r>
                      <a:r>
                        <a:rPr lang="en-US" sz="1800" b="0" dirty="0">
                          <a:latin typeface="+mn-lt"/>
                          <a:cs typeface="Arial" pitchFamily="34" charset="0"/>
                        </a:rPr>
                        <a:t> + Custom</a:t>
                      </a:r>
                      <a:endParaRPr lang="ru-RU" sz="1800" b="0" dirty="0">
                        <a:latin typeface="+mn-lt"/>
                        <a:cs typeface="Arial" pitchFamily="34" charset="0"/>
                      </a:endParaRPr>
                    </a:p>
                  </a:txBody>
                  <a:tcPr anchor="ctr">
                    <a:lnL w="9525" cap="flat" cmpd="sng" algn="ctr">
                      <a:solidFill>
                        <a:srgbClr val="9FC5E8"/>
                      </a:solidFill>
                      <a:prstDash val="solid"/>
                      <a:round/>
                      <a:headEnd type="none" w="med" len="med"/>
                      <a:tailEnd type="none" w="med" len="med"/>
                    </a:lnL>
                    <a:lnR w="9525" cap="flat" cmpd="sng" algn="ctr">
                      <a:solidFill>
                        <a:srgbClr val="9FC5E8"/>
                      </a:solidFill>
                      <a:prstDash val="solid"/>
                      <a:round/>
                      <a:headEnd type="none" w="med" len="med"/>
                      <a:tailEnd type="none" w="med" len="med"/>
                    </a:lnR>
                    <a:lnT w="9525" cap="flat" cmpd="sng" algn="ctr">
                      <a:solidFill>
                        <a:srgbClr val="9FC5E8"/>
                      </a:solidFill>
                      <a:prstDash val="solid"/>
                      <a:round/>
                      <a:headEnd type="none" w="med" len="med"/>
                      <a:tailEnd type="none" w="med" len="med"/>
                    </a:lnT>
                    <a:lnB w="9525" cap="flat" cmpd="sng" algn="ctr">
                      <a:solidFill>
                        <a:srgbClr val="9FC5E8"/>
                      </a:solid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6086826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9713221" cy="646331"/>
          </a:xfrm>
          <a:prstGeom prst="rect">
            <a:avLst/>
          </a:prstGeom>
          <a:noFill/>
        </p:spPr>
        <p:txBody>
          <a:bodyPr wrap="square" rtlCol="0">
            <a:spAutoFit/>
          </a:bodyPr>
          <a:lstStyle/>
          <a:p>
            <a:r>
              <a:rPr lang="en-US" sz="3600" dirty="0"/>
              <a:t>REST API. Retrofit vs Volley</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65</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Shape 228"/>
          <p:cNvGraphicFramePr/>
          <p:nvPr>
            <p:extLst>
              <p:ext uri="{D42A27DB-BD31-4B8C-83A1-F6EECF244321}">
                <p14:modId xmlns:p14="http://schemas.microsoft.com/office/powerpoint/2010/main" val="1874172040"/>
              </p:ext>
            </p:extLst>
          </p:nvPr>
        </p:nvGraphicFramePr>
        <p:xfrm>
          <a:off x="426097" y="1076034"/>
          <a:ext cx="8575028" cy="4981866"/>
        </p:xfrm>
        <a:graphic>
          <a:graphicData uri="http://schemas.openxmlformats.org/drawingml/2006/table">
            <a:tbl>
              <a:tblPr firstCol="1" bandRow="1">
                <a:noFill/>
              </a:tblPr>
              <a:tblGrid>
                <a:gridCol w="1884622">
                  <a:extLst>
                    <a:ext uri="{9D8B030D-6E8A-4147-A177-3AD203B41FA5}">
                      <a16:colId xmlns:a16="http://schemas.microsoft.com/office/drawing/2014/main" val="20000"/>
                    </a:ext>
                  </a:extLst>
                </a:gridCol>
                <a:gridCol w="3298087">
                  <a:extLst>
                    <a:ext uri="{9D8B030D-6E8A-4147-A177-3AD203B41FA5}">
                      <a16:colId xmlns:a16="http://schemas.microsoft.com/office/drawing/2014/main" val="20001"/>
                    </a:ext>
                  </a:extLst>
                </a:gridCol>
                <a:gridCol w="3392319">
                  <a:extLst>
                    <a:ext uri="{9D8B030D-6E8A-4147-A177-3AD203B41FA5}">
                      <a16:colId xmlns:a16="http://schemas.microsoft.com/office/drawing/2014/main" val="20002"/>
                    </a:ext>
                  </a:extLst>
                </a:gridCol>
              </a:tblGrid>
              <a:tr h="687315">
                <a:tc>
                  <a:txBody>
                    <a:bodyPr/>
                    <a:lstStyle/>
                    <a:p>
                      <a:pPr algn="ctr"/>
                      <a:endParaRPr lang="ru-RU" sz="1800" dirty="0">
                        <a:latin typeface="+mn-lt"/>
                      </a:endParaRPr>
                    </a:p>
                  </a:txBody>
                  <a:tcPr anchor="ctr">
                    <a:lnL w="9525" cap="flat" cmpd="sng">
                      <a:solidFill>
                        <a:srgbClr val="9FC5E8"/>
                      </a:solidFill>
                      <a:prstDash val="solid"/>
                      <a:round/>
                      <a:headEnd type="none" w="med" len="med"/>
                      <a:tailEnd type="none" w="med" len="med"/>
                    </a:lnL>
                    <a:lnR w="9525" cap="flat" cmpd="sng">
                      <a:solidFill>
                        <a:srgbClr val="9FC5E8"/>
                      </a:solidFill>
                      <a:prstDash val="solid"/>
                      <a:round/>
                      <a:headEnd type="none" w="med" len="med"/>
                      <a:tailEnd type="none" w="med" len="med"/>
                    </a:lnR>
                    <a:lnT w="9525" cap="flat" cmpd="sng">
                      <a:solidFill>
                        <a:srgbClr val="9FC5E8"/>
                      </a:solidFill>
                      <a:prstDash val="solid"/>
                      <a:round/>
                      <a:headEnd type="none" w="med" len="med"/>
                      <a:tailEnd type="none" w="med" len="med"/>
                    </a:lnT>
                    <a:lnB w="9525" cap="flat" cmpd="sng" algn="ctr">
                      <a:solidFill>
                        <a:srgbClr val="9FC5E8"/>
                      </a:solidFill>
                      <a:prstDash val="solid"/>
                      <a:round/>
                      <a:headEnd type="none" w="med" len="med"/>
                      <a:tailEnd type="none" w="med" len="med"/>
                    </a:lnB>
                  </a:tcPr>
                </a:tc>
                <a:tc>
                  <a:txBody>
                    <a:bodyPr/>
                    <a:lstStyle/>
                    <a:p>
                      <a:pPr algn="ctr"/>
                      <a:r>
                        <a:rPr lang="en-US" sz="1800" b="1" dirty="0">
                          <a:latin typeface="+mn-lt"/>
                        </a:rPr>
                        <a:t>Retrofit</a:t>
                      </a:r>
                      <a:endParaRPr lang="ru-RU" sz="1800" b="1" dirty="0">
                        <a:latin typeface="+mn-lt"/>
                      </a:endParaRPr>
                    </a:p>
                  </a:txBody>
                  <a:tcPr anchor="ctr">
                    <a:lnL w="9525" cap="flat" cmpd="sng" algn="ctr">
                      <a:solidFill>
                        <a:srgbClr val="9FC5E8"/>
                      </a:solidFill>
                      <a:prstDash val="solid"/>
                      <a:round/>
                      <a:headEnd type="none" w="med" len="med"/>
                      <a:tailEnd type="none" w="med" len="med"/>
                    </a:lnL>
                    <a:lnR w="9525" cap="flat" cmpd="sng" algn="ctr">
                      <a:solidFill>
                        <a:srgbClr val="9FC5E8"/>
                      </a:solidFill>
                      <a:prstDash val="solid"/>
                      <a:round/>
                      <a:headEnd type="none" w="med" len="med"/>
                      <a:tailEnd type="none" w="med" len="med"/>
                    </a:lnR>
                    <a:lnT w="9525" cap="flat" cmpd="sng">
                      <a:solidFill>
                        <a:srgbClr val="9FC5E8"/>
                      </a:solidFill>
                      <a:prstDash val="solid"/>
                      <a:round/>
                      <a:headEnd type="none" w="med" len="med"/>
                      <a:tailEnd type="none" w="med" len="med"/>
                    </a:lnT>
                    <a:lnB w="9525" cap="flat" cmpd="sng" algn="ctr">
                      <a:solidFill>
                        <a:srgbClr val="9FC5E8"/>
                      </a:solidFill>
                      <a:prstDash val="solid"/>
                      <a:round/>
                      <a:headEnd type="none" w="med" len="med"/>
                      <a:tailEnd type="none" w="med" len="med"/>
                    </a:lnB>
                  </a:tcPr>
                </a:tc>
                <a:tc>
                  <a:txBody>
                    <a:bodyPr/>
                    <a:lstStyle/>
                    <a:p>
                      <a:pPr algn="ctr"/>
                      <a:r>
                        <a:rPr lang="en-US" sz="1800" b="1">
                          <a:latin typeface="+mn-lt"/>
                        </a:rPr>
                        <a:t>Volley</a:t>
                      </a:r>
                      <a:endParaRPr lang="ru-RU" sz="1800" b="1" dirty="0">
                        <a:latin typeface="+mn-lt"/>
                      </a:endParaRPr>
                    </a:p>
                  </a:txBody>
                  <a:tcPr anchor="ctr">
                    <a:lnL w="9525" cap="flat" cmpd="sng">
                      <a:solidFill>
                        <a:srgbClr val="9FC5E8"/>
                      </a:solidFill>
                      <a:prstDash val="solid"/>
                      <a:round/>
                      <a:headEnd type="none" w="med" len="med"/>
                      <a:tailEnd type="none" w="med" len="med"/>
                    </a:lnL>
                    <a:lnR w="9525" cap="flat" cmpd="sng" algn="ctr">
                      <a:solidFill>
                        <a:srgbClr val="9FC5E8"/>
                      </a:solidFill>
                      <a:prstDash val="solid"/>
                      <a:round/>
                      <a:headEnd type="none" w="med" len="med"/>
                      <a:tailEnd type="none" w="med" len="med"/>
                    </a:lnR>
                    <a:lnT w="9525" cap="flat" cmpd="sng">
                      <a:solidFill>
                        <a:srgbClr val="9FC5E8"/>
                      </a:solidFill>
                      <a:prstDash val="solid"/>
                      <a:round/>
                      <a:headEnd type="none" w="med" len="med"/>
                      <a:tailEnd type="none" w="med" len="med"/>
                    </a:lnT>
                    <a:lnB w="9525" cap="flat" cmpd="sng" algn="ctr">
                      <a:solidFill>
                        <a:srgbClr val="9FC5E8"/>
                      </a:solidFill>
                      <a:prstDash val="solid"/>
                      <a:round/>
                      <a:headEnd type="none" w="med" len="med"/>
                      <a:tailEnd type="none" w="med" len="med"/>
                    </a:lnB>
                  </a:tcPr>
                </a:tc>
                <a:extLst>
                  <a:ext uri="{0D108BD9-81ED-4DB2-BD59-A6C34878D82A}">
                    <a16:rowId xmlns:a16="http://schemas.microsoft.com/office/drawing/2014/main" val="10000"/>
                  </a:ext>
                </a:extLst>
              </a:tr>
              <a:tr h="687315">
                <a:tc>
                  <a:txBody>
                    <a:bodyPr/>
                    <a:lstStyle/>
                    <a:p>
                      <a:pPr algn="ctr"/>
                      <a:r>
                        <a:rPr lang="en-US" sz="1800" b="0" dirty="0">
                          <a:latin typeface="+mn-lt"/>
                          <a:cs typeface="Arial" pitchFamily="34" charset="0"/>
                        </a:rPr>
                        <a:t>Caching</a:t>
                      </a:r>
                      <a:endParaRPr lang="ru-RU" sz="1800" b="0" dirty="0">
                        <a:latin typeface="+mn-lt"/>
                        <a:cs typeface="Arial" pitchFamily="34" charset="0"/>
                      </a:endParaRPr>
                    </a:p>
                  </a:txBody>
                  <a:tcPr anchor="ctr">
                    <a:lnL w="9525" cap="flat" cmpd="sng">
                      <a:solidFill>
                        <a:srgbClr val="9FC5E8"/>
                      </a:solidFill>
                      <a:prstDash val="solid"/>
                      <a:round/>
                      <a:headEnd type="none" w="med" len="med"/>
                      <a:tailEnd type="none" w="med" len="med"/>
                    </a:lnL>
                    <a:lnR w="9525" cap="flat" cmpd="sng">
                      <a:solidFill>
                        <a:srgbClr val="9FC5E8"/>
                      </a:solidFill>
                      <a:prstDash val="solid"/>
                      <a:round/>
                      <a:headEnd type="none" w="med" len="med"/>
                      <a:tailEnd type="none" w="med" len="med"/>
                    </a:lnR>
                    <a:lnT w="9525" cap="flat" cmpd="sng">
                      <a:solidFill>
                        <a:srgbClr val="9FC5E8"/>
                      </a:solidFill>
                      <a:prstDash val="solid"/>
                      <a:round/>
                      <a:headEnd type="none" w="med" len="med"/>
                      <a:tailEnd type="none" w="med" len="med"/>
                    </a:lnT>
                    <a:lnB w="9525" cap="flat" cmpd="sng">
                      <a:solidFill>
                        <a:srgbClr val="9FC5E8"/>
                      </a:solidFill>
                      <a:prstDash val="solid"/>
                      <a:round/>
                      <a:headEnd type="none" w="med" len="med"/>
                      <a:tailEnd type="none" w="med" len="med"/>
                    </a:lnB>
                    <a:solidFill>
                      <a:srgbClr val="CFE2F3"/>
                    </a:solidFill>
                  </a:tcPr>
                </a:tc>
                <a:tc>
                  <a:txBody>
                    <a:bodyPr/>
                    <a:lstStyle/>
                    <a:p>
                      <a:pPr algn="ctr"/>
                      <a:r>
                        <a:rPr lang="en-US" sz="1800" b="0" dirty="0">
                          <a:latin typeface="+mn-lt"/>
                          <a:cs typeface="Arial" pitchFamily="34" charset="0"/>
                        </a:rPr>
                        <a:t>Yes</a:t>
                      </a:r>
                      <a:r>
                        <a:rPr lang="en-US" sz="1800" b="0">
                          <a:latin typeface="+mn-lt"/>
                          <a:cs typeface="Arial" pitchFamily="34" charset="0"/>
                        </a:rPr>
                        <a:t>,</a:t>
                      </a:r>
                      <a:r>
                        <a:rPr lang="en-US" sz="1800" b="0" baseline="0">
                          <a:latin typeface="+mn-lt"/>
                          <a:cs typeface="Arial" pitchFamily="34" charset="0"/>
                        </a:rPr>
                        <a:t> via OkHttp </a:t>
                      </a:r>
                      <a:endParaRPr lang="ru-RU" sz="1800" b="0" dirty="0">
                        <a:latin typeface="+mn-lt"/>
                        <a:cs typeface="Arial" pitchFamily="34" charset="0"/>
                      </a:endParaRPr>
                    </a:p>
                  </a:txBody>
                  <a:tcPr anchor="ctr">
                    <a:lnL w="9525" cap="flat" cmpd="sng" algn="ctr">
                      <a:solidFill>
                        <a:srgbClr val="9FC5E8"/>
                      </a:solidFill>
                      <a:prstDash val="solid"/>
                      <a:round/>
                      <a:headEnd type="none" w="med" len="med"/>
                      <a:tailEnd type="none" w="med" len="med"/>
                    </a:lnL>
                    <a:lnR w="9525" cap="flat" cmpd="sng" algn="ctr">
                      <a:solidFill>
                        <a:srgbClr val="9FC5E8"/>
                      </a:solidFill>
                      <a:prstDash val="solid"/>
                      <a:round/>
                      <a:headEnd type="none" w="med" len="med"/>
                      <a:tailEnd type="none" w="med" len="med"/>
                    </a:lnR>
                    <a:lnT w="9525" cap="flat" cmpd="sng" algn="ctr">
                      <a:solidFill>
                        <a:srgbClr val="9FC5E8"/>
                      </a:solidFill>
                      <a:prstDash val="solid"/>
                      <a:round/>
                      <a:headEnd type="none" w="med" len="med"/>
                      <a:tailEnd type="none" w="med" len="med"/>
                    </a:lnT>
                    <a:lnB w="9525" cap="flat" cmpd="sng" algn="ctr">
                      <a:solidFill>
                        <a:srgbClr val="9FC5E8"/>
                      </a:solidFill>
                      <a:prstDash val="solid"/>
                      <a:round/>
                      <a:headEnd type="none" w="med" len="med"/>
                      <a:tailEnd type="none" w="med" len="med"/>
                    </a:lnB>
                    <a:solidFill>
                      <a:srgbClr val="CFE2F3"/>
                    </a:solidFill>
                  </a:tcPr>
                </a:tc>
                <a:tc>
                  <a:txBody>
                    <a:bodyPr/>
                    <a:lstStyle/>
                    <a:p>
                      <a:pPr algn="ctr"/>
                      <a:r>
                        <a:rPr lang="en-US" sz="1800" b="0" dirty="0">
                          <a:latin typeface="+mn-lt"/>
                          <a:cs typeface="Arial" pitchFamily="34" charset="0"/>
                        </a:rPr>
                        <a:t>Yes</a:t>
                      </a:r>
                      <a:endParaRPr lang="ru-RU" sz="1800" b="0" dirty="0">
                        <a:latin typeface="+mn-lt"/>
                        <a:cs typeface="Arial" pitchFamily="34" charset="0"/>
                      </a:endParaRPr>
                    </a:p>
                  </a:txBody>
                  <a:tcPr anchor="ctr">
                    <a:lnL w="9525" cap="flat" cmpd="sng">
                      <a:solidFill>
                        <a:srgbClr val="9FC5E8"/>
                      </a:solidFill>
                      <a:prstDash val="solid"/>
                      <a:round/>
                      <a:headEnd type="none" w="med" len="med"/>
                      <a:tailEnd type="none" w="med" len="med"/>
                    </a:lnL>
                    <a:lnR w="9525" cap="flat" cmpd="sng" algn="ctr">
                      <a:solidFill>
                        <a:srgbClr val="9FC5E8"/>
                      </a:solidFill>
                      <a:prstDash val="solid"/>
                      <a:round/>
                      <a:headEnd type="none" w="med" len="med"/>
                      <a:tailEnd type="none" w="med" len="med"/>
                    </a:lnR>
                    <a:lnT w="9525" cap="flat" cmpd="sng" algn="ctr">
                      <a:solidFill>
                        <a:srgbClr val="9FC5E8"/>
                      </a:solidFill>
                      <a:prstDash val="solid"/>
                      <a:round/>
                      <a:headEnd type="none" w="med" len="med"/>
                      <a:tailEnd type="none" w="med" len="med"/>
                    </a:lnT>
                    <a:lnB w="9525" cap="flat" cmpd="sng" algn="ctr">
                      <a:solidFill>
                        <a:srgbClr val="9FC5E8"/>
                      </a:solidFill>
                      <a:prstDash val="solid"/>
                      <a:round/>
                      <a:headEnd type="none" w="med" len="med"/>
                      <a:tailEnd type="none" w="med" len="med"/>
                    </a:lnB>
                    <a:solidFill>
                      <a:srgbClr val="CFE2F3"/>
                    </a:solidFill>
                  </a:tcPr>
                </a:tc>
                <a:extLst>
                  <a:ext uri="{0D108BD9-81ED-4DB2-BD59-A6C34878D82A}">
                    <a16:rowId xmlns:a16="http://schemas.microsoft.com/office/drawing/2014/main" val="10001"/>
                  </a:ext>
                </a:extLst>
              </a:tr>
              <a:tr h="687315">
                <a:tc>
                  <a:txBody>
                    <a:bodyPr/>
                    <a:lstStyle/>
                    <a:p>
                      <a:pPr algn="ctr"/>
                      <a:r>
                        <a:rPr lang="en-US" sz="1800" b="0" baseline="0" dirty="0">
                          <a:latin typeface="+mn-lt"/>
                          <a:cs typeface="Arial" pitchFamily="34" charset="0"/>
                        </a:rPr>
                        <a:t>Request repeat by timeout</a:t>
                      </a:r>
                      <a:endParaRPr lang="ru-RU" sz="1800" b="0" dirty="0">
                        <a:latin typeface="+mn-lt"/>
                        <a:cs typeface="Arial" pitchFamily="34" charset="0"/>
                      </a:endParaRPr>
                    </a:p>
                  </a:txBody>
                  <a:tcPr anchor="ctr">
                    <a:lnL w="9525" cap="flat" cmpd="sng">
                      <a:solidFill>
                        <a:srgbClr val="9FC5E8"/>
                      </a:solidFill>
                      <a:prstDash val="solid"/>
                      <a:round/>
                      <a:headEnd type="none" w="med" len="med"/>
                      <a:tailEnd type="none" w="med" len="med"/>
                    </a:lnL>
                    <a:lnR w="9525" cap="flat" cmpd="sng">
                      <a:solidFill>
                        <a:srgbClr val="9FC5E8"/>
                      </a:solidFill>
                      <a:prstDash val="solid"/>
                      <a:round/>
                      <a:headEnd type="none" w="med" len="med"/>
                      <a:tailEnd type="none" w="med" len="med"/>
                    </a:lnR>
                    <a:lnT w="9525" cap="flat" cmpd="sng">
                      <a:solidFill>
                        <a:srgbClr val="9FC5E8"/>
                      </a:solidFill>
                      <a:prstDash val="solid"/>
                      <a:round/>
                      <a:headEnd type="none" w="med" len="med"/>
                      <a:tailEnd type="none" w="med" len="med"/>
                    </a:lnT>
                    <a:lnB w="9525" cap="flat" cmpd="sng">
                      <a:solidFill>
                        <a:srgbClr val="9FC5E8"/>
                      </a:solidFill>
                      <a:prstDash val="solid"/>
                      <a:round/>
                      <a:headEnd type="none" w="med" len="med"/>
                      <a:tailEnd type="none" w="med" len="med"/>
                    </a:lnB>
                  </a:tcPr>
                </a:tc>
                <a:tc>
                  <a:txBody>
                    <a:bodyPr/>
                    <a:lstStyle/>
                    <a:p>
                      <a:pPr algn="ctr"/>
                      <a:r>
                        <a:rPr lang="en-US" sz="1800" b="0" dirty="0">
                          <a:latin typeface="+mn-lt"/>
                          <a:cs typeface="Arial" pitchFamily="34" charset="0"/>
                        </a:rPr>
                        <a:t>Yes, via </a:t>
                      </a:r>
                      <a:r>
                        <a:rPr lang="en-US" sz="1800" b="0" baseline="0" dirty="0" err="1">
                          <a:latin typeface="+mn-lt"/>
                          <a:cs typeface="Arial" pitchFamily="34" charset="0"/>
                        </a:rPr>
                        <a:t>OkHttp</a:t>
                      </a:r>
                      <a:endParaRPr lang="ru-RU" sz="1800" b="0" dirty="0">
                        <a:latin typeface="+mn-lt"/>
                        <a:cs typeface="Arial" pitchFamily="34" charset="0"/>
                      </a:endParaRPr>
                    </a:p>
                  </a:txBody>
                  <a:tcPr anchor="ctr">
                    <a:lnL w="9525" cap="flat" cmpd="sng" algn="ctr">
                      <a:solidFill>
                        <a:srgbClr val="9FC5E8"/>
                      </a:solidFill>
                      <a:prstDash val="solid"/>
                      <a:round/>
                      <a:headEnd type="none" w="med" len="med"/>
                      <a:tailEnd type="none" w="med" len="med"/>
                    </a:lnL>
                    <a:lnR w="9525" cap="flat" cmpd="sng" algn="ctr">
                      <a:solidFill>
                        <a:srgbClr val="9FC5E8"/>
                      </a:solidFill>
                      <a:prstDash val="solid"/>
                      <a:round/>
                      <a:headEnd type="none" w="med" len="med"/>
                      <a:tailEnd type="none" w="med" len="med"/>
                    </a:lnR>
                    <a:lnT w="9525" cap="flat" cmpd="sng" algn="ctr">
                      <a:solidFill>
                        <a:srgbClr val="9FC5E8"/>
                      </a:solidFill>
                      <a:prstDash val="solid"/>
                      <a:round/>
                      <a:headEnd type="none" w="med" len="med"/>
                      <a:tailEnd type="none" w="med" len="med"/>
                    </a:lnT>
                    <a:lnB w="9525" cap="flat" cmpd="sng" algn="ctr">
                      <a:solidFill>
                        <a:srgbClr val="9FC5E8"/>
                      </a:solidFill>
                      <a:prstDash val="solid"/>
                      <a:round/>
                      <a:headEnd type="none" w="med" len="med"/>
                      <a:tailEnd type="none" w="med" len="med"/>
                    </a:lnB>
                  </a:tcPr>
                </a:tc>
                <a:tc>
                  <a:txBody>
                    <a:bodyPr/>
                    <a:lstStyle/>
                    <a:p>
                      <a:pPr algn="ctr"/>
                      <a:r>
                        <a:rPr lang="en-US" sz="1800" b="0" dirty="0">
                          <a:latin typeface="+mn-lt"/>
                          <a:cs typeface="Arial" pitchFamily="34" charset="0"/>
                        </a:rPr>
                        <a:t>Yes</a:t>
                      </a:r>
                      <a:endParaRPr lang="ru-RU" sz="1800" b="0" dirty="0">
                        <a:latin typeface="+mn-lt"/>
                        <a:cs typeface="Arial" pitchFamily="34" charset="0"/>
                      </a:endParaRPr>
                    </a:p>
                  </a:txBody>
                  <a:tcPr anchor="ctr">
                    <a:lnL w="9525" cap="flat" cmpd="sng">
                      <a:solidFill>
                        <a:srgbClr val="9FC5E8"/>
                      </a:solidFill>
                      <a:prstDash val="solid"/>
                      <a:round/>
                      <a:headEnd type="none" w="med" len="med"/>
                      <a:tailEnd type="none" w="med" len="med"/>
                    </a:lnL>
                    <a:lnR w="9525" cap="flat" cmpd="sng" algn="ctr">
                      <a:solidFill>
                        <a:srgbClr val="9FC5E8"/>
                      </a:solidFill>
                      <a:prstDash val="solid"/>
                      <a:round/>
                      <a:headEnd type="none" w="med" len="med"/>
                      <a:tailEnd type="none" w="med" len="med"/>
                    </a:lnR>
                    <a:lnT w="9525" cap="flat" cmpd="sng" algn="ctr">
                      <a:solidFill>
                        <a:srgbClr val="9FC5E8"/>
                      </a:solidFill>
                      <a:prstDash val="solid"/>
                      <a:round/>
                      <a:headEnd type="none" w="med" len="med"/>
                      <a:tailEnd type="none" w="med" len="med"/>
                    </a:lnT>
                    <a:lnB w="9525" cap="flat" cmpd="sng" algn="ctr">
                      <a:solidFill>
                        <a:srgbClr val="9FC5E8"/>
                      </a:solidFill>
                      <a:prstDash val="solid"/>
                      <a:round/>
                      <a:headEnd type="none" w="med" len="med"/>
                      <a:tailEnd type="none" w="med" len="med"/>
                    </a:lnB>
                  </a:tcPr>
                </a:tc>
                <a:extLst>
                  <a:ext uri="{0D108BD9-81ED-4DB2-BD59-A6C34878D82A}">
                    <a16:rowId xmlns:a16="http://schemas.microsoft.com/office/drawing/2014/main" val="10002"/>
                  </a:ext>
                </a:extLst>
              </a:tr>
              <a:tr h="687315">
                <a:tc>
                  <a:txBody>
                    <a:bodyPr/>
                    <a:lstStyle/>
                    <a:p>
                      <a:pPr algn="ctr"/>
                      <a:r>
                        <a:rPr lang="en-US" sz="1800" b="0" dirty="0">
                          <a:latin typeface="+mn-lt"/>
                          <a:cs typeface="Arial" pitchFamily="34" charset="0"/>
                        </a:rPr>
                        <a:t>Request description</a:t>
                      </a:r>
                      <a:endParaRPr lang="ru-RU" sz="1800" b="0" dirty="0">
                        <a:latin typeface="+mn-lt"/>
                        <a:cs typeface="Arial" pitchFamily="34" charset="0"/>
                      </a:endParaRPr>
                    </a:p>
                  </a:txBody>
                  <a:tcPr anchor="ctr">
                    <a:lnL w="9525" cap="flat" cmpd="sng">
                      <a:solidFill>
                        <a:srgbClr val="9FC5E8"/>
                      </a:solidFill>
                      <a:prstDash val="solid"/>
                      <a:round/>
                      <a:headEnd type="none" w="med" len="med"/>
                      <a:tailEnd type="none" w="med" len="med"/>
                    </a:lnL>
                    <a:lnR w="9525" cap="flat" cmpd="sng">
                      <a:solidFill>
                        <a:srgbClr val="9FC5E8"/>
                      </a:solidFill>
                      <a:prstDash val="solid"/>
                      <a:round/>
                      <a:headEnd type="none" w="med" len="med"/>
                      <a:tailEnd type="none" w="med" len="med"/>
                    </a:lnR>
                    <a:lnT w="9525" cap="flat" cmpd="sng">
                      <a:solidFill>
                        <a:srgbClr val="9FC5E8"/>
                      </a:solidFill>
                      <a:prstDash val="solid"/>
                      <a:round/>
                      <a:headEnd type="none" w="med" len="med"/>
                      <a:tailEnd type="none" w="med" len="med"/>
                    </a:lnT>
                    <a:lnB w="9525" cap="flat" cmpd="sng" algn="ctr">
                      <a:solidFill>
                        <a:srgbClr val="9FC5E8"/>
                      </a:solidFill>
                      <a:prstDash val="solid"/>
                      <a:round/>
                      <a:headEnd type="none" w="med" len="med"/>
                      <a:tailEnd type="none" w="med" len="med"/>
                    </a:lnB>
                    <a:solidFill>
                      <a:srgbClr val="CFE2F3"/>
                    </a:solidFill>
                  </a:tcPr>
                </a:tc>
                <a:tc>
                  <a:txBody>
                    <a:bodyPr/>
                    <a:lstStyle/>
                    <a:p>
                      <a:pPr algn="ctr"/>
                      <a:r>
                        <a:rPr lang="en-US" sz="1800" b="0" dirty="0">
                          <a:latin typeface="+mn-lt"/>
                          <a:cs typeface="Arial" pitchFamily="34" charset="0"/>
                        </a:rPr>
                        <a:t>Based</a:t>
                      </a:r>
                      <a:r>
                        <a:rPr lang="en-US" sz="1800" b="0" baseline="0" dirty="0">
                          <a:latin typeface="+mn-lt"/>
                          <a:cs typeface="Arial" pitchFamily="34" charset="0"/>
                        </a:rPr>
                        <a:t> on annotations</a:t>
                      </a:r>
                      <a:endParaRPr lang="ru-RU" sz="1800" b="0" dirty="0">
                        <a:latin typeface="+mn-lt"/>
                        <a:cs typeface="Arial" pitchFamily="34" charset="0"/>
                      </a:endParaRPr>
                    </a:p>
                  </a:txBody>
                  <a:tcPr anchor="ctr">
                    <a:lnL w="9525" cap="flat" cmpd="sng" algn="ctr">
                      <a:solidFill>
                        <a:srgbClr val="9FC5E8"/>
                      </a:solidFill>
                      <a:prstDash val="solid"/>
                      <a:round/>
                      <a:headEnd type="none" w="med" len="med"/>
                      <a:tailEnd type="none" w="med" len="med"/>
                    </a:lnL>
                    <a:lnR w="9525" cap="flat" cmpd="sng" algn="ctr">
                      <a:solidFill>
                        <a:srgbClr val="9FC5E8"/>
                      </a:solidFill>
                      <a:prstDash val="solid"/>
                      <a:round/>
                      <a:headEnd type="none" w="med" len="med"/>
                      <a:tailEnd type="none" w="med" len="med"/>
                    </a:lnR>
                    <a:lnT w="9525" cap="flat" cmpd="sng" algn="ctr">
                      <a:solidFill>
                        <a:srgbClr val="9FC5E8"/>
                      </a:solidFill>
                      <a:prstDash val="solid"/>
                      <a:round/>
                      <a:headEnd type="none" w="med" len="med"/>
                      <a:tailEnd type="none" w="med" len="med"/>
                    </a:lnT>
                    <a:lnB w="9525" cap="flat" cmpd="sng" algn="ctr">
                      <a:solidFill>
                        <a:srgbClr val="9FC5E8"/>
                      </a:solidFill>
                      <a:prstDash val="solid"/>
                      <a:round/>
                      <a:headEnd type="none" w="med" len="med"/>
                      <a:tailEnd type="none" w="med" len="med"/>
                    </a:lnB>
                    <a:solidFill>
                      <a:srgbClr val="CFE2F3"/>
                    </a:solidFill>
                  </a:tcPr>
                </a:tc>
                <a:tc>
                  <a:txBody>
                    <a:bodyPr/>
                    <a:lstStyle/>
                    <a:p>
                      <a:pPr algn="ctr"/>
                      <a:r>
                        <a:rPr lang="en-US" sz="1800" b="0" dirty="0">
                          <a:latin typeface="+mn-lt"/>
                          <a:cs typeface="Arial" pitchFamily="34" charset="0"/>
                        </a:rPr>
                        <a:t>In</a:t>
                      </a:r>
                      <a:r>
                        <a:rPr lang="en-US" sz="1800" b="0" baseline="0" dirty="0">
                          <a:latin typeface="+mn-lt"/>
                          <a:cs typeface="Arial" pitchFamily="34" charset="0"/>
                        </a:rPr>
                        <a:t> source code</a:t>
                      </a:r>
                      <a:endParaRPr lang="ru-RU" sz="1800" b="0" dirty="0">
                        <a:latin typeface="+mn-lt"/>
                        <a:cs typeface="Arial" pitchFamily="34" charset="0"/>
                      </a:endParaRPr>
                    </a:p>
                  </a:txBody>
                  <a:tcPr anchor="ctr">
                    <a:lnL w="9525" cap="flat" cmpd="sng">
                      <a:solidFill>
                        <a:srgbClr val="9FC5E8"/>
                      </a:solidFill>
                      <a:prstDash val="solid"/>
                      <a:round/>
                      <a:headEnd type="none" w="med" len="med"/>
                      <a:tailEnd type="none" w="med" len="med"/>
                    </a:lnL>
                    <a:lnR w="9525" cap="flat" cmpd="sng" algn="ctr">
                      <a:solidFill>
                        <a:srgbClr val="9FC5E8"/>
                      </a:solidFill>
                      <a:prstDash val="solid"/>
                      <a:round/>
                      <a:headEnd type="none" w="med" len="med"/>
                      <a:tailEnd type="none" w="med" len="med"/>
                    </a:lnR>
                    <a:lnT w="9525" cap="flat" cmpd="sng" algn="ctr">
                      <a:solidFill>
                        <a:srgbClr val="9FC5E8"/>
                      </a:solidFill>
                      <a:prstDash val="solid"/>
                      <a:round/>
                      <a:headEnd type="none" w="med" len="med"/>
                      <a:tailEnd type="none" w="med" len="med"/>
                    </a:lnT>
                    <a:lnB w="9525" cap="flat" cmpd="sng" algn="ctr">
                      <a:solidFill>
                        <a:srgbClr val="9FC5E8"/>
                      </a:solidFill>
                      <a:prstDash val="solid"/>
                      <a:round/>
                      <a:headEnd type="none" w="med" len="med"/>
                      <a:tailEnd type="none" w="med" len="med"/>
                    </a:lnB>
                    <a:solidFill>
                      <a:srgbClr val="CFE2F3"/>
                    </a:solidFill>
                  </a:tcPr>
                </a:tc>
                <a:extLst>
                  <a:ext uri="{0D108BD9-81ED-4DB2-BD59-A6C34878D82A}">
                    <a16:rowId xmlns:a16="http://schemas.microsoft.com/office/drawing/2014/main" val="10003"/>
                  </a:ext>
                </a:extLst>
              </a:tr>
              <a:tr h="744202">
                <a:tc>
                  <a:txBody>
                    <a:bodyPr/>
                    <a:lstStyle/>
                    <a:p>
                      <a:pPr algn="ctr"/>
                      <a:r>
                        <a:rPr lang="en-US" sz="1800" b="0">
                          <a:latin typeface="+mn-lt"/>
                          <a:cs typeface="Arial" pitchFamily="34" charset="0"/>
                        </a:rPr>
                        <a:t>Documentation</a:t>
                      </a:r>
                      <a:endParaRPr lang="ru-RU" sz="1800" b="0" dirty="0">
                        <a:latin typeface="+mn-lt"/>
                        <a:cs typeface="Arial" pitchFamily="34" charset="0"/>
                      </a:endParaRPr>
                    </a:p>
                  </a:txBody>
                  <a:tcPr anchor="ctr">
                    <a:lnL w="9525" cap="flat" cmpd="sng">
                      <a:solidFill>
                        <a:srgbClr val="9FC5E8"/>
                      </a:solidFill>
                      <a:prstDash val="solid"/>
                      <a:round/>
                      <a:headEnd type="none" w="med" len="med"/>
                      <a:tailEnd type="none" w="med" len="med"/>
                    </a:lnL>
                    <a:lnR w="9525" cap="flat" cmpd="sng" algn="ctr">
                      <a:solidFill>
                        <a:srgbClr val="9FC5E8"/>
                      </a:solidFill>
                      <a:prstDash val="solid"/>
                      <a:round/>
                      <a:headEnd type="none" w="med" len="med"/>
                      <a:tailEnd type="none" w="med" len="med"/>
                    </a:lnR>
                    <a:lnT w="9525" cap="flat" cmpd="sng">
                      <a:solidFill>
                        <a:srgbClr val="9FC5E8"/>
                      </a:solidFill>
                      <a:prstDash val="solid"/>
                      <a:round/>
                      <a:headEnd type="none" w="med" len="med"/>
                      <a:tailEnd type="none" w="med" len="med"/>
                    </a:lnT>
                    <a:lnB w="9525" cap="flat" cmpd="sng" algn="ctr">
                      <a:solidFill>
                        <a:srgbClr val="9FC5E8"/>
                      </a:solidFill>
                      <a:prstDash val="solid"/>
                      <a:round/>
                      <a:headEnd type="none" w="med" len="med"/>
                      <a:tailEnd type="none" w="med" len="med"/>
                    </a:lnB>
                    <a:noFill/>
                  </a:tcPr>
                </a:tc>
                <a:tc>
                  <a:txBody>
                    <a:bodyPr/>
                    <a:lstStyle/>
                    <a:p>
                      <a:pPr algn="ctr"/>
                      <a:r>
                        <a:rPr lang="en-US" sz="1800" b="0" dirty="0">
                          <a:latin typeface="+mn-lt"/>
                          <a:cs typeface="Arial" pitchFamily="34" charset="0"/>
                        </a:rPr>
                        <a:t>Well documented</a:t>
                      </a:r>
                      <a:endParaRPr lang="ru-RU" sz="1800" b="0" dirty="0">
                        <a:latin typeface="+mn-lt"/>
                        <a:cs typeface="Arial" pitchFamily="34" charset="0"/>
                      </a:endParaRPr>
                    </a:p>
                  </a:txBody>
                  <a:tcPr anchor="ctr">
                    <a:lnL w="9525" cap="flat" cmpd="sng" algn="ctr">
                      <a:solidFill>
                        <a:srgbClr val="9FC5E8"/>
                      </a:solidFill>
                      <a:prstDash val="solid"/>
                      <a:round/>
                      <a:headEnd type="none" w="med" len="med"/>
                      <a:tailEnd type="none" w="med" len="med"/>
                    </a:lnL>
                    <a:lnR w="9525" cap="flat" cmpd="sng" algn="ctr">
                      <a:solidFill>
                        <a:srgbClr val="9FC5E8"/>
                      </a:solidFill>
                      <a:prstDash val="solid"/>
                      <a:round/>
                      <a:headEnd type="none" w="med" len="med"/>
                      <a:tailEnd type="none" w="med" len="med"/>
                    </a:lnR>
                    <a:lnT w="9525" cap="flat" cmpd="sng" algn="ctr">
                      <a:solidFill>
                        <a:srgbClr val="9FC5E8"/>
                      </a:solidFill>
                      <a:prstDash val="solid"/>
                      <a:round/>
                      <a:headEnd type="none" w="med" len="med"/>
                      <a:tailEnd type="none" w="med" len="med"/>
                    </a:lnT>
                    <a:lnB w="9525" cap="flat" cmpd="sng" algn="ctr">
                      <a:solidFill>
                        <a:srgbClr val="9FC5E8"/>
                      </a:solidFill>
                      <a:prstDash val="solid"/>
                      <a:round/>
                      <a:headEnd type="none" w="med" len="med"/>
                      <a:tailEnd type="none" w="med" len="med"/>
                    </a:lnB>
                    <a:noFill/>
                  </a:tcPr>
                </a:tc>
                <a:tc>
                  <a:txBody>
                    <a:bodyPr/>
                    <a:lstStyle/>
                    <a:p>
                      <a:pPr algn="ctr"/>
                      <a:r>
                        <a:rPr lang="en-US" sz="1800" b="0" dirty="0">
                          <a:latin typeface="+mn-lt"/>
                          <a:cs typeface="Arial" pitchFamily="34" charset="0"/>
                        </a:rPr>
                        <a:t>Moderately documented</a:t>
                      </a:r>
                      <a:endParaRPr lang="ru-RU" sz="1800" b="0" dirty="0">
                        <a:latin typeface="+mn-lt"/>
                        <a:cs typeface="Arial" pitchFamily="34" charset="0"/>
                      </a:endParaRPr>
                    </a:p>
                  </a:txBody>
                  <a:tcPr anchor="ctr">
                    <a:lnL w="9525" cap="flat" cmpd="sng" algn="ctr">
                      <a:solidFill>
                        <a:srgbClr val="9FC5E8"/>
                      </a:solidFill>
                      <a:prstDash val="solid"/>
                      <a:round/>
                      <a:headEnd type="none" w="med" len="med"/>
                      <a:tailEnd type="none" w="med" len="med"/>
                    </a:lnL>
                    <a:lnR w="9525" cap="flat" cmpd="sng" algn="ctr">
                      <a:solidFill>
                        <a:srgbClr val="9FC5E8"/>
                      </a:solidFill>
                      <a:prstDash val="solid"/>
                      <a:round/>
                      <a:headEnd type="none" w="med" len="med"/>
                      <a:tailEnd type="none" w="med" len="med"/>
                    </a:lnR>
                    <a:lnT w="9525" cap="flat" cmpd="sng" algn="ctr">
                      <a:solidFill>
                        <a:srgbClr val="9FC5E8"/>
                      </a:solidFill>
                      <a:prstDash val="solid"/>
                      <a:round/>
                      <a:headEnd type="none" w="med" len="med"/>
                      <a:tailEnd type="none" w="med" len="med"/>
                    </a:lnT>
                    <a:lnB w="9525" cap="flat" cmpd="sng" algn="ctr">
                      <a:solidFill>
                        <a:srgbClr val="9FC5E8"/>
                      </a:solidFill>
                      <a:prstDash val="solid"/>
                      <a:round/>
                      <a:headEnd type="none" w="med" len="med"/>
                      <a:tailEnd type="none" w="med" len="med"/>
                    </a:lnB>
                    <a:noFill/>
                  </a:tcPr>
                </a:tc>
                <a:extLst>
                  <a:ext uri="{0D108BD9-81ED-4DB2-BD59-A6C34878D82A}">
                    <a16:rowId xmlns:a16="http://schemas.microsoft.com/office/drawing/2014/main" val="10004"/>
                  </a:ext>
                </a:extLst>
              </a:tr>
              <a:tr h="744202">
                <a:tc>
                  <a:txBody>
                    <a:bodyPr/>
                    <a:lstStyle/>
                    <a:p>
                      <a:pPr algn="ctr"/>
                      <a:r>
                        <a:rPr lang="en-US" sz="1800" b="0">
                          <a:latin typeface="+mn-lt"/>
                          <a:cs typeface="Arial" pitchFamily="34" charset="0"/>
                        </a:rPr>
                        <a:t>Image Loading</a:t>
                      </a:r>
                      <a:endParaRPr lang="ru-RU" sz="1800" b="0" dirty="0">
                        <a:latin typeface="+mn-lt"/>
                        <a:cs typeface="Arial" pitchFamily="34" charset="0"/>
                      </a:endParaRPr>
                    </a:p>
                  </a:txBody>
                  <a:tcPr anchor="ctr">
                    <a:lnL w="9525" cap="flat" cmpd="sng">
                      <a:solidFill>
                        <a:srgbClr val="9FC5E8"/>
                      </a:solidFill>
                      <a:prstDash val="solid"/>
                      <a:round/>
                      <a:headEnd type="none" w="med" len="med"/>
                      <a:tailEnd type="none" w="med" len="med"/>
                    </a:lnL>
                    <a:lnR w="9525" cap="flat" cmpd="sng" algn="ctr">
                      <a:solidFill>
                        <a:srgbClr val="9FC5E8"/>
                      </a:solidFill>
                      <a:prstDash val="solid"/>
                      <a:round/>
                      <a:headEnd type="none" w="med" len="med"/>
                      <a:tailEnd type="none" w="med" len="med"/>
                    </a:lnR>
                    <a:lnT w="9525" cap="flat" cmpd="sng">
                      <a:solidFill>
                        <a:srgbClr val="9FC5E8"/>
                      </a:solidFill>
                      <a:prstDash val="solid"/>
                      <a:round/>
                      <a:headEnd type="none" w="med" len="med"/>
                      <a:tailEnd type="none" w="med" len="med"/>
                    </a:lnT>
                    <a:lnB w="9525" cap="flat" cmpd="sng" algn="ctr">
                      <a:solidFill>
                        <a:srgbClr val="9FC5E8"/>
                      </a:solidFill>
                      <a:prstDash val="solid"/>
                      <a:round/>
                      <a:headEnd type="none" w="med" len="med"/>
                      <a:tailEnd type="none" w="med" len="med"/>
                    </a:lnB>
                    <a:solidFill>
                      <a:schemeClr val="accent1">
                        <a:lumMod val="20000"/>
                        <a:lumOff val="80000"/>
                      </a:schemeClr>
                    </a:solidFill>
                  </a:tcPr>
                </a:tc>
                <a:tc>
                  <a:txBody>
                    <a:bodyPr/>
                    <a:lstStyle/>
                    <a:p>
                      <a:pPr algn="ctr"/>
                      <a:r>
                        <a:rPr lang="en-US" sz="1800" b="0">
                          <a:latin typeface="+mn-lt"/>
                          <a:cs typeface="Arial" pitchFamily="34" charset="0"/>
                        </a:rPr>
                        <a:t>No</a:t>
                      </a:r>
                      <a:r>
                        <a:rPr lang="en-US" sz="1800" b="0" baseline="0">
                          <a:latin typeface="+mn-lt"/>
                          <a:cs typeface="Arial" pitchFamily="34" charset="0"/>
                        </a:rPr>
                        <a:t> </a:t>
                      </a:r>
                      <a:endParaRPr lang="ru-RU" sz="1800" b="0" dirty="0">
                        <a:latin typeface="+mn-lt"/>
                        <a:cs typeface="Arial" pitchFamily="34" charset="0"/>
                      </a:endParaRPr>
                    </a:p>
                  </a:txBody>
                  <a:tcPr anchor="ctr">
                    <a:lnL w="9525" cap="flat" cmpd="sng" algn="ctr">
                      <a:solidFill>
                        <a:srgbClr val="9FC5E8"/>
                      </a:solidFill>
                      <a:prstDash val="solid"/>
                      <a:round/>
                      <a:headEnd type="none" w="med" len="med"/>
                      <a:tailEnd type="none" w="med" len="med"/>
                    </a:lnL>
                    <a:lnR w="9525" cap="flat" cmpd="sng" algn="ctr">
                      <a:solidFill>
                        <a:srgbClr val="9FC5E8"/>
                      </a:solidFill>
                      <a:prstDash val="solid"/>
                      <a:round/>
                      <a:headEnd type="none" w="med" len="med"/>
                      <a:tailEnd type="none" w="med" len="med"/>
                    </a:lnR>
                    <a:lnT w="9525" cap="flat" cmpd="sng" algn="ctr">
                      <a:solidFill>
                        <a:srgbClr val="9FC5E8"/>
                      </a:solidFill>
                      <a:prstDash val="solid"/>
                      <a:round/>
                      <a:headEnd type="none" w="med" len="med"/>
                      <a:tailEnd type="none" w="med" len="med"/>
                    </a:lnT>
                    <a:lnB w="9525" cap="flat" cmpd="sng" algn="ctr">
                      <a:solidFill>
                        <a:srgbClr val="9FC5E8"/>
                      </a:solidFill>
                      <a:prstDash val="solid"/>
                      <a:round/>
                      <a:headEnd type="none" w="med" len="med"/>
                      <a:tailEnd type="none" w="med" len="med"/>
                    </a:lnB>
                    <a:solidFill>
                      <a:schemeClr val="accent1">
                        <a:lumMod val="20000"/>
                        <a:lumOff val="80000"/>
                      </a:schemeClr>
                    </a:solidFill>
                  </a:tcPr>
                </a:tc>
                <a:tc>
                  <a:txBody>
                    <a:bodyPr/>
                    <a:lstStyle/>
                    <a:p>
                      <a:pPr algn="ctr"/>
                      <a:r>
                        <a:rPr lang="en-US" sz="1800" b="0" dirty="0">
                          <a:latin typeface="+mn-lt"/>
                          <a:cs typeface="Arial" pitchFamily="34" charset="0"/>
                        </a:rPr>
                        <a:t>Yes</a:t>
                      </a:r>
                      <a:endParaRPr lang="ru-RU" sz="1800" b="0" dirty="0">
                        <a:latin typeface="+mn-lt"/>
                        <a:cs typeface="Arial" pitchFamily="34" charset="0"/>
                      </a:endParaRPr>
                    </a:p>
                  </a:txBody>
                  <a:tcPr anchor="ctr">
                    <a:lnL w="9525" cap="flat" cmpd="sng" algn="ctr">
                      <a:solidFill>
                        <a:srgbClr val="9FC5E8"/>
                      </a:solidFill>
                      <a:prstDash val="solid"/>
                      <a:round/>
                      <a:headEnd type="none" w="med" len="med"/>
                      <a:tailEnd type="none" w="med" len="med"/>
                    </a:lnL>
                    <a:lnR w="9525" cap="flat" cmpd="sng" algn="ctr">
                      <a:solidFill>
                        <a:srgbClr val="9FC5E8"/>
                      </a:solidFill>
                      <a:prstDash val="solid"/>
                      <a:round/>
                      <a:headEnd type="none" w="med" len="med"/>
                      <a:tailEnd type="none" w="med" len="med"/>
                    </a:lnR>
                    <a:lnT w="9525" cap="flat" cmpd="sng" algn="ctr">
                      <a:solidFill>
                        <a:srgbClr val="9FC5E8"/>
                      </a:solidFill>
                      <a:prstDash val="solid"/>
                      <a:round/>
                      <a:headEnd type="none" w="med" len="med"/>
                      <a:tailEnd type="none" w="med" len="med"/>
                    </a:lnT>
                    <a:lnB w="9525" cap="flat" cmpd="sng" algn="ctr">
                      <a:solidFill>
                        <a:srgbClr val="9FC5E8"/>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5"/>
                  </a:ext>
                </a:extLst>
              </a:tr>
              <a:tr h="744202">
                <a:tc>
                  <a:txBody>
                    <a:bodyPr/>
                    <a:lstStyle/>
                    <a:p>
                      <a:pPr algn="ctr"/>
                      <a:r>
                        <a:rPr lang="en-US" sz="1800" b="0">
                          <a:latin typeface="+mn-lt"/>
                          <a:cs typeface="Arial" pitchFamily="34" charset="0"/>
                        </a:rPr>
                        <a:t>Rx</a:t>
                      </a:r>
                      <a:endParaRPr lang="ru-RU" sz="1800" b="0" dirty="0">
                        <a:latin typeface="+mn-lt"/>
                        <a:cs typeface="Arial" pitchFamily="34" charset="0"/>
                      </a:endParaRPr>
                    </a:p>
                  </a:txBody>
                  <a:tcPr anchor="ctr">
                    <a:lnL w="9525" cap="flat" cmpd="sng">
                      <a:solidFill>
                        <a:srgbClr val="9FC5E8"/>
                      </a:solidFill>
                      <a:prstDash val="solid"/>
                      <a:round/>
                      <a:headEnd type="none" w="med" len="med"/>
                      <a:tailEnd type="none" w="med" len="med"/>
                    </a:lnL>
                    <a:lnR w="9525" cap="flat" cmpd="sng" algn="ctr">
                      <a:solidFill>
                        <a:srgbClr val="9FC5E8"/>
                      </a:solidFill>
                      <a:prstDash val="solid"/>
                      <a:round/>
                      <a:headEnd type="none" w="med" len="med"/>
                      <a:tailEnd type="none" w="med" len="med"/>
                    </a:lnR>
                    <a:lnT w="9525" cap="flat" cmpd="sng">
                      <a:solidFill>
                        <a:srgbClr val="9FC5E8"/>
                      </a:solidFill>
                      <a:prstDash val="solid"/>
                      <a:round/>
                      <a:headEnd type="none" w="med" len="med"/>
                      <a:tailEnd type="none" w="med" len="med"/>
                    </a:lnT>
                    <a:lnB w="9525" cap="flat" cmpd="sng" algn="ctr">
                      <a:solidFill>
                        <a:srgbClr val="9FC5E8"/>
                      </a:solidFill>
                      <a:prstDash val="solid"/>
                      <a:round/>
                      <a:headEnd type="none" w="med" len="med"/>
                      <a:tailEnd type="none" w="med" len="med"/>
                    </a:lnB>
                    <a:solidFill>
                      <a:schemeClr val="bg1"/>
                    </a:solidFill>
                  </a:tcPr>
                </a:tc>
                <a:tc>
                  <a:txBody>
                    <a:bodyPr/>
                    <a:lstStyle/>
                    <a:p>
                      <a:pPr algn="ctr"/>
                      <a:r>
                        <a:rPr lang="en-US" sz="1800" b="0" dirty="0">
                          <a:latin typeface="+mn-lt"/>
                          <a:cs typeface="Arial" pitchFamily="34" charset="0"/>
                        </a:rPr>
                        <a:t>Yes</a:t>
                      </a:r>
                      <a:endParaRPr lang="ru-RU" sz="1800" b="0" dirty="0">
                        <a:latin typeface="+mn-lt"/>
                        <a:cs typeface="Arial" pitchFamily="34" charset="0"/>
                      </a:endParaRPr>
                    </a:p>
                  </a:txBody>
                  <a:tcPr anchor="ctr">
                    <a:lnL w="9525" cap="flat" cmpd="sng" algn="ctr">
                      <a:solidFill>
                        <a:srgbClr val="9FC5E8"/>
                      </a:solidFill>
                      <a:prstDash val="solid"/>
                      <a:round/>
                      <a:headEnd type="none" w="med" len="med"/>
                      <a:tailEnd type="none" w="med" len="med"/>
                    </a:lnL>
                    <a:lnR w="9525" cap="flat" cmpd="sng" algn="ctr">
                      <a:solidFill>
                        <a:srgbClr val="9FC5E8"/>
                      </a:solidFill>
                      <a:prstDash val="solid"/>
                      <a:round/>
                      <a:headEnd type="none" w="med" len="med"/>
                      <a:tailEnd type="none" w="med" len="med"/>
                    </a:lnR>
                    <a:lnT w="9525" cap="flat" cmpd="sng" algn="ctr">
                      <a:solidFill>
                        <a:srgbClr val="9FC5E8"/>
                      </a:solidFill>
                      <a:prstDash val="solid"/>
                      <a:round/>
                      <a:headEnd type="none" w="med" len="med"/>
                      <a:tailEnd type="none" w="med" len="med"/>
                    </a:lnT>
                    <a:lnB w="9525" cap="flat" cmpd="sng" algn="ctr">
                      <a:solidFill>
                        <a:srgbClr val="9FC5E8"/>
                      </a:solidFill>
                      <a:prstDash val="solid"/>
                      <a:round/>
                      <a:headEnd type="none" w="med" len="med"/>
                      <a:tailEnd type="none" w="med" len="med"/>
                    </a:lnB>
                    <a:solidFill>
                      <a:schemeClr val="bg1"/>
                    </a:solidFill>
                  </a:tcPr>
                </a:tc>
                <a:tc>
                  <a:txBody>
                    <a:bodyPr/>
                    <a:lstStyle/>
                    <a:p>
                      <a:pPr algn="ctr"/>
                      <a:r>
                        <a:rPr lang="en-US" sz="1800" b="0" dirty="0">
                          <a:latin typeface="+mn-lt"/>
                          <a:cs typeface="Arial" pitchFamily="34" charset="0"/>
                        </a:rPr>
                        <a:t>No</a:t>
                      </a:r>
                      <a:endParaRPr lang="ru-RU" sz="1800" b="0" dirty="0">
                        <a:latin typeface="+mn-lt"/>
                        <a:cs typeface="Arial" pitchFamily="34" charset="0"/>
                      </a:endParaRPr>
                    </a:p>
                  </a:txBody>
                  <a:tcPr anchor="ctr">
                    <a:lnL w="9525" cap="flat" cmpd="sng" algn="ctr">
                      <a:solidFill>
                        <a:srgbClr val="9FC5E8"/>
                      </a:solidFill>
                      <a:prstDash val="solid"/>
                      <a:round/>
                      <a:headEnd type="none" w="med" len="med"/>
                      <a:tailEnd type="none" w="med" len="med"/>
                    </a:lnL>
                    <a:lnR w="9525" cap="flat" cmpd="sng" algn="ctr">
                      <a:solidFill>
                        <a:srgbClr val="9FC5E8"/>
                      </a:solidFill>
                      <a:prstDash val="solid"/>
                      <a:round/>
                      <a:headEnd type="none" w="med" len="med"/>
                      <a:tailEnd type="none" w="med" len="med"/>
                    </a:lnR>
                    <a:lnT w="9525" cap="flat" cmpd="sng" algn="ctr">
                      <a:solidFill>
                        <a:srgbClr val="9FC5E8"/>
                      </a:solidFill>
                      <a:prstDash val="solid"/>
                      <a:round/>
                      <a:headEnd type="none" w="med" len="med"/>
                      <a:tailEnd type="none" w="med" len="med"/>
                    </a:lnT>
                    <a:lnB w="9525" cap="flat" cmpd="sng" algn="ctr">
                      <a:solidFill>
                        <a:srgbClr val="9FC5E8"/>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808472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9111601" cy="646331"/>
          </a:xfrm>
          <a:prstGeom prst="rect">
            <a:avLst/>
          </a:prstGeom>
          <a:noFill/>
        </p:spPr>
        <p:txBody>
          <a:bodyPr wrap="square" rtlCol="0">
            <a:spAutoFit/>
          </a:bodyPr>
          <a:lstStyle/>
          <a:p>
            <a:r>
              <a:rPr lang="en-US" sz="3600" dirty="0"/>
              <a:t>Plain Threads. </a:t>
            </a:r>
            <a:r>
              <a:rPr lang="en-US" sz="3600" dirty="0" err="1"/>
              <a:t>Activity#runOnUIThread</a:t>
            </a:r>
            <a:endParaRPr lang="en-US" sz="3600" dirty="0"/>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7</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395536" y="963216"/>
            <a:ext cx="7056784" cy="2062103"/>
          </a:xfrm>
          <a:prstGeom prst="rect">
            <a:avLst/>
          </a:prstGeom>
          <a:ln>
            <a:solidFill>
              <a:schemeClr val="accent1"/>
            </a:solidFill>
          </a:ln>
        </p:spPr>
        <p:txBody>
          <a:bodyPr wrap="square">
            <a:spAutoFit/>
          </a:bodyPr>
          <a:lstStyle/>
          <a:p>
            <a:pPr marL="342900" indent="-342900"/>
            <a:r>
              <a:rPr lang="en-US" sz="1600" b="1" dirty="0">
                <a:latin typeface="Courier New" panose="02070309020205020404" pitchFamily="49" charset="0"/>
                <a:cs typeface="Courier New" panose="02070309020205020404" pitchFamily="49" charset="0"/>
              </a:rPr>
              <a:t>protected void </a:t>
            </a:r>
            <a:r>
              <a:rPr lang="en-US" sz="1600" b="1" dirty="0" err="1">
                <a:latin typeface="Courier New" panose="02070309020205020404" pitchFamily="49" charset="0"/>
                <a:cs typeface="Courier New" panose="02070309020205020404" pitchFamily="49" charset="0"/>
              </a:rPr>
              <a:t>onCreate</a:t>
            </a:r>
            <a:r>
              <a:rPr lang="en-US" sz="1600" b="1" dirty="0">
                <a:latin typeface="Courier New" panose="02070309020205020404" pitchFamily="49" charset="0"/>
                <a:cs typeface="Courier New" panose="02070309020205020404" pitchFamily="49" charset="0"/>
              </a:rPr>
              <a:t>(Bundle </a:t>
            </a:r>
            <a:r>
              <a:rPr lang="en-US" sz="1600" b="1" dirty="0" err="1">
                <a:latin typeface="Courier New" panose="02070309020205020404" pitchFamily="49" charset="0"/>
                <a:cs typeface="Courier New" panose="02070309020205020404" pitchFamily="49" charset="0"/>
              </a:rPr>
              <a:t>savedInstanceState</a:t>
            </a:r>
            <a:r>
              <a:rPr lang="en-US" sz="1600" b="1" dirty="0">
                <a:latin typeface="Courier New" panose="02070309020205020404" pitchFamily="49" charset="0"/>
                <a:cs typeface="Courier New" panose="02070309020205020404" pitchFamily="49" charset="0"/>
              </a:rPr>
              <a:t>) {</a:t>
            </a:r>
          </a:p>
          <a:p>
            <a:pPr marL="342900" indent="-342900"/>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super.onCreate</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savedInstanceState</a:t>
            </a:r>
            <a:r>
              <a:rPr lang="en-US" sz="1600" b="1" dirty="0">
                <a:latin typeface="Courier New" panose="02070309020205020404" pitchFamily="49" charset="0"/>
                <a:cs typeface="Courier New" panose="02070309020205020404" pitchFamily="49" charset="0"/>
              </a:rPr>
              <a:t>);</a:t>
            </a:r>
          </a:p>
          <a:p>
            <a:pPr marL="342900" indent="-342900"/>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setContentView</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R.layout.activity_main</a:t>
            </a:r>
            <a:r>
              <a:rPr lang="en-US" sz="1600" b="1" dirty="0">
                <a:latin typeface="Courier New" panose="02070309020205020404" pitchFamily="49" charset="0"/>
                <a:cs typeface="Courier New" panose="02070309020205020404" pitchFamily="49" charset="0"/>
              </a:rPr>
              <a:t>);</a:t>
            </a:r>
          </a:p>
          <a:p>
            <a:pPr marL="342900" indent="-342900"/>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textView</a:t>
            </a:r>
            <a:r>
              <a:rPr lang="en-US" sz="1600" b="1" dirty="0">
                <a:latin typeface="Courier New" panose="02070309020205020404" pitchFamily="49" charset="0"/>
                <a:cs typeface="Courier New" panose="02070309020205020404" pitchFamily="49" charset="0"/>
              </a:rPr>
              <a:t> = (</a:t>
            </a:r>
            <a:r>
              <a:rPr lang="en-US" sz="1600" b="1" dirty="0" err="1">
                <a:latin typeface="Courier New" panose="02070309020205020404" pitchFamily="49" charset="0"/>
                <a:cs typeface="Courier New" panose="02070309020205020404" pitchFamily="49" charset="0"/>
              </a:rPr>
              <a:t>TextView</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findViewById</a:t>
            </a:r>
            <a:r>
              <a:rPr lang="en-US" sz="1600" b="1" dirty="0">
                <a:latin typeface="Courier New" panose="02070309020205020404" pitchFamily="49" charset="0"/>
                <a:cs typeface="Courier New" panose="02070309020205020404" pitchFamily="49" charset="0"/>
              </a:rPr>
              <a:t>(</a:t>
            </a:r>
            <a:r>
              <a:rPr lang="en-US" sz="1600" b="1" dirty="0" err="1">
                <a:latin typeface="Courier New" panose="02070309020205020404" pitchFamily="49" charset="0"/>
                <a:cs typeface="Courier New" panose="02070309020205020404" pitchFamily="49" charset="0"/>
              </a:rPr>
              <a:t>R.id.hello</a:t>
            </a:r>
            <a:r>
              <a:rPr lang="en-US" sz="1600" b="1" dirty="0">
                <a:latin typeface="Courier New" panose="02070309020205020404" pitchFamily="49" charset="0"/>
                <a:cs typeface="Courier New" panose="02070309020205020404" pitchFamily="49" charset="0"/>
              </a:rPr>
              <a:t>);                </a:t>
            </a:r>
          </a:p>
          <a:p>
            <a:pPr marL="342900" indent="-342900"/>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WorkingClass</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workingClass</a:t>
            </a:r>
            <a:r>
              <a:rPr lang="en-US" sz="1600" b="1" dirty="0">
                <a:latin typeface="Courier New" panose="02070309020205020404" pitchFamily="49" charset="0"/>
                <a:cs typeface="Courier New" panose="02070309020205020404" pitchFamily="49" charset="0"/>
              </a:rPr>
              <a:t> = new </a:t>
            </a:r>
            <a:r>
              <a:rPr lang="en-US" sz="1600" b="1" dirty="0" err="1">
                <a:latin typeface="Courier New" panose="02070309020205020404" pitchFamily="49" charset="0"/>
                <a:cs typeface="Courier New" panose="02070309020205020404" pitchFamily="49" charset="0"/>
              </a:rPr>
              <a:t>WorkingClass</a:t>
            </a:r>
            <a:r>
              <a:rPr lang="en-US" sz="1600" b="1" dirty="0">
                <a:latin typeface="Courier New" panose="02070309020205020404" pitchFamily="49" charset="0"/>
                <a:cs typeface="Courier New" panose="02070309020205020404" pitchFamily="49" charset="0"/>
              </a:rPr>
              <a:t>();</a:t>
            </a:r>
          </a:p>
          <a:p>
            <a:pPr marL="342900" indent="-342900"/>
            <a:r>
              <a:rPr lang="en-US" sz="1600" b="1" dirty="0">
                <a:latin typeface="Courier New" panose="02070309020205020404" pitchFamily="49" charset="0"/>
                <a:cs typeface="Courier New" panose="02070309020205020404" pitchFamily="49" charset="0"/>
              </a:rPr>
              <a:t>        Thread </a:t>
            </a:r>
            <a:r>
              <a:rPr lang="en-US" sz="1600" b="1" dirty="0" err="1">
                <a:latin typeface="Courier New" panose="02070309020205020404" pitchFamily="49" charset="0"/>
                <a:cs typeface="Courier New" panose="02070309020205020404" pitchFamily="49" charset="0"/>
              </a:rPr>
              <a:t>thread</a:t>
            </a:r>
            <a:r>
              <a:rPr lang="en-US" sz="1600" b="1" dirty="0">
                <a:latin typeface="Courier New" panose="02070309020205020404" pitchFamily="49" charset="0"/>
                <a:cs typeface="Courier New" panose="02070309020205020404" pitchFamily="49" charset="0"/>
              </a:rPr>
              <a:t> = new Thread(</a:t>
            </a:r>
            <a:r>
              <a:rPr lang="en-US" sz="1600" b="1" dirty="0" err="1">
                <a:latin typeface="Courier New" panose="02070309020205020404" pitchFamily="49" charset="0"/>
                <a:cs typeface="Courier New" panose="02070309020205020404" pitchFamily="49" charset="0"/>
              </a:rPr>
              <a:t>workingClass</a:t>
            </a:r>
            <a:r>
              <a:rPr lang="en-US" sz="1600" b="1" dirty="0">
                <a:latin typeface="Courier New" panose="02070309020205020404" pitchFamily="49" charset="0"/>
                <a:cs typeface="Courier New" panose="02070309020205020404" pitchFamily="49" charset="0"/>
              </a:rPr>
              <a:t>);</a:t>
            </a:r>
          </a:p>
          <a:p>
            <a:pPr marL="342900" indent="-342900"/>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thread.start</a:t>
            </a:r>
            <a:r>
              <a:rPr lang="en-US" sz="1600" b="1" dirty="0">
                <a:latin typeface="Courier New" panose="02070309020205020404" pitchFamily="49" charset="0"/>
                <a:cs typeface="Courier New" panose="02070309020205020404" pitchFamily="49" charset="0"/>
              </a:rPr>
              <a:t>();</a:t>
            </a:r>
          </a:p>
          <a:p>
            <a:pPr marL="342900" indent="-342900"/>
            <a:r>
              <a:rPr lang="en-US" sz="1600" b="1" dirty="0">
                <a:latin typeface="Courier New" panose="02070309020205020404" pitchFamily="49" charset="0"/>
                <a:cs typeface="Courier New" panose="02070309020205020404" pitchFamily="49" charset="0"/>
              </a:rPr>
              <a:t> }</a:t>
            </a:r>
          </a:p>
        </p:txBody>
      </p:sp>
      <p:sp>
        <p:nvSpPr>
          <p:cNvPr id="15" name="Rectangle 14"/>
          <p:cNvSpPr/>
          <p:nvPr/>
        </p:nvSpPr>
        <p:spPr>
          <a:xfrm>
            <a:off x="3380904" y="3253919"/>
            <a:ext cx="8353896" cy="2585323"/>
          </a:xfrm>
          <a:prstGeom prst="rect">
            <a:avLst/>
          </a:prstGeom>
          <a:ln>
            <a:solidFill>
              <a:schemeClr val="accent1"/>
            </a:solidFill>
          </a:ln>
        </p:spPr>
        <p:txBody>
          <a:bodyPr wrap="square">
            <a:spAutoFit/>
          </a:bodyPr>
          <a:lstStyle/>
          <a:p>
            <a:pPr marL="342900" indent="-342900"/>
            <a:r>
              <a:rPr lang="en-US" b="1" dirty="0"/>
              <a:t> </a:t>
            </a:r>
            <a:r>
              <a:rPr lang="en-US" sz="1600" b="1" dirty="0">
                <a:latin typeface="Courier New" panose="02070309020205020404" pitchFamily="49" charset="0"/>
                <a:cs typeface="Courier New" panose="02070309020205020404" pitchFamily="49" charset="0"/>
              </a:rPr>
              <a:t>class </a:t>
            </a:r>
            <a:r>
              <a:rPr lang="en-US" sz="1600" b="1" dirty="0" err="1">
                <a:latin typeface="Courier New" panose="02070309020205020404" pitchFamily="49" charset="0"/>
                <a:cs typeface="Courier New" panose="02070309020205020404" pitchFamily="49" charset="0"/>
              </a:rPr>
              <a:t>WorkingClass</a:t>
            </a:r>
            <a:r>
              <a:rPr lang="en-US" sz="1600" b="1" dirty="0">
                <a:latin typeface="Courier New" panose="02070309020205020404" pitchFamily="49" charset="0"/>
                <a:cs typeface="Courier New" panose="02070309020205020404" pitchFamily="49" charset="0"/>
              </a:rPr>
              <a:t> implements Runnable{</a:t>
            </a:r>
          </a:p>
          <a:p>
            <a:pPr marL="342900" indent="-342900"/>
            <a:r>
              <a:rPr lang="en-US" sz="1600" b="1" dirty="0">
                <a:latin typeface="Courier New" panose="02070309020205020404" pitchFamily="49" charset="0"/>
                <a:cs typeface="Courier New" panose="02070309020205020404" pitchFamily="49" charset="0"/>
              </a:rPr>
              <a:t>       public void run() {</a:t>
            </a:r>
          </a:p>
          <a:p>
            <a:pPr marL="342900" indent="-342900"/>
            <a:r>
              <a:rPr lang="en-US" sz="1600" b="1" dirty="0">
                <a:solidFill>
                  <a:srgbClr val="FF0000"/>
                </a:solidFill>
                <a:latin typeface="Courier New" panose="02070309020205020404" pitchFamily="49" charset="0"/>
                <a:cs typeface="Courier New" panose="02070309020205020404" pitchFamily="49" charset="0"/>
              </a:rPr>
              <a:t>			 </a:t>
            </a:r>
            <a:r>
              <a:rPr lang="en-US" sz="1600" b="1" dirty="0" err="1">
                <a:solidFill>
                  <a:srgbClr val="FF0000"/>
                </a:solidFill>
                <a:latin typeface="Courier New" panose="02070309020205020404" pitchFamily="49" charset="0"/>
                <a:cs typeface="Courier New" panose="02070309020205020404" pitchFamily="49" charset="0"/>
              </a:rPr>
              <a:t>MainActivity.this.runOnUiThread</a:t>
            </a:r>
            <a:r>
              <a:rPr lang="en-US" sz="1600" b="1" dirty="0">
                <a:solidFill>
                  <a:srgbClr val="FF0000"/>
                </a:solidFill>
                <a:latin typeface="Courier New" panose="02070309020205020404" pitchFamily="49" charset="0"/>
                <a:cs typeface="Courier New" panose="02070309020205020404" pitchFamily="49" charset="0"/>
              </a:rPr>
              <a:t>(new Runnable() {</a:t>
            </a:r>
          </a:p>
          <a:p>
            <a:pPr marL="342900" indent="-342900"/>
            <a:r>
              <a:rPr lang="en-US" sz="1600" b="1" dirty="0">
                <a:solidFill>
                  <a:srgbClr val="FF0000"/>
                </a:solidFill>
                <a:latin typeface="Courier New" panose="02070309020205020404" pitchFamily="49" charset="0"/>
                <a:cs typeface="Courier New" panose="02070309020205020404" pitchFamily="49" charset="0"/>
              </a:rPr>
              <a:t>                @Override</a:t>
            </a:r>
          </a:p>
          <a:p>
            <a:pPr marL="342900" indent="-342900"/>
            <a:r>
              <a:rPr lang="en-US" sz="1600" b="1" dirty="0">
                <a:solidFill>
                  <a:srgbClr val="FF0000"/>
                </a:solidFill>
                <a:latin typeface="Courier New" panose="02070309020205020404" pitchFamily="49" charset="0"/>
                <a:cs typeface="Courier New" panose="02070309020205020404" pitchFamily="49" charset="0"/>
              </a:rPr>
              <a:t>                public void run() {</a:t>
            </a:r>
          </a:p>
          <a:p>
            <a:pPr marL="342900" indent="-342900"/>
            <a:r>
              <a:rPr lang="en-US" sz="1600" b="1" dirty="0">
                <a:solidFill>
                  <a:srgbClr val="FF0000"/>
                </a:solidFill>
                <a:latin typeface="Courier New" panose="02070309020205020404" pitchFamily="49" charset="0"/>
                <a:cs typeface="Courier New" panose="02070309020205020404" pitchFamily="49" charset="0"/>
              </a:rPr>
              <a:t>                    </a:t>
            </a:r>
            <a:r>
              <a:rPr lang="en-US" sz="1600" b="1" dirty="0" err="1">
                <a:solidFill>
                  <a:srgbClr val="FF0000"/>
                </a:solidFill>
                <a:latin typeface="Courier New" panose="02070309020205020404" pitchFamily="49" charset="0"/>
                <a:cs typeface="Courier New" panose="02070309020205020404" pitchFamily="49" charset="0"/>
              </a:rPr>
              <a:t>textView.setText</a:t>
            </a:r>
            <a:r>
              <a:rPr lang="en-US" sz="1600" b="1" dirty="0">
                <a:solidFill>
                  <a:srgbClr val="FF0000"/>
                </a:solidFill>
                <a:latin typeface="Courier New" panose="02070309020205020404" pitchFamily="49" charset="0"/>
                <a:cs typeface="Courier New" panose="02070309020205020404" pitchFamily="49" charset="0"/>
              </a:rPr>
              <a:t>("The job is done!");</a:t>
            </a:r>
          </a:p>
          <a:p>
            <a:pPr marL="342900" indent="-342900"/>
            <a:r>
              <a:rPr lang="en-US" sz="1600" b="1" dirty="0">
                <a:solidFill>
                  <a:srgbClr val="FF0000"/>
                </a:solidFill>
                <a:latin typeface="Courier New" panose="02070309020205020404" pitchFamily="49" charset="0"/>
                <a:cs typeface="Courier New" panose="02070309020205020404" pitchFamily="49" charset="0"/>
              </a:rPr>
              <a:t>                }</a:t>
            </a:r>
          </a:p>
          <a:p>
            <a:pPr marL="342900" indent="-342900"/>
            <a:r>
              <a:rPr lang="en-US" sz="1600" b="1" dirty="0">
                <a:solidFill>
                  <a:srgbClr val="FF0000"/>
                </a:solidFill>
                <a:latin typeface="Courier New" panose="02070309020205020404" pitchFamily="49" charset="0"/>
                <a:cs typeface="Courier New" panose="02070309020205020404" pitchFamily="49" charset="0"/>
              </a:rPr>
              <a:t>            });</a:t>
            </a:r>
          </a:p>
          <a:p>
            <a:pPr marL="342900" indent="-342900"/>
            <a:r>
              <a:rPr lang="en-US" sz="1600" b="1" dirty="0">
                <a:latin typeface="Courier New" panose="02070309020205020404" pitchFamily="49" charset="0"/>
                <a:cs typeface="Courier New" panose="02070309020205020404" pitchFamily="49" charset="0"/>
              </a:rPr>
              <a:t>       }</a:t>
            </a:r>
          </a:p>
          <a:p>
            <a:pPr marL="342900" indent="-342900"/>
            <a:r>
              <a:rPr lang="en-US" sz="1600" b="1" dirty="0">
                <a:latin typeface="Courier New" panose="02070309020205020404" pitchFamily="49" charset="0"/>
                <a:cs typeface="Courier New" panose="02070309020205020404" pitchFamily="49" charset="0"/>
              </a:rPr>
              <a:t> }  </a:t>
            </a:r>
          </a:p>
        </p:txBody>
      </p:sp>
    </p:spTree>
    <p:extLst>
      <p:ext uri="{BB962C8B-B14F-4D97-AF65-F5344CB8AC3E}">
        <p14:creationId xmlns:p14="http://schemas.microsoft.com/office/powerpoint/2010/main" val="350163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9111601" cy="646331"/>
          </a:xfrm>
          <a:prstGeom prst="rect">
            <a:avLst/>
          </a:prstGeom>
          <a:noFill/>
        </p:spPr>
        <p:txBody>
          <a:bodyPr wrap="square" rtlCol="0">
            <a:spAutoFit/>
          </a:bodyPr>
          <a:lstStyle/>
          <a:p>
            <a:r>
              <a:rPr lang="en-US" sz="3600" dirty="0"/>
              <a:t>Plain Threads. Handlers &amp; Messages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8</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098" y="1068474"/>
            <a:ext cx="11207102" cy="5355312"/>
          </a:xfrm>
          <a:prstGeom prst="rect">
            <a:avLst/>
          </a:prstGeom>
        </p:spPr>
        <p:txBody>
          <a:bodyPr wrap="square">
            <a:spAutoFit/>
          </a:bodyPr>
          <a:lstStyle/>
          <a:p>
            <a:pPr marL="342900" indent="-342900">
              <a:buAutoNum type="arabicPeriod"/>
            </a:pPr>
            <a:r>
              <a:rPr lang="en-US" dirty="0">
                <a:cs typeface="Arial" charset="0"/>
              </a:rPr>
              <a:t>Create Handler object inside UI thread</a:t>
            </a:r>
          </a:p>
          <a:p>
            <a:pPr marL="342900" indent="-342900">
              <a:buAutoNum type="arabicPeriod"/>
            </a:pPr>
            <a:endParaRPr lang="en-US" dirty="0">
              <a:cs typeface="Arial" charset="0"/>
            </a:endParaRPr>
          </a:p>
          <a:p>
            <a:pPr marL="342900" indent="-342900">
              <a:buAutoNum type="arabicPeriod"/>
            </a:pPr>
            <a:r>
              <a:rPr lang="en-US" dirty="0">
                <a:cs typeface="Arial" charset="0"/>
              </a:rPr>
              <a:t>Override </a:t>
            </a:r>
            <a:r>
              <a:rPr lang="en-US" dirty="0" err="1">
                <a:cs typeface="Arial" charset="0"/>
              </a:rPr>
              <a:t>handleMessage</a:t>
            </a:r>
            <a:r>
              <a:rPr lang="en-US" dirty="0">
                <a:cs typeface="Arial" charset="0"/>
              </a:rPr>
              <a:t>() method</a:t>
            </a:r>
          </a:p>
          <a:p>
            <a:pPr marL="342900" indent="-342900">
              <a:buAutoNum type="arabicPeriod"/>
            </a:pPr>
            <a:endParaRPr lang="en-US" dirty="0">
              <a:cs typeface="Arial" charset="0"/>
            </a:endParaRPr>
          </a:p>
          <a:p>
            <a:pPr marL="342900" indent="-342900">
              <a:buAutoNum type="arabicPeriod"/>
            </a:pPr>
            <a:r>
              <a:rPr lang="en-US" dirty="0">
                <a:cs typeface="Arial" charset="0"/>
              </a:rPr>
              <a:t>Create new non-UI thread</a:t>
            </a:r>
          </a:p>
          <a:p>
            <a:pPr marL="342900" indent="-342900">
              <a:buAutoNum type="arabicPeriod"/>
            </a:pPr>
            <a:endParaRPr lang="en-US" dirty="0">
              <a:cs typeface="Arial" charset="0"/>
            </a:endParaRPr>
          </a:p>
          <a:p>
            <a:pPr marL="342900" indent="-342900">
              <a:buAutoNum type="arabicPeriod"/>
            </a:pPr>
            <a:r>
              <a:rPr lang="en-US" dirty="0">
                <a:cs typeface="Arial" charset="0"/>
              </a:rPr>
              <a:t>In non-UI thread</a:t>
            </a:r>
            <a:r>
              <a:rPr lang="ru-RU" dirty="0">
                <a:cs typeface="Arial" charset="0"/>
              </a:rPr>
              <a:t> </a:t>
            </a:r>
            <a:r>
              <a:rPr lang="en-US" dirty="0">
                <a:cs typeface="Arial" charset="0"/>
              </a:rPr>
              <a:t>get Message object via method </a:t>
            </a:r>
            <a:r>
              <a:rPr lang="en-US" dirty="0" err="1">
                <a:cs typeface="Arial" charset="0"/>
              </a:rPr>
              <a:t>obtainMessage</a:t>
            </a:r>
            <a:r>
              <a:rPr lang="en-US" dirty="0">
                <a:cs typeface="Arial" charset="0"/>
              </a:rPr>
              <a:t>()</a:t>
            </a:r>
          </a:p>
          <a:p>
            <a:pPr marL="800100" lvl="1" indent="-342900">
              <a:buFont typeface="Arial" panose="020B0604020202020204" pitchFamily="34" charset="0"/>
              <a:buChar char="•"/>
            </a:pPr>
            <a:r>
              <a:rPr lang="en-US" dirty="0">
                <a:cs typeface="Arial" charset="0"/>
              </a:rPr>
              <a:t>final Message </a:t>
            </a:r>
            <a:r>
              <a:rPr lang="en-US" dirty="0" err="1">
                <a:cs typeface="Arial" charset="0"/>
              </a:rPr>
              <a:t>obtainMessage</a:t>
            </a:r>
            <a:r>
              <a:rPr lang="en-US" dirty="0">
                <a:cs typeface="Arial" charset="0"/>
              </a:rPr>
              <a:t>()</a:t>
            </a:r>
          </a:p>
          <a:p>
            <a:pPr marL="800100" lvl="1" indent="-342900">
              <a:buFont typeface="Arial" panose="020B0604020202020204" pitchFamily="34" charset="0"/>
              <a:buChar char="•"/>
            </a:pPr>
            <a:r>
              <a:rPr lang="en-US" dirty="0">
                <a:cs typeface="Arial" charset="0"/>
              </a:rPr>
              <a:t>final Message </a:t>
            </a:r>
            <a:r>
              <a:rPr lang="en-US" dirty="0" err="1">
                <a:cs typeface="Arial" charset="0"/>
              </a:rPr>
              <a:t>obtainMessage</a:t>
            </a:r>
            <a:r>
              <a:rPr lang="en-US" dirty="0">
                <a:cs typeface="Arial" charset="0"/>
              </a:rPr>
              <a:t>(</a:t>
            </a:r>
            <a:r>
              <a:rPr lang="en-US" dirty="0" err="1">
                <a:cs typeface="Arial" charset="0"/>
              </a:rPr>
              <a:t>int</a:t>
            </a:r>
            <a:r>
              <a:rPr lang="en-US" dirty="0">
                <a:cs typeface="Arial" charset="0"/>
              </a:rPr>
              <a:t> what, Object </a:t>
            </a:r>
            <a:r>
              <a:rPr lang="en-US" dirty="0" err="1">
                <a:cs typeface="Arial" charset="0"/>
              </a:rPr>
              <a:t>obj</a:t>
            </a:r>
            <a:r>
              <a:rPr lang="en-US" dirty="0">
                <a:cs typeface="Arial" charset="0"/>
              </a:rPr>
              <a:t>)</a:t>
            </a:r>
          </a:p>
          <a:p>
            <a:pPr marL="800100" lvl="1" indent="-342900">
              <a:buFont typeface="Arial" panose="020B0604020202020204" pitchFamily="34" charset="0"/>
              <a:buChar char="•"/>
            </a:pPr>
            <a:r>
              <a:rPr lang="en-US" dirty="0">
                <a:cs typeface="Arial" charset="0"/>
              </a:rPr>
              <a:t>final Message </a:t>
            </a:r>
            <a:r>
              <a:rPr lang="en-US" dirty="0" err="1">
                <a:cs typeface="Arial" charset="0"/>
              </a:rPr>
              <a:t>obtainMessage</a:t>
            </a:r>
            <a:r>
              <a:rPr lang="en-US" dirty="0">
                <a:cs typeface="Arial" charset="0"/>
              </a:rPr>
              <a:t>(</a:t>
            </a:r>
            <a:r>
              <a:rPr lang="en-US" dirty="0" err="1">
                <a:cs typeface="Arial" charset="0"/>
              </a:rPr>
              <a:t>int</a:t>
            </a:r>
            <a:r>
              <a:rPr lang="en-US" dirty="0">
                <a:cs typeface="Arial" charset="0"/>
              </a:rPr>
              <a:t> what, </a:t>
            </a:r>
            <a:r>
              <a:rPr lang="en-US" dirty="0" err="1">
                <a:cs typeface="Arial" charset="0"/>
              </a:rPr>
              <a:t>int</a:t>
            </a:r>
            <a:r>
              <a:rPr lang="en-US" dirty="0">
                <a:cs typeface="Arial" charset="0"/>
              </a:rPr>
              <a:t> arg1, </a:t>
            </a:r>
            <a:r>
              <a:rPr lang="en-US" dirty="0" err="1">
                <a:cs typeface="Arial" charset="0"/>
              </a:rPr>
              <a:t>int</a:t>
            </a:r>
            <a:r>
              <a:rPr lang="en-US" dirty="0">
                <a:cs typeface="Arial" charset="0"/>
              </a:rPr>
              <a:t> arg2)</a:t>
            </a:r>
          </a:p>
          <a:p>
            <a:pPr marL="800100" lvl="1" indent="-342900">
              <a:buFont typeface="Arial" panose="020B0604020202020204" pitchFamily="34" charset="0"/>
              <a:buChar char="•"/>
            </a:pPr>
            <a:r>
              <a:rPr lang="en-US" dirty="0">
                <a:cs typeface="Arial" charset="0"/>
              </a:rPr>
              <a:t>final Message </a:t>
            </a:r>
            <a:r>
              <a:rPr lang="en-US" dirty="0" err="1">
                <a:cs typeface="Arial" charset="0"/>
              </a:rPr>
              <a:t>obtainMessage</a:t>
            </a:r>
            <a:r>
              <a:rPr lang="en-US" dirty="0">
                <a:cs typeface="Arial" charset="0"/>
              </a:rPr>
              <a:t>(</a:t>
            </a:r>
            <a:r>
              <a:rPr lang="en-US" dirty="0" err="1">
                <a:cs typeface="Arial" charset="0"/>
              </a:rPr>
              <a:t>int</a:t>
            </a:r>
            <a:r>
              <a:rPr lang="en-US" dirty="0">
                <a:cs typeface="Arial" charset="0"/>
              </a:rPr>
              <a:t> what, </a:t>
            </a:r>
            <a:r>
              <a:rPr lang="en-US" dirty="0" err="1">
                <a:cs typeface="Arial" charset="0"/>
              </a:rPr>
              <a:t>int</a:t>
            </a:r>
            <a:r>
              <a:rPr lang="en-US" dirty="0">
                <a:cs typeface="Arial" charset="0"/>
              </a:rPr>
              <a:t> arg1, </a:t>
            </a:r>
            <a:r>
              <a:rPr lang="en-US" dirty="0" err="1">
                <a:cs typeface="Arial" charset="0"/>
              </a:rPr>
              <a:t>int</a:t>
            </a:r>
            <a:r>
              <a:rPr lang="en-US" dirty="0">
                <a:cs typeface="Arial" charset="0"/>
              </a:rPr>
              <a:t> arg2, Object </a:t>
            </a:r>
            <a:r>
              <a:rPr lang="en-US" dirty="0" err="1">
                <a:cs typeface="Arial" charset="0"/>
              </a:rPr>
              <a:t>obj</a:t>
            </a:r>
            <a:r>
              <a:rPr lang="en-US" dirty="0">
                <a:cs typeface="Arial" charset="0"/>
              </a:rPr>
              <a:t>)</a:t>
            </a:r>
          </a:p>
          <a:p>
            <a:pPr marL="800100" lvl="1" indent="-342900">
              <a:buFont typeface="Arial" panose="020B0604020202020204" pitchFamily="34" charset="0"/>
              <a:buChar char="•"/>
            </a:pPr>
            <a:r>
              <a:rPr lang="en-US" dirty="0">
                <a:cs typeface="Arial" charset="0"/>
              </a:rPr>
              <a:t>final Message </a:t>
            </a:r>
            <a:r>
              <a:rPr lang="en-US" dirty="0" err="1">
                <a:cs typeface="Arial" charset="0"/>
              </a:rPr>
              <a:t>obtainMessage</a:t>
            </a:r>
            <a:r>
              <a:rPr lang="en-US" dirty="0">
                <a:cs typeface="Arial" charset="0"/>
              </a:rPr>
              <a:t>(</a:t>
            </a:r>
            <a:r>
              <a:rPr lang="en-US" dirty="0" err="1">
                <a:cs typeface="Arial" charset="0"/>
              </a:rPr>
              <a:t>int</a:t>
            </a:r>
            <a:r>
              <a:rPr lang="en-US" dirty="0">
                <a:cs typeface="Arial" charset="0"/>
              </a:rPr>
              <a:t> what)</a:t>
            </a:r>
          </a:p>
          <a:p>
            <a:pPr marL="800100" lvl="1" indent="-342900">
              <a:buFont typeface="Arial" panose="020B0604020202020204" pitchFamily="34" charset="0"/>
              <a:buChar char="•"/>
            </a:pPr>
            <a:endParaRPr lang="en-US" dirty="0">
              <a:cs typeface="Arial" charset="0"/>
            </a:endParaRPr>
          </a:p>
          <a:p>
            <a:pPr marL="342900" indent="-342900">
              <a:buAutoNum type="arabicPeriod"/>
            </a:pPr>
            <a:r>
              <a:rPr lang="en-US" dirty="0">
                <a:cs typeface="Arial" charset="0"/>
              </a:rPr>
              <a:t>Send message to the Handler using one of </a:t>
            </a:r>
            <a:r>
              <a:rPr lang="ru-RU" dirty="0">
                <a:cs typeface="Arial" charset="0"/>
              </a:rPr>
              <a:t> </a:t>
            </a:r>
            <a:r>
              <a:rPr lang="en-US" dirty="0">
                <a:cs typeface="Arial" charset="0"/>
              </a:rPr>
              <a:t>Handler using one of the following methods:</a:t>
            </a:r>
          </a:p>
          <a:p>
            <a:pPr marL="742950" lvl="1" indent="-285750">
              <a:buFont typeface="Arial" panose="020B0604020202020204" pitchFamily="34" charset="0"/>
              <a:buChar char="•"/>
            </a:pPr>
            <a:r>
              <a:rPr lang="en-US" dirty="0" err="1">
                <a:cs typeface="Arial" charset="0"/>
              </a:rPr>
              <a:t>boolean</a:t>
            </a:r>
            <a:r>
              <a:rPr lang="en-US" dirty="0">
                <a:cs typeface="Arial" charset="0"/>
              </a:rPr>
              <a:t> </a:t>
            </a:r>
            <a:r>
              <a:rPr lang="en-US" dirty="0" err="1">
                <a:cs typeface="Arial" charset="0"/>
              </a:rPr>
              <a:t>sendMessage</a:t>
            </a:r>
            <a:r>
              <a:rPr lang="en-US" dirty="0">
                <a:cs typeface="Arial" charset="0"/>
              </a:rPr>
              <a:t>(Message </a:t>
            </a:r>
            <a:r>
              <a:rPr lang="en-US" dirty="0" err="1">
                <a:cs typeface="Arial" charset="0"/>
              </a:rPr>
              <a:t>msg</a:t>
            </a:r>
            <a:r>
              <a:rPr lang="en-US" dirty="0">
                <a:cs typeface="Arial" charset="0"/>
              </a:rPr>
              <a:t>) – to the end of the queue</a:t>
            </a:r>
            <a:endParaRPr lang="ru-RU" dirty="0">
              <a:cs typeface="Arial" charset="0"/>
            </a:endParaRPr>
          </a:p>
          <a:p>
            <a:pPr marL="742950" lvl="1" indent="-285750">
              <a:buFont typeface="Arial" panose="020B0604020202020204" pitchFamily="34" charset="0"/>
              <a:buChar char="•"/>
            </a:pPr>
            <a:r>
              <a:rPr lang="en-US" dirty="0" err="1">
                <a:cs typeface="Arial" charset="0"/>
              </a:rPr>
              <a:t>boolean</a:t>
            </a:r>
            <a:r>
              <a:rPr lang="en-US" dirty="0">
                <a:cs typeface="Arial" charset="0"/>
              </a:rPr>
              <a:t> </a:t>
            </a:r>
            <a:r>
              <a:rPr lang="en-US" dirty="0" err="1">
                <a:cs typeface="Arial" charset="0"/>
              </a:rPr>
              <a:t>sendMessageAtFrontOfQueue</a:t>
            </a:r>
            <a:r>
              <a:rPr lang="en-US" dirty="0">
                <a:cs typeface="Arial" charset="0"/>
              </a:rPr>
              <a:t>(Message </a:t>
            </a:r>
            <a:r>
              <a:rPr lang="en-US" dirty="0" err="1">
                <a:cs typeface="Arial" charset="0"/>
              </a:rPr>
              <a:t>msg</a:t>
            </a:r>
            <a:r>
              <a:rPr lang="en-US" dirty="0">
                <a:cs typeface="Arial" charset="0"/>
              </a:rPr>
              <a:t>) – to the beginning of the queue</a:t>
            </a:r>
            <a:endParaRPr lang="ru-RU" dirty="0">
              <a:cs typeface="Arial" charset="0"/>
            </a:endParaRPr>
          </a:p>
          <a:p>
            <a:pPr marL="742950" lvl="1" indent="-285750">
              <a:buFont typeface="Arial" panose="020B0604020202020204" pitchFamily="34" charset="0"/>
              <a:buChar char="•"/>
            </a:pPr>
            <a:r>
              <a:rPr lang="en-US" dirty="0" err="1">
                <a:cs typeface="Arial" charset="0"/>
              </a:rPr>
              <a:t>boolean</a:t>
            </a:r>
            <a:r>
              <a:rPr lang="en-US" dirty="0">
                <a:cs typeface="Arial" charset="0"/>
              </a:rPr>
              <a:t> </a:t>
            </a:r>
            <a:r>
              <a:rPr lang="en-US" dirty="0" err="1">
                <a:cs typeface="Arial" charset="0"/>
              </a:rPr>
              <a:t>sendMessageAtTime</a:t>
            </a:r>
            <a:r>
              <a:rPr lang="en-US" dirty="0">
                <a:cs typeface="Arial" charset="0"/>
              </a:rPr>
              <a:t>(Message </a:t>
            </a:r>
            <a:r>
              <a:rPr lang="en-US" dirty="0" err="1">
                <a:cs typeface="Arial" charset="0"/>
              </a:rPr>
              <a:t>msg</a:t>
            </a:r>
            <a:r>
              <a:rPr lang="en-US" dirty="0">
                <a:cs typeface="Arial" charset="0"/>
              </a:rPr>
              <a:t>, long </a:t>
            </a:r>
            <a:r>
              <a:rPr lang="en-US" dirty="0" err="1">
                <a:cs typeface="Arial" charset="0"/>
              </a:rPr>
              <a:t>uptimeMillis</a:t>
            </a:r>
            <a:r>
              <a:rPr lang="en-US" dirty="0">
                <a:cs typeface="Arial" charset="0"/>
              </a:rPr>
              <a:t>) – to the end of the queue at the exact time</a:t>
            </a:r>
            <a:endParaRPr lang="ru-RU" dirty="0">
              <a:cs typeface="Arial" charset="0"/>
            </a:endParaRPr>
          </a:p>
          <a:p>
            <a:pPr marL="742950" lvl="1" indent="-285750">
              <a:buFont typeface="Arial" panose="020B0604020202020204" pitchFamily="34" charset="0"/>
              <a:buChar char="•"/>
            </a:pPr>
            <a:r>
              <a:rPr lang="en-US" dirty="0" err="1">
                <a:cs typeface="Arial" charset="0"/>
              </a:rPr>
              <a:t>boolean</a:t>
            </a:r>
            <a:r>
              <a:rPr lang="en-US" dirty="0">
                <a:cs typeface="Arial" charset="0"/>
              </a:rPr>
              <a:t> </a:t>
            </a:r>
            <a:r>
              <a:rPr lang="en-US" dirty="0" err="1">
                <a:cs typeface="Arial" charset="0"/>
              </a:rPr>
              <a:t>sendMessageDelayed</a:t>
            </a:r>
            <a:r>
              <a:rPr lang="en-US" dirty="0">
                <a:cs typeface="Arial" charset="0"/>
              </a:rPr>
              <a:t>(Message </a:t>
            </a:r>
            <a:r>
              <a:rPr lang="en-US" dirty="0" err="1">
                <a:cs typeface="Arial" charset="0"/>
              </a:rPr>
              <a:t>msg</a:t>
            </a:r>
            <a:r>
              <a:rPr lang="en-US" dirty="0">
                <a:cs typeface="Arial" charset="0"/>
              </a:rPr>
              <a:t>, long </a:t>
            </a:r>
            <a:r>
              <a:rPr lang="en-US" dirty="0" err="1">
                <a:cs typeface="Arial" charset="0"/>
              </a:rPr>
              <a:t>delayMillis</a:t>
            </a:r>
            <a:r>
              <a:rPr lang="en-US" dirty="0">
                <a:cs typeface="Arial" charset="0"/>
              </a:rPr>
              <a:t>) – to the end of the queue with </a:t>
            </a:r>
            <a:r>
              <a:rPr lang="en-US" i="1" dirty="0" err="1">
                <a:cs typeface="Arial" charset="0"/>
              </a:rPr>
              <a:t>delayMillis</a:t>
            </a:r>
            <a:r>
              <a:rPr lang="en-US" dirty="0">
                <a:cs typeface="Arial" charset="0"/>
              </a:rPr>
              <a:t> delay</a:t>
            </a:r>
            <a:endParaRPr lang="ru-RU" dirty="0">
              <a:cs typeface="Arial" charset="0"/>
            </a:endParaRPr>
          </a:p>
          <a:p>
            <a:pPr marL="0" lvl="1"/>
            <a:endParaRPr lang="en-US" dirty="0">
              <a:cs typeface="Arial" charset="0"/>
            </a:endParaRPr>
          </a:p>
        </p:txBody>
      </p:sp>
    </p:spTree>
    <p:extLst>
      <p:ext uri="{BB962C8B-B14F-4D97-AF65-F5344CB8AC3E}">
        <p14:creationId xmlns:p14="http://schemas.microsoft.com/office/powerpoint/2010/main" val="1148290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9111601" cy="646331"/>
          </a:xfrm>
          <a:prstGeom prst="rect">
            <a:avLst/>
          </a:prstGeom>
          <a:noFill/>
        </p:spPr>
        <p:txBody>
          <a:bodyPr wrap="square" rtlCol="0">
            <a:spAutoFit/>
          </a:bodyPr>
          <a:lstStyle/>
          <a:p>
            <a:r>
              <a:rPr lang="en-US" sz="3600" dirty="0"/>
              <a:t>Plain Threads. Handlers &amp; Messages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9</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098" y="1068474"/>
            <a:ext cx="11207102" cy="2862322"/>
          </a:xfrm>
          <a:prstGeom prst="rect">
            <a:avLst/>
          </a:prstGeom>
        </p:spPr>
        <p:txBody>
          <a:bodyPr wrap="square">
            <a:spAutoFit/>
          </a:bodyPr>
          <a:lstStyle/>
          <a:p>
            <a:r>
              <a:rPr lang="en-US" b="1" dirty="0">
                <a:cs typeface="Arial" charset="0"/>
              </a:rPr>
              <a:t>Message</a:t>
            </a:r>
            <a:r>
              <a:rPr lang="en-US" dirty="0">
                <a:cs typeface="Arial" charset="0"/>
              </a:rPr>
              <a:t> object contains the following :</a:t>
            </a:r>
          </a:p>
          <a:p>
            <a:endParaRPr lang="en-US" dirty="0">
              <a:cs typeface="Arial" charset="0"/>
            </a:endParaRPr>
          </a:p>
          <a:p>
            <a:pPr marL="285750" indent="-285750">
              <a:buFont typeface="Arial" panose="020B0604020202020204" pitchFamily="34" charset="0"/>
              <a:buChar char="•"/>
            </a:pPr>
            <a:r>
              <a:rPr lang="en-US" b="1" dirty="0">
                <a:cs typeface="Arial" charset="0"/>
              </a:rPr>
              <a:t>public </a:t>
            </a:r>
            <a:r>
              <a:rPr lang="en-US" b="1" dirty="0" err="1">
                <a:cs typeface="Arial" charset="0"/>
              </a:rPr>
              <a:t>int</a:t>
            </a:r>
            <a:r>
              <a:rPr lang="en-US" b="1" dirty="0">
                <a:cs typeface="Arial" charset="0"/>
              </a:rPr>
              <a:t> arg1</a:t>
            </a:r>
            <a:r>
              <a:rPr lang="en-US" dirty="0">
                <a:cs typeface="Arial" charset="0"/>
              </a:rPr>
              <a:t>  -  arg1 and arg2 are lower-cost alternatives to using </a:t>
            </a:r>
            <a:r>
              <a:rPr lang="en-US" dirty="0" err="1">
                <a:cs typeface="Arial" charset="0"/>
              </a:rPr>
              <a:t>setData</a:t>
            </a:r>
            <a:r>
              <a:rPr lang="en-US" dirty="0">
                <a:cs typeface="Arial" charset="0"/>
              </a:rPr>
              <a:t>() if you only need to store a few integer values.</a:t>
            </a:r>
          </a:p>
          <a:p>
            <a:pPr marL="285750" indent="-285750">
              <a:buFont typeface="Arial" panose="020B0604020202020204" pitchFamily="34" charset="0"/>
              <a:buChar char="•"/>
            </a:pPr>
            <a:r>
              <a:rPr lang="en-US" b="1" dirty="0">
                <a:cs typeface="Arial" charset="0"/>
              </a:rPr>
              <a:t>public </a:t>
            </a:r>
            <a:r>
              <a:rPr lang="en-US" b="1" dirty="0" err="1">
                <a:cs typeface="Arial" charset="0"/>
              </a:rPr>
              <a:t>int</a:t>
            </a:r>
            <a:r>
              <a:rPr lang="en-US" b="1" dirty="0">
                <a:cs typeface="Arial" charset="0"/>
              </a:rPr>
              <a:t> arg2</a:t>
            </a:r>
            <a:r>
              <a:rPr lang="en-US" dirty="0">
                <a:cs typeface="Arial" charset="0"/>
              </a:rPr>
              <a:t>  - arg1 and arg2 are lower-cost alternatives to using </a:t>
            </a:r>
            <a:r>
              <a:rPr lang="en-US" dirty="0" err="1">
                <a:cs typeface="Arial" charset="0"/>
              </a:rPr>
              <a:t>setData</a:t>
            </a:r>
            <a:r>
              <a:rPr lang="en-US" dirty="0">
                <a:cs typeface="Arial" charset="0"/>
              </a:rPr>
              <a:t>() if you only need to store a few integer values.</a:t>
            </a:r>
          </a:p>
          <a:p>
            <a:pPr marL="285750" indent="-285750">
              <a:buFont typeface="Arial" panose="020B0604020202020204" pitchFamily="34" charset="0"/>
              <a:buChar char="•"/>
            </a:pPr>
            <a:r>
              <a:rPr lang="en-US" b="1" dirty="0">
                <a:cs typeface="Arial" charset="0"/>
              </a:rPr>
              <a:t>public Object </a:t>
            </a:r>
            <a:r>
              <a:rPr lang="en-US" b="1" dirty="0" err="1">
                <a:cs typeface="Arial" charset="0"/>
              </a:rPr>
              <a:t>obj</a:t>
            </a:r>
            <a:r>
              <a:rPr lang="en-US" b="1" dirty="0">
                <a:cs typeface="Arial" charset="0"/>
              </a:rPr>
              <a:t>  </a:t>
            </a:r>
            <a:r>
              <a:rPr lang="en-US" dirty="0">
                <a:cs typeface="Arial" charset="0"/>
              </a:rPr>
              <a:t>- An arbitrary object to send to the recipient.</a:t>
            </a:r>
          </a:p>
          <a:p>
            <a:pPr marL="285750" indent="-285750">
              <a:buFont typeface="Arial" panose="020B0604020202020204" pitchFamily="34" charset="0"/>
              <a:buChar char="•"/>
            </a:pPr>
            <a:r>
              <a:rPr lang="en-US" b="1" dirty="0">
                <a:cs typeface="Arial" charset="0"/>
              </a:rPr>
              <a:t>public Messenger </a:t>
            </a:r>
            <a:r>
              <a:rPr lang="en-US" b="1" dirty="0" err="1">
                <a:cs typeface="Arial" charset="0"/>
              </a:rPr>
              <a:t>replyTo</a:t>
            </a:r>
            <a:r>
              <a:rPr lang="en-US" b="1" dirty="0">
                <a:cs typeface="Arial" charset="0"/>
              </a:rPr>
              <a:t>  </a:t>
            </a:r>
            <a:r>
              <a:rPr lang="en-US" dirty="0">
                <a:cs typeface="Arial" charset="0"/>
              </a:rPr>
              <a:t>- Optional Messenger where replies to this message can be sent.</a:t>
            </a:r>
          </a:p>
          <a:p>
            <a:pPr marL="285750" indent="-285750">
              <a:buFont typeface="Arial" panose="020B0604020202020204" pitchFamily="34" charset="0"/>
              <a:buChar char="•"/>
            </a:pPr>
            <a:r>
              <a:rPr lang="en-US" b="1" dirty="0">
                <a:cs typeface="Arial" charset="0"/>
              </a:rPr>
              <a:t>public </a:t>
            </a:r>
            <a:r>
              <a:rPr lang="en-US" b="1" dirty="0" err="1">
                <a:cs typeface="Arial" charset="0"/>
              </a:rPr>
              <a:t>int</a:t>
            </a:r>
            <a:r>
              <a:rPr lang="en-US" b="1" dirty="0">
                <a:cs typeface="Arial" charset="0"/>
              </a:rPr>
              <a:t> what  </a:t>
            </a:r>
            <a:r>
              <a:rPr lang="en-US" dirty="0">
                <a:cs typeface="Arial" charset="0"/>
              </a:rPr>
              <a:t>- User-defined message code so that the recipient can identify what this message is about.</a:t>
            </a:r>
          </a:p>
          <a:p>
            <a:pPr marL="285750" indent="-285750">
              <a:buFont typeface="Arial" panose="020B0604020202020204" pitchFamily="34" charset="0"/>
              <a:buChar char="•"/>
            </a:pPr>
            <a:endParaRPr lang="en-US" dirty="0">
              <a:cs typeface="Arial" charset="0"/>
            </a:endParaRPr>
          </a:p>
        </p:txBody>
      </p:sp>
      <p:sp>
        <p:nvSpPr>
          <p:cNvPr id="8" name="Cloud 7"/>
          <p:cNvSpPr/>
          <p:nvPr/>
        </p:nvSpPr>
        <p:spPr>
          <a:xfrm>
            <a:off x="8610600" y="3930796"/>
            <a:ext cx="2839565" cy="1667669"/>
          </a:xfrm>
          <a:prstGeom prst="clou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Sample: </a:t>
            </a:r>
            <a:r>
              <a:rPr lang="en-US" sz="2000" b="1" dirty="0" err="1">
                <a:solidFill>
                  <a:schemeClr val="tx1"/>
                </a:solidFill>
              </a:rPr>
              <a:t>HandlerSample</a:t>
            </a:r>
            <a:endParaRPr lang="ru-RU" sz="2000" b="1" dirty="0">
              <a:solidFill>
                <a:schemeClr val="tx1"/>
              </a:solidFill>
            </a:endParaRPr>
          </a:p>
        </p:txBody>
      </p:sp>
    </p:spTree>
    <p:extLst>
      <p:ext uri="{BB962C8B-B14F-4D97-AF65-F5344CB8AC3E}">
        <p14:creationId xmlns:p14="http://schemas.microsoft.com/office/powerpoint/2010/main" val="2585641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4618258C-AC0A-4224-A965-816A7694FA7F}" vid="{1913DF06-3719-44EC-B86F-3587A4C387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PresentationTemplate</Template>
  <TotalTime>2916</TotalTime>
  <Words>5749</Words>
  <Application>Microsoft Office PowerPoint</Application>
  <PresentationFormat>Widescreen</PresentationFormat>
  <Paragraphs>744</Paragraphs>
  <Slides>65</Slides>
  <Notes>59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65</vt:i4>
      </vt:variant>
    </vt:vector>
  </HeadingPairs>
  <TitlesOfParts>
    <vt:vector size="71" baseType="lpstr">
      <vt:lpstr>Arial</vt:lpstr>
      <vt:lpstr>Calibri</vt:lpstr>
      <vt:lpstr>Calibri Light</vt:lpstr>
      <vt:lpstr>Courier New</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Leykin, Maxim</dc:creator>
  <cp:lastModifiedBy>Maxim Leykin</cp:lastModifiedBy>
  <cp:revision>174</cp:revision>
  <dcterms:created xsi:type="dcterms:W3CDTF">2017-06-08T15:33:41Z</dcterms:created>
  <dcterms:modified xsi:type="dcterms:W3CDTF">2019-12-16T20:40:34Z</dcterms:modified>
</cp:coreProperties>
</file>