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9" r:id="rId3"/>
    <p:sldId id="258" r:id="rId4"/>
    <p:sldId id="260" r:id="rId5"/>
    <p:sldId id="261" r:id="rId6"/>
    <p:sldId id="262"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78" r:id="rId20"/>
    <p:sldId id="295" r:id="rId21"/>
    <p:sldId id="296" r:id="rId22"/>
    <p:sldId id="297" r:id="rId23"/>
    <p:sldId id="298" r:id="rId24"/>
    <p:sldId id="294" r:id="rId25"/>
    <p:sldId id="263" r:id="rId26"/>
    <p:sldId id="264" r:id="rId27"/>
    <p:sldId id="265" r:id="rId28"/>
    <p:sldId id="266" r:id="rId29"/>
    <p:sldId id="267" r:id="rId30"/>
    <p:sldId id="268" r:id="rId31"/>
    <p:sldId id="269" r:id="rId32"/>
    <p:sldId id="270" r:id="rId33"/>
    <p:sldId id="271" r:id="rId34"/>
    <p:sldId id="272" r:id="rId35"/>
    <p:sldId id="273" r:id="rId36"/>
    <p:sldId id="277" r:id="rId37"/>
    <p:sldId id="276" r:id="rId38"/>
    <p:sldId id="274" r:id="rId39"/>
    <p:sldId id="292" r:id="rId40"/>
    <p:sldId id="293" r:id="rId41"/>
    <p:sldId id="275"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282"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8CA-86FD-4F2A-BD97-6F2C567DC0F4}" type="datetimeFigureOut">
              <a:rPr lang="en-US" smtClean="0"/>
              <a:t>7/23/2017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33614-760B-4311-B09F-37281F067025}" type="slidenum">
              <a:rPr lang="en-US" smtClean="0"/>
              <a:t>‹#›</a:t>
            </a:fld>
            <a:endParaRPr lang="en-US"/>
          </a:p>
        </p:txBody>
      </p:sp>
    </p:spTree>
    <p:extLst>
      <p:ext uri="{BB962C8B-B14F-4D97-AF65-F5344CB8AC3E}">
        <p14:creationId xmlns:p14="http://schemas.microsoft.com/office/powerpoint/2010/main" val="38129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16</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22</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26</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32</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36</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12</a:t>
            </a:fld>
            <a:endParaRPr lang="en-US"/>
          </a:p>
        </p:txBody>
      </p:sp>
    </p:spTree>
    <p:extLst>
      <p:ext uri="{BB962C8B-B14F-4D97-AF65-F5344CB8AC3E}">
        <p14:creationId xmlns:p14="http://schemas.microsoft.com/office/powerpoint/2010/main" val="61905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9941DD-99F3-46A5-A9C1-90A4A140576D}" type="datetime1">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8159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A2E63-0CCF-4EFF-869E-7BFA074BB551}" type="datetime1">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5437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79F0A-5443-424D-A043-E57D72AB7A78}" type="datetime1">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419035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61641-EA36-4516-ABF5-B9789A8AC7B7}" type="datetime1">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095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EA815-924B-4A14-B1B5-6B5598F8BBA2}" type="datetime1">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23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C20CD-18D6-494F-9B42-886BC890F464}" type="datetime1">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284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5BE98D-6365-437E-8956-011EDA618E51}" type="datetime1">
              <a:rPr lang="en-US" smtClean="0"/>
              <a:t>7/23/2017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137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D1293-97E5-494E-91FD-9DC0CC1050E4}" type="datetime1">
              <a:rPr lang="en-US" smtClean="0"/>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2977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8B1B-231F-4505-A823-B74288E2AF28}" type="datetime1">
              <a:rPr lang="en-US" smtClean="0"/>
              <a:t>7/23/2017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5124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9504C-1F4A-413B-AFF3-A685C8471D21}" type="datetime1">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407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7E23F-E5DB-4361-8575-84B7F9A44AF2}" type="datetime1">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75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F8465-D374-4431-9544-93DB1C4B5E4A}" type="datetime1">
              <a:rPr lang="en-US" smtClean="0"/>
              <a:t>7/23/2017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7D26-B173-446C-A9D0-4CDCE7C7994D}" type="slidenum">
              <a:rPr lang="en-US" smtClean="0"/>
              <a:t>‹#›</a:t>
            </a:fld>
            <a:endParaRPr lang="en-US"/>
          </a:p>
        </p:txBody>
      </p:sp>
    </p:spTree>
    <p:extLst>
      <p:ext uri="{BB962C8B-B14F-4D97-AF65-F5344CB8AC3E}">
        <p14:creationId xmlns:p14="http://schemas.microsoft.com/office/powerpoint/2010/main" val="152389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xim.Leyki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2.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png"/><Relationship Id="rId9"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15" name="TextBox 14"/>
          <p:cNvSpPr txBox="1"/>
          <p:nvPr/>
        </p:nvSpPr>
        <p:spPr>
          <a:xfrm>
            <a:off x="242595" y="5187819"/>
            <a:ext cx="7324531" cy="1077218"/>
          </a:xfrm>
          <a:prstGeom prst="rect">
            <a:avLst/>
          </a:prstGeom>
          <a:noFill/>
        </p:spPr>
        <p:txBody>
          <a:bodyPr wrap="square" rtlCol="0">
            <a:spAutoFit/>
          </a:bodyPr>
          <a:lstStyle/>
          <a:p>
            <a:r>
              <a:rPr lang="en-US" sz="3600" dirty="0" smtClean="0">
                <a:solidFill>
                  <a:srgbClr val="002060"/>
                </a:solidFill>
                <a:effectLst>
                  <a:outerShdw blurRad="38100" dist="38100" dir="2700000" algn="tl">
                    <a:srgbClr val="000000">
                      <a:alpha val="43137"/>
                    </a:srgbClr>
                  </a:outerShdw>
                </a:effectLst>
              </a:rPr>
              <a:t>Location and Maps. Sensors.</a:t>
            </a:r>
          </a:p>
          <a:p>
            <a:r>
              <a:rPr lang="en-US" sz="2800" dirty="0" smtClean="0"/>
              <a:t>Maxim Leykin (</a:t>
            </a:r>
            <a:r>
              <a:rPr lang="en-US" sz="2800" dirty="0" smtClean="0">
                <a:hlinkClick r:id="rId3"/>
              </a:rPr>
              <a:t>maxim.leykin@gmail.com</a:t>
            </a:r>
            <a:r>
              <a:rPr lang="en-US" sz="2800" dirty="0" smtClean="0"/>
              <a:t>)</a:t>
            </a:r>
            <a:endParaRPr lang="en-US" sz="2800" dirty="0"/>
          </a:p>
        </p:txBody>
      </p:sp>
    </p:spTree>
    <p:extLst>
      <p:ext uri="{BB962C8B-B14F-4D97-AF65-F5344CB8AC3E}">
        <p14:creationId xmlns:p14="http://schemas.microsoft.com/office/powerpoint/2010/main" val="2775631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Embedding Google Maps into the App</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txBox="1">
            <a:spLocks/>
          </p:cNvSpPr>
          <p:nvPr/>
        </p:nvSpPr>
        <p:spPr bwMode="auto">
          <a:xfrm>
            <a:off x="360784" y="952500"/>
            <a:ext cx="9883775" cy="5422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sz="1800" dirty="0">
                <a:cs typeface="Arial" charset="0"/>
              </a:rPr>
              <a:t>4</a:t>
            </a:r>
            <a:r>
              <a:rPr lang="en-US" sz="1800" dirty="0" smtClean="0">
                <a:cs typeface="Arial" charset="0"/>
              </a:rPr>
              <a:t>. Insert link in browser and create API_KEY:</a:t>
            </a:r>
            <a:endParaRPr lang="ru-RU" sz="2000" b="1" dirty="0" smtClean="0">
              <a:solidFill>
                <a:srgbClr val="000099"/>
              </a:solidFill>
              <a:latin typeface="Arial" charset="0"/>
              <a:cs typeface="Arial" charset="0"/>
            </a:endParaRPr>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484784"/>
            <a:ext cx="524827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2770061"/>
            <a:ext cx="5638314" cy="388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2192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Embedding Google Maps into the App</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txBox="1">
            <a:spLocks/>
          </p:cNvSpPr>
          <p:nvPr/>
        </p:nvSpPr>
        <p:spPr bwMode="auto">
          <a:xfrm>
            <a:off x="360784" y="952500"/>
            <a:ext cx="9883775" cy="5422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sz="1800" dirty="0" smtClean="0">
                <a:cs typeface="Arial" charset="0"/>
              </a:rPr>
              <a:t>5. Insert API_KEY in google_maps_api.xml:</a:t>
            </a:r>
            <a:endParaRPr lang="ru-RU" sz="2000" b="1" dirty="0" smtClean="0">
              <a:solidFill>
                <a:srgbClr val="000099"/>
              </a:solidFill>
              <a:latin typeface="Arial" charset="0"/>
              <a:cs typeface="Arial" charset="0"/>
            </a:endParaRPr>
          </a:p>
        </p:txBody>
      </p:sp>
      <p:pic>
        <p:nvPicPr>
          <p:cNvPr id="12" name="Picture 2" descr="Getting the API Key from the Google Developer Conso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4074" y="1833166"/>
            <a:ext cx="7692155" cy="309614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p:cNvSpPr>
            <a:spLocks noChangeArrowheads="1"/>
          </p:cNvSpPr>
          <p:nvPr/>
        </p:nvSpPr>
        <p:spPr bwMode="auto">
          <a:xfrm>
            <a:off x="1474912" y="5281242"/>
            <a:ext cx="8640960" cy="64633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Arial Unicode MS" pitchFamily="34" charset="-128"/>
                <a:cs typeface="Arial" pitchFamily="34" charset="0"/>
              </a:rPr>
              <a:t>&lt;string name="google_maps_key" templateMergeStrategy="preserve"&gt;YOUR_KEY_HERE&lt;/string&gt; </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92602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Geocoding</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txBox="1">
            <a:spLocks/>
          </p:cNvSpPr>
          <p:nvPr/>
        </p:nvSpPr>
        <p:spPr bwMode="auto">
          <a:xfrm>
            <a:off x="360784" y="952500"/>
            <a:ext cx="9883775" cy="5422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sz="1800" dirty="0" smtClean="0">
                <a:cs typeface="Arial" charset="0"/>
              </a:rPr>
              <a:t>Convert address to coordinates:</a:t>
            </a:r>
            <a:endParaRPr lang="ru-RU" sz="2000" b="1" dirty="0" smtClean="0">
              <a:solidFill>
                <a:srgbClr val="000099"/>
              </a:solidFill>
              <a:latin typeface="Arial" charset="0"/>
              <a:cs typeface="Arial" charset="0"/>
            </a:endParaRPr>
          </a:p>
        </p:txBody>
      </p:sp>
      <p:sp>
        <p:nvSpPr>
          <p:cNvPr id="13" name="Rectangle 12"/>
          <p:cNvSpPr/>
          <p:nvPr/>
        </p:nvSpPr>
        <p:spPr>
          <a:xfrm>
            <a:off x="426099" y="1401792"/>
            <a:ext cx="7129338" cy="4524315"/>
          </a:xfrm>
          <a:prstGeom prst="rect">
            <a:avLst/>
          </a:prstGeom>
          <a:ln>
            <a:solidFill>
              <a:schemeClr val="tx1"/>
            </a:solidFill>
          </a:ln>
        </p:spPr>
        <p:txBody>
          <a:bodyPr wrap="square">
            <a:spAutoFit/>
          </a:bodyPr>
          <a:lstStyle/>
          <a:p>
            <a:r>
              <a:rPr lang="en-US" dirty="0" smtClean="0"/>
              <a:t>double latitude, longitude</a:t>
            </a:r>
            <a:r>
              <a:rPr lang="en-US" dirty="0"/>
              <a:t>;</a:t>
            </a:r>
          </a:p>
          <a:p>
            <a:endParaRPr lang="en-US" dirty="0"/>
          </a:p>
          <a:p>
            <a:r>
              <a:rPr lang="en-US" dirty="0"/>
              <a:t>List&lt;Address&gt; </a:t>
            </a:r>
            <a:r>
              <a:rPr lang="en-US" dirty="0" err="1"/>
              <a:t>geocodeMatches</a:t>
            </a:r>
            <a:r>
              <a:rPr lang="en-US" dirty="0"/>
              <a:t> = null;</a:t>
            </a:r>
          </a:p>
          <a:p>
            <a:endParaRPr lang="en-US" dirty="0"/>
          </a:p>
          <a:p>
            <a:r>
              <a:rPr lang="en-US" dirty="0"/>
              <a:t>try {</a:t>
            </a:r>
          </a:p>
          <a:p>
            <a:r>
              <a:rPr lang="en-US" dirty="0" smtClean="0"/>
              <a:t>    </a:t>
            </a:r>
            <a:r>
              <a:rPr lang="en-US" dirty="0" err="1" smtClean="0"/>
              <a:t>geocodeMatches</a:t>
            </a:r>
            <a:r>
              <a:rPr lang="en-US" dirty="0" smtClean="0"/>
              <a:t> </a:t>
            </a:r>
            <a:r>
              <a:rPr lang="en-US" dirty="0"/>
              <a:t>= </a:t>
            </a:r>
            <a:r>
              <a:rPr lang="en-US" dirty="0" smtClean="0"/>
              <a:t>new </a:t>
            </a:r>
            <a:r>
              <a:rPr lang="en-US" dirty="0"/>
              <a:t>Geocoder(this).</a:t>
            </a:r>
            <a:r>
              <a:rPr lang="en-US" dirty="0" err="1"/>
              <a:t>getFromLocationName</a:t>
            </a:r>
            <a:r>
              <a:rPr lang="en-US" dirty="0"/>
              <a:t>(</a:t>
            </a:r>
          </a:p>
          <a:p>
            <a:r>
              <a:rPr lang="en-US" dirty="0"/>
              <a:t>               "600 Independence Ave SW, Washington, DC 20560", 1);</a:t>
            </a:r>
          </a:p>
          <a:p>
            <a:r>
              <a:rPr lang="en-US" dirty="0" smtClean="0"/>
              <a:t>} </a:t>
            </a:r>
          </a:p>
          <a:p>
            <a:r>
              <a:rPr lang="en-US" dirty="0" smtClean="0"/>
              <a:t>catch </a:t>
            </a:r>
            <a:r>
              <a:rPr lang="en-US" dirty="0"/>
              <a:t>(</a:t>
            </a:r>
            <a:r>
              <a:rPr lang="en-US" dirty="0" err="1"/>
              <a:t>IOException</a:t>
            </a:r>
            <a:r>
              <a:rPr lang="en-US" dirty="0"/>
              <a:t> e) </a:t>
            </a:r>
            <a:r>
              <a:rPr lang="en-US" dirty="0" smtClean="0"/>
              <a:t>{</a:t>
            </a:r>
          </a:p>
          <a:p>
            <a:r>
              <a:rPr lang="en-US" dirty="0" smtClean="0"/>
              <a:t>    </a:t>
            </a:r>
            <a:r>
              <a:rPr lang="en-US" dirty="0" err="1" smtClean="0"/>
              <a:t>e.printStackTrace</a:t>
            </a:r>
            <a:r>
              <a:rPr lang="en-US" dirty="0"/>
              <a:t>();</a:t>
            </a:r>
          </a:p>
          <a:p>
            <a:r>
              <a:rPr lang="en-US" dirty="0" smtClean="0"/>
              <a:t>}</a:t>
            </a:r>
            <a:endParaRPr lang="en-US" dirty="0"/>
          </a:p>
          <a:p>
            <a:endParaRPr lang="en-US" dirty="0"/>
          </a:p>
          <a:p>
            <a:r>
              <a:rPr lang="en-US" dirty="0"/>
              <a:t>if (!</a:t>
            </a:r>
            <a:r>
              <a:rPr lang="en-US" dirty="0" err="1"/>
              <a:t>geocodeMatches.isEmpty</a:t>
            </a:r>
            <a:r>
              <a:rPr lang="en-US" dirty="0" smtClean="0"/>
              <a:t>()) {</a:t>
            </a:r>
            <a:endParaRPr lang="en-US" dirty="0"/>
          </a:p>
          <a:p>
            <a:r>
              <a:rPr lang="en-US" dirty="0" smtClean="0"/>
              <a:t>    latitude </a:t>
            </a:r>
            <a:r>
              <a:rPr lang="en-US" dirty="0"/>
              <a:t>= </a:t>
            </a:r>
            <a:r>
              <a:rPr lang="en-US" dirty="0" err="1"/>
              <a:t>geocodeMatches.get</a:t>
            </a:r>
            <a:r>
              <a:rPr lang="en-US" dirty="0"/>
              <a:t>(0).</a:t>
            </a:r>
            <a:r>
              <a:rPr lang="en-US" dirty="0" err="1"/>
              <a:t>getLatitude</a:t>
            </a:r>
            <a:r>
              <a:rPr lang="en-US" dirty="0"/>
              <a:t>(); </a:t>
            </a:r>
          </a:p>
          <a:p>
            <a:r>
              <a:rPr lang="en-US" dirty="0" smtClean="0"/>
              <a:t>    longitude </a:t>
            </a:r>
            <a:r>
              <a:rPr lang="en-US" dirty="0"/>
              <a:t>= </a:t>
            </a:r>
            <a:r>
              <a:rPr lang="en-US" dirty="0" err="1"/>
              <a:t>geocodeMatches.get</a:t>
            </a:r>
            <a:r>
              <a:rPr lang="en-US" dirty="0"/>
              <a:t>(0).</a:t>
            </a:r>
            <a:r>
              <a:rPr lang="en-US" dirty="0" err="1"/>
              <a:t>getLongitude</a:t>
            </a:r>
            <a:r>
              <a:rPr lang="en-US" dirty="0"/>
              <a:t>();</a:t>
            </a:r>
          </a:p>
          <a:p>
            <a:r>
              <a:rPr lang="en-US" dirty="0"/>
              <a:t>}</a:t>
            </a:r>
            <a:endParaRPr lang="ru-RU" dirty="0"/>
          </a:p>
        </p:txBody>
      </p:sp>
    </p:spTree>
    <p:extLst>
      <p:ext uri="{BB962C8B-B14F-4D97-AF65-F5344CB8AC3E}">
        <p14:creationId xmlns:p14="http://schemas.microsoft.com/office/powerpoint/2010/main" val="3383863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Reverse Geocoding</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txBox="1">
            <a:spLocks/>
          </p:cNvSpPr>
          <p:nvPr/>
        </p:nvSpPr>
        <p:spPr bwMode="auto">
          <a:xfrm>
            <a:off x="360784" y="952500"/>
            <a:ext cx="9883775" cy="5422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sz="1800" dirty="0" smtClean="0">
                <a:cs typeface="Arial" charset="0"/>
              </a:rPr>
              <a:t>Convert coordinates to address:</a:t>
            </a:r>
            <a:endParaRPr lang="ru-RU" sz="2000" b="1" dirty="0" smtClean="0">
              <a:solidFill>
                <a:srgbClr val="000099"/>
              </a:solidFill>
              <a:latin typeface="Arial" charset="0"/>
              <a:cs typeface="Arial" charset="0"/>
            </a:endParaRPr>
          </a:p>
        </p:txBody>
      </p:sp>
      <p:sp>
        <p:nvSpPr>
          <p:cNvPr id="12" name="Rectangle 11"/>
          <p:cNvSpPr/>
          <p:nvPr/>
        </p:nvSpPr>
        <p:spPr>
          <a:xfrm>
            <a:off x="360784" y="1321693"/>
            <a:ext cx="8352928" cy="5078313"/>
          </a:xfrm>
          <a:prstGeom prst="rect">
            <a:avLst/>
          </a:prstGeom>
          <a:ln>
            <a:solidFill>
              <a:schemeClr val="tx1"/>
            </a:solidFill>
          </a:ln>
        </p:spPr>
        <p:txBody>
          <a:bodyPr wrap="square">
            <a:spAutoFit/>
          </a:bodyPr>
          <a:lstStyle/>
          <a:p>
            <a:r>
              <a:rPr lang="en-US" dirty="0"/>
              <a:t>List&lt;Address&gt; </a:t>
            </a:r>
            <a:r>
              <a:rPr lang="en-US" dirty="0" err="1"/>
              <a:t>geocodeMatches</a:t>
            </a:r>
            <a:r>
              <a:rPr lang="en-US" dirty="0"/>
              <a:t> = null;</a:t>
            </a:r>
          </a:p>
          <a:p>
            <a:r>
              <a:rPr lang="en-US" dirty="0"/>
              <a:t>String </a:t>
            </a:r>
            <a:r>
              <a:rPr lang="en-US" dirty="0" smtClean="0"/>
              <a:t>Address1, Address2, State, </a:t>
            </a:r>
            <a:r>
              <a:rPr lang="en-US" dirty="0" err="1" smtClean="0"/>
              <a:t>Zipcode</a:t>
            </a:r>
            <a:r>
              <a:rPr lang="en-US" dirty="0" smtClean="0"/>
              <a:t>, Country</a:t>
            </a:r>
            <a:r>
              <a:rPr lang="en-US" dirty="0"/>
              <a:t>;</a:t>
            </a:r>
          </a:p>
          <a:p>
            <a:endParaRPr lang="en-US" dirty="0"/>
          </a:p>
          <a:p>
            <a:r>
              <a:rPr lang="en-US" dirty="0"/>
              <a:t>try </a:t>
            </a:r>
            <a:r>
              <a:rPr lang="en-US" dirty="0" smtClean="0"/>
              <a:t>{</a:t>
            </a:r>
          </a:p>
          <a:p>
            <a:r>
              <a:rPr lang="en-US" dirty="0" smtClean="0"/>
              <a:t>    </a:t>
            </a:r>
            <a:r>
              <a:rPr lang="en-US" dirty="0" err="1" smtClean="0"/>
              <a:t>geocodeMatches</a:t>
            </a:r>
            <a:r>
              <a:rPr lang="en-US" dirty="0" smtClean="0"/>
              <a:t> </a:t>
            </a:r>
            <a:r>
              <a:rPr lang="en-US" dirty="0"/>
              <a:t>= </a:t>
            </a:r>
          </a:p>
          <a:p>
            <a:r>
              <a:rPr lang="en-US" dirty="0"/>
              <a:t>	  new Geocoder(this).</a:t>
            </a:r>
            <a:r>
              <a:rPr lang="en-US" dirty="0" err="1"/>
              <a:t>getFromLocation</a:t>
            </a:r>
            <a:r>
              <a:rPr lang="en-US" dirty="0"/>
              <a:t>(38.8874245, -77.0200729, 1);</a:t>
            </a:r>
          </a:p>
          <a:p>
            <a:r>
              <a:rPr lang="en-US" dirty="0"/>
              <a:t>} </a:t>
            </a:r>
            <a:endParaRPr lang="en-US" dirty="0" smtClean="0"/>
          </a:p>
          <a:p>
            <a:r>
              <a:rPr lang="en-US" dirty="0" smtClean="0"/>
              <a:t>catch </a:t>
            </a:r>
            <a:r>
              <a:rPr lang="en-US" dirty="0"/>
              <a:t>(</a:t>
            </a:r>
            <a:r>
              <a:rPr lang="en-US" dirty="0" err="1"/>
              <a:t>IOException</a:t>
            </a:r>
            <a:r>
              <a:rPr lang="en-US" dirty="0"/>
              <a:t> e) {</a:t>
            </a:r>
          </a:p>
          <a:p>
            <a:r>
              <a:rPr lang="en-US" dirty="0" smtClean="0"/>
              <a:t>    </a:t>
            </a:r>
            <a:r>
              <a:rPr lang="en-US" dirty="0" err="1" smtClean="0"/>
              <a:t>e.printStackTrace</a:t>
            </a:r>
            <a:r>
              <a:rPr lang="en-US" dirty="0"/>
              <a:t>();</a:t>
            </a:r>
          </a:p>
          <a:p>
            <a:r>
              <a:rPr lang="en-US" dirty="0"/>
              <a:t>}</a:t>
            </a:r>
          </a:p>
          <a:p>
            <a:endParaRPr lang="en-US" dirty="0"/>
          </a:p>
          <a:p>
            <a:r>
              <a:rPr lang="en-US" dirty="0"/>
              <a:t>if (!</a:t>
            </a:r>
            <a:r>
              <a:rPr lang="en-US" dirty="0" err="1"/>
              <a:t>geocodeMatches.isEmpty</a:t>
            </a:r>
            <a:r>
              <a:rPr lang="en-US" dirty="0" smtClean="0"/>
              <a:t>()) {</a:t>
            </a:r>
            <a:endParaRPr lang="en-US" dirty="0"/>
          </a:p>
          <a:p>
            <a:r>
              <a:rPr lang="en-US" dirty="0" smtClean="0"/>
              <a:t>    Address1 </a:t>
            </a:r>
            <a:r>
              <a:rPr lang="en-US" dirty="0"/>
              <a:t>= </a:t>
            </a:r>
            <a:r>
              <a:rPr lang="en-US" dirty="0" err="1"/>
              <a:t>geocodeMatches.get</a:t>
            </a:r>
            <a:r>
              <a:rPr lang="en-US" dirty="0"/>
              <a:t>(0).</a:t>
            </a:r>
            <a:r>
              <a:rPr lang="en-US" dirty="0" err="1"/>
              <a:t>getAddressLine</a:t>
            </a:r>
            <a:r>
              <a:rPr lang="en-US" dirty="0"/>
              <a:t>(0);</a:t>
            </a:r>
          </a:p>
          <a:p>
            <a:r>
              <a:rPr lang="en-US" dirty="0" smtClean="0"/>
              <a:t>    Address2 </a:t>
            </a:r>
            <a:r>
              <a:rPr lang="en-US" dirty="0"/>
              <a:t>= </a:t>
            </a:r>
            <a:r>
              <a:rPr lang="en-US" dirty="0" err="1"/>
              <a:t>geocodeMatches.get</a:t>
            </a:r>
            <a:r>
              <a:rPr lang="en-US" dirty="0"/>
              <a:t>(0).</a:t>
            </a:r>
            <a:r>
              <a:rPr lang="en-US" dirty="0" err="1"/>
              <a:t>getAddressLine</a:t>
            </a:r>
            <a:r>
              <a:rPr lang="en-US" dirty="0"/>
              <a:t>(1);</a:t>
            </a:r>
          </a:p>
          <a:p>
            <a:r>
              <a:rPr lang="en-US" dirty="0" smtClean="0"/>
              <a:t>    State </a:t>
            </a:r>
            <a:r>
              <a:rPr lang="en-US" dirty="0"/>
              <a:t>= </a:t>
            </a:r>
            <a:r>
              <a:rPr lang="en-US" dirty="0" err="1"/>
              <a:t>geocodeMatches.get</a:t>
            </a:r>
            <a:r>
              <a:rPr lang="en-US" dirty="0"/>
              <a:t>(0).</a:t>
            </a:r>
            <a:r>
              <a:rPr lang="en-US" dirty="0" err="1"/>
              <a:t>getAdminArea</a:t>
            </a:r>
            <a:r>
              <a:rPr lang="en-US" dirty="0"/>
              <a:t>();</a:t>
            </a:r>
          </a:p>
          <a:p>
            <a:r>
              <a:rPr lang="en-US" dirty="0" smtClean="0"/>
              <a:t>    </a:t>
            </a:r>
            <a:r>
              <a:rPr lang="en-US" dirty="0" err="1" smtClean="0"/>
              <a:t>Zipcode</a:t>
            </a:r>
            <a:r>
              <a:rPr lang="en-US" dirty="0" smtClean="0"/>
              <a:t> </a:t>
            </a:r>
            <a:r>
              <a:rPr lang="en-US" dirty="0"/>
              <a:t>= </a:t>
            </a:r>
            <a:r>
              <a:rPr lang="en-US" dirty="0" err="1"/>
              <a:t>geocodeMatches.get</a:t>
            </a:r>
            <a:r>
              <a:rPr lang="en-US" dirty="0"/>
              <a:t>(0).</a:t>
            </a:r>
            <a:r>
              <a:rPr lang="en-US" dirty="0" err="1"/>
              <a:t>getPostalCode</a:t>
            </a:r>
            <a:r>
              <a:rPr lang="en-US" dirty="0"/>
              <a:t>();</a:t>
            </a:r>
          </a:p>
          <a:p>
            <a:r>
              <a:rPr lang="en-US" dirty="0" smtClean="0"/>
              <a:t>    Country </a:t>
            </a:r>
            <a:r>
              <a:rPr lang="en-US" dirty="0"/>
              <a:t>= </a:t>
            </a:r>
            <a:r>
              <a:rPr lang="en-US" dirty="0" err="1"/>
              <a:t>geocodeMatches.get</a:t>
            </a:r>
            <a:r>
              <a:rPr lang="en-US" dirty="0"/>
              <a:t>(0).</a:t>
            </a:r>
            <a:r>
              <a:rPr lang="en-US" dirty="0" err="1"/>
              <a:t>getCountryName</a:t>
            </a:r>
            <a:r>
              <a:rPr lang="en-US" dirty="0"/>
              <a:t>();</a:t>
            </a:r>
          </a:p>
          <a:p>
            <a:r>
              <a:rPr lang="en-US" dirty="0"/>
              <a:t>}</a:t>
            </a:r>
            <a:endParaRPr lang="ru-RU" dirty="0"/>
          </a:p>
        </p:txBody>
      </p:sp>
    </p:spTree>
    <p:extLst>
      <p:ext uri="{BB962C8B-B14F-4D97-AF65-F5344CB8AC3E}">
        <p14:creationId xmlns:p14="http://schemas.microsoft.com/office/powerpoint/2010/main" val="2887739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Add Map as a Fragment</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23528" y="1124744"/>
            <a:ext cx="8352928" cy="2031325"/>
          </a:xfrm>
          <a:prstGeom prst="rect">
            <a:avLst/>
          </a:prstGeom>
          <a:ln>
            <a:solidFill>
              <a:schemeClr val="tx1"/>
            </a:solidFill>
          </a:ln>
        </p:spPr>
        <p:txBody>
          <a:bodyPr wrap="square">
            <a:spAutoFit/>
          </a:bodyPr>
          <a:lstStyle/>
          <a:p>
            <a:r>
              <a:rPr lang="en-US" dirty="0"/>
              <a:t>&lt;fragment </a:t>
            </a:r>
            <a:r>
              <a:rPr lang="en-US" dirty="0" err="1"/>
              <a:t>xmlns:android</a:t>
            </a:r>
            <a:r>
              <a:rPr lang="en-US" dirty="0"/>
              <a:t>="http://schemas.android.com/</a:t>
            </a:r>
            <a:r>
              <a:rPr lang="en-US" dirty="0" err="1"/>
              <a:t>apk</a:t>
            </a:r>
            <a:r>
              <a:rPr lang="en-US" dirty="0"/>
              <a:t>/res/android"</a:t>
            </a:r>
          </a:p>
          <a:p>
            <a:r>
              <a:rPr lang="en-US" dirty="0"/>
              <a:t>    </a:t>
            </a:r>
            <a:r>
              <a:rPr lang="en-US" dirty="0" err="1"/>
              <a:t>xmlns:tools</a:t>
            </a:r>
            <a:r>
              <a:rPr lang="en-US" dirty="0"/>
              <a:t>="http://schemas.android.com/tools"</a:t>
            </a:r>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match_parent</a:t>
            </a:r>
            <a:r>
              <a:rPr lang="en-US" dirty="0"/>
              <a:t>"</a:t>
            </a:r>
          </a:p>
          <a:p>
            <a:r>
              <a:rPr lang="en-US" dirty="0"/>
              <a:t>    </a:t>
            </a:r>
            <a:r>
              <a:rPr lang="en-US" dirty="0" err="1"/>
              <a:t>android:id</a:t>
            </a:r>
            <a:r>
              <a:rPr lang="en-US" dirty="0"/>
              <a:t>="@+id/map"</a:t>
            </a:r>
          </a:p>
          <a:p>
            <a:r>
              <a:rPr lang="en-US" dirty="0"/>
              <a:t>    </a:t>
            </a:r>
            <a:r>
              <a:rPr lang="en-US" dirty="0" err="1"/>
              <a:t>tools:context</a:t>
            </a:r>
            <a:r>
              <a:rPr lang="en-US" dirty="0"/>
              <a:t>=".</a:t>
            </a:r>
            <a:r>
              <a:rPr lang="en-US" dirty="0" err="1"/>
              <a:t>MapDemoActivity</a:t>
            </a:r>
            <a:r>
              <a:rPr lang="en-US" dirty="0"/>
              <a:t>"</a:t>
            </a:r>
          </a:p>
          <a:p>
            <a:r>
              <a:rPr lang="en-US" dirty="0"/>
              <a:t>    </a:t>
            </a:r>
            <a:r>
              <a:rPr lang="en-US" dirty="0" err="1"/>
              <a:t>android:name</a:t>
            </a:r>
            <a:r>
              <a:rPr lang="en-US" dirty="0"/>
              <a:t>="</a:t>
            </a:r>
            <a:r>
              <a:rPr lang="en-US" dirty="0" err="1"/>
              <a:t>com.google.android.gms.maps.SupportMapFragment</a:t>
            </a:r>
            <a:r>
              <a:rPr lang="en-US" dirty="0"/>
              <a:t>"/&gt; </a:t>
            </a:r>
            <a:endParaRPr lang="ru-RU" dirty="0"/>
          </a:p>
        </p:txBody>
      </p:sp>
    </p:spTree>
    <p:extLst>
      <p:ext uri="{BB962C8B-B14F-4D97-AF65-F5344CB8AC3E}">
        <p14:creationId xmlns:p14="http://schemas.microsoft.com/office/powerpoint/2010/main" val="3774412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Set Current Location on Map</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1124744"/>
            <a:ext cx="8352928" cy="2862322"/>
          </a:xfrm>
          <a:prstGeom prst="rect">
            <a:avLst/>
          </a:prstGeom>
          <a:ln>
            <a:solidFill>
              <a:schemeClr val="tx1"/>
            </a:solidFill>
          </a:ln>
        </p:spPr>
        <p:txBody>
          <a:bodyPr wrap="square">
            <a:spAutoFit/>
          </a:bodyPr>
          <a:lstStyle/>
          <a:p>
            <a:r>
              <a:rPr lang="en-US" dirty="0"/>
              <a:t>@Override</a:t>
            </a:r>
          </a:p>
          <a:p>
            <a:r>
              <a:rPr lang="en-US" dirty="0"/>
              <a:t>    protected void </a:t>
            </a:r>
            <a:r>
              <a:rPr lang="en-US" dirty="0" err="1"/>
              <a:t>onCreate</a:t>
            </a:r>
            <a:r>
              <a:rPr lang="en-US" dirty="0"/>
              <a:t>(Bundle </a:t>
            </a:r>
            <a:r>
              <a:rPr lang="en-US" dirty="0" err="1"/>
              <a:t>savedInstanceState</a:t>
            </a:r>
            <a:r>
              <a:rPr lang="en-US" dirty="0"/>
              <a:t>)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setContentView</a:t>
            </a:r>
            <a:r>
              <a:rPr lang="en-US" dirty="0"/>
              <a:t>(</a:t>
            </a:r>
            <a:r>
              <a:rPr lang="en-US" dirty="0" err="1"/>
              <a:t>R.layout.activity_map_demo</a:t>
            </a:r>
            <a:r>
              <a:rPr lang="en-US" dirty="0"/>
              <a:t>);</a:t>
            </a:r>
          </a:p>
          <a:p>
            <a:r>
              <a:rPr lang="en-US" dirty="0"/>
              <a:t>        </a:t>
            </a:r>
            <a:r>
              <a:rPr lang="en-US" dirty="0" err="1"/>
              <a:t>setUpMapIfNeeded</a:t>
            </a:r>
            <a:r>
              <a:rPr lang="en-US" dirty="0"/>
              <a:t>();</a:t>
            </a:r>
          </a:p>
          <a:p>
            <a:endParaRPr lang="en-US" dirty="0"/>
          </a:p>
          <a:p>
            <a:r>
              <a:rPr lang="en-US" dirty="0"/>
              <a:t>        if (</a:t>
            </a:r>
            <a:r>
              <a:rPr lang="en-US" dirty="0" err="1"/>
              <a:t>mMap</a:t>
            </a:r>
            <a:r>
              <a:rPr lang="en-US" dirty="0"/>
              <a:t> != null) {</a:t>
            </a:r>
          </a:p>
          <a:p>
            <a:r>
              <a:rPr lang="en-US" b="1" dirty="0"/>
              <a:t>            </a:t>
            </a:r>
            <a:r>
              <a:rPr lang="en-US" b="1" dirty="0" err="1">
                <a:solidFill>
                  <a:srgbClr val="FF0000"/>
                </a:solidFill>
              </a:rPr>
              <a:t>mMap.setMyLocationEnabled</a:t>
            </a:r>
            <a:r>
              <a:rPr lang="en-US" b="1" dirty="0">
                <a:solidFill>
                  <a:srgbClr val="FF0000"/>
                </a:solidFill>
              </a:rPr>
              <a:t>(true);</a:t>
            </a:r>
          </a:p>
          <a:p>
            <a:r>
              <a:rPr lang="en-US" dirty="0"/>
              <a:t>        }</a:t>
            </a:r>
          </a:p>
          <a:p>
            <a:r>
              <a:rPr lang="en-US" dirty="0"/>
              <a:t>    }</a:t>
            </a:r>
            <a:endParaRPr lang="ru-RU" dirty="0"/>
          </a:p>
        </p:txBody>
      </p:sp>
    </p:spTree>
    <p:extLst>
      <p:ext uri="{BB962C8B-B14F-4D97-AF65-F5344CB8AC3E}">
        <p14:creationId xmlns:p14="http://schemas.microsoft.com/office/powerpoint/2010/main" val="2154092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Set Map Type</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26099" y="2667486"/>
            <a:ext cx="8352928" cy="2862322"/>
          </a:xfrm>
          <a:prstGeom prst="rect">
            <a:avLst/>
          </a:prstGeom>
          <a:ln>
            <a:solidFill>
              <a:schemeClr val="tx1"/>
            </a:solidFill>
          </a:ln>
        </p:spPr>
        <p:txBody>
          <a:bodyPr wrap="square">
            <a:spAutoFit/>
          </a:bodyPr>
          <a:lstStyle/>
          <a:p>
            <a:r>
              <a:rPr lang="en-US" dirty="0"/>
              <a:t> @Override</a:t>
            </a:r>
          </a:p>
          <a:p>
            <a:r>
              <a:rPr lang="en-US" dirty="0"/>
              <a:t>    protected void </a:t>
            </a:r>
            <a:r>
              <a:rPr lang="en-US" dirty="0" err="1"/>
              <a:t>onCreate</a:t>
            </a:r>
            <a:r>
              <a:rPr lang="en-US" dirty="0"/>
              <a:t>(Bundle </a:t>
            </a:r>
            <a:r>
              <a:rPr lang="en-US" dirty="0" err="1"/>
              <a:t>savedInstanceState</a:t>
            </a:r>
            <a:r>
              <a:rPr lang="en-US" dirty="0"/>
              <a:t>)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setContentView</a:t>
            </a:r>
            <a:r>
              <a:rPr lang="en-US" dirty="0"/>
              <a:t>(</a:t>
            </a:r>
            <a:r>
              <a:rPr lang="en-US" dirty="0" err="1"/>
              <a:t>R.layout.activity_map_demo</a:t>
            </a:r>
            <a:r>
              <a:rPr lang="en-US" dirty="0"/>
              <a:t>);</a:t>
            </a:r>
          </a:p>
          <a:p>
            <a:r>
              <a:rPr lang="en-US" dirty="0"/>
              <a:t>        </a:t>
            </a:r>
            <a:r>
              <a:rPr lang="en-US" dirty="0" err="1"/>
              <a:t>setUpMapIfNeeded</a:t>
            </a:r>
            <a:r>
              <a:rPr lang="en-US" dirty="0" smtClean="0"/>
              <a:t>();</a:t>
            </a:r>
            <a:endParaRPr lang="en-US" dirty="0"/>
          </a:p>
          <a:p>
            <a:r>
              <a:rPr lang="en-US" dirty="0"/>
              <a:t>        if (</a:t>
            </a:r>
            <a:r>
              <a:rPr lang="en-US" dirty="0" err="1"/>
              <a:t>mMap</a:t>
            </a:r>
            <a:r>
              <a:rPr lang="en-US" dirty="0"/>
              <a:t> != null) {</a:t>
            </a:r>
          </a:p>
          <a:p>
            <a:r>
              <a:rPr lang="en-US" dirty="0"/>
              <a:t>            </a:t>
            </a:r>
            <a:r>
              <a:rPr lang="en-US" dirty="0" err="1"/>
              <a:t>mMap.setMyLocationEnabled</a:t>
            </a:r>
            <a:r>
              <a:rPr lang="en-US" dirty="0"/>
              <a:t>(true);</a:t>
            </a:r>
          </a:p>
          <a:p>
            <a:r>
              <a:rPr lang="en-US" dirty="0"/>
              <a:t>            </a:t>
            </a:r>
            <a:r>
              <a:rPr lang="en-US" dirty="0" err="1">
                <a:solidFill>
                  <a:srgbClr val="FF0000"/>
                </a:solidFill>
              </a:rPr>
              <a:t>mMap.setMapType</a:t>
            </a:r>
            <a:r>
              <a:rPr lang="en-US" dirty="0">
                <a:solidFill>
                  <a:srgbClr val="FF0000"/>
                </a:solidFill>
              </a:rPr>
              <a:t>(</a:t>
            </a:r>
            <a:r>
              <a:rPr lang="en-US" dirty="0" err="1">
                <a:solidFill>
                  <a:srgbClr val="FF0000"/>
                </a:solidFill>
              </a:rPr>
              <a:t>GoogleMap.MAP_TYPE_TERRAIN</a:t>
            </a:r>
            <a:r>
              <a:rPr lang="en-US" dirty="0">
                <a:solidFill>
                  <a:srgbClr val="FF0000"/>
                </a:solidFill>
              </a:rPr>
              <a:t>);</a:t>
            </a:r>
          </a:p>
          <a:p>
            <a:r>
              <a:rPr lang="en-US" dirty="0"/>
              <a:t>        </a:t>
            </a:r>
            <a:r>
              <a:rPr lang="en-US" dirty="0" smtClean="0"/>
              <a:t>}</a:t>
            </a:r>
            <a:endParaRPr lang="en-US" dirty="0"/>
          </a:p>
          <a:p>
            <a:r>
              <a:rPr lang="en-US" dirty="0"/>
              <a:t>    }</a:t>
            </a:r>
            <a:endParaRPr lang="ru-RU" dirty="0"/>
          </a:p>
        </p:txBody>
      </p:sp>
      <p:sp>
        <p:nvSpPr>
          <p:cNvPr id="13" name="Rectangle 12"/>
          <p:cNvSpPr/>
          <p:nvPr/>
        </p:nvSpPr>
        <p:spPr>
          <a:xfrm>
            <a:off x="344880" y="946636"/>
            <a:ext cx="11212120" cy="1477328"/>
          </a:xfrm>
          <a:prstGeom prst="rect">
            <a:avLst/>
          </a:prstGeom>
        </p:spPr>
        <p:txBody>
          <a:bodyPr wrap="square">
            <a:spAutoFit/>
          </a:bodyPr>
          <a:lstStyle/>
          <a:p>
            <a:pPr marL="285750" indent="-285750">
              <a:buFont typeface="Arial" panose="020B0604020202020204" pitchFamily="34" charset="0"/>
              <a:buChar char="•"/>
            </a:pPr>
            <a:r>
              <a:rPr lang="en-US" b="1" dirty="0" err="1"/>
              <a:t>GoogleMap.MAP_TYPE_NONE</a:t>
            </a:r>
            <a:r>
              <a:rPr lang="en-US" dirty="0"/>
              <a:t> – An empty grid with no mapping tiles displayed.</a:t>
            </a:r>
          </a:p>
          <a:p>
            <a:pPr marL="285750" indent="-285750">
              <a:buFont typeface="Arial" panose="020B0604020202020204" pitchFamily="34" charset="0"/>
              <a:buChar char="•"/>
            </a:pPr>
            <a:r>
              <a:rPr lang="en-US" b="1" dirty="0" err="1"/>
              <a:t>GoogleMap.MAP_TYPE_NORMAL</a:t>
            </a:r>
            <a:r>
              <a:rPr lang="en-US" dirty="0"/>
              <a:t> – The standard view consisting of the classic road map.</a:t>
            </a:r>
          </a:p>
          <a:p>
            <a:pPr marL="285750" indent="-285750">
              <a:buFont typeface="Arial" panose="020B0604020202020204" pitchFamily="34" charset="0"/>
              <a:buChar char="•"/>
            </a:pPr>
            <a:r>
              <a:rPr lang="en-US" b="1" dirty="0" err="1"/>
              <a:t>GoogleMap.MAP_TYPE_SATELLITE</a:t>
            </a:r>
            <a:r>
              <a:rPr lang="en-US" dirty="0"/>
              <a:t> – Displays the satellite imagery of the map region.</a:t>
            </a:r>
          </a:p>
          <a:p>
            <a:pPr marL="285750" indent="-285750">
              <a:buFont typeface="Arial" panose="020B0604020202020204" pitchFamily="34" charset="0"/>
              <a:buChar char="•"/>
            </a:pPr>
            <a:r>
              <a:rPr lang="en-US" b="1" dirty="0" err="1"/>
              <a:t>GoogleMap.MAP_TYPE_HYBRID</a:t>
            </a:r>
            <a:r>
              <a:rPr lang="en-US" dirty="0"/>
              <a:t> – Displays satellite imagery with the road maps superimposed.</a:t>
            </a:r>
          </a:p>
          <a:p>
            <a:pPr marL="285750" indent="-285750">
              <a:buFont typeface="Arial" panose="020B0604020202020204" pitchFamily="34" charset="0"/>
              <a:buChar char="•"/>
            </a:pPr>
            <a:r>
              <a:rPr lang="en-US" b="1" dirty="0" err="1"/>
              <a:t>GoogleMap.MAP_TYPE_TERRAIN</a:t>
            </a:r>
            <a:r>
              <a:rPr lang="en-US" dirty="0"/>
              <a:t> – Displays topographical information such as contour lines and colors.</a:t>
            </a:r>
          </a:p>
        </p:txBody>
      </p:sp>
    </p:spTree>
    <p:extLst>
      <p:ext uri="{BB962C8B-B14F-4D97-AF65-F5344CB8AC3E}">
        <p14:creationId xmlns:p14="http://schemas.microsoft.com/office/powerpoint/2010/main" val="1408508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Add Controls</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20120" y="981075"/>
            <a:ext cx="6315352" cy="1477328"/>
          </a:xfrm>
          <a:prstGeom prst="rect">
            <a:avLst/>
          </a:prstGeom>
          <a:ln>
            <a:solidFill>
              <a:schemeClr val="tx1"/>
            </a:solidFill>
          </a:ln>
        </p:spPr>
        <p:txBody>
          <a:bodyPr wrap="square">
            <a:spAutoFit/>
          </a:bodyPr>
          <a:lstStyle/>
          <a:p>
            <a:r>
              <a:rPr lang="en-US" dirty="0" err="1" smtClean="0"/>
              <a:t>UiSettings</a:t>
            </a:r>
            <a:r>
              <a:rPr lang="en-US" dirty="0" smtClean="0"/>
              <a:t> </a:t>
            </a:r>
            <a:r>
              <a:rPr lang="en-US" dirty="0" err="1"/>
              <a:t>mapSettings</a:t>
            </a:r>
            <a:r>
              <a:rPr lang="en-US" dirty="0"/>
              <a:t>;</a:t>
            </a:r>
          </a:p>
          <a:p>
            <a:r>
              <a:rPr lang="en-US" dirty="0" err="1"/>
              <a:t>mapSettings</a:t>
            </a:r>
            <a:r>
              <a:rPr lang="en-US" dirty="0"/>
              <a:t> = </a:t>
            </a:r>
            <a:r>
              <a:rPr lang="en-US" dirty="0" err="1"/>
              <a:t>map.getUiSettings</a:t>
            </a:r>
            <a:r>
              <a:rPr lang="en-US" dirty="0" smtClean="0"/>
              <a:t>();</a:t>
            </a:r>
            <a:endParaRPr lang="ru-RU" dirty="0" smtClean="0"/>
          </a:p>
          <a:p>
            <a:r>
              <a:rPr lang="en-US" dirty="0" err="1"/>
              <a:t>mapSettings.setZoomControlsEnabled</a:t>
            </a:r>
            <a:r>
              <a:rPr lang="en-US" dirty="0"/>
              <a:t>(true</a:t>
            </a:r>
            <a:r>
              <a:rPr lang="en-US" dirty="0" smtClean="0"/>
              <a:t>);</a:t>
            </a:r>
            <a:endParaRPr lang="ru-RU" dirty="0" smtClean="0"/>
          </a:p>
          <a:p>
            <a:r>
              <a:rPr lang="en-US" dirty="0" err="1" smtClean="0"/>
              <a:t>mapSettings.setCompassEnabled</a:t>
            </a:r>
            <a:r>
              <a:rPr lang="en-US" dirty="0" smtClean="0"/>
              <a:t>(true);</a:t>
            </a:r>
          </a:p>
          <a:p>
            <a:r>
              <a:rPr lang="en-US" dirty="0" err="1" smtClean="0"/>
              <a:t>mapSettings.setMyLocationEnabled</a:t>
            </a:r>
            <a:r>
              <a:rPr lang="en-US" dirty="0" smtClean="0"/>
              <a:t>(true);</a:t>
            </a:r>
            <a:endParaRPr lang="ru-RU" dirty="0"/>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0632" y="1100715"/>
            <a:ext cx="2900809" cy="5156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216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Set Markers</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26099" y="1140730"/>
            <a:ext cx="6988730" cy="1477328"/>
          </a:xfrm>
          <a:prstGeom prst="rect">
            <a:avLst/>
          </a:prstGeom>
          <a:ln>
            <a:solidFill>
              <a:schemeClr val="tx1"/>
            </a:solidFill>
          </a:ln>
        </p:spPr>
        <p:txBody>
          <a:bodyPr wrap="square">
            <a:spAutoFit/>
          </a:bodyPr>
          <a:lstStyle/>
          <a:p>
            <a:r>
              <a:rPr lang="en-US" dirty="0" err="1"/>
              <a:t>LatLng</a:t>
            </a:r>
            <a:r>
              <a:rPr lang="en-US" dirty="0"/>
              <a:t> MUSEUM = new </a:t>
            </a:r>
            <a:r>
              <a:rPr lang="en-US" dirty="0" err="1"/>
              <a:t>LatLng</a:t>
            </a:r>
            <a:r>
              <a:rPr lang="en-US" dirty="0"/>
              <a:t>(38.8874245, -77.0200729);</a:t>
            </a:r>
          </a:p>
          <a:p>
            <a:r>
              <a:rPr lang="en-US" dirty="0"/>
              <a:t>Marker museum = </a:t>
            </a:r>
            <a:r>
              <a:rPr lang="en-US" dirty="0" err="1"/>
              <a:t>mMap.addMarker</a:t>
            </a:r>
            <a:r>
              <a:rPr lang="en-US" dirty="0"/>
              <a:t>(new </a:t>
            </a:r>
            <a:r>
              <a:rPr lang="en-US" dirty="0" err="1"/>
              <a:t>MarkerOptions</a:t>
            </a:r>
            <a:r>
              <a:rPr lang="en-US" dirty="0"/>
              <a:t>()</a:t>
            </a:r>
          </a:p>
          <a:p>
            <a:r>
              <a:rPr lang="en-US" dirty="0"/>
              <a:t>		    .position(MUSEUM)</a:t>
            </a:r>
          </a:p>
          <a:p>
            <a:r>
              <a:rPr lang="en-US" dirty="0"/>
              <a:t>		    .title("Museum")</a:t>
            </a:r>
          </a:p>
          <a:p>
            <a:r>
              <a:rPr lang="en-US" dirty="0"/>
              <a:t>		    .snippet("National Air and Space Museum"));</a:t>
            </a:r>
            <a:endParaRPr lang="ru-RU" dirty="0"/>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4827" y="1535832"/>
            <a:ext cx="2591745" cy="460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loud 13"/>
          <p:cNvSpPr/>
          <p:nvPr/>
        </p:nvSpPr>
        <p:spPr>
          <a:xfrm>
            <a:off x="2558339" y="3491532"/>
            <a:ext cx="3403600"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Sample: </a:t>
            </a:r>
            <a:r>
              <a:rPr lang="en-US" sz="2000" b="1" dirty="0" err="1" smtClean="0">
                <a:solidFill>
                  <a:schemeClr val="tx1"/>
                </a:solidFill>
              </a:rPr>
              <a:t>MapsDemo</a:t>
            </a:r>
            <a:endParaRPr lang="ru-RU" sz="2000" b="1" dirty="0">
              <a:solidFill>
                <a:schemeClr val="tx1"/>
              </a:solidFill>
            </a:endParaRPr>
          </a:p>
        </p:txBody>
      </p:sp>
    </p:spTree>
    <p:extLst>
      <p:ext uri="{BB962C8B-B14F-4D97-AF65-F5344CB8AC3E}">
        <p14:creationId xmlns:p14="http://schemas.microsoft.com/office/powerpoint/2010/main" val="31480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smtClean="0">
                <a:solidFill>
                  <a:schemeClr val="bg1"/>
                </a:solidFill>
              </a:rPr>
              <a:t>Android Sensors</a:t>
            </a:r>
          </a:p>
          <a:p>
            <a:endParaRPr lang="ru-RU" sz="4400" dirty="0">
              <a:solidFill>
                <a:schemeClr val="bg1"/>
              </a:solidFill>
            </a:endParaRPr>
          </a:p>
        </p:txBody>
      </p:sp>
    </p:spTree>
    <p:extLst>
      <p:ext uri="{BB962C8B-B14F-4D97-AF65-F5344CB8AC3E}">
        <p14:creationId xmlns:p14="http://schemas.microsoft.com/office/powerpoint/2010/main" val="783658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smtClean="0">
                <a:solidFill>
                  <a:schemeClr val="bg1"/>
                </a:solidFill>
              </a:rPr>
              <a:t>Location Providers</a:t>
            </a:r>
          </a:p>
          <a:p>
            <a:endParaRPr lang="ru-RU" sz="4400" dirty="0">
              <a:solidFill>
                <a:schemeClr val="bg1"/>
              </a:solidFill>
            </a:endParaRPr>
          </a:p>
        </p:txBody>
      </p:sp>
    </p:spTree>
    <p:extLst>
      <p:ext uri="{BB962C8B-B14F-4D97-AF65-F5344CB8AC3E}">
        <p14:creationId xmlns:p14="http://schemas.microsoft.com/office/powerpoint/2010/main" val="1115882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Android Sensors &amp; Listeners</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951241"/>
            <a:ext cx="11054701" cy="3970318"/>
          </a:xfrm>
          <a:prstGeom prst="rect">
            <a:avLst/>
          </a:prstGeom>
        </p:spPr>
        <p:txBody>
          <a:bodyPr wrap="square">
            <a:spAutoFit/>
          </a:bodyPr>
          <a:lstStyle/>
          <a:p>
            <a:r>
              <a:rPr lang="en-US" dirty="0"/>
              <a:t>Android Sensors supports several sensors via the </a:t>
            </a:r>
            <a:r>
              <a:rPr lang="en-US" dirty="0" err="1"/>
              <a:t>SensorManager</a:t>
            </a:r>
            <a:r>
              <a:rPr lang="en-US" dirty="0"/>
              <a:t>, for example the accelerometer. Unfortunately, you cannot test the accelerometer on the Android emulator.</a:t>
            </a:r>
          </a:p>
          <a:p>
            <a:endParaRPr lang="en-US" dirty="0"/>
          </a:p>
          <a:p>
            <a:r>
              <a:rPr lang="en-US" dirty="0"/>
              <a:t>You can access a </a:t>
            </a:r>
            <a:r>
              <a:rPr lang="en-US" dirty="0" err="1"/>
              <a:t>SensorManager</a:t>
            </a:r>
            <a:r>
              <a:rPr lang="en-US" dirty="0"/>
              <a:t> via </a:t>
            </a:r>
            <a:endParaRPr lang="en-US" dirty="0" smtClean="0"/>
          </a:p>
          <a:p>
            <a:pPr lvl="1"/>
            <a:r>
              <a:rPr lang="en-US" b="1" i="1" dirty="0" err="1" smtClean="0"/>
              <a:t>getSystemService</a:t>
            </a:r>
            <a:r>
              <a:rPr lang="en-US" b="1" i="1" dirty="0" smtClean="0"/>
              <a:t>(SENSOR_SERVICE</a:t>
            </a:r>
            <a:r>
              <a:rPr lang="en-US" b="1" i="1" dirty="0"/>
              <a:t>). </a:t>
            </a:r>
            <a:endParaRPr lang="en-US" b="1" i="1" dirty="0" smtClean="0"/>
          </a:p>
          <a:p>
            <a:r>
              <a:rPr lang="en-US" dirty="0" smtClean="0"/>
              <a:t>The </a:t>
            </a:r>
            <a:r>
              <a:rPr lang="en-US" dirty="0"/>
              <a:t>Sensor class defines several constants for accessing the different sensors.</a:t>
            </a:r>
          </a:p>
          <a:p>
            <a:endParaRPr lang="en-US" dirty="0"/>
          </a:p>
          <a:p>
            <a:pPr marL="285750" indent="-285750">
              <a:buFont typeface="Arial" panose="020B0604020202020204" pitchFamily="34" charset="0"/>
              <a:buChar char="•"/>
            </a:pPr>
            <a:r>
              <a:rPr lang="en-US" dirty="0" err="1"/>
              <a:t>Sensor.TYPE_GYROSCOPE</a:t>
            </a:r>
            <a:endParaRPr lang="en-US" dirty="0"/>
          </a:p>
          <a:p>
            <a:pPr marL="285750" indent="-285750">
              <a:buFont typeface="Arial" panose="020B0604020202020204" pitchFamily="34" charset="0"/>
              <a:buChar char="•"/>
            </a:pPr>
            <a:r>
              <a:rPr lang="en-US" dirty="0" err="1" smtClean="0"/>
              <a:t>Sensor.TYPE_MAGNETIC_FIELD</a:t>
            </a:r>
            <a:endParaRPr lang="en-US" dirty="0"/>
          </a:p>
          <a:p>
            <a:pPr marL="285750" indent="-285750">
              <a:buFont typeface="Arial" panose="020B0604020202020204" pitchFamily="34" charset="0"/>
              <a:buChar char="•"/>
            </a:pPr>
            <a:r>
              <a:rPr lang="en-US" dirty="0" err="1" smtClean="0"/>
              <a:t>Sensor.TYPE_ORIENTATION</a:t>
            </a:r>
            <a:endParaRPr lang="en-US" dirty="0"/>
          </a:p>
          <a:p>
            <a:pPr marL="285750" indent="-285750">
              <a:buFont typeface="Arial" panose="020B0604020202020204" pitchFamily="34" charset="0"/>
              <a:buChar char="•"/>
            </a:pPr>
            <a:r>
              <a:rPr lang="en-US" dirty="0" err="1" smtClean="0"/>
              <a:t>Sensor.TYPE_ACCELEROMETER</a:t>
            </a:r>
            <a:endParaRPr lang="en-US" dirty="0"/>
          </a:p>
          <a:p>
            <a:endParaRPr lang="en-US" dirty="0"/>
          </a:p>
          <a:p>
            <a:r>
              <a:rPr lang="en-US" dirty="0"/>
              <a:t>You can access the sensor via the </a:t>
            </a:r>
            <a:r>
              <a:rPr lang="en-US" dirty="0" err="1"/>
              <a:t>sensorManager.getDefaultSensor</a:t>
            </a:r>
            <a:r>
              <a:rPr lang="en-US" dirty="0"/>
              <a:t>() method, which takes the sensor type and the delay defined as constants on </a:t>
            </a:r>
            <a:r>
              <a:rPr lang="en-US" dirty="0" err="1"/>
              <a:t>SensorManager</a:t>
            </a:r>
            <a:r>
              <a:rPr lang="en-US" dirty="0"/>
              <a:t> as parameters.</a:t>
            </a:r>
            <a:endParaRPr lang="ru-RU" dirty="0"/>
          </a:p>
        </p:txBody>
      </p:sp>
      <p:sp>
        <p:nvSpPr>
          <p:cNvPr id="15" name="Rectangle 14"/>
          <p:cNvSpPr/>
          <p:nvPr/>
        </p:nvSpPr>
        <p:spPr>
          <a:xfrm>
            <a:off x="360784" y="4934934"/>
            <a:ext cx="11234316" cy="923330"/>
          </a:xfrm>
          <a:prstGeom prst="rect">
            <a:avLst/>
          </a:prstGeom>
        </p:spPr>
        <p:txBody>
          <a:bodyPr wrap="square">
            <a:spAutoFit/>
          </a:bodyPr>
          <a:lstStyle/>
          <a:p>
            <a:r>
              <a:rPr lang="en-US" dirty="0"/>
              <a:t>Once you acquired a sensor, you can register a </a:t>
            </a:r>
            <a:r>
              <a:rPr lang="en-US" dirty="0" err="1"/>
              <a:t>SensorEventListener</a:t>
            </a:r>
            <a:r>
              <a:rPr lang="en-US" dirty="0"/>
              <a:t> object on it. This listener will get informed, if the sensor data changes</a:t>
            </a:r>
            <a:r>
              <a:rPr lang="en-US" dirty="0" smtClean="0"/>
              <a:t>. To </a:t>
            </a:r>
            <a:r>
              <a:rPr lang="en-US" dirty="0"/>
              <a:t>avoid the unnecessary usage of battery power, you can register your listener in the </a:t>
            </a:r>
            <a:r>
              <a:rPr lang="en-US" dirty="0" err="1"/>
              <a:t>onResume</a:t>
            </a:r>
            <a:r>
              <a:rPr lang="en-US" dirty="0"/>
              <a:t>() method and de-register it in the </a:t>
            </a:r>
            <a:r>
              <a:rPr lang="en-US" dirty="0" err="1"/>
              <a:t>onPause</a:t>
            </a:r>
            <a:r>
              <a:rPr lang="en-US" dirty="0"/>
              <a:t>() method.</a:t>
            </a:r>
            <a:endParaRPr lang="ru-RU" dirty="0"/>
          </a:p>
        </p:txBody>
      </p:sp>
    </p:spTree>
    <p:extLst>
      <p:ext uri="{BB962C8B-B14F-4D97-AF65-F5344CB8AC3E}">
        <p14:creationId xmlns:p14="http://schemas.microsoft.com/office/powerpoint/2010/main" val="3414751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Accelerometer: Initialization</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6099" y="1076034"/>
            <a:ext cx="7381764" cy="3693319"/>
          </a:xfrm>
          <a:prstGeom prst="rect">
            <a:avLst/>
          </a:prstGeom>
        </p:spPr>
        <p:txBody>
          <a:bodyPr wrap="none">
            <a:spAutoFit/>
          </a:bodyPr>
          <a:lstStyle/>
          <a:p>
            <a:r>
              <a:rPr lang="en-US" dirty="0"/>
              <a:t>private </a:t>
            </a:r>
            <a:r>
              <a:rPr lang="en-US" dirty="0" err="1"/>
              <a:t>SensorManager</a:t>
            </a:r>
            <a:r>
              <a:rPr lang="en-US" dirty="0"/>
              <a:t> </a:t>
            </a:r>
            <a:r>
              <a:rPr lang="en-US" dirty="0" err="1"/>
              <a:t>sensorManager</a:t>
            </a:r>
            <a:r>
              <a:rPr lang="en-US" dirty="0" smtClean="0"/>
              <a:t>;</a:t>
            </a:r>
          </a:p>
          <a:p>
            <a:endParaRPr lang="en-US" dirty="0"/>
          </a:p>
          <a:p>
            <a:r>
              <a:rPr lang="en-US" b="1" dirty="0"/>
              <a:t>public</a:t>
            </a:r>
            <a:r>
              <a:rPr lang="en-US" dirty="0"/>
              <a:t> </a:t>
            </a:r>
            <a:r>
              <a:rPr lang="en-US" b="1" dirty="0"/>
              <a:t>void</a:t>
            </a:r>
            <a:r>
              <a:rPr lang="en-US" dirty="0"/>
              <a:t> </a:t>
            </a:r>
            <a:r>
              <a:rPr lang="en-US" dirty="0" err="1"/>
              <a:t>onCreate</a:t>
            </a:r>
            <a:r>
              <a:rPr lang="en-US" dirty="0"/>
              <a:t>(Bundle </a:t>
            </a:r>
            <a:r>
              <a:rPr lang="en-US" dirty="0" err="1"/>
              <a:t>savedInstanceState</a:t>
            </a:r>
            <a:r>
              <a:rPr lang="en-US" dirty="0"/>
              <a:t>) { </a:t>
            </a:r>
            <a:endParaRPr lang="en-US" dirty="0" smtClean="0"/>
          </a:p>
          <a:p>
            <a:r>
              <a:rPr lang="en-US" dirty="0" smtClean="0"/>
              <a:t>…….</a:t>
            </a:r>
            <a:endParaRPr lang="en-US" dirty="0"/>
          </a:p>
          <a:p>
            <a:r>
              <a:rPr lang="en-US" dirty="0" smtClean="0"/>
              <a:t>      </a:t>
            </a:r>
            <a:r>
              <a:rPr lang="en-US" dirty="0" err="1" smtClean="0"/>
              <a:t>sensorManager</a:t>
            </a:r>
            <a:r>
              <a:rPr lang="en-US" dirty="0" smtClean="0"/>
              <a:t> </a:t>
            </a:r>
            <a:r>
              <a:rPr lang="en-US" dirty="0"/>
              <a:t>= (</a:t>
            </a:r>
            <a:r>
              <a:rPr lang="en-US" dirty="0" err="1"/>
              <a:t>SensorManager</a:t>
            </a:r>
            <a:r>
              <a:rPr lang="en-US" dirty="0"/>
              <a:t>) </a:t>
            </a:r>
            <a:r>
              <a:rPr lang="en-US" dirty="0" err="1"/>
              <a:t>getSystemService</a:t>
            </a:r>
            <a:r>
              <a:rPr lang="en-US" dirty="0"/>
              <a:t>(SENSOR_SERVICE); </a:t>
            </a:r>
            <a:endParaRPr lang="en-US" dirty="0" smtClean="0"/>
          </a:p>
          <a:p>
            <a:r>
              <a:rPr lang="en-US" dirty="0"/>
              <a:t> </a:t>
            </a:r>
            <a:r>
              <a:rPr lang="en-US" dirty="0" smtClean="0"/>
              <a:t>     </a:t>
            </a:r>
            <a:r>
              <a:rPr lang="en-US" dirty="0" err="1" smtClean="0"/>
              <a:t>lastUpdate</a:t>
            </a:r>
            <a:r>
              <a:rPr lang="en-US" dirty="0" smtClean="0"/>
              <a:t> </a:t>
            </a:r>
            <a:r>
              <a:rPr lang="en-US" dirty="0"/>
              <a:t>= </a:t>
            </a:r>
            <a:r>
              <a:rPr lang="en-US" dirty="0" err="1"/>
              <a:t>System.currentTimeMillis</a:t>
            </a:r>
            <a:r>
              <a:rPr lang="en-US" dirty="0"/>
              <a:t>(); </a:t>
            </a:r>
            <a:endParaRPr lang="en-US" dirty="0" smtClean="0"/>
          </a:p>
          <a:p>
            <a:r>
              <a:rPr lang="en-US" dirty="0" smtClean="0"/>
              <a:t>}</a:t>
            </a:r>
          </a:p>
          <a:p>
            <a:endParaRPr lang="en-US" dirty="0"/>
          </a:p>
          <a:p>
            <a:r>
              <a:rPr lang="en-US" b="1" dirty="0"/>
              <a:t>public</a:t>
            </a:r>
            <a:r>
              <a:rPr lang="en-US" dirty="0"/>
              <a:t> </a:t>
            </a:r>
            <a:r>
              <a:rPr lang="en-US" b="1" dirty="0"/>
              <a:t>void</a:t>
            </a:r>
            <a:r>
              <a:rPr lang="en-US" dirty="0"/>
              <a:t> </a:t>
            </a:r>
            <a:r>
              <a:rPr lang="en-US" dirty="0" err="1"/>
              <a:t>onSensorChanged</a:t>
            </a:r>
            <a:r>
              <a:rPr lang="en-US" dirty="0"/>
              <a:t>(</a:t>
            </a:r>
            <a:r>
              <a:rPr lang="en-US" dirty="0" err="1"/>
              <a:t>SensorEvent</a:t>
            </a:r>
            <a:r>
              <a:rPr lang="en-US" dirty="0"/>
              <a:t> event) { </a:t>
            </a:r>
            <a:endParaRPr lang="en-US" dirty="0" smtClean="0"/>
          </a:p>
          <a:p>
            <a:r>
              <a:rPr lang="en-US" b="1" dirty="0"/>
              <a:t> </a:t>
            </a:r>
            <a:r>
              <a:rPr lang="en-US" b="1" dirty="0" smtClean="0"/>
              <a:t>     if</a:t>
            </a:r>
            <a:r>
              <a:rPr lang="en-US" dirty="0" smtClean="0"/>
              <a:t> </a:t>
            </a:r>
            <a:r>
              <a:rPr lang="en-US" dirty="0"/>
              <a:t>(</a:t>
            </a:r>
            <a:r>
              <a:rPr lang="en-US" dirty="0" err="1"/>
              <a:t>event.sensor.getType</a:t>
            </a:r>
            <a:r>
              <a:rPr lang="en-US" dirty="0"/>
              <a:t>() == </a:t>
            </a:r>
            <a:r>
              <a:rPr lang="en-US" dirty="0" err="1"/>
              <a:t>Sensor.TYPE_ACCELEROMETER</a:t>
            </a:r>
            <a:r>
              <a:rPr lang="en-US" dirty="0"/>
              <a:t>) </a:t>
            </a:r>
            <a:r>
              <a:rPr lang="en-US" dirty="0" smtClean="0"/>
              <a:t>{</a:t>
            </a:r>
          </a:p>
          <a:p>
            <a:r>
              <a:rPr lang="en-US" dirty="0"/>
              <a:t> </a:t>
            </a:r>
            <a:r>
              <a:rPr lang="en-US" dirty="0" smtClean="0"/>
              <a:t>          </a:t>
            </a:r>
            <a:r>
              <a:rPr lang="en-US" dirty="0" err="1"/>
              <a:t>getAccelerometer</a:t>
            </a:r>
            <a:r>
              <a:rPr lang="en-US" dirty="0"/>
              <a:t>(event); </a:t>
            </a:r>
            <a:endParaRPr lang="en-US" dirty="0" smtClean="0"/>
          </a:p>
          <a:p>
            <a:r>
              <a:rPr lang="en-US" dirty="0"/>
              <a:t> </a:t>
            </a:r>
            <a:r>
              <a:rPr lang="en-US" dirty="0" smtClean="0"/>
              <a:t>     } </a:t>
            </a:r>
          </a:p>
          <a:p>
            <a:r>
              <a:rPr lang="en-US" dirty="0" smtClean="0"/>
              <a:t>}</a:t>
            </a:r>
            <a:endParaRPr lang="ru-RU" dirty="0"/>
          </a:p>
        </p:txBody>
      </p:sp>
    </p:spTree>
    <p:extLst>
      <p:ext uri="{BB962C8B-B14F-4D97-AF65-F5344CB8AC3E}">
        <p14:creationId xmlns:p14="http://schemas.microsoft.com/office/powerpoint/2010/main" val="2120559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Accelerometer: Start/Stop</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6099" y="1076034"/>
            <a:ext cx="7819833" cy="3693319"/>
          </a:xfrm>
          <a:prstGeom prst="rect">
            <a:avLst/>
          </a:prstGeom>
        </p:spPr>
        <p:txBody>
          <a:bodyPr wrap="none">
            <a:spAutoFit/>
          </a:bodyPr>
          <a:lstStyle/>
          <a:p>
            <a:r>
              <a:rPr lang="en-US" dirty="0"/>
              <a:t>@Override </a:t>
            </a:r>
            <a:endParaRPr lang="en-US" dirty="0" smtClean="0"/>
          </a:p>
          <a:p>
            <a:r>
              <a:rPr lang="en-US" b="1" dirty="0" smtClean="0"/>
              <a:t>protected</a:t>
            </a:r>
            <a:r>
              <a:rPr lang="en-US" dirty="0" smtClean="0"/>
              <a:t> </a:t>
            </a:r>
            <a:r>
              <a:rPr lang="en-US" b="1" dirty="0"/>
              <a:t>void</a:t>
            </a:r>
            <a:r>
              <a:rPr lang="en-US" dirty="0"/>
              <a:t> </a:t>
            </a:r>
            <a:r>
              <a:rPr lang="en-US" dirty="0" err="1"/>
              <a:t>onResume</a:t>
            </a:r>
            <a:r>
              <a:rPr lang="en-US" dirty="0"/>
              <a:t>() { </a:t>
            </a:r>
            <a:endParaRPr lang="en-US" dirty="0" smtClean="0"/>
          </a:p>
          <a:p>
            <a:r>
              <a:rPr lang="en-US" dirty="0"/>
              <a:t> </a:t>
            </a:r>
            <a:r>
              <a:rPr lang="en-US" dirty="0" smtClean="0"/>
              <a:t>     </a:t>
            </a:r>
            <a:r>
              <a:rPr lang="en-US" dirty="0" err="1" smtClean="0"/>
              <a:t>super.onResume</a:t>
            </a:r>
            <a:r>
              <a:rPr lang="en-US" dirty="0"/>
              <a:t>(); </a:t>
            </a:r>
            <a:endParaRPr lang="en-US" dirty="0" smtClean="0"/>
          </a:p>
          <a:p>
            <a:r>
              <a:rPr lang="en-US" i="1" dirty="0"/>
              <a:t> </a:t>
            </a:r>
            <a:r>
              <a:rPr lang="en-US" i="1" dirty="0" smtClean="0"/>
              <a:t>    // </a:t>
            </a:r>
            <a:r>
              <a:rPr lang="en-US" i="1" dirty="0"/>
              <a:t>register this class as a listener for the orientation and</a:t>
            </a:r>
            <a:r>
              <a:rPr lang="en-US" dirty="0"/>
              <a:t> </a:t>
            </a:r>
            <a:r>
              <a:rPr lang="en-US" i="1" dirty="0" smtClean="0"/>
              <a:t>accelerometer </a:t>
            </a:r>
            <a:r>
              <a:rPr lang="en-US" i="1" dirty="0"/>
              <a:t>sensors</a:t>
            </a:r>
            <a:r>
              <a:rPr lang="en-US" dirty="0"/>
              <a:t> </a:t>
            </a:r>
            <a:endParaRPr lang="en-US" dirty="0" smtClean="0"/>
          </a:p>
          <a:p>
            <a:r>
              <a:rPr lang="en-US" dirty="0"/>
              <a:t> </a:t>
            </a:r>
            <a:r>
              <a:rPr lang="en-US" dirty="0" smtClean="0"/>
              <a:t>    </a:t>
            </a:r>
            <a:r>
              <a:rPr lang="en-US" dirty="0" err="1" smtClean="0"/>
              <a:t>sensorManager.registerListener</a:t>
            </a:r>
            <a:r>
              <a:rPr lang="en-US" dirty="0" smtClean="0"/>
              <a:t>(this</a:t>
            </a:r>
            <a:r>
              <a:rPr lang="en-US" dirty="0"/>
              <a:t>, </a:t>
            </a:r>
            <a:endParaRPr lang="en-US" dirty="0" smtClean="0"/>
          </a:p>
          <a:p>
            <a:r>
              <a:rPr lang="en-US" dirty="0"/>
              <a:t> </a:t>
            </a:r>
            <a:r>
              <a:rPr lang="en-US" dirty="0" smtClean="0"/>
              <a:t>         </a:t>
            </a:r>
            <a:r>
              <a:rPr lang="en-US" dirty="0" err="1" smtClean="0"/>
              <a:t>sensorManager.getDefaultSensor</a:t>
            </a:r>
            <a:r>
              <a:rPr lang="en-US" dirty="0" smtClean="0"/>
              <a:t>(</a:t>
            </a:r>
            <a:r>
              <a:rPr lang="en-US" dirty="0" err="1" smtClean="0"/>
              <a:t>Sensor.TYPE_ACCELEROMETER</a:t>
            </a:r>
            <a:r>
              <a:rPr lang="en-US" dirty="0"/>
              <a:t>), </a:t>
            </a:r>
            <a:endParaRPr lang="en-US" dirty="0" smtClean="0"/>
          </a:p>
          <a:p>
            <a:r>
              <a:rPr lang="en-US" dirty="0"/>
              <a:t> </a:t>
            </a:r>
            <a:r>
              <a:rPr lang="en-US" dirty="0" smtClean="0"/>
              <a:t>         </a:t>
            </a:r>
            <a:r>
              <a:rPr lang="en-US" dirty="0" err="1" smtClean="0"/>
              <a:t>SensorManager.SENSOR_DELAY_NORMAL</a:t>
            </a:r>
            <a:r>
              <a:rPr lang="en-US" dirty="0"/>
              <a:t>); </a:t>
            </a:r>
            <a:endParaRPr lang="en-US" dirty="0" smtClean="0"/>
          </a:p>
          <a:p>
            <a:r>
              <a:rPr lang="en-US" dirty="0" smtClean="0"/>
              <a:t>} </a:t>
            </a:r>
          </a:p>
          <a:p>
            <a:endParaRPr lang="en-US" dirty="0"/>
          </a:p>
          <a:p>
            <a:r>
              <a:rPr lang="en-US" dirty="0" smtClean="0"/>
              <a:t>@</a:t>
            </a:r>
            <a:r>
              <a:rPr lang="en-US" dirty="0"/>
              <a:t>Override </a:t>
            </a:r>
            <a:r>
              <a:rPr lang="en-US" b="1" dirty="0"/>
              <a:t>protected</a:t>
            </a:r>
            <a:r>
              <a:rPr lang="en-US" dirty="0"/>
              <a:t> </a:t>
            </a:r>
            <a:r>
              <a:rPr lang="en-US" b="1" dirty="0"/>
              <a:t>void</a:t>
            </a:r>
            <a:r>
              <a:rPr lang="en-US" dirty="0"/>
              <a:t> </a:t>
            </a:r>
            <a:r>
              <a:rPr lang="en-US" dirty="0" err="1"/>
              <a:t>onPause</a:t>
            </a:r>
            <a:r>
              <a:rPr lang="en-US" dirty="0"/>
              <a:t>() { </a:t>
            </a:r>
            <a:endParaRPr lang="en-US" dirty="0" smtClean="0"/>
          </a:p>
          <a:p>
            <a:r>
              <a:rPr lang="en-US" i="1" dirty="0"/>
              <a:t> </a:t>
            </a:r>
            <a:r>
              <a:rPr lang="en-US" i="1" dirty="0" smtClean="0"/>
              <a:t>       // </a:t>
            </a:r>
            <a:r>
              <a:rPr lang="en-US" i="1" dirty="0"/>
              <a:t>unregister listener</a:t>
            </a:r>
            <a:r>
              <a:rPr lang="en-US" dirty="0"/>
              <a:t> </a:t>
            </a:r>
            <a:r>
              <a:rPr lang="en-US" dirty="0" err="1"/>
              <a:t>super.onPause</a:t>
            </a:r>
            <a:r>
              <a:rPr lang="en-US" dirty="0"/>
              <a:t>(); </a:t>
            </a:r>
            <a:endParaRPr lang="en-US" dirty="0" smtClean="0"/>
          </a:p>
          <a:p>
            <a:r>
              <a:rPr lang="en-US" dirty="0"/>
              <a:t> </a:t>
            </a:r>
            <a:r>
              <a:rPr lang="en-US" dirty="0" smtClean="0"/>
              <a:t>       </a:t>
            </a:r>
            <a:r>
              <a:rPr lang="en-US" dirty="0" err="1" smtClean="0"/>
              <a:t>sensorManager.unregisterListener</a:t>
            </a:r>
            <a:r>
              <a:rPr lang="en-US" dirty="0" smtClean="0"/>
              <a:t>(this</a:t>
            </a:r>
            <a:r>
              <a:rPr lang="en-US" dirty="0"/>
              <a:t>); </a:t>
            </a:r>
            <a:endParaRPr lang="en-US" dirty="0" smtClean="0"/>
          </a:p>
          <a:p>
            <a:r>
              <a:rPr lang="en-US" dirty="0" smtClean="0"/>
              <a:t>}</a:t>
            </a:r>
            <a:endParaRPr lang="ru-RU" dirty="0"/>
          </a:p>
        </p:txBody>
      </p:sp>
    </p:spTree>
    <p:extLst>
      <p:ext uri="{BB962C8B-B14F-4D97-AF65-F5344CB8AC3E}">
        <p14:creationId xmlns:p14="http://schemas.microsoft.com/office/powerpoint/2010/main" val="1919776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Accelerometer: Event Handling</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6099" y="897196"/>
            <a:ext cx="11940128" cy="5355312"/>
          </a:xfrm>
          <a:prstGeom prst="rect">
            <a:avLst/>
          </a:prstGeom>
        </p:spPr>
        <p:txBody>
          <a:bodyPr wrap="none">
            <a:spAutoFit/>
          </a:bodyPr>
          <a:lstStyle/>
          <a:p>
            <a:r>
              <a:rPr lang="en-US" b="1" dirty="0"/>
              <a:t>private</a:t>
            </a:r>
            <a:r>
              <a:rPr lang="en-US" dirty="0"/>
              <a:t> </a:t>
            </a:r>
            <a:r>
              <a:rPr lang="en-US" b="1" dirty="0"/>
              <a:t>void</a:t>
            </a:r>
            <a:r>
              <a:rPr lang="en-US" dirty="0"/>
              <a:t> </a:t>
            </a:r>
            <a:r>
              <a:rPr lang="en-US" dirty="0" err="1"/>
              <a:t>getAccelerometer</a:t>
            </a:r>
            <a:r>
              <a:rPr lang="en-US" dirty="0"/>
              <a:t>(</a:t>
            </a:r>
            <a:r>
              <a:rPr lang="en-US" dirty="0" err="1"/>
              <a:t>SensorEvent</a:t>
            </a:r>
            <a:r>
              <a:rPr lang="en-US" dirty="0"/>
              <a:t> event) { </a:t>
            </a:r>
            <a:endParaRPr lang="en-US" dirty="0" smtClean="0"/>
          </a:p>
          <a:p>
            <a:r>
              <a:rPr lang="en-US" b="1" dirty="0"/>
              <a:t> </a:t>
            </a:r>
            <a:r>
              <a:rPr lang="en-US" b="1" dirty="0" smtClean="0"/>
              <a:t>       float</a:t>
            </a:r>
            <a:r>
              <a:rPr lang="en-US" b="1" dirty="0"/>
              <a:t>[]</a:t>
            </a:r>
            <a:r>
              <a:rPr lang="en-US" dirty="0"/>
              <a:t> values = </a:t>
            </a:r>
            <a:r>
              <a:rPr lang="en-US" dirty="0" err="1"/>
              <a:t>event.values</a:t>
            </a:r>
            <a:r>
              <a:rPr lang="en-US" dirty="0"/>
              <a:t>; </a:t>
            </a:r>
            <a:endParaRPr lang="en-US" dirty="0" smtClean="0"/>
          </a:p>
          <a:p>
            <a:r>
              <a:rPr lang="en-US" i="1" dirty="0"/>
              <a:t> </a:t>
            </a:r>
            <a:r>
              <a:rPr lang="en-US" i="1" dirty="0" smtClean="0"/>
              <a:t>      // </a:t>
            </a:r>
            <a:r>
              <a:rPr lang="en-US" i="1" dirty="0"/>
              <a:t>Movement</a:t>
            </a:r>
            <a:r>
              <a:rPr lang="en-US" dirty="0"/>
              <a:t> </a:t>
            </a:r>
            <a:endParaRPr lang="en-US" dirty="0" smtClean="0"/>
          </a:p>
          <a:p>
            <a:r>
              <a:rPr lang="en-US" b="1" dirty="0"/>
              <a:t> </a:t>
            </a:r>
            <a:r>
              <a:rPr lang="en-US" b="1" dirty="0" smtClean="0"/>
              <a:t>      float</a:t>
            </a:r>
            <a:r>
              <a:rPr lang="en-US" dirty="0" smtClean="0"/>
              <a:t> </a:t>
            </a:r>
            <a:r>
              <a:rPr lang="en-US" dirty="0"/>
              <a:t>x = values[0]; </a:t>
            </a:r>
            <a:endParaRPr lang="en-US" dirty="0" smtClean="0"/>
          </a:p>
          <a:p>
            <a:r>
              <a:rPr lang="en-US" b="1" dirty="0"/>
              <a:t> </a:t>
            </a:r>
            <a:r>
              <a:rPr lang="en-US" b="1" dirty="0" smtClean="0"/>
              <a:t>      float</a:t>
            </a:r>
            <a:r>
              <a:rPr lang="en-US" dirty="0" smtClean="0"/>
              <a:t> </a:t>
            </a:r>
            <a:r>
              <a:rPr lang="en-US" dirty="0"/>
              <a:t>y = values[1]; </a:t>
            </a:r>
            <a:endParaRPr lang="en-US" dirty="0" smtClean="0"/>
          </a:p>
          <a:p>
            <a:r>
              <a:rPr lang="en-US" b="1" dirty="0"/>
              <a:t> </a:t>
            </a:r>
            <a:r>
              <a:rPr lang="en-US" b="1" dirty="0" smtClean="0"/>
              <a:t>      float</a:t>
            </a:r>
            <a:r>
              <a:rPr lang="en-US" dirty="0" smtClean="0"/>
              <a:t> </a:t>
            </a:r>
            <a:r>
              <a:rPr lang="en-US" dirty="0"/>
              <a:t>z = values[2]; </a:t>
            </a:r>
            <a:endParaRPr lang="en-US" dirty="0" smtClean="0"/>
          </a:p>
          <a:p>
            <a:r>
              <a:rPr lang="en-US" b="1" dirty="0"/>
              <a:t> </a:t>
            </a:r>
            <a:r>
              <a:rPr lang="en-US" b="1" dirty="0" smtClean="0"/>
              <a:t>      float</a:t>
            </a:r>
            <a:r>
              <a:rPr lang="en-US" dirty="0" smtClean="0"/>
              <a:t> </a:t>
            </a:r>
            <a:r>
              <a:rPr lang="en-US" dirty="0" err="1"/>
              <a:t>accelationSquareRoot</a:t>
            </a:r>
            <a:r>
              <a:rPr lang="en-US" dirty="0"/>
              <a:t> = (x * x + y * y + z * z) / (</a:t>
            </a:r>
            <a:r>
              <a:rPr lang="en-US" dirty="0" err="1"/>
              <a:t>SensorManager.GRAVITY_EARTH</a:t>
            </a:r>
            <a:r>
              <a:rPr lang="en-US" dirty="0"/>
              <a:t> * </a:t>
            </a:r>
            <a:r>
              <a:rPr lang="en-US" dirty="0" err="1"/>
              <a:t>SensorManager.GRAVITY_EARTH</a:t>
            </a:r>
            <a:r>
              <a:rPr lang="en-US" dirty="0"/>
              <a:t>); </a:t>
            </a:r>
            <a:endParaRPr lang="en-US" dirty="0" smtClean="0"/>
          </a:p>
          <a:p>
            <a:r>
              <a:rPr lang="en-US" b="1" dirty="0"/>
              <a:t> </a:t>
            </a:r>
            <a:r>
              <a:rPr lang="en-US" b="1" dirty="0" smtClean="0"/>
              <a:t>      long</a:t>
            </a:r>
            <a:r>
              <a:rPr lang="en-US" dirty="0" smtClean="0"/>
              <a:t> </a:t>
            </a:r>
            <a:r>
              <a:rPr lang="en-US" dirty="0" err="1"/>
              <a:t>actualTime</a:t>
            </a:r>
            <a:r>
              <a:rPr lang="en-US" dirty="0"/>
              <a:t> = </a:t>
            </a:r>
            <a:r>
              <a:rPr lang="en-US" dirty="0" err="1"/>
              <a:t>event.timestamp</a:t>
            </a:r>
            <a:r>
              <a:rPr lang="en-US" dirty="0"/>
              <a:t>; </a:t>
            </a:r>
            <a:endParaRPr lang="en-US" dirty="0" smtClean="0"/>
          </a:p>
          <a:p>
            <a:r>
              <a:rPr lang="en-US" b="1" dirty="0"/>
              <a:t> </a:t>
            </a:r>
            <a:r>
              <a:rPr lang="en-US" b="1" dirty="0" smtClean="0"/>
              <a:t>      if</a:t>
            </a:r>
            <a:r>
              <a:rPr lang="en-US" dirty="0" smtClean="0"/>
              <a:t> </a:t>
            </a:r>
            <a:r>
              <a:rPr lang="en-US" dirty="0"/>
              <a:t>(</a:t>
            </a:r>
            <a:r>
              <a:rPr lang="en-US" dirty="0" err="1"/>
              <a:t>accelationSquareRoot</a:t>
            </a:r>
            <a:r>
              <a:rPr lang="en-US" dirty="0"/>
              <a:t> &gt;= 2) </a:t>
            </a:r>
            <a:r>
              <a:rPr lang="en-US" dirty="0" smtClean="0"/>
              <a:t> {</a:t>
            </a:r>
          </a:p>
          <a:p>
            <a:r>
              <a:rPr lang="en-US" dirty="0"/>
              <a:t> </a:t>
            </a:r>
            <a:r>
              <a:rPr lang="en-US" dirty="0" smtClean="0"/>
              <a:t>             </a:t>
            </a:r>
            <a:r>
              <a:rPr lang="en-US" b="1" dirty="0" smtClean="0"/>
              <a:t>if</a:t>
            </a:r>
            <a:r>
              <a:rPr lang="en-US" dirty="0" smtClean="0"/>
              <a:t> </a:t>
            </a:r>
            <a:r>
              <a:rPr lang="en-US" dirty="0"/>
              <a:t>(</a:t>
            </a:r>
            <a:r>
              <a:rPr lang="en-US" dirty="0" err="1"/>
              <a:t>actualTime</a:t>
            </a:r>
            <a:r>
              <a:rPr lang="en-US" dirty="0"/>
              <a:t> - </a:t>
            </a:r>
            <a:r>
              <a:rPr lang="en-US" dirty="0" err="1"/>
              <a:t>lastUpdate</a:t>
            </a:r>
            <a:r>
              <a:rPr lang="en-US" dirty="0"/>
              <a:t> &lt; 200) { </a:t>
            </a:r>
            <a:r>
              <a:rPr lang="en-US" b="1" dirty="0"/>
              <a:t>return</a:t>
            </a:r>
            <a:r>
              <a:rPr lang="en-US" dirty="0"/>
              <a:t>; } </a:t>
            </a:r>
            <a:endParaRPr lang="en-US" dirty="0" smtClean="0"/>
          </a:p>
          <a:p>
            <a:r>
              <a:rPr lang="en-US" dirty="0"/>
              <a:t> </a:t>
            </a:r>
            <a:r>
              <a:rPr lang="en-US" dirty="0" smtClean="0"/>
              <a:t>             </a:t>
            </a:r>
            <a:r>
              <a:rPr lang="en-US" dirty="0" err="1" smtClean="0"/>
              <a:t>lastUpdate</a:t>
            </a:r>
            <a:r>
              <a:rPr lang="en-US" dirty="0" smtClean="0"/>
              <a:t> </a:t>
            </a:r>
            <a:r>
              <a:rPr lang="en-US" dirty="0"/>
              <a:t>= </a:t>
            </a:r>
            <a:r>
              <a:rPr lang="en-US" dirty="0" err="1"/>
              <a:t>actualTime</a:t>
            </a:r>
            <a:r>
              <a:rPr lang="en-US" dirty="0"/>
              <a:t>; </a:t>
            </a:r>
            <a:endParaRPr lang="en-US" dirty="0" smtClean="0"/>
          </a:p>
          <a:p>
            <a:r>
              <a:rPr lang="en-US" dirty="0"/>
              <a:t> </a:t>
            </a:r>
            <a:r>
              <a:rPr lang="en-US" dirty="0" smtClean="0"/>
              <a:t>             </a:t>
            </a:r>
            <a:r>
              <a:rPr lang="en-US" dirty="0" err="1" smtClean="0"/>
              <a:t>Toast.makeText</a:t>
            </a:r>
            <a:r>
              <a:rPr lang="en-US" dirty="0" smtClean="0"/>
              <a:t>(this</a:t>
            </a:r>
            <a:r>
              <a:rPr lang="en-US" dirty="0"/>
              <a:t>, "Device was </a:t>
            </a:r>
            <a:r>
              <a:rPr lang="en-US" dirty="0" err="1"/>
              <a:t>shuffed</a:t>
            </a:r>
            <a:r>
              <a:rPr lang="en-US" dirty="0"/>
              <a:t>", </a:t>
            </a:r>
            <a:r>
              <a:rPr lang="en-US" dirty="0" err="1"/>
              <a:t>Toast.LENGTH_SHORT</a:t>
            </a:r>
            <a:r>
              <a:rPr lang="en-US" dirty="0"/>
              <a:t>) .show</a:t>
            </a:r>
            <a:r>
              <a:rPr lang="en-US" dirty="0" smtClean="0"/>
              <a:t>();</a:t>
            </a:r>
          </a:p>
          <a:p>
            <a:r>
              <a:rPr lang="en-US" dirty="0"/>
              <a:t> </a:t>
            </a:r>
            <a:r>
              <a:rPr lang="en-US" dirty="0" smtClean="0"/>
              <a:t>             </a:t>
            </a:r>
            <a:r>
              <a:rPr lang="en-US" b="1" dirty="0"/>
              <a:t>if</a:t>
            </a:r>
            <a:r>
              <a:rPr lang="en-US" dirty="0"/>
              <a:t> (color) { </a:t>
            </a:r>
            <a:endParaRPr lang="en-US" dirty="0" smtClean="0"/>
          </a:p>
          <a:p>
            <a:r>
              <a:rPr lang="en-US" dirty="0"/>
              <a:t> </a:t>
            </a:r>
            <a:r>
              <a:rPr lang="en-US" dirty="0" smtClean="0"/>
              <a:t>                    </a:t>
            </a:r>
            <a:r>
              <a:rPr lang="en-US" dirty="0" err="1" smtClean="0"/>
              <a:t>view.setBackgroundColor</a:t>
            </a:r>
            <a:r>
              <a:rPr lang="en-US" dirty="0" smtClean="0"/>
              <a:t>(</a:t>
            </a:r>
            <a:r>
              <a:rPr lang="en-US" dirty="0" err="1" smtClean="0"/>
              <a:t>Color.GREEN</a:t>
            </a:r>
            <a:r>
              <a:rPr lang="en-US" dirty="0"/>
              <a:t>); </a:t>
            </a:r>
            <a:endParaRPr lang="en-US" dirty="0" smtClean="0"/>
          </a:p>
          <a:p>
            <a:r>
              <a:rPr lang="en-US" dirty="0"/>
              <a:t> </a:t>
            </a:r>
            <a:r>
              <a:rPr lang="en-US" dirty="0" smtClean="0"/>
              <a:t>             } </a:t>
            </a:r>
            <a:r>
              <a:rPr lang="en-US" b="1" dirty="0"/>
              <a:t>else</a:t>
            </a:r>
            <a:r>
              <a:rPr lang="en-US" dirty="0"/>
              <a:t> { </a:t>
            </a:r>
            <a:endParaRPr lang="en-US" dirty="0" smtClean="0"/>
          </a:p>
          <a:p>
            <a:r>
              <a:rPr lang="en-US" dirty="0"/>
              <a:t> </a:t>
            </a:r>
            <a:r>
              <a:rPr lang="en-US" dirty="0" smtClean="0"/>
              <a:t>                   </a:t>
            </a:r>
            <a:r>
              <a:rPr lang="en-US" dirty="0" err="1" smtClean="0"/>
              <a:t>view.setBackgroundColor</a:t>
            </a:r>
            <a:r>
              <a:rPr lang="en-US" dirty="0" smtClean="0"/>
              <a:t>(</a:t>
            </a:r>
            <a:r>
              <a:rPr lang="en-US" dirty="0" err="1" smtClean="0"/>
              <a:t>Color.RED</a:t>
            </a:r>
            <a:r>
              <a:rPr lang="en-US" dirty="0"/>
              <a:t>); </a:t>
            </a:r>
            <a:endParaRPr lang="en-US" dirty="0" smtClean="0"/>
          </a:p>
          <a:p>
            <a:r>
              <a:rPr lang="en-US" dirty="0"/>
              <a:t> </a:t>
            </a:r>
            <a:r>
              <a:rPr lang="en-US" dirty="0" smtClean="0"/>
              <a:t>             } </a:t>
            </a:r>
            <a:r>
              <a:rPr lang="en-US" dirty="0"/>
              <a:t>color = !color; </a:t>
            </a:r>
            <a:endParaRPr lang="en-US" dirty="0" smtClean="0"/>
          </a:p>
          <a:p>
            <a:r>
              <a:rPr lang="en-US" dirty="0"/>
              <a:t> </a:t>
            </a:r>
            <a:r>
              <a:rPr lang="en-US" dirty="0" smtClean="0"/>
              <a:t>      } </a:t>
            </a:r>
          </a:p>
          <a:p>
            <a:r>
              <a:rPr lang="en-US" dirty="0" smtClean="0"/>
              <a:t>}</a:t>
            </a:r>
            <a:endParaRPr lang="ru-RU" dirty="0"/>
          </a:p>
        </p:txBody>
      </p:sp>
      <p:sp>
        <p:nvSpPr>
          <p:cNvPr id="8" name="Cloud 7"/>
          <p:cNvSpPr/>
          <p:nvPr/>
        </p:nvSpPr>
        <p:spPr>
          <a:xfrm>
            <a:off x="7600239" y="4584839"/>
            <a:ext cx="3403600"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Sample: </a:t>
            </a:r>
            <a:r>
              <a:rPr lang="en-US" sz="2000" b="1" dirty="0" err="1" smtClean="0">
                <a:solidFill>
                  <a:schemeClr val="tx1"/>
                </a:solidFill>
              </a:rPr>
              <a:t>ChameleonApp</a:t>
            </a:r>
            <a:endParaRPr lang="ru-RU" sz="2000" b="1" dirty="0">
              <a:solidFill>
                <a:schemeClr val="tx1"/>
              </a:solidFill>
            </a:endParaRPr>
          </a:p>
        </p:txBody>
      </p:sp>
    </p:spTree>
    <p:extLst>
      <p:ext uri="{BB962C8B-B14F-4D97-AF65-F5344CB8AC3E}">
        <p14:creationId xmlns:p14="http://schemas.microsoft.com/office/powerpoint/2010/main" val="1685247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2123658"/>
          </a:xfrm>
          <a:prstGeom prst="rect">
            <a:avLst/>
          </a:prstGeom>
          <a:solidFill>
            <a:srgbClr val="002060"/>
          </a:solidFill>
        </p:spPr>
        <p:txBody>
          <a:bodyPr wrap="square" rtlCol="0">
            <a:spAutoFit/>
          </a:bodyPr>
          <a:lstStyle/>
          <a:p>
            <a:r>
              <a:rPr lang="en-US" sz="4400" dirty="0" smtClean="0">
                <a:solidFill>
                  <a:schemeClr val="bg1"/>
                </a:solidFill>
              </a:rPr>
              <a:t>Bluetooth Low Energy protocol and BLE Beacons</a:t>
            </a:r>
          </a:p>
          <a:p>
            <a:endParaRPr lang="ru-RU" sz="4400" dirty="0">
              <a:solidFill>
                <a:schemeClr val="bg1"/>
              </a:solidFill>
            </a:endParaRPr>
          </a:p>
        </p:txBody>
      </p:sp>
    </p:spTree>
    <p:extLst>
      <p:ext uri="{BB962C8B-B14F-4D97-AF65-F5344CB8AC3E}">
        <p14:creationId xmlns:p14="http://schemas.microsoft.com/office/powerpoint/2010/main" val="2260047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Bluetooth vs BLE</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www.sector-sovereign.com/wp-content/uploads/2013/09/bluetooth-spec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694" y="1196752"/>
            <a:ext cx="8314611"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289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BLE Roles</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developer.apple.com/library/ios/documentation/NetworkingInternetWeb/Conceptual/CoreBluetooth_concepts/Art/CBDevices1_2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299" y="1244034"/>
            <a:ext cx="6986719" cy="415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69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What is a BLE beacon?</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http://beekn.net/wp-content/uploads/2013/12/estimote-2-beacon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379" y="4136895"/>
            <a:ext cx="1823368" cy="1369666"/>
          </a:xfrm>
          <a:prstGeom prst="rect">
            <a:avLst/>
          </a:prstGeom>
          <a:noFill/>
          <a:extLst>
            <a:ext uri="{909E8E84-426E-40DD-AFC4-6F175D3DCCD1}">
              <a14:hiddenFill xmlns:a14="http://schemas.microsoft.com/office/drawing/2010/main">
                <a:solidFill>
                  <a:srgbClr val="FFFFFF"/>
                </a:solidFill>
              </a14:hiddenFill>
            </a:ext>
          </a:extLst>
        </p:spPr>
      </p:pic>
      <p:pic>
        <p:nvPicPr>
          <p:cNvPr id="13" name="Рисунок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363" y="1292601"/>
            <a:ext cx="1823368" cy="1417508"/>
          </a:xfrm>
          <a:prstGeom prst="rect">
            <a:avLst/>
          </a:prstGeom>
        </p:spPr>
      </p:pic>
      <p:pic>
        <p:nvPicPr>
          <p:cNvPr id="14" name="Picture 13" descr="http://www.radiusnetworks.com/img/radbea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4501" y="1348708"/>
            <a:ext cx="1818812" cy="136966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2905763" y="1292601"/>
            <a:ext cx="1561008" cy="2062103"/>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US" sz="1600" dirty="0" smtClean="0">
                <a:solidFill>
                  <a:prstClr val="black"/>
                </a:solidFill>
              </a:rPr>
              <a:t>A BLE Beacon  is a low-powered, low-cost micro device which can transmit information via Bluetooth Low Energy protocol</a:t>
            </a:r>
            <a:endParaRPr lang="ru-RU" sz="1600" dirty="0">
              <a:solidFill>
                <a:prstClr val="black"/>
              </a:solidFill>
            </a:endParaRPr>
          </a:p>
        </p:txBody>
      </p:sp>
      <p:sp>
        <p:nvSpPr>
          <p:cNvPr id="16" name="TextBox 10"/>
          <p:cNvSpPr txBox="1"/>
          <p:nvPr/>
        </p:nvSpPr>
        <p:spPr>
          <a:xfrm>
            <a:off x="6905574" y="1257338"/>
            <a:ext cx="1705024" cy="2062103"/>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US" sz="1600" dirty="0" smtClean="0">
                <a:solidFill>
                  <a:prstClr val="black"/>
                </a:solidFill>
              </a:rPr>
              <a:t>Advantages: low-power consumption, relatively long working distance (up to 70 m), robustness and security</a:t>
            </a:r>
            <a:endParaRPr lang="ru-RU" sz="1600" dirty="0">
              <a:solidFill>
                <a:prstClr val="black"/>
              </a:solidFill>
            </a:endParaRPr>
          </a:p>
        </p:txBody>
      </p:sp>
      <p:sp>
        <p:nvSpPr>
          <p:cNvPr id="17" name="TextBox 11"/>
          <p:cNvSpPr txBox="1"/>
          <p:nvPr/>
        </p:nvSpPr>
        <p:spPr>
          <a:xfrm>
            <a:off x="6905574" y="4141097"/>
            <a:ext cx="2281088" cy="1077218"/>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US" sz="1600" dirty="0" smtClean="0">
                <a:solidFill>
                  <a:prstClr val="black"/>
                </a:solidFill>
              </a:rPr>
              <a:t>Vendors: Estimote, Radius, Gimbal and many, many others , price: $ 15- 30 /beacon</a:t>
            </a:r>
            <a:endParaRPr lang="ru-RU" sz="1600" dirty="0">
              <a:solidFill>
                <a:prstClr val="black"/>
              </a:solidFill>
            </a:endParaRPr>
          </a:p>
        </p:txBody>
      </p:sp>
      <p:sp>
        <p:nvSpPr>
          <p:cNvPr id="18" name="TextBox 12"/>
          <p:cNvSpPr txBox="1"/>
          <p:nvPr/>
        </p:nvSpPr>
        <p:spPr>
          <a:xfrm>
            <a:off x="2905763" y="4158832"/>
            <a:ext cx="1561007" cy="1323439"/>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US" sz="1600" dirty="0" smtClean="0">
                <a:solidFill>
                  <a:prstClr val="black"/>
                </a:solidFill>
              </a:rPr>
              <a:t>Platforms support: Android, iOS, Windows phone, BB10</a:t>
            </a:r>
            <a:endParaRPr lang="ru-RU" sz="1600" dirty="0">
              <a:solidFill>
                <a:prstClr val="black"/>
              </a:solidFill>
            </a:endParaRPr>
          </a:p>
        </p:txBody>
      </p:sp>
      <p:cxnSp>
        <p:nvCxnSpPr>
          <p:cNvPr id="19" name="Прямая соединительная линия 14"/>
          <p:cNvCxnSpPr/>
          <p:nvPr/>
        </p:nvCxnSpPr>
        <p:spPr>
          <a:xfrm>
            <a:off x="2825870" y="1324787"/>
            <a:ext cx="0" cy="206210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7"/>
          <p:cNvCxnSpPr/>
          <p:nvPr/>
        </p:nvCxnSpPr>
        <p:spPr>
          <a:xfrm>
            <a:off x="6818454" y="1245552"/>
            <a:ext cx="0" cy="206210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18"/>
          <p:cNvCxnSpPr/>
          <p:nvPr/>
        </p:nvCxnSpPr>
        <p:spPr>
          <a:xfrm>
            <a:off x="2841901" y="4158832"/>
            <a:ext cx="0" cy="136966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0"/>
          <p:cNvCxnSpPr/>
          <p:nvPr/>
        </p:nvCxnSpPr>
        <p:spPr>
          <a:xfrm>
            <a:off x="6824046" y="4129311"/>
            <a:ext cx="0" cy="139918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3" name="Рисунок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4501" y="4136895"/>
            <a:ext cx="1818812" cy="1369666"/>
          </a:xfrm>
          <a:prstGeom prst="rect">
            <a:avLst/>
          </a:prstGeom>
        </p:spPr>
      </p:pic>
    </p:spTree>
    <p:extLst>
      <p:ext uri="{BB962C8B-B14F-4D97-AF65-F5344CB8AC3E}">
        <p14:creationId xmlns:p14="http://schemas.microsoft.com/office/powerpoint/2010/main" val="701438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What data does BLE beacon advertise?</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Картинки по запросу what does iBeacon advertising"/>
          <p:cNvPicPr>
            <a:picLocks noChangeAspect="1" noChangeArrowheads="1"/>
          </p:cNvPicPr>
          <p:nvPr/>
        </p:nvPicPr>
        <p:blipFill rotWithShape="1">
          <a:blip r:embed="rId5">
            <a:extLst>
              <a:ext uri="{28A0092B-C50C-407E-A947-70E740481C1C}">
                <a14:useLocalDpi xmlns:a14="http://schemas.microsoft.com/office/drawing/2010/main" val="0"/>
              </a:ext>
            </a:extLst>
          </a:blip>
          <a:srcRect t="70439"/>
          <a:stretch/>
        </p:blipFill>
        <p:spPr bwMode="auto">
          <a:xfrm>
            <a:off x="574674" y="1076034"/>
            <a:ext cx="8588037" cy="14766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https://developer.mbed.org/media/uploads/mbedAustin/diagramredo.png"/>
          <p:cNvPicPr>
            <a:picLocks noChangeAspect="1" noChangeArrowheads="1"/>
          </p:cNvPicPr>
          <p:nvPr/>
        </p:nvPicPr>
        <p:blipFill rotWithShape="1">
          <a:blip r:embed="rId6">
            <a:extLst>
              <a:ext uri="{28A0092B-C50C-407E-A947-70E740481C1C}">
                <a14:useLocalDpi xmlns:a14="http://schemas.microsoft.com/office/drawing/2010/main" val="0"/>
              </a:ext>
            </a:extLst>
          </a:blip>
          <a:srcRect t="63036"/>
          <a:stretch/>
        </p:blipFill>
        <p:spPr bwMode="auto">
          <a:xfrm>
            <a:off x="171647" y="2442288"/>
            <a:ext cx="11960674" cy="172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879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Essential Applications</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2" name="Рисунок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2875" y="1386727"/>
            <a:ext cx="1215728" cy="1076651"/>
          </a:xfrm>
          <a:prstGeom prst="rect">
            <a:avLst/>
          </a:prstGeom>
        </p:spPr>
      </p:pic>
      <p:pic>
        <p:nvPicPr>
          <p:cNvPr id="13" name="Рисунок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9129" y="1386727"/>
            <a:ext cx="1215728" cy="1076651"/>
          </a:xfrm>
          <a:prstGeom prst="rect">
            <a:avLst/>
          </a:prstGeom>
        </p:spPr>
      </p:pic>
      <p:pic>
        <p:nvPicPr>
          <p:cNvPr id="14" name="Рисунок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01612" y="1386728"/>
            <a:ext cx="1215728" cy="1076651"/>
          </a:xfrm>
          <a:prstGeom prst="rect">
            <a:avLst/>
          </a:prstGeom>
        </p:spPr>
      </p:pic>
      <p:sp>
        <p:nvSpPr>
          <p:cNvPr id="15" name="Овал 6"/>
          <p:cNvSpPr/>
          <p:nvPr/>
        </p:nvSpPr>
        <p:spPr>
          <a:xfrm>
            <a:off x="1320829" y="1635243"/>
            <a:ext cx="599997" cy="599997"/>
          </a:xfrm>
          <a:prstGeom prst="ellipse">
            <a:avLst/>
          </a:prstGeom>
          <a:solidFill>
            <a:srgbClr val="1F63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4000" dirty="0" smtClean="0">
                <a:solidFill>
                  <a:prstClr val="white"/>
                </a:solidFill>
              </a:rPr>
              <a:t>1</a:t>
            </a:r>
            <a:endParaRPr lang="ru-RU" sz="4000" dirty="0" smtClean="0">
              <a:solidFill>
                <a:prstClr val="white"/>
              </a:solidFill>
            </a:endParaRPr>
          </a:p>
        </p:txBody>
      </p:sp>
      <p:sp>
        <p:nvSpPr>
          <p:cNvPr id="16" name="Овал 8"/>
          <p:cNvSpPr/>
          <p:nvPr/>
        </p:nvSpPr>
        <p:spPr>
          <a:xfrm>
            <a:off x="4200398" y="1626654"/>
            <a:ext cx="599997" cy="599997"/>
          </a:xfrm>
          <a:prstGeom prst="ellipse">
            <a:avLst/>
          </a:prstGeom>
          <a:solidFill>
            <a:srgbClr val="1F63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4000" dirty="0" smtClean="0">
                <a:solidFill>
                  <a:prstClr val="white"/>
                </a:solidFill>
              </a:rPr>
              <a:t>2</a:t>
            </a:r>
            <a:endParaRPr lang="ru-RU" sz="4000" dirty="0" smtClean="0">
              <a:solidFill>
                <a:prstClr val="white"/>
              </a:solidFill>
            </a:endParaRPr>
          </a:p>
        </p:txBody>
      </p:sp>
      <p:sp>
        <p:nvSpPr>
          <p:cNvPr id="17" name="TextBox 10"/>
          <p:cNvSpPr txBox="1"/>
          <p:nvPr/>
        </p:nvSpPr>
        <p:spPr>
          <a:xfrm>
            <a:off x="3698229" y="2643100"/>
            <a:ext cx="2634327" cy="461665"/>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2400" dirty="0" smtClean="0">
                <a:solidFill>
                  <a:srgbClr val="1F497D"/>
                </a:solidFill>
              </a:rPr>
              <a:t>Museums/Venues</a:t>
            </a:r>
            <a:endParaRPr lang="ru-RU" sz="2400" dirty="0" smtClean="0">
              <a:solidFill>
                <a:srgbClr val="1F497D"/>
              </a:solidFill>
            </a:endParaRPr>
          </a:p>
        </p:txBody>
      </p:sp>
      <p:sp>
        <p:nvSpPr>
          <p:cNvPr id="18" name="TextBox 12"/>
          <p:cNvSpPr txBox="1"/>
          <p:nvPr/>
        </p:nvSpPr>
        <p:spPr>
          <a:xfrm>
            <a:off x="981532" y="3155744"/>
            <a:ext cx="2448272" cy="1477328"/>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dirty="0" smtClean="0">
                <a:solidFill>
                  <a:prstClr val="black"/>
                </a:solidFill>
              </a:rPr>
              <a:t>Location based advertising, shopping assistance, contactless payments, expiration dates tracking</a:t>
            </a:r>
            <a:endParaRPr lang="ru-RU" dirty="0" smtClean="0">
              <a:solidFill>
                <a:prstClr val="black"/>
              </a:solidFill>
            </a:endParaRPr>
          </a:p>
        </p:txBody>
      </p:sp>
      <p:sp>
        <p:nvSpPr>
          <p:cNvPr id="19" name="TextBox 13"/>
          <p:cNvSpPr txBox="1"/>
          <p:nvPr/>
        </p:nvSpPr>
        <p:spPr>
          <a:xfrm>
            <a:off x="3698229" y="3147156"/>
            <a:ext cx="2634327" cy="923330"/>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dirty="0" smtClean="0">
                <a:solidFill>
                  <a:prstClr val="black"/>
                </a:solidFill>
              </a:rPr>
              <a:t>A mobile application can be used in museums to guide &amp; educate visitors</a:t>
            </a:r>
            <a:endParaRPr lang="ru-RU" dirty="0" smtClean="0">
              <a:solidFill>
                <a:prstClr val="black"/>
              </a:solidFill>
            </a:endParaRPr>
          </a:p>
        </p:txBody>
      </p:sp>
      <p:sp>
        <p:nvSpPr>
          <p:cNvPr id="20" name="Овал 18"/>
          <p:cNvSpPr/>
          <p:nvPr/>
        </p:nvSpPr>
        <p:spPr>
          <a:xfrm>
            <a:off x="6843109" y="1635242"/>
            <a:ext cx="599997" cy="599997"/>
          </a:xfrm>
          <a:prstGeom prst="ellipse">
            <a:avLst/>
          </a:prstGeom>
          <a:solidFill>
            <a:srgbClr val="1F63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4000" dirty="0">
                <a:solidFill>
                  <a:prstClr val="white"/>
                </a:solidFill>
              </a:rPr>
              <a:t>3</a:t>
            </a:r>
            <a:endParaRPr lang="ru-RU" sz="4000" dirty="0" smtClean="0">
              <a:solidFill>
                <a:prstClr val="white"/>
              </a:solidFill>
            </a:endParaRPr>
          </a:p>
        </p:txBody>
      </p:sp>
      <p:sp>
        <p:nvSpPr>
          <p:cNvPr id="21" name="TextBox 19"/>
          <p:cNvSpPr txBox="1"/>
          <p:nvPr/>
        </p:nvSpPr>
        <p:spPr>
          <a:xfrm>
            <a:off x="6340940" y="2651688"/>
            <a:ext cx="2634327" cy="461665"/>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2400" dirty="0" smtClean="0">
                <a:solidFill>
                  <a:srgbClr val="1F497D"/>
                </a:solidFill>
              </a:rPr>
              <a:t>Indoor navigation</a:t>
            </a:r>
            <a:endParaRPr lang="ru-RU" sz="2400" dirty="0" smtClean="0">
              <a:solidFill>
                <a:srgbClr val="1F497D"/>
              </a:solidFill>
            </a:endParaRPr>
          </a:p>
        </p:txBody>
      </p:sp>
      <p:sp>
        <p:nvSpPr>
          <p:cNvPr id="22" name="TextBox 20"/>
          <p:cNvSpPr txBox="1"/>
          <p:nvPr/>
        </p:nvSpPr>
        <p:spPr>
          <a:xfrm>
            <a:off x="6340940" y="3155744"/>
            <a:ext cx="2634327" cy="1200329"/>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dirty="0" smtClean="0">
                <a:solidFill>
                  <a:prstClr val="black"/>
                </a:solidFill>
              </a:rPr>
              <a:t>Beacons can be used in malls &amp; stores for indoor navigation and other purposes </a:t>
            </a:r>
            <a:endParaRPr lang="ru-RU" dirty="0" smtClean="0">
              <a:solidFill>
                <a:prstClr val="black"/>
              </a:solidFill>
            </a:endParaRPr>
          </a:p>
        </p:txBody>
      </p:sp>
      <p:sp>
        <p:nvSpPr>
          <p:cNvPr id="23" name="TextBox 9"/>
          <p:cNvSpPr txBox="1"/>
          <p:nvPr/>
        </p:nvSpPr>
        <p:spPr>
          <a:xfrm>
            <a:off x="693500" y="2675023"/>
            <a:ext cx="2736304" cy="461665"/>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2400" dirty="0" smtClean="0">
                <a:solidFill>
                  <a:srgbClr val="1F497D"/>
                </a:solidFill>
              </a:rPr>
              <a:t>Retail</a:t>
            </a:r>
            <a:endParaRPr lang="ru-RU" sz="2400" dirty="0" smtClean="0">
              <a:solidFill>
                <a:srgbClr val="1F497D"/>
              </a:solidFill>
            </a:endParaRPr>
          </a:p>
        </p:txBody>
      </p:sp>
    </p:spTree>
    <p:extLst>
      <p:ext uri="{BB962C8B-B14F-4D97-AF65-F5344CB8AC3E}">
        <p14:creationId xmlns:p14="http://schemas.microsoft.com/office/powerpoint/2010/main" val="1025641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Option to Get </a:t>
            </a:r>
            <a:r>
              <a:rPr lang="en-US" sz="3600" dirty="0"/>
              <a:t>L</a:t>
            </a:r>
            <a:r>
              <a:rPr lang="en-US" sz="3600" dirty="0" smtClean="0"/>
              <a:t>ocation </a:t>
            </a:r>
            <a:r>
              <a:rPr lang="en-US" sz="3600" dirty="0"/>
              <a:t>I</a:t>
            </a:r>
            <a:r>
              <a:rPr lang="en-US" sz="3600" dirty="0" smtClean="0"/>
              <a:t>nformation</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1076033"/>
            <a:ext cx="9244240" cy="1477328"/>
          </a:xfrm>
          <a:prstGeom prst="rect">
            <a:avLst/>
          </a:prstGeom>
        </p:spPr>
        <p:txBody>
          <a:bodyPr wrap="square">
            <a:spAutoFit/>
          </a:bodyPr>
          <a:lstStyle/>
          <a:p>
            <a:pPr>
              <a:defRPr/>
            </a:pPr>
            <a:r>
              <a:rPr lang="en-US" dirty="0" smtClean="0">
                <a:cs typeface="Arial" charset="0"/>
              </a:rPr>
              <a:t>All Android devices have GPS sensor and API intended to work with geolocation info and maps. You can determine location on Android using the following options:</a:t>
            </a:r>
          </a:p>
          <a:p>
            <a:pPr marL="285750" indent="-285750">
              <a:buFont typeface="Arial" panose="020B0604020202020204" pitchFamily="34" charset="0"/>
              <a:buChar char="•"/>
              <a:defRPr/>
            </a:pPr>
            <a:r>
              <a:rPr lang="en-US" dirty="0" smtClean="0">
                <a:cs typeface="Arial" charset="0"/>
              </a:rPr>
              <a:t>GPS sensor</a:t>
            </a:r>
          </a:p>
          <a:p>
            <a:pPr marL="285750" indent="-285750">
              <a:buFont typeface="Arial" panose="020B0604020202020204" pitchFamily="34" charset="0"/>
              <a:buChar char="•"/>
              <a:defRPr/>
            </a:pPr>
            <a:r>
              <a:rPr lang="en-US" dirty="0" smtClean="0">
                <a:cs typeface="Arial" charset="0"/>
              </a:rPr>
              <a:t>Cell-ID</a:t>
            </a:r>
          </a:p>
          <a:p>
            <a:pPr marL="285750" indent="-285750">
              <a:buFont typeface="Arial" panose="020B0604020202020204" pitchFamily="34" charset="0"/>
              <a:buChar char="•"/>
              <a:defRPr/>
            </a:pPr>
            <a:r>
              <a:rPr lang="en-US" dirty="0" smtClean="0">
                <a:cs typeface="Arial" charset="0"/>
              </a:rPr>
              <a:t>Wi-Fi</a:t>
            </a:r>
          </a:p>
        </p:txBody>
      </p:sp>
      <p:pic>
        <p:nvPicPr>
          <p:cNvPr id="1026" name="Picture 2" descr="Картинки по запросу android get location trilater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414" y="2019300"/>
            <a:ext cx="2738805" cy="374303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6"/>
          <a:stretch>
            <a:fillRect/>
          </a:stretch>
        </p:blipFill>
        <p:spPr>
          <a:xfrm>
            <a:off x="5671798" y="2808498"/>
            <a:ext cx="6030003" cy="2542908"/>
          </a:xfrm>
          <a:prstGeom prst="rect">
            <a:avLst/>
          </a:prstGeom>
        </p:spPr>
      </p:pic>
    </p:spTree>
    <p:extLst>
      <p:ext uri="{BB962C8B-B14F-4D97-AF65-F5344CB8AC3E}">
        <p14:creationId xmlns:p14="http://schemas.microsoft.com/office/powerpoint/2010/main" val="2664923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At a Venue: Indoor Navigation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0"/>
          <p:cNvSpPr txBox="1">
            <a:spLocks/>
          </p:cNvSpPr>
          <p:nvPr/>
        </p:nvSpPr>
        <p:spPr bwMode="auto">
          <a:xfrm>
            <a:off x="360784" y="1011736"/>
            <a:ext cx="8568952" cy="9764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eaLnBrk="1" hangingPunct="1"/>
            <a:r>
              <a:rPr lang="en-US" altLang="ru-RU" dirty="0" smtClean="0">
                <a:solidFill>
                  <a:schemeClr val="tx1"/>
                </a:solidFill>
                <a:latin typeface="+mn-lt"/>
              </a:rPr>
              <a:t>Prerequisites:</a:t>
            </a:r>
          </a:p>
          <a:p>
            <a:pPr marL="342900" indent="-342900" eaLnBrk="1" hangingPunct="1">
              <a:buAutoNum type="arabicParenR"/>
            </a:pPr>
            <a:r>
              <a:rPr lang="en-US" altLang="ru-RU" dirty="0" smtClean="0">
                <a:solidFill>
                  <a:schemeClr val="tx1"/>
                </a:solidFill>
                <a:latin typeface="+mn-lt"/>
              </a:rPr>
              <a:t>Several beacons are placed in different points of the venue</a:t>
            </a:r>
          </a:p>
          <a:p>
            <a:pPr marL="342900" indent="-342900" eaLnBrk="1" hangingPunct="1">
              <a:buAutoNum type="arabicParenR"/>
            </a:pPr>
            <a:r>
              <a:rPr lang="en-US" altLang="ru-RU" dirty="0" smtClean="0">
                <a:solidFill>
                  <a:schemeClr val="tx1"/>
                </a:solidFill>
                <a:latin typeface="+mn-lt"/>
              </a:rPr>
              <a:t>User has downloaded and installed conference-specific mobile app  	</a:t>
            </a:r>
            <a:endParaRPr lang="en-US" altLang="ru-RU" dirty="0">
              <a:solidFill>
                <a:schemeClr val="tx1"/>
              </a:solidFill>
              <a:latin typeface="+mn-lt"/>
            </a:endParaRPr>
          </a:p>
        </p:txBody>
      </p:sp>
      <p:pic>
        <p:nvPicPr>
          <p:cNvPr id="25" name="Picture 24" descr="http://www.industrialtechnologies2012.eu/sites/default/files/IndustrialTechnologies2012_Map_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00" y="1989375"/>
            <a:ext cx="4166620" cy="2910793"/>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0"/>
          <p:cNvSpPr txBox="1">
            <a:spLocks/>
          </p:cNvSpPr>
          <p:nvPr/>
        </p:nvSpPr>
        <p:spPr bwMode="auto">
          <a:xfrm>
            <a:off x="538331" y="4962189"/>
            <a:ext cx="3888432" cy="12534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eaLnBrk="1" hangingPunct="1"/>
            <a:r>
              <a:rPr lang="en-US" altLang="ru-RU" dirty="0" smtClean="0">
                <a:solidFill>
                  <a:schemeClr val="tx1"/>
                </a:solidFill>
                <a:latin typeface="+mn-lt"/>
              </a:rPr>
              <a:t>Use Case 1:</a:t>
            </a:r>
          </a:p>
          <a:p>
            <a:pPr eaLnBrk="1" hangingPunct="1"/>
            <a:r>
              <a:rPr lang="en-US" altLang="ru-RU" dirty="0" smtClean="0">
                <a:solidFill>
                  <a:schemeClr val="tx1"/>
                </a:solidFill>
                <a:latin typeface="+mn-lt"/>
              </a:rPr>
              <a:t>To show current user location within venue building on the map (like “You Are Here”)</a:t>
            </a:r>
            <a:endParaRPr lang="en-US" altLang="ru-RU" dirty="0">
              <a:solidFill>
                <a:schemeClr val="tx1"/>
              </a:solidFill>
              <a:latin typeface="+mn-lt"/>
            </a:endParaRPr>
          </a:p>
        </p:txBody>
      </p:sp>
      <p:sp>
        <p:nvSpPr>
          <p:cNvPr id="27" name="Title 10"/>
          <p:cNvSpPr txBox="1">
            <a:spLocks/>
          </p:cNvSpPr>
          <p:nvPr/>
        </p:nvSpPr>
        <p:spPr bwMode="auto">
          <a:xfrm>
            <a:off x="4906156" y="4957556"/>
            <a:ext cx="4347108" cy="12534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eaLnBrk="1" hangingPunct="1"/>
            <a:r>
              <a:rPr lang="en-US" altLang="ru-RU" dirty="0" smtClean="0">
                <a:solidFill>
                  <a:schemeClr val="tx1"/>
                </a:solidFill>
                <a:latin typeface="+mn-lt"/>
              </a:rPr>
              <a:t>Use Case 2:</a:t>
            </a:r>
          </a:p>
          <a:p>
            <a:pPr eaLnBrk="1" hangingPunct="1"/>
            <a:r>
              <a:rPr lang="en-US" altLang="ru-RU" dirty="0" smtClean="0">
                <a:solidFill>
                  <a:schemeClr val="tx1"/>
                </a:solidFill>
                <a:latin typeface="+mn-lt"/>
              </a:rPr>
              <a:t>User stands near one of the conference halls and gets agenda of sessions in this particular hall</a:t>
            </a:r>
            <a:endParaRPr lang="en-US" altLang="ru-RU" dirty="0">
              <a:solidFill>
                <a:schemeClr val="tx1"/>
              </a:solidFill>
              <a:latin typeface="+mn-lt"/>
            </a:endParaRPr>
          </a:p>
        </p:txBody>
      </p:sp>
      <p:pic>
        <p:nvPicPr>
          <p:cNvPr id="28" name="Picture 27" descr="http://www.se.capgemini.com/sites/default/files/businesstechnology-bloggen/wp-content/uploads/2012/11/Entranc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0247" y="2205398"/>
            <a:ext cx="4144786" cy="2478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5378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At a Store: Content Delivery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0"/>
          <p:cNvSpPr txBox="1">
            <a:spLocks/>
          </p:cNvSpPr>
          <p:nvPr/>
        </p:nvSpPr>
        <p:spPr bwMode="auto">
          <a:xfrm>
            <a:off x="392079" y="948565"/>
            <a:ext cx="8568952" cy="9764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eaLnBrk="1" hangingPunct="1"/>
            <a:r>
              <a:rPr lang="en-US" altLang="ru-RU" dirty="0" smtClean="0">
                <a:solidFill>
                  <a:schemeClr val="tx1"/>
                </a:solidFill>
                <a:latin typeface="+mn-lt"/>
              </a:rPr>
              <a:t>Prerequisites:</a:t>
            </a:r>
          </a:p>
          <a:p>
            <a:pPr marL="342900" indent="-342900" eaLnBrk="1" hangingPunct="1">
              <a:buAutoNum type="arabicParenR"/>
            </a:pPr>
            <a:r>
              <a:rPr lang="en-US" altLang="ru-RU" dirty="0" smtClean="0">
                <a:solidFill>
                  <a:schemeClr val="tx1"/>
                </a:solidFill>
                <a:latin typeface="+mn-lt"/>
              </a:rPr>
              <a:t>Beacons are placed behind display with some goods </a:t>
            </a:r>
          </a:p>
          <a:p>
            <a:pPr marL="342900" indent="-342900" eaLnBrk="1" hangingPunct="1">
              <a:buAutoNum type="arabicParenR"/>
            </a:pPr>
            <a:r>
              <a:rPr lang="en-US" altLang="ru-RU" dirty="0">
                <a:solidFill>
                  <a:schemeClr val="tx1"/>
                </a:solidFill>
                <a:latin typeface="+mn-lt"/>
              </a:rPr>
              <a:t>U</a:t>
            </a:r>
            <a:r>
              <a:rPr lang="en-US" altLang="ru-RU" dirty="0" smtClean="0">
                <a:solidFill>
                  <a:schemeClr val="tx1"/>
                </a:solidFill>
                <a:latin typeface="+mn-lt"/>
              </a:rPr>
              <a:t>ser has downloaded and installed mobile app, then run it in background  </a:t>
            </a:r>
            <a:r>
              <a:rPr lang="en-US" altLang="ru-RU" sz="1600" dirty="0" smtClean="0">
                <a:solidFill>
                  <a:schemeClr val="tx1"/>
                </a:solidFill>
                <a:latin typeface="+mn-lt"/>
              </a:rPr>
              <a:t>	</a:t>
            </a:r>
            <a:endParaRPr lang="en-US" altLang="ru-RU" sz="1600" dirty="0">
              <a:solidFill>
                <a:schemeClr val="tx1"/>
              </a:solidFill>
              <a:latin typeface="+mn-lt"/>
            </a:endParaRPr>
          </a:p>
        </p:txBody>
      </p:sp>
      <p:pic>
        <p:nvPicPr>
          <p:cNvPr id="1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325" y="1956676"/>
            <a:ext cx="2283066" cy="4200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itle 10"/>
          <p:cNvSpPr txBox="1">
            <a:spLocks/>
          </p:cNvSpPr>
          <p:nvPr/>
        </p:nvSpPr>
        <p:spPr bwMode="auto">
          <a:xfrm>
            <a:off x="3416414" y="1995119"/>
            <a:ext cx="6159385" cy="40233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defPPr>
              <a:defRPr lang="ru-RU"/>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eaLnBrk="1" hangingPunct="1"/>
            <a:r>
              <a:rPr lang="en-US" altLang="ru-RU" dirty="0" smtClean="0">
                <a:solidFill>
                  <a:schemeClr val="tx1"/>
                </a:solidFill>
                <a:latin typeface="+mn-lt"/>
              </a:rPr>
              <a:t>Use Case:</a:t>
            </a:r>
          </a:p>
          <a:p>
            <a:pPr marL="342900" indent="-342900" eaLnBrk="1" hangingPunct="1">
              <a:buAutoNum type="arabicParenR"/>
            </a:pPr>
            <a:r>
              <a:rPr lang="en-US" altLang="ru-RU" dirty="0" smtClean="0">
                <a:solidFill>
                  <a:schemeClr val="tx1"/>
                </a:solidFill>
                <a:latin typeface="+mn-lt"/>
              </a:rPr>
              <a:t>Customer stands near display with some goods</a:t>
            </a:r>
          </a:p>
          <a:p>
            <a:pPr marL="342900" indent="-342900" eaLnBrk="1" hangingPunct="1">
              <a:buAutoNum type="arabicParenR"/>
            </a:pPr>
            <a:r>
              <a:rPr lang="en-US" altLang="ru-RU" dirty="0" smtClean="0">
                <a:solidFill>
                  <a:schemeClr val="tx1"/>
                </a:solidFill>
                <a:latin typeface="+mn-lt"/>
              </a:rPr>
              <a:t>Media Content is automatically delivered to his/her smartphone from the server. It can be:</a:t>
            </a:r>
          </a:p>
          <a:p>
            <a:pPr marL="800100" lvl="1" indent="-342900" algn="l" eaLnBrk="1" hangingPunct="1">
              <a:buFont typeface="Arial" panose="020B0604020202020204" pitchFamily="34" charset="0"/>
              <a:buChar char="•"/>
            </a:pPr>
            <a:r>
              <a:rPr lang="en-US" altLang="ru-RU" dirty="0">
                <a:latin typeface="+mn-lt"/>
                <a:ea typeface="+mj-ea"/>
              </a:rPr>
              <a:t>Information about </a:t>
            </a:r>
            <a:r>
              <a:rPr lang="en-US" altLang="ru-RU" dirty="0" smtClean="0">
                <a:latin typeface="+mn-lt"/>
                <a:ea typeface="+mj-ea"/>
              </a:rPr>
              <a:t>goods</a:t>
            </a:r>
          </a:p>
          <a:p>
            <a:pPr marL="800100" lvl="1" indent="-342900" algn="l" eaLnBrk="1" hangingPunct="1">
              <a:buFont typeface="Arial" panose="020B0604020202020204" pitchFamily="34" charset="0"/>
              <a:buChar char="•"/>
            </a:pPr>
            <a:r>
              <a:rPr lang="en-US" altLang="ru-RU" dirty="0" smtClean="0">
                <a:latin typeface="+mn-lt"/>
                <a:ea typeface="+mj-ea"/>
              </a:rPr>
              <a:t>Coupons or discount codes</a:t>
            </a:r>
          </a:p>
          <a:p>
            <a:pPr marL="800100" lvl="1" indent="-342900" algn="l" eaLnBrk="1" hangingPunct="1">
              <a:buFont typeface="Arial" panose="020B0604020202020204" pitchFamily="34" charset="0"/>
              <a:buChar char="•"/>
            </a:pPr>
            <a:r>
              <a:rPr lang="en-US" altLang="ru-RU" dirty="0" smtClean="0">
                <a:latin typeface="+mn-lt"/>
                <a:ea typeface="+mj-ea"/>
              </a:rPr>
              <a:t>TBD</a:t>
            </a:r>
          </a:p>
          <a:p>
            <a:pPr marL="342900" lvl="1" indent="-342900" algn="l" eaLnBrk="1" hangingPunct="1">
              <a:buAutoNum type="arabicParenR" startAt="3"/>
            </a:pPr>
            <a:r>
              <a:rPr lang="en-US" altLang="ru-RU" dirty="0" smtClean="0">
                <a:latin typeface="+mn-lt"/>
                <a:ea typeface="+mj-ea"/>
              </a:rPr>
              <a:t>Customer statistics is gathered and sent to the server. It can be: </a:t>
            </a:r>
          </a:p>
          <a:p>
            <a:pPr marL="800100" lvl="1" indent="-342900" algn="l" eaLnBrk="1" hangingPunct="1">
              <a:buFont typeface="Arial" panose="020B0604020202020204" pitchFamily="34" charset="0"/>
              <a:buChar char="•"/>
            </a:pPr>
            <a:r>
              <a:rPr lang="en-US" altLang="ru-RU" dirty="0" smtClean="0">
                <a:latin typeface="+mn-lt"/>
                <a:ea typeface="+mj-ea"/>
              </a:rPr>
              <a:t>how </a:t>
            </a:r>
            <a:r>
              <a:rPr lang="en-US" altLang="ru-RU" dirty="0">
                <a:latin typeface="+mn-lt"/>
                <a:ea typeface="+mj-ea"/>
              </a:rPr>
              <a:t>many people walked by the iBeacon</a:t>
            </a:r>
          </a:p>
          <a:p>
            <a:pPr marL="800100" lvl="1" indent="-342900" algn="l" eaLnBrk="1" hangingPunct="1">
              <a:buFont typeface="Arial" panose="020B0604020202020204" pitchFamily="34" charset="0"/>
              <a:buChar char="•"/>
            </a:pPr>
            <a:r>
              <a:rPr lang="en-US" altLang="ru-RU" dirty="0" smtClean="0">
                <a:latin typeface="+mn-lt"/>
                <a:ea typeface="+mj-ea"/>
              </a:rPr>
              <a:t>to </a:t>
            </a:r>
            <a:r>
              <a:rPr lang="en-US" altLang="ru-RU" dirty="0">
                <a:latin typeface="+mn-lt"/>
                <a:ea typeface="+mj-ea"/>
              </a:rPr>
              <a:t>how many we delivered the message</a:t>
            </a:r>
          </a:p>
          <a:p>
            <a:pPr marL="800100" lvl="1" indent="-342900" algn="l" eaLnBrk="1" hangingPunct="1">
              <a:buFont typeface="Arial" panose="020B0604020202020204" pitchFamily="34" charset="0"/>
              <a:buChar char="•"/>
            </a:pPr>
            <a:r>
              <a:rPr lang="en-US" altLang="ru-RU" dirty="0" smtClean="0">
                <a:latin typeface="+mn-lt"/>
                <a:ea typeface="+mj-ea"/>
              </a:rPr>
              <a:t>how </a:t>
            </a:r>
            <a:r>
              <a:rPr lang="en-US" altLang="ru-RU" dirty="0">
                <a:latin typeface="+mn-lt"/>
                <a:ea typeface="+mj-ea"/>
              </a:rPr>
              <a:t>many people opened the message delivered. </a:t>
            </a:r>
          </a:p>
          <a:p>
            <a:pPr marL="800100" lvl="1" indent="-342900" algn="l" eaLnBrk="1" hangingPunct="1">
              <a:buFont typeface="Arial" panose="020B0604020202020204" pitchFamily="34" charset="0"/>
              <a:buChar char="•"/>
            </a:pPr>
            <a:r>
              <a:rPr lang="en-US" altLang="ru-RU" dirty="0" smtClean="0">
                <a:latin typeface="+mn-lt"/>
                <a:ea typeface="+mj-ea"/>
              </a:rPr>
              <a:t>how </a:t>
            </a:r>
            <a:r>
              <a:rPr lang="en-US" altLang="ru-RU" dirty="0">
                <a:latin typeface="+mn-lt"/>
                <a:ea typeface="+mj-ea"/>
              </a:rPr>
              <a:t>many people download the </a:t>
            </a:r>
            <a:r>
              <a:rPr lang="en-US" altLang="ru-RU" dirty="0" smtClean="0">
                <a:latin typeface="+mn-lt"/>
                <a:ea typeface="+mj-ea"/>
              </a:rPr>
              <a:t>coupon</a:t>
            </a:r>
          </a:p>
          <a:p>
            <a:pPr marL="800100" lvl="1" indent="-342900" algn="l" eaLnBrk="1" hangingPunct="1">
              <a:buFont typeface="Arial" panose="020B0604020202020204" pitchFamily="34" charset="0"/>
              <a:buChar char="•"/>
            </a:pPr>
            <a:r>
              <a:rPr lang="en-US" altLang="ru-RU" dirty="0" smtClean="0">
                <a:latin typeface="+mn-lt"/>
                <a:ea typeface="+mj-ea"/>
              </a:rPr>
              <a:t>TBD</a:t>
            </a: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40142" y="2516344"/>
            <a:ext cx="1616968" cy="1616968"/>
          </a:xfrm>
          <a:prstGeom prst="rect">
            <a:avLst/>
          </a:prstGeom>
        </p:spPr>
      </p:pic>
      <p:pic>
        <p:nvPicPr>
          <p:cNvPr id="16" name="Picture 7" descr="http://static.squarespace.com/static/50305c6ae4b0dbdecd3ef6f5/t/530bf215e4b04b1011b8ea5b/1393291798721/services-estimot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11386" y="3108804"/>
            <a:ext cx="432047"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390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At a Store: Shopping Assistance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0"/>
          <p:cNvSpPr txBox="1">
            <a:spLocks/>
          </p:cNvSpPr>
          <p:nvPr/>
        </p:nvSpPr>
        <p:spPr bwMode="auto">
          <a:xfrm>
            <a:off x="251520" y="908720"/>
            <a:ext cx="8568952" cy="9764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lvl1pPr algn="l" rtl="0" eaLnBrk="0" fontAlgn="base" hangingPunct="0">
              <a:spcBef>
                <a:spcPct val="0"/>
              </a:spcBef>
              <a:spcAft>
                <a:spcPct val="0"/>
              </a:spcAft>
              <a:defRPr sz="2400" kern="1200">
                <a:solidFill>
                  <a:schemeClr val="bg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a:lstStyle>
          <a:p>
            <a:pPr eaLnBrk="1" hangingPunct="1"/>
            <a:r>
              <a:rPr lang="en-US" altLang="ru-RU" sz="1800" dirty="0" smtClean="0">
                <a:solidFill>
                  <a:schemeClr val="tx1"/>
                </a:solidFill>
                <a:latin typeface="+mn-lt"/>
              </a:rPr>
              <a:t>Prerequisites:</a:t>
            </a:r>
          </a:p>
          <a:p>
            <a:pPr marL="342900" indent="-342900" eaLnBrk="1" hangingPunct="1">
              <a:buAutoNum type="arabicParenR"/>
            </a:pPr>
            <a:r>
              <a:rPr lang="en-US" altLang="ru-RU" sz="1800" dirty="0" smtClean="0">
                <a:solidFill>
                  <a:schemeClr val="tx1"/>
                </a:solidFill>
                <a:latin typeface="+mn-lt"/>
              </a:rPr>
              <a:t>Beacons are placed behind display with some goods </a:t>
            </a:r>
          </a:p>
          <a:p>
            <a:pPr marL="342900" indent="-342900" eaLnBrk="1" hangingPunct="1">
              <a:buAutoNum type="arabicParenR"/>
            </a:pPr>
            <a:r>
              <a:rPr lang="en-US" altLang="ru-RU" sz="1800" dirty="0">
                <a:solidFill>
                  <a:schemeClr val="tx1"/>
                </a:solidFill>
                <a:latin typeface="+mn-lt"/>
              </a:rPr>
              <a:t>U</a:t>
            </a:r>
            <a:r>
              <a:rPr lang="en-US" altLang="ru-RU" sz="1800" dirty="0" smtClean="0">
                <a:solidFill>
                  <a:schemeClr val="tx1"/>
                </a:solidFill>
                <a:latin typeface="+mn-lt"/>
              </a:rPr>
              <a:t>ser has downloaded and installed mobile app, then run it in background  	</a:t>
            </a:r>
            <a:endParaRPr lang="en-US" altLang="ru-RU" sz="1800" dirty="0">
              <a:solidFill>
                <a:schemeClr val="tx1"/>
              </a:solidFill>
              <a:latin typeface="+mn-lt"/>
            </a:endParaRPr>
          </a:p>
        </p:txBody>
      </p:sp>
      <p:sp>
        <p:nvSpPr>
          <p:cNvPr id="18" name="Title 10"/>
          <p:cNvSpPr txBox="1">
            <a:spLocks/>
          </p:cNvSpPr>
          <p:nvPr/>
        </p:nvSpPr>
        <p:spPr bwMode="auto">
          <a:xfrm>
            <a:off x="4788024" y="2167256"/>
            <a:ext cx="4597276" cy="26076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lvl1pPr algn="l" rtl="0" eaLnBrk="0" fontAlgn="base" hangingPunct="0">
              <a:spcBef>
                <a:spcPct val="0"/>
              </a:spcBef>
              <a:spcAft>
                <a:spcPct val="0"/>
              </a:spcAft>
              <a:defRPr sz="2400" kern="1200">
                <a:solidFill>
                  <a:schemeClr val="bg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a:lstStyle>
          <a:p>
            <a:pPr eaLnBrk="1" hangingPunct="1"/>
            <a:r>
              <a:rPr lang="en-US" altLang="ru-RU" sz="1800" dirty="0" smtClean="0">
                <a:solidFill>
                  <a:schemeClr val="tx1"/>
                </a:solidFill>
                <a:latin typeface="+mn-lt"/>
              </a:rPr>
              <a:t>Use Case:</a:t>
            </a:r>
          </a:p>
          <a:p>
            <a:pPr marL="342900" indent="-342900" eaLnBrk="1" hangingPunct="1">
              <a:buAutoNum type="arabicParenR"/>
            </a:pPr>
            <a:r>
              <a:rPr lang="en-US" altLang="ru-RU" sz="1800" dirty="0" smtClean="0">
                <a:solidFill>
                  <a:schemeClr val="tx1"/>
                </a:solidFill>
                <a:latin typeface="+mn-lt"/>
              </a:rPr>
              <a:t>Customer stands near display with some goods for relatively long period of time (like &gt;1 min) or comes by this stand several times in 10 min </a:t>
            </a:r>
          </a:p>
          <a:p>
            <a:pPr marL="342900" indent="-342900" eaLnBrk="1" hangingPunct="1">
              <a:buAutoNum type="arabicParenR"/>
            </a:pPr>
            <a:r>
              <a:rPr lang="en-US" altLang="ru-RU" sz="1800" dirty="0" smtClean="0">
                <a:solidFill>
                  <a:schemeClr val="tx1"/>
                </a:solidFill>
                <a:latin typeface="+mn-lt"/>
              </a:rPr>
              <a:t>Shop Assistant get notification about that so he/she can come and offer help/advice to the customer</a:t>
            </a:r>
          </a:p>
          <a:p>
            <a:pPr marL="342900" indent="-342900" eaLnBrk="1" hangingPunct="1">
              <a:buAutoNum type="arabicParenR"/>
            </a:pPr>
            <a:endParaRPr lang="en-US" altLang="ru-RU" sz="1600" dirty="0">
              <a:solidFill>
                <a:schemeClr val="tx1"/>
              </a:solidFill>
              <a:latin typeface="+mn-lt"/>
            </a:endParaRPr>
          </a:p>
        </p:txBody>
      </p:sp>
      <p:pic>
        <p:nvPicPr>
          <p:cNvPr id="19" name="Picture 2" descr="http://www.thesundaytimes.co.uk/sto/multimedia/dynamic/00319/ITC_319033k.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2182178"/>
            <a:ext cx="4317124" cy="287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584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At a Storehouse: Expiration Dates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0"/>
          <p:cNvSpPr txBox="1">
            <a:spLocks/>
          </p:cNvSpPr>
          <p:nvPr/>
        </p:nvSpPr>
        <p:spPr bwMode="auto">
          <a:xfrm>
            <a:off x="251520" y="908720"/>
            <a:ext cx="8568952" cy="15304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lvl1pPr algn="l" rtl="0" eaLnBrk="0" fontAlgn="base" hangingPunct="0">
              <a:spcBef>
                <a:spcPct val="0"/>
              </a:spcBef>
              <a:spcAft>
                <a:spcPct val="0"/>
              </a:spcAft>
              <a:defRPr sz="2400" kern="1200">
                <a:solidFill>
                  <a:schemeClr val="bg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a:lstStyle>
          <a:p>
            <a:pPr eaLnBrk="1" hangingPunct="1"/>
            <a:r>
              <a:rPr lang="en-US" altLang="ru-RU" sz="1800" dirty="0" smtClean="0">
                <a:solidFill>
                  <a:schemeClr val="tx1"/>
                </a:solidFill>
                <a:latin typeface="+mn-lt"/>
              </a:rPr>
              <a:t>Prerequisites:</a:t>
            </a:r>
          </a:p>
          <a:p>
            <a:pPr marL="342900" indent="-342900" eaLnBrk="1" hangingPunct="1">
              <a:buAutoNum type="arabicParenR"/>
            </a:pPr>
            <a:r>
              <a:rPr lang="en-US" altLang="ru-RU" sz="1800" dirty="0" smtClean="0">
                <a:solidFill>
                  <a:schemeClr val="tx1"/>
                </a:solidFill>
                <a:latin typeface="+mn-lt"/>
              </a:rPr>
              <a:t>Beacon is placed on each shelve where particular batch of goods with the same expiration date is stored</a:t>
            </a:r>
          </a:p>
          <a:p>
            <a:pPr marL="342900" indent="-342900" eaLnBrk="1" hangingPunct="1">
              <a:buAutoNum type="arabicParenR"/>
            </a:pPr>
            <a:r>
              <a:rPr lang="en-US" altLang="ru-RU" sz="1800" dirty="0" smtClean="0">
                <a:solidFill>
                  <a:schemeClr val="tx1"/>
                </a:solidFill>
                <a:latin typeface="+mn-lt"/>
              </a:rPr>
              <a:t>Beacon is programmed so to advertise expiration date (major/minor values)  </a:t>
            </a:r>
          </a:p>
          <a:p>
            <a:pPr marL="342900" indent="-342900" eaLnBrk="1" hangingPunct="1">
              <a:buAutoNum type="arabicParenR"/>
            </a:pPr>
            <a:r>
              <a:rPr lang="en-US" altLang="ru-RU" sz="1800" dirty="0" smtClean="0">
                <a:solidFill>
                  <a:schemeClr val="tx1"/>
                </a:solidFill>
                <a:latin typeface="+mn-lt"/>
              </a:rPr>
              <a:t>Storekeepers have mobile app installed	</a:t>
            </a:r>
            <a:endParaRPr lang="en-US" altLang="ru-RU" sz="1800" dirty="0">
              <a:solidFill>
                <a:schemeClr val="tx1"/>
              </a:solidFill>
              <a:latin typeface="+mn-lt"/>
            </a:endParaRPr>
          </a:p>
        </p:txBody>
      </p:sp>
      <p:sp>
        <p:nvSpPr>
          <p:cNvPr id="13" name="Title 10"/>
          <p:cNvSpPr txBox="1">
            <a:spLocks/>
          </p:cNvSpPr>
          <p:nvPr/>
        </p:nvSpPr>
        <p:spPr bwMode="auto">
          <a:xfrm>
            <a:off x="4793946" y="2759585"/>
            <a:ext cx="4705654" cy="23613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lvl1pPr algn="l" rtl="0" eaLnBrk="0" fontAlgn="base" hangingPunct="0">
              <a:spcBef>
                <a:spcPct val="0"/>
              </a:spcBef>
              <a:spcAft>
                <a:spcPct val="0"/>
              </a:spcAft>
              <a:defRPr sz="2400" kern="1200">
                <a:solidFill>
                  <a:schemeClr val="bg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a:lstStyle>
          <a:p>
            <a:pPr eaLnBrk="1" hangingPunct="1"/>
            <a:r>
              <a:rPr lang="en-US" altLang="ru-RU" sz="1800" dirty="0" smtClean="0">
                <a:solidFill>
                  <a:schemeClr val="tx1"/>
                </a:solidFill>
                <a:latin typeface="+mn-lt"/>
              </a:rPr>
              <a:t>Use Case:</a:t>
            </a:r>
          </a:p>
          <a:p>
            <a:pPr marL="342900" indent="-342900" eaLnBrk="1" hangingPunct="1">
              <a:buAutoNum type="arabicParenR"/>
            </a:pPr>
            <a:r>
              <a:rPr lang="en-US" altLang="ru-RU" sz="1800" dirty="0" smtClean="0">
                <a:solidFill>
                  <a:schemeClr val="tx1"/>
                </a:solidFill>
                <a:latin typeface="+mn-lt"/>
              </a:rPr>
              <a:t>Storekeeper passes by stands and shelves with goods  </a:t>
            </a:r>
          </a:p>
          <a:p>
            <a:pPr marL="342900" indent="-342900" eaLnBrk="1" hangingPunct="1">
              <a:buAutoNum type="arabicParenR"/>
            </a:pPr>
            <a:r>
              <a:rPr lang="en-US" altLang="ru-RU" sz="1800" dirty="0" smtClean="0">
                <a:solidFill>
                  <a:schemeClr val="tx1"/>
                </a:solidFill>
                <a:latin typeface="+mn-lt"/>
              </a:rPr>
              <a:t>As soon as mobile app discovers beacon which advertises expiration date close to current date (configurable range) it gives some signal (audio/video). It helps to identify expired goods.  </a:t>
            </a:r>
            <a:endParaRPr lang="en-US" altLang="ru-RU" sz="1800" dirty="0">
              <a:solidFill>
                <a:schemeClr val="tx1"/>
              </a:solidFill>
              <a:latin typeface="+mn-lt"/>
            </a:endParaRPr>
          </a:p>
        </p:txBody>
      </p:sp>
      <p:pic>
        <p:nvPicPr>
          <p:cNvPr id="14" name="Picture 2" descr="http://blog.lib.umn.edu/victor/hereandthere/Images/Storehouse-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89" y="2759585"/>
            <a:ext cx="4140460" cy="310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240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At a Museum Hall: Guidance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0"/>
          <p:cNvSpPr txBox="1">
            <a:spLocks/>
          </p:cNvSpPr>
          <p:nvPr/>
        </p:nvSpPr>
        <p:spPr bwMode="auto">
          <a:xfrm>
            <a:off x="7130371" y="953892"/>
            <a:ext cx="4693329" cy="15304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lvl1pPr algn="l" rtl="0" eaLnBrk="0" fontAlgn="base" hangingPunct="0">
              <a:spcBef>
                <a:spcPct val="0"/>
              </a:spcBef>
              <a:spcAft>
                <a:spcPct val="0"/>
              </a:spcAft>
              <a:defRPr sz="2400" kern="1200">
                <a:solidFill>
                  <a:schemeClr val="bg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a:lstStyle>
          <a:p>
            <a:pPr eaLnBrk="1" hangingPunct="1"/>
            <a:r>
              <a:rPr lang="en-US" altLang="ru-RU" sz="1800" dirty="0" smtClean="0">
                <a:solidFill>
                  <a:schemeClr val="tx1"/>
                </a:solidFill>
                <a:latin typeface="+mn-lt"/>
              </a:rPr>
              <a:t>Prerequisites:</a:t>
            </a:r>
          </a:p>
          <a:p>
            <a:pPr marL="342900" indent="-342900" eaLnBrk="1" hangingPunct="1">
              <a:buAutoNum type="arabicParenR"/>
            </a:pPr>
            <a:r>
              <a:rPr lang="en-US" altLang="ru-RU" sz="1800" dirty="0" smtClean="0">
                <a:solidFill>
                  <a:schemeClr val="tx1"/>
                </a:solidFill>
                <a:latin typeface="+mn-lt"/>
              </a:rPr>
              <a:t>Beacons are placed near some pieces of art </a:t>
            </a:r>
          </a:p>
          <a:p>
            <a:pPr marL="342900" indent="-342900" eaLnBrk="1" hangingPunct="1">
              <a:buAutoNum type="arabicParenR"/>
            </a:pPr>
            <a:r>
              <a:rPr lang="en-US" altLang="ru-RU" sz="1800" dirty="0">
                <a:solidFill>
                  <a:schemeClr val="tx1"/>
                </a:solidFill>
                <a:latin typeface="+mn-lt"/>
              </a:rPr>
              <a:t>U</a:t>
            </a:r>
            <a:r>
              <a:rPr lang="en-US" altLang="ru-RU" sz="1800" dirty="0" smtClean="0">
                <a:solidFill>
                  <a:schemeClr val="tx1"/>
                </a:solidFill>
                <a:latin typeface="+mn-lt"/>
              </a:rPr>
              <a:t>ser has downloaded and installed mobile app prior to exploring the exhibition  	</a:t>
            </a:r>
            <a:endParaRPr lang="en-US" altLang="ru-RU" sz="1800" dirty="0">
              <a:solidFill>
                <a:schemeClr val="tx1"/>
              </a:solidFill>
              <a:latin typeface="+mn-lt"/>
            </a:endParaRPr>
          </a:p>
        </p:txBody>
      </p:sp>
      <p:sp>
        <p:nvSpPr>
          <p:cNvPr id="16" name="Title 10"/>
          <p:cNvSpPr txBox="1">
            <a:spLocks/>
          </p:cNvSpPr>
          <p:nvPr/>
        </p:nvSpPr>
        <p:spPr bwMode="auto">
          <a:xfrm>
            <a:off x="360784" y="3963174"/>
            <a:ext cx="6433716" cy="23613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lvl1pPr algn="l" rtl="0" eaLnBrk="0" fontAlgn="base" hangingPunct="0">
              <a:spcBef>
                <a:spcPct val="0"/>
              </a:spcBef>
              <a:spcAft>
                <a:spcPct val="0"/>
              </a:spcAft>
              <a:defRPr sz="2400" kern="1200">
                <a:solidFill>
                  <a:schemeClr val="bg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a:lstStyle>
          <a:p>
            <a:pPr eaLnBrk="1" hangingPunct="1"/>
            <a:r>
              <a:rPr lang="en-US" altLang="ru-RU" sz="1800" dirty="0" smtClean="0">
                <a:solidFill>
                  <a:schemeClr val="tx1"/>
                </a:solidFill>
                <a:latin typeface="+mn-lt"/>
              </a:rPr>
              <a:t>Use Case:</a:t>
            </a:r>
          </a:p>
          <a:p>
            <a:pPr marL="342900" indent="-342900" eaLnBrk="1" hangingPunct="1">
              <a:buAutoNum type="arabicParenR"/>
            </a:pPr>
            <a:r>
              <a:rPr lang="en-US" altLang="ru-RU" sz="1800" dirty="0" smtClean="0">
                <a:solidFill>
                  <a:schemeClr val="tx1"/>
                </a:solidFill>
                <a:latin typeface="+mn-lt"/>
              </a:rPr>
              <a:t>Visitor stands near some picture/sculpture</a:t>
            </a:r>
          </a:p>
          <a:p>
            <a:pPr marL="342900" indent="-342900" eaLnBrk="1" hangingPunct="1">
              <a:buAutoNum type="arabicParenR"/>
            </a:pPr>
            <a:r>
              <a:rPr lang="en-US" altLang="ru-RU" sz="1800" dirty="0" smtClean="0">
                <a:solidFill>
                  <a:schemeClr val="tx1"/>
                </a:solidFill>
                <a:latin typeface="+mn-lt"/>
              </a:rPr>
              <a:t>Media Content with some audio/video information connected with this particular piece of art </a:t>
            </a:r>
            <a:r>
              <a:rPr lang="en-US" altLang="ru-RU" sz="1800" dirty="0">
                <a:solidFill>
                  <a:schemeClr val="tx1"/>
                </a:solidFill>
                <a:latin typeface="+mn-lt"/>
              </a:rPr>
              <a:t>i</a:t>
            </a:r>
            <a:r>
              <a:rPr lang="en-US" altLang="ru-RU" sz="1800" dirty="0" smtClean="0">
                <a:solidFill>
                  <a:schemeClr val="tx1"/>
                </a:solidFill>
                <a:latin typeface="+mn-lt"/>
              </a:rPr>
              <a:t>s automatically delivered to his/her smartphone from the server.</a:t>
            </a:r>
            <a:endParaRPr lang="en-US" altLang="ru-RU" sz="1800" dirty="0" smtClean="0">
              <a:latin typeface="+mn-lt"/>
            </a:endParaRPr>
          </a:p>
          <a:p>
            <a:pPr marL="342900" lvl="1" indent="-342900" algn="l" eaLnBrk="1" hangingPunct="1">
              <a:buAutoNum type="arabicParenR" startAt="3"/>
            </a:pPr>
            <a:r>
              <a:rPr lang="en-US" altLang="ru-RU" sz="1800" dirty="0" smtClean="0">
                <a:latin typeface="+mn-lt"/>
                <a:ea typeface="+mj-ea"/>
                <a:cs typeface="Arial" pitchFamily="34" charset="0"/>
              </a:rPr>
              <a:t>Some statistics is can be gathered and sent to the server (like how many people passed by this exhibit, how many of them opened the delivered content, etc.) </a:t>
            </a: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5603" y="2662487"/>
            <a:ext cx="3464236" cy="3287175"/>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6684" y="897196"/>
            <a:ext cx="4536504" cy="3017982"/>
          </a:xfrm>
          <a:prstGeom prst="rect">
            <a:avLst/>
          </a:prstGeom>
        </p:spPr>
      </p:pic>
    </p:spTree>
    <p:extLst>
      <p:ext uri="{BB962C8B-B14F-4D97-AF65-F5344CB8AC3E}">
        <p14:creationId xmlns:p14="http://schemas.microsoft.com/office/powerpoint/2010/main" val="13853502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At a Gym: Data from Sensors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images.gizmag.com/hero/blue-s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666" y="1078391"/>
            <a:ext cx="5048250" cy="28384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0"/>
          <p:cNvSpPr txBox="1">
            <a:spLocks/>
          </p:cNvSpPr>
          <p:nvPr/>
        </p:nvSpPr>
        <p:spPr bwMode="auto">
          <a:xfrm>
            <a:off x="4888114" y="1268760"/>
            <a:ext cx="4075872" cy="8840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lvl1pPr algn="l" rtl="0" eaLnBrk="0" fontAlgn="base" hangingPunct="0">
              <a:spcBef>
                <a:spcPct val="0"/>
              </a:spcBef>
              <a:spcAft>
                <a:spcPct val="0"/>
              </a:spcAft>
              <a:defRPr sz="2400" kern="1200">
                <a:solidFill>
                  <a:schemeClr val="bg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a:lstStyle>
          <a:p>
            <a:pPr eaLnBrk="1" hangingPunct="1"/>
            <a:r>
              <a:rPr lang="en-US" altLang="ru-RU" sz="1600" dirty="0" smtClean="0">
                <a:solidFill>
                  <a:schemeClr val="tx1"/>
                </a:solidFill>
                <a:latin typeface="+mn-lt"/>
              </a:rPr>
              <a:t>Prerequisites:</a:t>
            </a:r>
          </a:p>
          <a:p>
            <a:pPr marL="342900" indent="-342900" eaLnBrk="1" hangingPunct="1">
              <a:buAutoNum type="arabicParenR"/>
            </a:pPr>
            <a:r>
              <a:rPr lang="en-US" altLang="ru-RU" sz="1600" dirty="0" smtClean="0">
                <a:solidFill>
                  <a:schemeClr val="tx1"/>
                </a:solidFill>
                <a:latin typeface="+mn-lt"/>
              </a:rPr>
              <a:t>Special BLE sensors are placed on gym bike or other fitness device	</a:t>
            </a:r>
            <a:endParaRPr lang="en-US" altLang="ru-RU" sz="1600" dirty="0">
              <a:solidFill>
                <a:schemeClr val="tx1"/>
              </a:solidFill>
              <a:latin typeface="+mn-lt"/>
            </a:endParaRPr>
          </a:p>
        </p:txBody>
      </p:sp>
      <p:sp>
        <p:nvSpPr>
          <p:cNvPr id="14" name="Title 10"/>
          <p:cNvSpPr txBox="1">
            <a:spLocks/>
          </p:cNvSpPr>
          <p:nvPr/>
        </p:nvSpPr>
        <p:spPr bwMode="auto">
          <a:xfrm>
            <a:off x="4843530" y="2095995"/>
            <a:ext cx="4120456" cy="1376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6000" tIns="72000" rIns="126000" bIns="72000" numCol="1" anchor="t" anchorCtr="0" compatLnSpc="1">
            <a:prstTxWarp prst="textNoShape">
              <a:avLst/>
            </a:prstTxWarp>
            <a:spAutoFit/>
          </a:bodyPr>
          <a:lstStyle>
            <a:lvl1pPr algn="l" rtl="0" eaLnBrk="0" fontAlgn="base" hangingPunct="0">
              <a:spcBef>
                <a:spcPct val="0"/>
              </a:spcBef>
              <a:spcAft>
                <a:spcPct val="0"/>
              </a:spcAft>
              <a:defRPr sz="2400" kern="1200">
                <a:solidFill>
                  <a:schemeClr val="bg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a:lstStyle>
          <a:p>
            <a:pPr eaLnBrk="1" hangingPunct="1"/>
            <a:r>
              <a:rPr lang="en-US" altLang="ru-RU" sz="1600" dirty="0" smtClean="0">
                <a:solidFill>
                  <a:schemeClr val="tx1"/>
                </a:solidFill>
                <a:latin typeface="+mn-lt"/>
              </a:rPr>
              <a:t>Use Case:</a:t>
            </a:r>
          </a:p>
          <a:p>
            <a:pPr marL="342900" indent="-342900" eaLnBrk="1" hangingPunct="1">
              <a:buAutoNum type="arabicParenR"/>
            </a:pPr>
            <a:r>
              <a:rPr lang="en-US" altLang="ru-RU" sz="1600" dirty="0" smtClean="0">
                <a:solidFill>
                  <a:schemeClr val="tx1"/>
                </a:solidFill>
                <a:latin typeface="+mn-lt"/>
              </a:rPr>
              <a:t>User does some training on device</a:t>
            </a:r>
          </a:p>
          <a:p>
            <a:pPr marL="342900" indent="-342900" eaLnBrk="1" hangingPunct="1">
              <a:buAutoNum type="arabicParenR"/>
            </a:pPr>
            <a:r>
              <a:rPr lang="en-US" altLang="ru-RU" sz="1600" dirty="0" smtClean="0">
                <a:solidFill>
                  <a:schemeClr val="tx1"/>
                </a:solidFill>
                <a:latin typeface="+mn-lt"/>
              </a:rPr>
              <a:t>Data is collected by mobile app</a:t>
            </a:r>
          </a:p>
          <a:p>
            <a:pPr marL="342900" indent="-342900" eaLnBrk="1" hangingPunct="1">
              <a:buAutoNum type="arabicParenR"/>
            </a:pPr>
            <a:r>
              <a:rPr lang="en-US" altLang="ru-RU" sz="1600" dirty="0" smtClean="0">
                <a:solidFill>
                  <a:schemeClr val="tx1"/>
                </a:solidFill>
                <a:latin typeface="+mn-lt"/>
              </a:rPr>
              <a:t>Mobile app sends data to some cloud for storage and analytics 	</a:t>
            </a:r>
            <a:endParaRPr lang="en-US" altLang="ru-RU" sz="1600" dirty="0">
              <a:solidFill>
                <a:schemeClr val="tx1"/>
              </a:solidFill>
              <a:latin typeface="+mn-lt"/>
            </a:endParaRPr>
          </a:p>
        </p:txBody>
      </p:sp>
    </p:spTree>
    <p:extLst>
      <p:ext uri="{BB962C8B-B14F-4D97-AF65-F5344CB8AC3E}">
        <p14:creationId xmlns:p14="http://schemas.microsoft.com/office/powerpoint/2010/main" val="1925610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How it can work?</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0" name="Прямоугольник 15"/>
          <p:cNvSpPr/>
          <p:nvPr/>
        </p:nvSpPr>
        <p:spPr>
          <a:xfrm>
            <a:off x="1644718" y="3437862"/>
            <a:ext cx="3672408" cy="30531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pPr>
            <a:r>
              <a:rPr lang="en-US" sz="2400" b="1" dirty="0">
                <a:solidFill>
                  <a:prstClr val="white"/>
                </a:solidFill>
              </a:rPr>
              <a:t>General idea:</a:t>
            </a:r>
          </a:p>
          <a:p>
            <a:r>
              <a:rPr lang="en-US" sz="1600" dirty="0">
                <a:solidFill>
                  <a:prstClr val="white"/>
                </a:solidFill>
              </a:rPr>
              <a:t>This system illustrates how BLE beacons can be used to deliver rich media to mobile subscribers.  Mobile devices detect the BLE beacon’s signal and pass the beacon’s ID to a web-server using a </a:t>
            </a:r>
            <a:r>
              <a:rPr lang="en-US" sz="1600" dirty="0" err="1">
                <a:solidFill>
                  <a:prstClr val="white"/>
                </a:solidFill>
              </a:rPr>
              <a:t>RESTful</a:t>
            </a:r>
            <a:r>
              <a:rPr lang="en-US" sz="1600" dirty="0">
                <a:solidFill>
                  <a:prstClr val="white"/>
                </a:solidFill>
              </a:rPr>
              <a:t> API. The web-server receives the ID and returns a link to the media which is played on the mobile. Mapping between the beacon ID and the proper media is performed via a Cloud-based interface to the CMS.</a:t>
            </a:r>
          </a:p>
        </p:txBody>
      </p:sp>
      <p:pic>
        <p:nvPicPr>
          <p:cNvPr id="41" name="Picture 5" descr="estimote-beacons-grou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644716" y="1026306"/>
            <a:ext cx="3669050" cy="2287464"/>
          </a:xfrm>
          <a:prstGeom prst="rect">
            <a:avLst/>
          </a:prstGeom>
          <a:noFill/>
          <a:extLst>
            <a:ext uri="{909E8E84-426E-40DD-AFC4-6F175D3DCCD1}">
              <a14:hiddenFill xmlns:a14="http://schemas.microsoft.com/office/drawing/2010/main">
                <a:solidFill>
                  <a:srgbClr val="FFFFFF"/>
                </a:solidFill>
              </a14:hiddenFill>
            </a:ext>
          </a:extLst>
        </p:spPr>
      </p:pic>
      <p:sp>
        <p:nvSpPr>
          <p:cNvPr id="42" name="Right Arrow 6"/>
          <p:cNvSpPr/>
          <p:nvPr/>
        </p:nvSpPr>
        <p:spPr>
          <a:xfrm>
            <a:off x="5378778" y="1729667"/>
            <a:ext cx="1294417" cy="381000"/>
          </a:xfrm>
          <a:prstGeom prst="rightArrow">
            <a:avLst>
              <a:gd name="adj1" fmla="val 50000"/>
              <a:gd name="adj2" fmla="val 7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u-RU">
              <a:solidFill>
                <a:prstClr val="white"/>
              </a:solidFill>
            </a:endParaRPr>
          </a:p>
        </p:txBody>
      </p:sp>
      <p:pic>
        <p:nvPicPr>
          <p:cNvPr id="43" name="Picture 8" descr="http://kendsnyder.com/wp-content/uploads/ri/post-2276498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80256" y="875790"/>
            <a:ext cx="877230" cy="1758652"/>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5378778" y="1216826"/>
            <a:ext cx="1294418" cy="584775"/>
          </a:xfrm>
          <a:prstGeom prst="rect">
            <a:avLst/>
          </a:prstGeom>
          <a:noFill/>
        </p:spPr>
        <p:txBody>
          <a:bodyPr wrap="square" rtlCol="0">
            <a:spAutoFit/>
          </a:bodyPr>
          <a:lstStyle/>
          <a:p>
            <a:pPr algn="ctr"/>
            <a:r>
              <a:rPr lang="en-US" sz="1600" dirty="0">
                <a:solidFill>
                  <a:prstClr val="black"/>
                </a:solidFill>
              </a:rPr>
              <a:t>A</a:t>
            </a:r>
            <a:r>
              <a:rPr lang="en-US" sz="1600" dirty="0" smtClean="0">
                <a:solidFill>
                  <a:prstClr val="black"/>
                </a:solidFill>
              </a:rPr>
              <a:t>dvertises UUID</a:t>
            </a:r>
            <a:endParaRPr lang="ru-RU" sz="1600" dirty="0">
              <a:solidFill>
                <a:prstClr val="black"/>
              </a:solidFill>
            </a:endParaRPr>
          </a:p>
        </p:txBody>
      </p:sp>
      <p:sp>
        <p:nvSpPr>
          <p:cNvPr id="45" name="TextBox 44"/>
          <p:cNvSpPr txBox="1"/>
          <p:nvPr/>
        </p:nvSpPr>
        <p:spPr>
          <a:xfrm>
            <a:off x="8259513" y="5177266"/>
            <a:ext cx="1450101" cy="584775"/>
          </a:xfrm>
          <a:prstGeom prst="rect">
            <a:avLst/>
          </a:prstGeom>
          <a:noFill/>
        </p:spPr>
        <p:txBody>
          <a:bodyPr wrap="square" rtlCol="0">
            <a:spAutoFit/>
          </a:bodyPr>
          <a:lstStyle/>
          <a:p>
            <a:pPr algn="ctr"/>
            <a:r>
              <a:rPr lang="en-US" sz="1600" dirty="0" smtClean="0">
                <a:solidFill>
                  <a:prstClr val="black"/>
                </a:solidFill>
              </a:rPr>
              <a:t>Web-server (DB &amp; CMS)</a:t>
            </a:r>
            <a:endParaRPr lang="ru-RU" sz="1600" dirty="0">
              <a:solidFill>
                <a:prstClr val="black"/>
              </a:solidFill>
            </a:endParaRPr>
          </a:p>
        </p:txBody>
      </p:sp>
      <p:sp>
        <p:nvSpPr>
          <p:cNvPr id="46" name="TextBox 45"/>
          <p:cNvSpPr txBox="1"/>
          <p:nvPr/>
        </p:nvSpPr>
        <p:spPr>
          <a:xfrm>
            <a:off x="9404062" y="1702065"/>
            <a:ext cx="1169648" cy="1077218"/>
          </a:xfrm>
          <a:prstGeom prst="rect">
            <a:avLst/>
          </a:prstGeom>
          <a:noFill/>
        </p:spPr>
        <p:txBody>
          <a:bodyPr wrap="square" rtlCol="0">
            <a:spAutoFit/>
          </a:bodyPr>
          <a:lstStyle/>
          <a:p>
            <a:r>
              <a:rPr lang="en-US" sz="1600" dirty="0" smtClean="0">
                <a:solidFill>
                  <a:prstClr val="black"/>
                </a:solidFill>
              </a:rPr>
              <a:t>HTTP response with media content link</a:t>
            </a:r>
            <a:endParaRPr lang="ru-RU" sz="1600" dirty="0">
              <a:solidFill>
                <a:prstClr val="black"/>
              </a:solidFill>
            </a:endParaRPr>
          </a:p>
        </p:txBody>
      </p:sp>
      <p:sp>
        <p:nvSpPr>
          <p:cNvPr id="47" name="TextBox 46"/>
          <p:cNvSpPr txBox="1"/>
          <p:nvPr/>
        </p:nvSpPr>
        <p:spPr>
          <a:xfrm>
            <a:off x="5556185" y="2727105"/>
            <a:ext cx="1429208" cy="830997"/>
          </a:xfrm>
          <a:prstGeom prst="rect">
            <a:avLst/>
          </a:prstGeom>
          <a:noFill/>
        </p:spPr>
        <p:txBody>
          <a:bodyPr wrap="square" rtlCol="0">
            <a:spAutoFit/>
          </a:bodyPr>
          <a:lstStyle/>
          <a:p>
            <a:pPr algn="r"/>
            <a:r>
              <a:rPr lang="en-US" sz="1600" dirty="0" smtClean="0">
                <a:solidFill>
                  <a:prstClr val="black"/>
                </a:solidFill>
              </a:rPr>
              <a:t>HTTP request with UUID and additional data</a:t>
            </a:r>
            <a:endParaRPr lang="ru-RU" sz="1600" dirty="0">
              <a:solidFill>
                <a:prstClr val="black"/>
              </a:solidFill>
            </a:endParaRPr>
          </a:p>
        </p:txBody>
      </p:sp>
      <p:sp>
        <p:nvSpPr>
          <p:cNvPr id="48" name="TextBox 47"/>
          <p:cNvSpPr txBox="1"/>
          <p:nvPr/>
        </p:nvSpPr>
        <p:spPr>
          <a:xfrm>
            <a:off x="5636757" y="6147298"/>
            <a:ext cx="2249993" cy="338554"/>
          </a:xfrm>
          <a:prstGeom prst="rect">
            <a:avLst/>
          </a:prstGeom>
          <a:noFill/>
        </p:spPr>
        <p:txBody>
          <a:bodyPr wrap="square" rtlCol="0">
            <a:spAutoFit/>
          </a:bodyPr>
          <a:lstStyle/>
          <a:p>
            <a:r>
              <a:rPr lang="en-US" sz="1600" dirty="0" smtClean="0">
                <a:solidFill>
                  <a:prstClr val="black"/>
                </a:solidFill>
              </a:rPr>
              <a:t>Web-interface to CMS</a:t>
            </a:r>
            <a:endParaRPr lang="ru-RU" sz="1600" dirty="0">
              <a:solidFill>
                <a:prstClr val="black"/>
              </a:solidFill>
            </a:endParaRPr>
          </a:p>
        </p:txBody>
      </p:sp>
      <p:sp>
        <p:nvSpPr>
          <p:cNvPr id="49" name="Bent-Up Arrow 21"/>
          <p:cNvSpPr/>
          <p:nvPr/>
        </p:nvSpPr>
        <p:spPr>
          <a:xfrm rot="16200000">
            <a:off x="8369584" y="1885716"/>
            <a:ext cx="1315741" cy="75321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0" name="Bent-Up Arrow 22"/>
          <p:cNvSpPr/>
          <p:nvPr/>
        </p:nvSpPr>
        <p:spPr>
          <a:xfrm rot="5400000">
            <a:off x="7081693" y="2621378"/>
            <a:ext cx="921841" cy="111444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1" name="Left-Up Arrow 24"/>
          <p:cNvSpPr/>
          <p:nvPr/>
        </p:nvSpPr>
        <p:spPr>
          <a:xfrm rot="10800000">
            <a:off x="6332481" y="4272743"/>
            <a:ext cx="1767354" cy="4762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pic>
        <p:nvPicPr>
          <p:cNvPr id="52" name="Рисунок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8355" y="2540017"/>
            <a:ext cx="3076575" cy="3076575"/>
          </a:xfrm>
          <a:prstGeom prst="rect">
            <a:avLst/>
          </a:prstGeom>
        </p:spPr>
      </p:pic>
      <p:pic>
        <p:nvPicPr>
          <p:cNvPr id="53" name="Рисунок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7119" y="891438"/>
            <a:ext cx="1161938" cy="1752430"/>
          </a:xfrm>
          <a:prstGeom prst="rect">
            <a:avLst/>
          </a:prstGeom>
        </p:spPr>
      </p:pic>
      <p:pic>
        <p:nvPicPr>
          <p:cNvPr id="54"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53402" y="4755945"/>
            <a:ext cx="2642653" cy="1391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249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Some Technical Details of Solution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2" name="Рисунок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7145" y="5561115"/>
            <a:ext cx="2038438" cy="649752"/>
          </a:xfrm>
          <a:prstGeom prst="rect">
            <a:avLst/>
          </a:prstGeom>
        </p:spPr>
      </p:pic>
      <p:pic>
        <p:nvPicPr>
          <p:cNvPr id="13" name="Picture 2" descr="https://community.estimote.com/hc/en-us/article_attachments/200797988/Zrzut_ekranu_2014-06-04_o_17.39.4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1052737"/>
            <a:ext cx="3816424" cy="2833211"/>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2231740" y="908720"/>
            <a:ext cx="0" cy="32403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343118" y="4029690"/>
            <a:ext cx="699930" cy="0"/>
          </a:xfrm>
          <a:prstGeom prst="straightConnector1">
            <a:avLst/>
          </a:prstGeom>
          <a:ln w="635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496463" y="4029690"/>
            <a:ext cx="676606" cy="0"/>
          </a:xfrm>
          <a:prstGeom prst="straightConnector1">
            <a:avLst/>
          </a:prstGeom>
          <a:ln w="63500">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4896" y="4181393"/>
            <a:ext cx="1368152" cy="307777"/>
          </a:xfrm>
          <a:prstGeom prst="rect">
            <a:avLst/>
          </a:prstGeom>
          <a:noFill/>
        </p:spPr>
        <p:txBody>
          <a:bodyPr wrap="square" rtlCol="0">
            <a:spAutoFit/>
          </a:bodyPr>
          <a:lstStyle/>
          <a:p>
            <a:r>
              <a:rPr lang="en-US" sz="1400" dirty="0" smtClean="0"/>
              <a:t>RSSI threshold</a:t>
            </a:r>
            <a:endParaRPr lang="ru-RU" sz="1400" dirty="0"/>
          </a:p>
        </p:txBody>
      </p:sp>
      <p:cxnSp>
        <p:nvCxnSpPr>
          <p:cNvPr id="18" name="Straight Arrow Connector 17"/>
          <p:cNvCxnSpPr/>
          <p:nvPr/>
        </p:nvCxnSpPr>
        <p:spPr>
          <a:xfrm flipV="1">
            <a:off x="3158923" y="3698274"/>
            <a:ext cx="0" cy="186284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032655" y="5418779"/>
            <a:ext cx="770485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95094" y="4235684"/>
            <a:ext cx="0" cy="136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96100" y="4235684"/>
            <a:ext cx="0" cy="136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874684" y="4263175"/>
            <a:ext cx="0" cy="136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93295" y="4277018"/>
            <a:ext cx="0" cy="136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95093" y="4629694"/>
            <a:ext cx="90100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911029" y="4652525"/>
            <a:ext cx="88226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158923" y="5418626"/>
            <a:ext cx="143617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65073" y="5418626"/>
            <a:ext cx="2445956" cy="15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Down Arrow 27"/>
          <p:cNvSpPr/>
          <p:nvPr/>
        </p:nvSpPr>
        <p:spPr>
          <a:xfrm flipV="1">
            <a:off x="4911234" y="5717762"/>
            <a:ext cx="304279" cy="324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Down Arrow 28"/>
          <p:cNvSpPr/>
          <p:nvPr/>
        </p:nvSpPr>
        <p:spPr>
          <a:xfrm flipV="1">
            <a:off x="8200022" y="5698659"/>
            <a:ext cx="304279" cy="324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4209380" y="6029327"/>
            <a:ext cx="1368152" cy="307777"/>
          </a:xfrm>
          <a:prstGeom prst="rect">
            <a:avLst/>
          </a:prstGeom>
          <a:noFill/>
        </p:spPr>
        <p:txBody>
          <a:bodyPr wrap="square" rtlCol="0">
            <a:spAutoFit/>
          </a:bodyPr>
          <a:lstStyle/>
          <a:p>
            <a:r>
              <a:rPr lang="en-US" sz="1400" dirty="0" smtClean="0"/>
              <a:t>Scanning period</a:t>
            </a:r>
            <a:endParaRPr lang="ru-RU" sz="1400" dirty="0"/>
          </a:p>
        </p:txBody>
      </p:sp>
      <p:sp>
        <p:nvSpPr>
          <p:cNvPr id="31" name="TextBox 30"/>
          <p:cNvSpPr txBox="1"/>
          <p:nvPr/>
        </p:nvSpPr>
        <p:spPr>
          <a:xfrm>
            <a:off x="7735790" y="6029326"/>
            <a:ext cx="1368152" cy="307777"/>
          </a:xfrm>
          <a:prstGeom prst="rect">
            <a:avLst/>
          </a:prstGeom>
          <a:noFill/>
        </p:spPr>
        <p:txBody>
          <a:bodyPr wrap="square" rtlCol="0">
            <a:spAutoFit/>
          </a:bodyPr>
          <a:lstStyle/>
          <a:p>
            <a:r>
              <a:rPr lang="en-US" sz="1400" dirty="0" smtClean="0"/>
              <a:t>Scanning period</a:t>
            </a:r>
            <a:endParaRPr lang="ru-RU" sz="1400" dirty="0"/>
          </a:p>
        </p:txBody>
      </p:sp>
      <p:sp>
        <p:nvSpPr>
          <p:cNvPr id="32" name="Down Arrow 31"/>
          <p:cNvSpPr/>
          <p:nvPr/>
        </p:nvSpPr>
        <p:spPr>
          <a:xfrm flipV="1">
            <a:off x="6561047" y="5698659"/>
            <a:ext cx="304279" cy="324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p:cNvSpPr txBox="1"/>
          <p:nvPr/>
        </p:nvSpPr>
        <p:spPr>
          <a:xfrm>
            <a:off x="6128642" y="6034792"/>
            <a:ext cx="1144995" cy="307777"/>
          </a:xfrm>
          <a:prstGeom prst="rect">
            <a:avLst/>
          </a:prstGeom>
          <a:noFill/>
        </p:spPr>
        <p:txBody>
          <a:bodyPr wrap="square" rtlCol="0">
            <a:spAutoFit/>
          </a:bodyPr>
          <a:lstStyle/>
          <a:p>
            <a:r>
              <a:rPr lang="en-US" sz="1400" dirty="0" smtClean="0"/>
              <a:t>Pause period</a:t>
            </a:r>
            <a:endParaRPr lang="ru-RU" sz="1400" dirty="0"/>
          </a:p>
        </p:txBody>
      </p:sp>
      <p:sp>
        <p:nvSpPr>
          <p:cNvPr id="34" name="Left Brace 33"/>
          <p:cNvSpPr/>
          <p:nvPr/>
        </p:nvSpPr>
        <p:spPr>
          <a:xfrm rot="16200000">
            <a:off x="4952429" y="5104669"/>
            <a:ext cx="186334" cy="891312"/>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5" name="Left Brace 34"/>
          <p:cNvSpPr/>
          <p:nvPr/>
        </p:nvSpPr>
        <p:spPr>
          <a:xfrm rot="16200000">
            <a:off x="8264045" y="5103142"/>
            <a:ext cx="186334" cy="891312"/>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6" name="Left Brace 35"/>
          <p:cNvSpPr/>
          <p:nvPr/>
        </p:nvSpPr>
        <p:spPr>
          <a:xfrm rot="16200000">
            <a:off x="6620291" y="4338910"/>
            <a:ext cx="161699" cy="241977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7" name="Straight Connector 36"/>
          <p:cNvCxnSpPr/>
          <p:nvPr/>
        </p:nvCxnSpPr>
        <p:spPr>
          <a:xfrm>
            <a:off x="8802868" y="5418626"/>
            <a:ext cx="1563496" cy="15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0044" y="1052737"/>
            <a:ext cx="3820348" cy="2308324"/>
          </a:xfrm>
          <a:prstGeom prst="rect">
            <a:avLst/>
          </a:prstGeom>
        </p:spPr>
        <p:txBody>
          <a:bodyPr wrap="square">
            <a:spAutoFit/>
          </a:bodyPr>
          <a:lstStyle/>
          <a:p>
            <a:r>
              <a:rPr lang="en-US" dirty="0"/>
              <a:t>Beacons can be detected on distance up to 70 m. Received signal strength indication (RSSI) depends on the proximity of the beacon. By configuring RSSI threshold you can adjust approximate distance between mobile device and the beacon where beacon will be detected</a:t>
            </a:r>
            <a:endParaRPr lang="ru-RU" dirty="0"/>
          </a:p>
        </p:txBody>
      </p:sp>
      <p:sp>
        <p:nvSpPr>
          <p:cNvPr id="39" name="Rectangle 38"/>
          <p:cNvSpPr/>
          <p:nvPr/>
        </p:nvSpPr>
        <p:spPr>
          <a:xfrm>
            <a:off x="9129540" y="3427455"/>
            <a:ext cx="2217950" cy="1477328"/>
          </a:xfrm>
          <a:prstGeom prst="rect">
            <a:avLst/>
          </a:prstGeom>
        </p:spPr>
        <p:txBody>
          <a:bodyPr wrap="square">
            <a:spAutoFit/>
          </a:bodyPr>
          <a:lstStyle/>
          <a:p>
            <a:r>
              <a:rPr lang="en-US" dirty="0"/>
              <a:t>Diagram which shows how mobile device detects beacons. Both periods are configurable via CMS</a:t>
            </a:r>
            <a:endParaRPr lang="ru-RU" dirty="0"/>
          </a:p>
        </p:txBody>
      </p:sp>
    </p:spTree>
    <p:extLst>
      <p:ext uri="{BB962C8B-B14F-4D97-AF65-F5344CB8AC3E}">
        <p14:creationId xmlns:p14="http://schemas.microsoft.com/office/powerpoint/2010/main" val="2066546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BLE </a:t>
            </a:r>
            <a:r>
              <a:rPr lang="en-US" sz="3600" dirty="0" smtClean="0"/>
              <a:t>Discovery: Initialization</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426099" y="1088697"/>
            <a:ext cx="9318577"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btManager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(BluetoothManager)getSystemService(Context.</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BLUETOOTH_SERVICE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btAdapter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btManager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.getAdapter();</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btScanner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btAdapter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.getBluetoothLeScanner();</a:t>
            </a:r>
            <a:endPar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smtClean="0">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ru-RU" sz="16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360784" y="2119748"/>
            <a:ext cx="9688871"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if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btAdapter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null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&amp;&amp; !</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btAdapter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.isEnabled())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Intent enableIntent = </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Intent(BluetoothAdapter.</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ACTION_REQUEST_ENABLE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startActivityForResult(enableIntent,</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REQUEST_ENABLE_BT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673180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BLE </a:t>
            </a:r>
            <a:r>
              <a:rPr lang="en-US" sz="3600" dirty="0" smtClean="0"/>
              <a:t>Discovery: Permissions</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554783" y="1067506"/>
            <a:ext cx="11194402"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Make sure we have access coarse location enabled, if not, prompt the user to enable it</a:t>
            </a:r>
            <a:b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if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this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.checkSelfPermission(Manifest.permission.</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ACCESS_COARSE_LOCATION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PackageManager.</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PERMISSION_GRANTED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final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AlertDialog.Builder builder = </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AlertDialog.Builder(</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this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builder.setTitle(</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"This app needs location access"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builder.setMessage(</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"Please grant location access so this app can detect peripherals."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builder.setPositiveButton(android.R.string.</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ok</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null</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builder.setOnDismissListener(</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DialogInterface.OnDismissListener()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ru-RU" altLang="ru-RU" sz="1600"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public void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onDismiss(DialogInterface dialog)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requestPermissions(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String[]{Manifest.permission.</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ACCESS_COARSE_LOCATION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PERMISSION_REQUEST_COARSE_LOCATION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builder.show();</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1144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Location Manager and Location Provider</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1074477"/>
            <a:ext cx="9670401" cy="2862322"/>
          </a:xfrm>
          <a:prstGeom prst="rect">
            <a:avLst/>
          </a:prstGeom>
        </p:spPr>
        <p:txBody>
          <a:bodyPr wrap="square">
            <a:spAutoFit/>
          </a:bodyPr>
          <a:lstStyle/>
          <a:p>
            <a:r>
              <a:rPr lang="en-US" dirty="0" err="1"/>
              <a:t>LocationManager</a:t>
            </a:r>
            <a:r>
              <a:rPr lang="en-US" dirty="0"/>
              <a:t> </a:t>
            </a:r>
            <a:r>
              <a:rPr lang="en-US" dirty="0" err="1"/>
              <a:t>locMgr</a:t>
            </a:r>
            <a:r>
              <a:rPr lang="en-US" dirty="0"/>
              <a:t> = (</a:t>
            </a:r>
            <a:r>
              <a:rPr lang="en-US" dirty="0" err="1"/>
              <a:t>LocationManager</a:t>
            </a:r>
            <a:r>
              <a:rPr lang="en-US" dirty="0"/>
              <a:t>) </a:t>
            </a:r>
            <a:r>
              <a:rPr lang="en-US" dirty="0" err="1" smtClean="0"/>
              <a:t>this.getSystemService</a:t>
            </a:r>
            <a:r>
              <a:rPr lang="en-US" dirty="0" smtClean="0"/>
              <a:t>(</a:t>
            </a:r>
            <a:r>
              <a:rPr lang="en-US" dirty="0" err="1" smtClean="0"/>
              <a:t>Context.LOCATION_SERVICE</a:t>
            </a:r>
            <a:r>
              <a:rPr lang="en-US" dirty="0"/>
              <a:t>);</a:t>
            </a:r>
            <a:br>
              <a:rPr lang="en-US" dirty="0"/>
            </a:br>
            <a:r>
              <a:rPr lang="en-US" dirty="0" err="1"/>
              <a:t>locMgr.requestLocationUpdates</a:t>
            </a:r>
            <a:r>
              <a:rPr lang="en-US" dirty="0"/>
              <a:t>(mode, 0L, 0, this);</a:t>
            </a:r>
          </a:p>
          <a:p>
            <a:endParaRPr lang="en-US" dirty="0"/>
          </a:p>
          <a:p>
            <a:r>
              <a:rPr lang="en-US" dirty="0"/>
              <a:t>mode:</a:t>
            </a:r>
          </a:p>
          <a:p>
            <a:pPr marL="285750" indent="-285750">
              <a:buFont typeface="Arial" panose="020B0604020202020204" pitchFamily="34" charset="0"/>
              <a:buChar char="•"/>
            </a:pPr>
            <a:r>
              <a:rPr lang="en-US" dirty="0"/>
              <a:t>GPS_PROVIDER - </a:t>
            </a:r>
            <a:r>
              <a:rPr lang="ru-RU" dirty="0"/>
              <a:t>геонинформацию получаем через </a:t>
            </a:r>
            <a:r>
              <a:rPr lang="en-US" dirty="0"/>
              <a:t>GPS</a:t>
            </a:r>
          </a:p>
          <a:p>
            <a:pPr marL="285750" indent="-285750">
              <a:buFont typeface="Arial" panose="020B0604020202020204" pitchFamily="34" charset="0"/>
              <a:buChar char="•"/>
            </a:pPr>
            <a:r>
              <a:rPr lang="en-US" dirty="0"/>
              <a:t>NETWORK_PROVIDER – </a:t>
            </a:r>
            <a:r>
              <a:rPr lang="ru-RU" dirty="0"/>
              <a:t>геоинформацию получаем через </a:t>
            </a:r>
            <a:r>
              <a:rPr lang="en-US" dirty="0" err="1"/>
              <a:t>CellID</a:t>
            </a:r>
            <a:r>
              <a:rPr lang="en-US" dirty="0"/>
              <a:t> </a:t>
            </a:r>
            <a:r>
              <a:rPr lang="ru-RU" dirty="0"/>
              <a:t>или </a:t>
            </a:r>
            <a:r>
              <a:rPr lang="en-US" dirty="0" err="1"/>
              <a:t>WiFi</a:t>
            </a:r>
            <a:endParaRPr lang="en-US" dirty="0"/>
          </a:p>
          <a:p>
            <a:endParaRPr lang="en-US" dirty="0"/>
          </a:p>
          <a:p>
            <a:r>
              <a:rPr lang="en-US" dirty="0"/>
              <a:t>Permissions:</a:t>
            </a:r>
          </a:p>
          <a:p>
            <a:r>
              <a:rPr lang="en-US" dirty="0"/>
              <a:t>&lt;uses-permission </a:t>
            </a:r>
            <a:r>
              <a:rPr lang="en-US" dirty="0" err="1"/>
              <a:t>android:name</a:t>
            </a:r>
            <a:r>
              <a:rPr lang="en-US" dirty="0"/>
              <a:t>="</a:t>
            </a:r>
            <a:r>
              <a:rPr lang="en-US" dirty="0" err="1"/>
              <a:t>android.permission.ACCESS_FINE_LOCATION</a:t>
            </a:r>
            <a:r>
              <a:rPr lang="en-US" dirty="0"/>
              <a:t>" /&gt;</a:t>
            </a:r>
          </a:p>
          <a:p>
            <a:r>
              <a:rPr lang="en-US" dirty="0"/>
              <a:t>&lt;uses-permission </a:t>
            </a:r>
            <a:r>
              <a:rPr lang="en-US" dirty="0" err="1"/>
              <a:t>android:name</a:t>
            </a:r>
            <a:r>
              <a:rPr lang="en-US" dirty="0"/>
              <a:t>="</a:t>
            </a:r>
            <a:r>
              <a:rPr lang="en-US" dirty="0" err="1"/>
              <a:t>android.permission.ACCESS_COARSE_LOCATION</a:t>
            </a:r>
            <a:r>
              <a:rPr lang="en-US" dirty="0"/>
              <a:t>" /&gt;</a:t>
            </a:r>
          </a:p>
        </p:txBody>
      </p:sp>
    </p:spTree>
    <p:extLst>
      <p:ext uri="{BB962C8B-B14F-4D97-AF65-F5344CB8AC3E}">
        <p14:creationId xmlns:p14="http://schemas.microsoft.com/office/powerpoint/2010/main" val="21963095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BLE </a:t>
            </a:r>
            <a:r>
              <a:rPr lang="en-US" sz="3600" dirty="0" smtClean="0"/>
              <a:t>Discovery: Scanning</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40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360784" y="843678"/>
            <a:ext cx="6849952" cy="353943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public void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startScanning()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System.</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out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.println(</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"start scanning"</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peripheralTextView</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startScanningButton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.setVisibility(View.</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INVISIBLE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stopScanningButton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.setVisibility(View.</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VISIBLE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AsyncTask.execute(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Runnable()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ru-RU" altLang="ru-RU" sz="1600"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public void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run()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btScanner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.startScan(</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leScanCallback</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365500" y="3306108"/>
            <a:ext cx="8216900" cy="3046988"/>
          </a:xfrm>
          <a:prstGeom prst="rect">
            <a:avLst/>
          </a:prstGeom>
          <a:solidFill>
            <a:srgbClr val="FFFFFF"/>
          </a:solidFill>
          <a:ln>
            <a:solidFill>
              <a:schemeClr val="tx1"/>
            </a:solidFill>
          </a:ln>
        </p:spPr>
        <p:txBody>
          <a:bodyPr wrap="square">
            <a:spAutoFit/>
          </a:bodyPr>
          <a:lstStyle/>
          <a:p>
            <a:pPr lvl="0" fontAlgn="base">
              <a:spcBef>
                <a:spcPct val="0"/>
              </a:spcBef>
              <a:spcAft>
                <a:spcPct val="0"/>
              </a:spcAft>
            </a:pPr>
            <a:r>
              <a:rPr lang="ru-RU" altLang="ru-RU" sz="1600" b="1" dirty="0">
                <a:solidFill>
                  <a:srgbClr val="000080"/>
                </a:solidFill>
                <a:latin typeface="Courier New" pitchFamily="49" charset="0"/>
                <a:cs typeface="Courier New" pitchFamily="49" charset="0"/>
              </a:rPr>
              <a:t>public void </a:t>
            </a:r>
            <a:r>
              <a:rPr lang="ru-RU" altLang="ru-RU" sz="1600" dirty="0">
                <a:solidFill>
                  <a:srgbClr val="000000"/>
                </a:solidFill>
                <a:latin typeface="Courier New" pitchFamily="49" charset="0"/>
                <a:cs typeface="Courier New" pitchFamily="49" charset="0"/>
              </a:rPr>
              <a:t>stopScanning() {</a:t>
            </a:r>
            <a:br>
              <a:rPr lang="ru-RU" altLang="ru-RU" sz="1600" dirty="0">
                <a:solidFill>
                  <a:srgbClr val="000000"/>
                </a:solidFill>
                <a:latin typeface="Courier New" pitchFamily="49" charset="0"/>
                <a:cs typeface="Courier New" pitchFamily="49" charset="0"/>
              </a:rPr>
            </a:br>
            <a:r>
              <a:rPr lang="ru-RU" altLang="ru-RU" sz="1600" dirty="0">
                <a:solidFill>
                  <a:srgbClr val="000000"/>
                </a:solidFill>
                <a:latin typeface="Courier New" pitchFamily="49" charset="0"/>
                <a:cs typeface="Courier New" pitchFamily="49" charset="0"/>
              </a:rPr>
              <a:t>    System.</a:t>
            </a:r>
            <a:r>
              <a:rPr lang="ru-RU" altLang="ru-RU" sz="1600" b="1" i="1" dirty="0">
                <a:solidFill>
                  <a:srgbClr val="660E7A"/>
                </a:solidFill>
                <a:latin typeface="Courier New" pitchFamily="49" charset="0"/>
                <a:cs typeface="Courier New" pitchFamily="49" charset="0"/>
              </a:rPr>
              <a:t>out</a:t>
            </a:r>
            <a:r>
              <a:rPr lang="ru-RU" altLang="ru-RU" sz="1600" dirty="0">
                <a:solidFill>
                  <a:srgbClr val="000000"/>
                </a:solidFill>
                <a:latin typeface="Courier New" pitchFamily="49" charset="0"/>
                <a:cs typeface="Courier New" pitchFamily="49" charset="0"/>
              </a:rPr>
              <a:t>.println(</a:t>
            </a:r>
            <a:r>
              <a:rPr lang="ru-RU" altLang="ru-RU" sz="1600" b="1" dirty="0">
                <a:solidFill>
                  <a:srgbClr val="008000"/>
                </a:solidFill>
                <a:latin typeface="Courier New" pitchFamily="49" charset="0"/>
                <a:cs typeface="Courier New" pitchFamily="49" charset="0"/>
              </a:rPr>
              <a:t>"stopping scanning"</a:t>
            </a:r>
            <a:r>
              <a:rPr lang="ru-RU" altLang="ru-RU" sz="1600" dirty="0">
                <a:solidFill>
                  <a:srgbClr val="000000"/>
                </a:solidFill>
                <a:latin typeface="Courier New" pitchFamily="49" charset="0"/>
                <a:cs typeface="Courier New" pitchFamily="49" charset="0"/>
              </a:rPr>
              <a:t>);</a:t>
            </a:r>
            <a:br>
              <a:rPr lang="ru-RU" altLang="ru-RU" sz="1600" dirty="0">
                <a:solidFill>
                  <a:srgbClr val="000000"/>
                </a:solidFill>
                <a:latin typeface="Courier New" pitchFamily="49" charset="0"/>
                <a:cs typeface="Courier New" pitchFamily="49" charset="0"/>
              </a:rPr>
            </a:br>
            <a:r>
              <a:rPr lang="ru-RU" altLang="ru-RU" sz="1600" dirty="0">
                <a:solidFill>
                  <a:srgbClr val="000000"/>
                </a:solidFill>
                <a:latin typeface="Courier New" pitchFamily="49" charset="0"/>
                <a:cs typeface="Courier New" pitchFamily="49" charset="0"/>
              </a:rPr>
              <a:t>    </a:t>
            </a:r>
            <a:r>
              <a:rPr lang="ru-RU" altLang="ru-RU" sz="1600" b="1" dirty="0">
                <a:solidFill>
                  <a:srgbClr val="660E7A"/>
                </a:solidFill>
                <a:latin typeface="Courier New" pitchFamily="49" charset="0"/>
                <a:cs typeface="Courier New" pitchFamily="49" charset="0"/>
              </a:rPr>
              <a:t>peripheralTextView</a:t>
            </a:r>
            <a:r>
              <a:rPr lang="ru-RU" altLang="ru-RU" sz="1600" dirty="0">
                <a:solidFill>
                  <a:srgbClr val="000000"/>
                </a:solidFill>
                <a:latin typeface="Courier New" pitchFamily="49" charset="0"/>
                <a:cs typeface="Courier New" pitchFamily="49" charset="0"/>
              </a:rPr>
              <a:t>.append(</a:t>
            </a:r>
            <a:r>
              <a:rPr lang="ru-RU" altLang="ru-RU" sz="1600" b="1" dirty="0">
                <a:solidFill>
                  <a:srgbClr val="008000"/>
                </a:solidFill>
                <a:latin typeface="Courier New" pitchFamily="49" charset="0"/>
                <a:cs typeface="Courier New" pitchFamily="49" charset="0"/>
              </a:rPr>
              <a:t>"Stopped Scanning"</a:t>
            </a:r>
            <a:r>
              <a:rPr lang="ru-RU" altLang="ru-RU" sz="1600" dirty="0">
                <a:solidFill>
                  <a:srgbClr val="000000"/>
                </a:solidFill>
                <a:latin typeface="Courier New" pitchFamily="49" charset="0"/>
                <a:cs typeface="Courier New" pitchFamily="49" charset="0"/>
              </a:rPr>
              <a:t>);</a:t>
            </a:r>
            <a:br>
              <a:rPr lang="ru-RU" altLang="ru-RU" sz="1600" dirty="0">
                <a:solidFill>
                  <a:srgbClr val="000000"/>
                </a:solidFill>
                <a:latin typeface="Courier New" pitchFamily="49" charset="0"/>
                <a:cs typeface="Courier New" pitchFamily="49" charset="0"/>
              </a:rPr>
            </a:br>
            <a:r>
              <a:rPr lang="ru-RU" altLang="ru-RU" sz="1600" dirty="0">
                <a:solidFill>
                  <a:srgbClr val="000000"/>
                </a:solidFill>
                <a:latin typeface="Courier New" pitchFamily="49" charset="0"/>
                <a:cs typeface="Courier New" pitchFamily="49" charset="0"/>
              </a:rPr>
              <a:t>    </a:t>
            </a:r>
            <a:r>
              <a:rPr lang="ru-RU" altLang="ru-RU" sz="1600" b="1" dirty="0">
                <a:solidFill>
                  <a:srgbClr val="660E7A"/>
                </a:solidFill>
                <a:latin typeface="Courier New" pitchFamily="49" charset="0"/>
                <a:cs typeface="Courier New" pitchFamily="49" charset="0"/>
              </a:rPr>
              <a:t>startScanningButton</a:t>
            </a:r>
            <a:r>
              <a:rPr lang="ru-RU" altLang="ru-RU" sz="1600" dirty="0">
                <a:solidFill>
                  <a:srgbClr val="000000"/>
                </a:solidFill>
                <a:latin typeface="Courier New" pitchFamily="49" charset="0"/>
                <a:cs typeface="Courier New" pitchFamily="49" charset="0"/>
              </a:rPr>
              <a:t>.setVisibility(View.</a:t>
            </a:r>
            <a:r>
              <a:rPr lang="ru-RU" altLang="ru-RU" sz="1600" b="1" i="1" dirty="0">
                <a:solidFill>
                  <a:srgbClr val="660E7A"/>
                </a:solidFill>
                <a:latin typeface="Courier New" pitchFamily="49" charset="0"/>
                <a:cs typeface="Courier New" pitchFamily="49" charset="0"/>
              </a:rPr>
              <a:t>VISIBLE</a:t>
            </a:r>
            <a:r>
              <a:rPr lang="ru-RU" altLang="ru-RU" sz="1600" dirty="0">
                <a:solidFill>
                  <a:srgbClr val="000000"/>
                </a:solidFill>
                <a:latin typeface="Courier New" pitchFamily="49" charset="0"/>
                <a:cs typeface="Courier New" pitchFamily="49" charset="0"/>
              </a:rPr>
              <a:t>);</a:t>
            </a:r>
            <a:br>
              <a:rPr lang="ru-RU" altLang="ru-RU" sz="1600" dirty="0">
                <a:solidFill>
                  <a:srgbClr val="000000"/>
                </a:solidFill>
                <a:latin typeface="Courier New" pitchFamily="49" charset="0"/>
                <a:cs typeface="Courier New" pitchFamily="49" charset="0"/>
              </a:rPr>
            </a:br>
            <a:r>
              <a:rPr lang="ru-RU" altLang="ru-RU" sz="1600" dirty="0">
                <a:solidFill>
                  <a:srgbClr val="000000"/>
                </a:solidFill>
                <a:latin typeface="Courier New" pitchFamily="49" charset="0"/>
                <a:cs typeface="Courier New" pitchFamily="49" charset="0"/>
              </a:rPr>
              <a:t>    </a:t>
            </a:r>
            <a:r>
              <a:rPr lang="ru-RU" altLang="ru-RU" sz="1600" b="1" dirty="0">
                <a:solidFill>
                  <a:srgbClr val="660E7A"/>
                </a:solidFill>
                <a:latin typeface="Courier New" pitchFamily="49" charset="0"/>
                <a:cs typeface="Courier New" pitchFamily="49" charset="0"/>
              </a:rPr>
              <a:t>stopScanningButton</a:t>
            </a:r>
            <a:r>
              <a:rPr lang="ru-RU" altLang="ru-RU" sz="1600" dirty="0">
                <a:solidFill>
                  <a:srgbClr val="000000"/>
                </a:solidFill>
                <a:latin typeface="Courier New" pitchFamily="49" charset="0"/>
                <a:cs typeface="Courier New" pitchFamily="49" charset="0"/>
              </a:rPr>
              <a:t>.setVisibility(View.</a:t>
            </a:r>
            <a:r>
              <a:rPr lang="ru-RU" altLang="ru-RU" sz="1600" b="1" i="1" dirty="0">
                <a:solidFill>
                  <a:srgbClr val="660E7A"/>
                </a:solidFill>
                <a:latin typeface="Courier New" pitchFamily="49" charset="0"/>
                <a:cs typeface="Courier New" pitchFamily="49" charset="0"/>
              </a:rPr>
              <a:t>INVISIBLE</a:t>
            </a:r>
            <a:r>
              <a:rPr lang="ru-RU" altLang="ru-RU" sz="1600" dirty="0">
                <a:solidFill>
                  <a:srgbClr val="000000"/>
                </a:solidFill>
                <a:latin typeface="Courier New" pitchFamily="49" charset="0"/>
                <a:cs typeface="Courier New" pitchFamily="49" charset="0"/>
              </a:rPr>
              <a:t>);</a:t>
            </a:r>
            <a:br>
              <a:rPr lang="ru-RU" altLang="ru-RU" sz="1600" dirty="0">
                <a:solidFill>
                  <a:srgbClr val="000000"/>
                </a:solidFill>
                <a:latin typeface="Courier New" pitchFamily="49" charset="0"/>
                <a:cs typeface="Courier New" pitchFamily="49" charset="0"/>
              </a:rPr>
            </a:br>
            <a:r>
              <a:rPr lang="ru-RU" altLang="ru-RU" sz="1600" dirty="0">
                <a:solidFill>
                  <a:srgbClr val="000000"/>
                </a:solidFill>
                <a:latin typeface="Courier New" pitchFamily="49" charset="0"/>
                <a:cs typeface="Courier New" pitchFamily="49" charset="0"/>
              </a:rPr>
              <a:t>    AsyncTask.execute(</a:t>
            </a:r>
            <a:r>
              <a:rPr lang="ru-RU" altLang="ru-RU" sz="1600" b="1" dirty="0">
                <a:solidFill>
                  <a:srgbClr val="000080"/>
                </a:solidFill>
                <a:latin typeface="Courier New" pitchFamily="49" charset="0"/>
                <a:cs typeface="Courier New" pitchFamily="49" charset="0"/>
              </a:rPr>
              <a:t>new </a:t>
            </a:r>
            <a:r>
              <a:rPr lang="ru-RU" altLang="ru-RU" sz="1600" dirty="0">
                <a:solidFill>
                  <a:srgbClr val="000000"/>
                </a:solidFill>
                <a:latin typeface="Courier New" pitchFamily="49" charset="0"/>
                <a:cs typeface="Courier New" pitchFamily="49" charset="0"/>
              </a:rPr>
              <a:t>Runnable() {</a:t>
            </a:r>
            <a:br>
              <a:rPr lang="ru-RU" altLang="ru-RU" sz="1600" dirty="0">
                <a:solidFill>
                  <a:srgbClr val="000000"/>
                </a:solidFill>
                <a:latin typeface="Courier New" pitchFamily="49" charset="0"/>
                <a:cs typeface="Courier New" pitchFamily="49" charset="0"/>
              </a:rPr>
            </a:br>
            <a:r>
              <a:rPr lang="ru-RU" altLang="ru-RU" sz="1600" dirty="0">
                <a:solidFill>
                  <a:srgbClr val="000000"/>
                </a:solidFill>
                <a:latin typeface="Courier New" pitchFamily="49" charset="0"/>
                <a:cs typeface="Courier New" pitchFamily="49" charset="0"/>
              </a:rPr>
              <a:t>        </a:t>
            </a:r>
            <a:r>
              <a:rPr lang="ru-RU" altLang="ru-RU" sz="1600" dirty="0">
                <a:solidFill>
                  <a:srgbClr val="808000"/>
                </a:solidFill>
                <a:latin typeface="Courier New" pitchFamily="49" charset="0"/>
                <a:cs typeface="Courier New" pitchFamily="49" charset="0"/>
              </a:rPr>
              <a:t>@Override</a:t>
            </a:r>
            <a:br>
              <a:rPr lang="ru-RU" altLang="ru-RU" sz="1600" dirty="0">
                <a:solidFill>
                  <a:srgbClr val="808000"/>
                </a:solidFill>
                <a:latin typeface="Courier New" pitchFamily="49" charset="0"/>
                <a:cs typeface="Courier New" pitchFamily="49" charset="0"/>
              </a:rPr>
            </a:br>
            <a:r>
              <a:rPr lang="ru-RU" altLang="ru-RU" sz="1600" dirty="0">
                <a:solidFill>
                  <a:srgbClr val="808000"/>
                </a:solidFill>
                <a:latin typeface="Courier New" pitchFamily="49" charset="0"/>
                <a:cs typeface="Courier New" pitchFamily="49" charset="0"/>
              </a:rPr>
              <a:t>        </a:t>
            </a:r>
            <a:r>
              <a:rPr lang="ru-RU" altLang="ru-RU" sz="1600" b="1" dirty="0">
                <a:solidFill>
                  <a:srgbClr val="000080"/>
                </a:solidFill>
                <a:latin typeface="Courier New" pitchFamily="49" charset="0"/>
                <a:cs typeface="Courier New" pitchFamily="49" charset="0"/>
              </a:rPr>
              <a:t>public void </a:t>
            </a:r>
            <a:r>
              <a:rPr lang="ru-RU" altLang="ru-RU" sz="1600" dirty="0">
                <a:solidFill>
                  <a:srgbClr val="000000"/>
                </a:solidFill>
                <a:latin typeface="Courier New" pitchFamily="49" charset="0"/>
                <a:cs typeface="Courier New" pitchFamily="49" charset="0"/>
              </a:rPr>
              <a:t>run() {</a:t>
            </a:r>
            <a:br>
              <a:rPr lang="ru-RU" altLang="ru-RU" sz="1600" dirty="0">
                <a:solidFill>
                  <a:srgbClr val="000000"/>
                </a:solidFill>
                <a:latin typeface="Courier New" pitchFamily="49" charset="0"/>
                <a:cs typeface="Courier New" pitchFamily="49" charset="0"/>
              </a:rPr>
            </a:br>
            <a:r>
              <a:rPr lang="ru-RU" altLang="ru-RU" sz="1600" dirty="0">
                <a:solidFill>
                  <a:srgbClr val="000000"/>
                </a:solidFill>
                <a:latin typeface="Courier New" pitchFamily="49" charset="0"/>
                <a:cs typeface="Courier New" pitchFamily="49" charset="0"/>
              </a:rPr>
              <a:t>            </a:t>
            </a:r>
            <a:r>
              <a:rPr lang="ru-RU" altLang="ru-RU" sz="1600" b="1" dirty="0">
                <a:solidFill>
                  <a:srgbClr val="660E7A"/>
                </a:solidFill>
                <a:latin typeface="Courier New" pitchFamily="49" charset="0"/>
                <a:cs typeface="Courier New" pitchFamily="49" charset="0"/>
              </a:rPr>
              <a:t>btScanner</a:t>
            </a:r>
            <a:r>
              <a:rPr lang="ru-RU" altLang="ru-RU" sz="1600" dirty="0">
                <a:solidFill>
                  <a:srgbClr val="000000"/>
                </a:solidFill>
                <a:latin typeface="Courier New" pitchFamily="49" charset="0"/>
                <a:cs typeface="Courier New" pitchFamily="49" charset="0"/>
              </a:rPr>
              <a:t>.stopScan(</a:t>
            </a:r>
            <a:r>
              <a:rPr lang="ru-RU" altLang="ru-RU" sz="1600" b="1" dirty="0">
                <a:solidFill>
                  <a:srgbClr val="660E7A"/>
                </a:solidFill>
                <a:latin typeface="Courier New" pitchFamily="49" charset="0"/>
                <a:cs typeface="Courier New" pitchFamily="49" charset="0"/>
              </a:rPr>
              <a:t>leScanCallback</a:t>
            </a:r>
            <a:r>
              <a:rPr lang="ru-RU" altLang="ru-RU" sz="1600" dirty="0">
                <a:solidFill>
                  <a:srgbClr val="000000"/>
                </a:solidFill>
                <a:latin typeface="Courier New" pitchFamily="49" charset="0"/>
                <a:cs typeface="Courier New" pitchFamily="49" charset="0"/>
              </a:rPr>
              <a:t>);</a:t>
            </a:r>
            <a:br>
              <a:rPr lang="ru-RU" altLang="ru-RU" sz="1600" dirty="0">
                <a:solidFill>
                  <a:srgbClr val="000000"/>
                </a:solidFill>
                <a:latin typeface="Courier New" pitchFamily="49" charset="0"/>
                <a:cs typeface="Courier New" pitchFamily="49" charset="0"/>
              </a:rPr>
            </a:br>
            <a:r>
              <a:rPr lang="ru-RU" altLang="ru-RU" sz="1600" dirty="0">
                <a:solidFill>
                  <a:srgbClr val="000000"/>
                </a:solidFill>
                <a:latin typeface="Courier New" pitchFamily="49" charset="0"/>
                <a:cs typeface="Courier New" pitchFamily="49" charset="0"/>
              </a:rPr>
              <a:t>        }</a:t>
            </a:r>
            <a:br>
              <a:rPr lang="ru-RU" altLang="ru-RU" sz="1600" dirty="0">
                <a:solidFill>
                  <a:srgbClr val="000000"/>
                </a:solidFill>
                <a:latin typeface="Courier New" pitchFamily="49" charset="0"/>
                <a:cs typeface="Courier New" pitchFamily="49" charset="0"/>
              </a:rPr>
            </a:br>
            <a:r>
              <a:rPr lang="ru-RU" altLang="ru-RU" sz="1600" dirty="0">
                <a:solidFill>
                  <a:srgbClr val="000000"/>
                </a:solidFill>
                <a:latin typeface="Courier New" pitchFamily="49" charset="0"/>
                <a:cs typeface="Courier New" pitchFamily="49" charset="0"/>
              </a:rPr>
              <a:t>    });</a:t>
            </a:r>
            <a:br>
              <a:rPr lang="ru-RU" altLang="ru-RU" sz="1600" dirty="0">
                <a:solidFill>
                  <a:srgbClr val="000000"/>
                </a:solidFill>
                <a:latin typeface="Courier New" pitchFamily="49" charset="0"/>
                <a:cs typeface="Courier New" pitchFamily="49" charset="0"/>
              </a:rPr>
            </a:br>
            <a:r>
              <a:rPr lang="ru-RU" altLang="ru-RU" sz="1600" dirty="0">
                <a:solidFill>
                  <a:srgbClr val="000000"/>
                </a:solidFill>
                <a:latin typeface="Courier New" pitchFamily="49" charset="0"/>
                <a:cs typeface="Courier New" pitchFamily="49" charset="0"/>
              </a:rPr>
              <a:t>}</a:t>
            </a:r>
            <a:endParaRPr lang="ru-RU" altLang="ru-RU" sz="1600" dirty="0">
              <a:latin typeface="Arial" pitchFamily="34" charset="0"/>
              <a:cs typeface="Arial" pitchFamily="34" charset="0"/>
            </a:endParaRPr>
          </a:p>
        </p:txBody>
      </p:sp>
    </p:spTree>
    <p:extLst>
      <p:ext uri="{BB962C8B-B14F-4D97-AF65-F5344CB8AC3E}">
        <p14:creationId xmlns:p14="http://schemas.microsoft.com/office/powerpoint/2010/main" val="10798000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a:t>BLE </a:t>
            </a:r>
            <a:r>
              <a:rPr lang="en-US" sz="3600" dirty="0" smtClean="0"/>
              <a:t>Discovery: Result</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41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Cloud 11"/>
          <p:cNvSpPr/>
          <p:nvPr/>
        </p:nvSpPr>
        <p:spPr>
          <a:xfrm>
            <a:off x="7790739" y="3301032"/>
            <a:ext cx="3403600"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Sample: </a:t>
            </a:r>
            <a:r>
              <a:rPr lang="en-US" sz="2000" b="1" dirty="0" err="1" smtClean="0">
                <a:solidFill>
                  <a:schemeClr val="tx1"/>
                </a:solidFill>
              </a:rPr>
              <a:t>BLEScanner</a:t>
            </a:r>
            <a:endParaRPr lang="ru-RU" sz="2000" b="1" dirty="0">
              <a:solidFill>
                <a:schemeClr val="tx1"/>
              </a:solidFill>
            </a:endParaRPr>
          </a:p>
        </p:txBody>
      </p:sp>
      <p:sp>
        <p:nvSpPr>
          <p:cNvPr id="2" name="Rectangle 1"/>
          <p:cNvSpPr>
            <a:spLocks noChangeArrowheads="1"/>
          </p:cNvSpPr>
          <p:nvPr/>
        </p:nvSpPr>
        <p:spPr bwMode="auto">
          <a:xfrm>
            <a:off x="426099" y="1076034"/>
            <a:ext cx="11074400"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Device scan callback.</a:t>
            </a:r>
            <a:b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private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ScanCallback </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leScanCallback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ScanCallback()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808000"/>
                </a:solidFill>
                <a:effectLst/>
                <a:latin typeface="Courier New" pitchFamily="49" charset="0"/>
                <a:cs typeface="Courier New" pitchFamily="49" charset="0"/>
              </a:rPr>
              <a:t>@Override</a:t>
            </a:r>
            <a:br>
              <a:rPr kumimoji="0" lang="ru-RU" altLang="ru-RU" sz="1600"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public void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onScanResult(</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int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callbackType, ScanResult result)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peripheralTextView</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.append(</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"Device Name: "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result.getDevice().getName() + </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rssi: "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result.getRssi() + </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\n</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1765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Location Manager and Location Provider</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5211" y="1193428"/>
            <a:ext cx="3183608" cy="472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23248" y="984562"/>
            <a:ext cx="9622452" cy="646331"/>
          </a:xfrm>
          <a:prstGeom prst="rect">
            <a:avLst/>
          </a:prstGeom>
        </p:spPr>
        <p:txBody>
          <a:bodyPr wrap="square">
            <a:spAutoFit/>
          </a:bodyPr>
          <a:lstStyle/>
          <a:p>
            <a:r>
              <a:rPr lang="en-US" dirty="0"/>
              <a:t>Uri </a:t>
            </a:r>
            <a:r>
              <a:rPr lang="en-US" dirty="0" err="1"/>
              <a:t>uri</a:t>
            </a:r>
            <a:r>
              <a:rPr lang="en-US" dirty="0"/>
              <a:t>=</a:t>
            </a:r>
            <a:r>
              <a:rPr lang="en-US" dirty="0" err="1"/>
              <a:t>Uri.parse</a:t>
            </a:r>
            <a:r>
              <a:rPr lang="en-US" dirty="0"/>
              <a:t>("geo:"+_</a:t>
            </a:r>
            <a:r>
              <a:rPr lang="en-US" dirty="0" err="1"/>
              <a:t>lat</a:t>
            </a:r>
            <a:r>
              <a:rPr lang="en-US" dirty="0"/>
              <a:t>+","+_</a:t>
            </a:r>
            <a:r>
              <a:rPr lang="en-US" dirty="0" err="1"/>
              <a:t>lon</a:t>
            </a:r>
            <a:r>
              <a:rPr lang="en-US" dirty="0"/>
              <a:t>);</a:t>
            </a:r>
          </a:p>
          <a:p>
            <a:r>
              <a:rPr lang="en-US" dirty="0"/>
              <a:t>            </a:t>
            </a:r>
            <a:r>
              <a:rPr lang="en-US" dirty="0" err="1"/>
              <a:t>startActivity</a:t>
            </a:r>
            <a:r>
              <a:rPr lang="en-US" dirty="0"/>
              <a:t>(new Intent(</a:t>
            </a:r>
            <a:r>
              <a:rPr lang="en-US" dirty="0" err="1"/>
              <a:t>Intent.ACTION_VIEW</a:t>
            </a:r>
            <a:r>
              <a:rPr lang="en-US" dirty="0"/>
              <a:t>, </a:t>
            </a:r>
            <a:r>
              <a:rPr lang="en-US" dirty="0" err="1"/>
              <a:t>uri</a:t>
            </a:r>
            <a:r>
              <a:rPr lang="en-US" dirty="0"/>
              <a:t>));</a:t>
            </a:r>
          </a:p>
        </p:txBody>
      </p:sp>
      <p:sp>
        <p:nvSpPr>
          <p:cNvPr id="13" name="Cloud 12"/>
          <p:cNvSpPr/>
          <p:nvPr/>
        </p:nvSpPr>
        <p:spPr>
          <a:xfrm>
            <a:off x="2558339" y="2031032"/>
            <a:ext cx="3403600"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Sample: </a:t>
            </a:r>
            <a:r>
              <a:rPr lang="en-US" sz="2000" b="1" dirty="0" err="1" smtClean="0">
                <a:solidFill>
                  <a:schemeClr val="tx1"/>
                </a:solidFill>
              </a:rPr>
              <a:t>GeoLocation</a:t>
            </a:r>
            <a:endParaRPr lang="ru-RU" sz="2000" b="1" dirty="0">
              <a:solidFill>
                <a:schemeClr val="tx1"/>
              </a:solidFill>
            </a:endParaRPr>
          </a:p>
        </p:txBody>
      </p:sp>
    </p:spTree>
    <p:extLst>
      <p:ext uri="{BB962C8B-B14F-4D97-AF65-F5344CB8AC3E}">
        <p14:creationId xmlns:p14="http://schemas.microsoft.com/office/powerpoint/2010/main" val="1328255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2123658"/>
          </a:xfrm>
          <a:prstGeom prst="rect">
            <a:avLst/>
          </a:prstGeom>
          <a:solidFill>
            <a:srgbClr val="002060"/>
          </a:solidFill>
        </p:spPr>
        <p:txBody>
          <a:bodyPr wrap="square" rtlCol="0">
            <a:spAutoFit/>
          </a:bodyPr>
          <a:lstStyle/>
          <a:p>
            <a:r>
              <a:rPr lang="en-US" sz="4400" dirty="0" smtClean="0">
                <a:solidFill>
                  <a:schemeClr val="bg1"/>
                </a:solidFill>
              </a:rPr>
              <a:t>Working with </a:t>
            </a:r>
          </a:p>
          <a:p>
            <a:r>
              <a:rPr lang="en-US" sz="4400" dirty="0" smtClean="0">
                <a:solidFill>
                  <a:schemeClr val="bg1"/>
                </a:solidFill>
              </a:rPr>
              <a:t>Google Maps</a:t>
            </a:r>
          </a:p>
          <a:p>
            <a:endParaRPr lang="ru-RU" sz="4400" dirty="0">
              <a:solidFill>
                <a:schemeClr val="bg1"/>
              </a:solidFill>
            </a:endParaRPr>
          </a:p>
        </p:txBody>
      </p:sp>
    </p:spTree>
    <p:extLst>
      <p:ext uri="{BB962C8B-B14F-4D97-AF65-F5344CB8AC3E}">
        <p14:creationId xmlns:p14="http://schemas.microsoft.com/office/powerpoint/2010/main" val="810074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Embedding Google Maps into the App</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txBox="1">
            <a:spLocks/>
          </p:cNvSpPr>
          <p:nvPr/>
        </p:nvSpPr>
        <p:spPr bwMode="auto">
          <a:xfrm>
            <a:off x="426099" y="897196"/>
            <a:ext cx="9883775" cy="5422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sz="1800" dirty="0" smtClean="0">
                <a:cs typeface="Arial" charset="0"/>
              </a:rPr>
              <a:t>1. Using Android SDK Manager ensure that Google Play Services are installed:</a:t>
            </a:r>
          </a:p>
          <a:p>
            <a:pPr>
              <a:defRPr/>
            </a:pPr>
            <a:endParaRPr lang="en-US" sz="2000" b="1" dirty="0" smtClean="0">
              <a:solidFill>
                <a:srgbClr val="000099"/>
              </a:solidFill>
              <a:latin typeface="Arial" charset="0"/>
              <a:cs typeface="Arial" charset="0"/>
            </a:endParaRPr>
          </a:p>
          <a:p>
            <a:pPr>
              <a:defRPr/>
            </a:pPr>
            <a:endParaRPr lang="ru-RU" sz="2000" b="1" dirty="0" smtClean="0">
              <a:solidFill>
                <a:srgbClr val="000099"/>
              </a:solidFill>
              <a:latin typeface="Arial" charset="0"/>
              <a:cs typeface="Arial" charset="0"/>
            </a:endParaRPr>
          </a:p>
        </p:txBody>
      </p:sp>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8240" y="1388569"/>
            <a:ext cx="7270600" cy="456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Oval 12"/>
          <p:cNvSpPr/>
          <p:nvPr/>
        </p:nvSpPr>
        <p:spPr>
          <a:xfrm>
            <a:off x="2630696" y="5422900"/>
            <a:ext cx="8424976" cy="4149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84656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Embedding Google Maps into the App</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txBox="1">
            <a:spLocks/>
          </p:cNvSpPr>
          <p:nvPr/>
        </p:nvSpPr>
        <p:spPr bwMode="auto">
          <a:xfrm>
            <a:off x="360784" y="952500"/>
            <a:ext cx="9883775" cy="5422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sz="1800" dirty="0">
                <a:cs typeface="Arial" charset="0"/>
              </a:rPr>
              <a:t>2</a:t>
            </a:r>
            <a:r>
              <a:rPr lang="en-US" sz="1800" dirty="0" smtClean="0">
                <a:cs typeface="Arial" charset="0"/>
              </a:rPr>
              <a:t>. Choose Google Maps Activity as a target for new project:</a:t>
            </a:r>
            <a:endParaRPr lang="ru-RU" sz="2000" b="1" dirty="0" smtClean="0">
              <a:solidFill>
                <a:srgbClr val="000099"/>
              </a:solidFill>
              <a:latin typeface="Arial" charset="0"/>
              <a:cs typeface="Arial" charset="0"/>
            </a:endParaRP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720" y="1535832"/>
            <a:ext cx="7605464" cy="3835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Oval 17"/>
          <p:cNvSpPr/>
          <p:nvPr/>
        </p:nvSpPr>
        <p:spPr>
          <a:xfrm>
            <a:off x="1301304" y="3234752"/>
            <a:ext cx="2088272" cy="26188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85883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260701" cy="646331"/>
          </a:xfrm>
          <a:prstGeom prst="rect">
            <a:avLst/>
          </a:prstGeom>
          <a:noFill/>
        </p:spPr>
        <p:txBody>
          <a:bodyPr wrap="square" rtlCol="0">
            <a:spAutoFit/>
          </a:bodyPr>
          <a:lstStyle/>
          <a:p>
            <a:r>
              <a:rPr lang="en-US" sz="3600" dirty="0" smtClean="0"/>
              <a:t>Embedding Google Maps into the App</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smtClean="0"/>
              <a:t>Android Programming</a:t>
            </a:r>
            <a:endParaRPr lang="en-US" sz="14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txBox="1">
            <a:spLocks/>
          </p:cNvSpPr>
          <p:nvPr/>
        </p:nvSpPr>
        <p:spPr bwMode="auto">
          <a:xfrm>
            <a:off x="360784" y="952500"/>
            <a:ext cx="9883775" cy="54229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sz="1800" dirty="0" smtClean="0">
                <a:cs typeface="Arial" charset="0"/>
              </a:rPr>
              <a:t>3. Open google_maps_api.xml file:</a:t>
            </a:r>
            <a:endParaRPr lang="ru-RU" sz="2000" b="1" dirty="0" smtClean="0">
              <a:solidFill>
                <a:srgbClr val="000099"/>
              </a:solidFill>
              <a:latin typeface="Arial" charset="0"/>
              <a:cs typeface="Arial" charset="0"/>
            </a:endParaRPr>
          </a:p>
        </p:txBody>
      </p:sp>
      <p:sp>
        <p:nvSpPr>
          <p:cNvPr id="12" name="Rectangle 11"/>
          <p:cNvSpPr/>
          <p:nvPr/>
        </p:nvSpPr>
        <p:spPr>
          <a:xfrm>
            <a:off x="1777311" y="1412775"/>
            <a:ext cx="8467248" cy="5262979"/>
          </a:xfrm>
          <a:prstGeom prst="rect">
            <a:avLst/>
          </a:prstGeom>
          <a:ln>
            <a:solidFill>
              <a:schemeClr val="tx1"/>
            </a:solidFill>
          </a:ln>
        </p:spPr>
        <p:txBody>
          <a:bodyPr wrap="square">
            <a:spAutoFit/>
          </a:bodyPr>
          <a:lstStyle/>
          <a:p>
            <a:r>
              <a:rPr lang="en-US" sz="1600" dirty="0"/>
              <a:t>&lt;resources&gt;</a:t>
            </a:r>
          </a:p>
          <a:p>
            <a:r>
              <a:rPr lang="en-US" sz="1600" dirty="0"/>
              <a:t>    &lt;!--</a:t>
            </a:r>
          </a:p>
          <a:p>
            <a:r>
              <a:rPr lang="en-US" sz="1600" dirty="0"/>
              <a:t>    TODO: Before you run your application, you need a Google Maps API key.</a:t>
            </a:r>
          </a:p>
          <a:p>
            <a:r>
              <a:rPr lang="en-US" sz="1600" dirty="0" smtClean="0"/>
              <a:t>    </a:t>
            </a:r>
            <a:r>
              <a:rPr lang="en-US" sz="1600" dirty="0"/>
              <a:t>To get one, follow this link, follow the directions and press "Create" at the end:</a:t>
            </a:r>
          </a:p>
          <a:p>
            <a:endParaRPr lang="en-US" sz="1600" dirty="0"/>
          </a:p>
          <a:p>
            <a:r>
              <a:rPr lang="en-US" sz="1600" b="1" dirty="0">
                <a:solidFill>
                  <a:srgbClr val="FF0000"/>
                </a:solidFill>
              </a:rPr>
              <a:t>https://console.developers.google.com/flows/enableapi?apiid=maps_android_backend&amp;keyType=CLIENT_SIDE_ANDROID&amp;r=86:8A:55:19:8B:E6:B6:AC:EA:F0:87:D3:B4:F1:37:2F:BC:6D:C2:28%3Bmera.hse.mleykin.mapsdemo</a:t>
            </a:r>
          </a:p>
          <a:p>
            <a:endParaRPr lang="en-US" sz="1600" dirty="0"/>
          </a:p>
          <a:p>
            <a:r>
              <a:rPr lang="en-US" sz="1600" dirty="0"/>
              <a:t>    You can also add your credentials to an existing key, using this line:</a:t>
            </a:r>
          </a:p>
          <a:p>
            <a:r>
              <a:rPr lang="en-US" sz="1600" dirty="0"/>
              <a:t>    86:8A:55:19:8B:E6:B6:AC:EA:F0:87:D3:B4:F1:37:2F:BC:6D:C2:28;mera.hse.mleykin.mapsdemo</a:t>
            </a:r>
          </a:p>
          <a:p>
            <a:endParaRPr lang="en-US" sz="1600" dirty="0"/>
          </a:p>
          <a:p>
            <a:r>
              <a:rPr lang="en-US" sz="1600" dirty="0"/>
              <a:t>    Once you have your key (it starts with "</a:t>
            </a:r>
            <a:r>
              <a:rPr lang="en-US" sz="1600" dirty="0" err="1"/>
              <a:t>AIza</a:t>
            </a:r>
            <a:r>
              <a:rPr lang="en-US" sz="1600" dirty="0"/>
              <a:t>"), replace the </a:t>
            </a:r>
            <a:r>
              <a:rPr lang="en-US" sz="1600" dirty="0" smtClean="0"/>
              <a:t>“</a:t>
            </a:r>
            <a:r>
              <a:rPr lang="en-US" sz="1600" dirty="0" err="1" smtClean="0"/>
              <a:t>google_maps_key</a:t>
            </a:r>
            <a:r>
              <a:rPr lang="en-US" sz="1600" dirty="0" smtClean="0"/>
              <a:t>“ string </a:t>
            </a:r>
            <a:r>
              <a:rPr lang="en-US" sz="1600" dirty="0"/>
              <a:t>in this file</a:t>
            </a:r>
            <a:r>
              <a:rPr lang="en-US" sz="1600" dirty="0" smtClean="0"/>
              <a:t>.     </a:t>
            </a:r>
            <a:r>
              <a:rPr lang="en-US" sz="1600" dirty="0"/>
              <a:t>--&gt;</a:t>
            </a:r>
          </a:p>
          <a:p>
            <a:r>
              <a:rPr lang="en-US" sz="1600" dirty="0"/>
              <a:t>    &lt;string name="</a:t>
            </a:r>
            <a:r>
              <a:rPr lang="en-US" sz="1600" dirty="0" err="1"/>
              <a:t>google_maps_key</a:t>
            </a:r>
            <a:r>
              <a:rPr lang="en-US" sz="1600" dirty="0"/>
              <a:t>" translatable="</a:t>
            </a:r>
            <a:r>
              <a:rPr lang="en-US" sz="1600" dirty="0" smtClean="0"/>
              <a:t>false“ </a:t>
            </a:r>
            <a:r>
              <a:rPr lang="en-US" sz="1600" dirty="0" err="1" smtClean="0"/>
              <a:t>templateMergeStrategy</a:t>
            </a:r>
            <a:r>
              <a:rPr lang="en-US" sz="1600" dirty="0"/>
              <a:t>="preserve"&gt;</a:t>
            </a:r>
          </a:p>
          <a:p>
            <a:r>
              <a:rPr lang="en-US" sz="1600" b="1" dirty="0"/>
              <a:t>        YOUR_KEY_HERE</a:t>
            </a:r>
          </a:p>
          <a:p>
            <a:r>
              <a:rPr lang="en-US" sz="1600" dirty="0"/>
              <a:t>    &lt;/string&gt;</a:t>
            </a:r>
          </a:p>
          <a:p>
            <a:r>
              <a:rPr lang="en-US" sz="1600" dirty="0"/>
              <a:t>&lt;/resources&gt;</a:t>
            </a:r>
            <a:endParaRPr lang="ru-RU" sz="1600" dirty="0"/>
          </a:p>
        </p:txBody>
      </p:sp>
    </p:spTree>
    <p:extLst>
      <p:ext uri="{BB962C8B-B14F-4D97-AF65-F5344CB8AC3E}">
        <p14:creationId xmlns:p14="http://schemas.microsoft.com/office/powerpoint/2010/main" val="3559520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2" id="{4618258C-AC0A-4224-A965-816A7694FA7F}" vid="{1913DF06-3719-44EC-B86F-3587A4C38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Template>
  <TotalTime>161</TotalTime>
  <Words>1944</Words>
  <Application>Microsoft Office PowerPoint</Application>
  <PresentationFormat>Custom</PresentationFormat>
  <Paragraphs>408</Paragraphs>
  <Slides>41</Slides>
  <Notes>36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PresentationTemplate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Mera NN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Leykin, Maxim</dc:creator>
  <cp:lastModifiedBy>Leykin, Maxim</cp:lastModifiedBy>
  <cp:revision>41</cp:revision>
  <dcterms:created xsi:type="dcterms:W3CDTF">2017-07-22T20:22:38Z</dcterms:created>
  <dcterms:modified xsi:type="dcterms:W3CDTF">2017-07-23T10:16:54Z</dcterms:modified>
</cp:coreProperties>
</file>