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5" r:id="rId3"/>
    <p:sldId id="259" r:id="rId4"/>
    <p:sldId id="257" r:id="rId5"/>
    <p:sldId id="258" r:id="rId6"/>
    <p:sldId id="260" r:id="rId7"/>
    <p:sldId id="261" r:id="rId8"/>
    <p:sldId id="262" r:id="rId9"/>
    <p:sldId id="263" r:id="rId10"/>
    <p:sldId id="264" r:id="rId11"/>
    <p:sldId id="265" r:id="rId12"/>
    <p:sldId id="266" r:id="rId13"/>
    <p:sldId id="267" r:id="rId14"/>
    <p:sldId id="268" r:id="rId15"/>
    <p:sldId id="270" r:id="rId16"/>
    <p:sldId id="271" r:id="rId17"/>
    <p:sldId id="274" r:id="rId18"/>
    <p:sldId id="272" r:id="rId19"/>
    <p:sldId id="273" r:id="rId20"/>
    <p:sldId id="275" r:id="rId21"/>
    <p:sldId id="281" r:id="rId22"/>
    <p:sldId id="277" r:id="rId23"/>
    <p:sldId id="278" r:id="rId24"/>
    <p:sldId id="279" r:id="rId25"/>
    <p:sldId id="280" r:id="rId26"/>
    <p:sldId id="282" r:id="rId27"/>
    <p:sldId id="283" r:id="rId28"/>
    <p:sldId id="284" r:id="rId29"/>
    <p:sldId id="286" r:id="rId30"/>
    <p:sldId id="288" r:id="rId31"/>
    <p:sldId id="289"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61905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xim.leykin@gmail.com" TargetMode="External"/><Relationship Id="rId5" Type="http://schemas.openxmlformats.org/officeDocument/2006/relationships/hyperlink" Target="http://www.epam.com/"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developer.android.com/studio/run/win-usb.html?hl=ru" TargetMode="External"/><Relationship Id="rId3" Type="http://schemas.openxmlformats.org/officeDocument/2006/relationships/image" Target="../media/image2.png"/><Relationship Id="rId7" Type="http://schemas.openxmlformats.org/officeDocument/2006/relationships/hyperlink" Target="https://developer.android.com/studio/index.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dl.google.com/android/repository/sdk-tools-windows-3859397.zip" TargetMode="External"/><Relationship Id="rId5" Type="http://schemas.openxmlformats.org/officeDocument/2006/relationships/hyperlink" Target="http://www.oracle.com/technetwork/java/javase/downloads/index.html" TargetMode="Externa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developer.android.com/reference/packages.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udacity.com/courses/android" TargetMode="External"/><Relationship Id="rId5" Type="http://schemas.openxmlformats.org/officeDocument/2006/relationships/hyperlink" Target="http://developer.android.com/training/index.html" TargetMode="Externa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Android Introduction</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Market Share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71B12EE-2182-4AC7-A397-F6A81CE5E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183" y="1076034"/>
            <a:ext cx="8329127" cy="4685134"/>
          </a:xfrm>
          <a:prstGeom prst="rect">
            <a:avLst/>
          </a:prstGeom>
        </p:spPr>
      </p:pic>
      <p:sp>
        <p:nvSpPr>
          <p:cNvPr id="5" name="Rectangle 4">
            <a:extLst>
              <a:ext uri="{FF2B5EF4-FFF2-40B4-BE49-F238E27FC236}">
                <a16:creationId xmlns:a16="http://schemas.microsoft.com/office/drawing/2014/main" id="{56EA4950-D8D6-4DBF-8B02-304924E4BAFB}"/>
              </a:ext>
            </a:extLst>
          </p:cNvPr>
          <p:cNvSpPr/>
          <p:nvPr/>
        </p:nvSpPr>
        <p:spPr>
          <a:xfrm>
            <a:off x="6425682" y="5761168"/>
            <a:ext cx="6096000" cy="646331"/>
          </a:xfrm>
          <a:prstGeom prst="rect">
            <a:avLst/>
          </a:prstGeom>
        </p:spPr>
        <p:txBody>
          <a:bodyPr>
            <a:spAutoFit/>
          </a:bodyPr>
          <a:lstStyle/>
          <a:p>
            <a:r>
              <a:rPr lang="en-US" dirty="0"/>
              <a:t>http://gs.statcounter.com/os-market-share/mobile/worldwide/#monthly-201210-201806</a:t>
            </a:r>
          </a:p>
        </p:txBody>
      </p:sp>
    </p:spTree>
    <p:extLst>
      <p:ext uri="{BB962C8B-B14F-4D97-AF65-F5344CB8AC3E}">
        <p14:creationId xmlns:p14="http://schemas.microsoft.com/office/powerpoint/2010/main" val="239230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Google Play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a:spLocks noGrp="1"/>
          </p:cNvSpPr>
          <p:nvPr/>
        </p:nvSpPr>
        <p:spPr>
          <a:xfrm>
            <a:off x="330203" y="996569"/>
            <a:ext cx="4608509"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ru-RU" sz="2000" dirty="0"/>
              <a:t>Google Play (</a:t>
            </a:r>
            <a:r>
              <a:rPr lang="en-US" sz="2000" dirty="0"/>
              <a:t>former </a:t>
            </a:r>
            <a:r>
              <a:rPr lang="ru-RU" sz="2000" dirty="0"/>
              <a:t>Android Market) — </a:t>
            </a:r>
            <a:r>
              <a:rPr lang="en-US" sz="2000" dirty="0"/>
              <a:t>online marketplace powered by Google which allows to download and purchase Android applications.</a:t>
            </a:r>
          </a:p>
          <a:p>
            <a:pPr marL="285750" indent="-285750">
              <a:buFont typeface="Arial" pitchFamily="34" charset="0"/>
              <a:buChar char="•"/>
            </a:pPr>
            <a:r>
              <a:rPr lang="en-US" sz="2000" dirty="0"/>
              <a:t>Google Developer License costs $25 and allows to publish both free and paid apps on Google Play. App developers will get 70% from app price, 30% go for billing , hosting, taxes. Google has no profit from Google Play. </a:t>
            </a:r>
            <a:endParaRPr lang="ru-RU" sz="2000" dirty="0"/>
          </a:p>
        </p:txBody>
      </p:sp>
      <p:pic>
        <p:nvPicPr>
          <p:cNvPr id="2050" name="Picture 2" descr="ÐÐ¾ÑÐ¾Ð¶ÐµÐµ Ð¸Ð·Ð¾Ð±ÑÐ°Ð¶ÐµÐ½Ð¸Ðµ">
            <a:extLst>
              <a:ext uri="{FF2B5EF4-FFF2-40B4-BE49-F238E27FC236}">
                <a16:creationId xmlns:a16="http://schemas.microsoft.com/office/drawing/2014/main" id="{9CD6D3F2-6C06-48F9-A546-65EF8E1BA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1027525"/>
            <a:ext cx="71437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0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Pros and Cons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Текст 2"/>
          <p:cNvSpPr>
            <a:spLocks noGrp="1"/>
          </p:cNvSpPr>
          <p:nvPr/>
        </p:nvSpPr>
        <p:spPr>
          <a:xfrm>
            <a:off x="603045" y="967980"/>
            <a:ext cx="8443909" cy="26016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buFont typeface="Arial" pitchFamily="34" charset="0"/>
              <a:buChar char="•"/>
            </a:pPr>
            <a:r>
              <a:rPr lang="en-US" sz="2000" dirty="0"/>
              <a:t>Open-source model</a:t>
            </a:r>
          </a:p>
          <a:p>
            <a:pPr marL="285750" indent="-285750">
              <a:lnSpc>
                <a:spcPct val="120000"/>
              </a:lnSpc>
              <a:buFont typeface="Arial" pitchFamily="34" charset="0"/>
              <a:buChar char="•"/>
            </a:pPr>
            <a:r>
              <a:rPr lang="en-US" sz="2000" dirty="0"/>
              <a:t>Wide adoption </a:t>
            </a:r>
          </a:p>
          <a:p>
            <a:pPr marL="971550" lvl="1" indent="-285750">
              <a:lnSpc>
                <a:spcPct val="120000"/>
              </a:lnSpc>
            </a:pPr>
            <a:r>
              <a:rPr lang="en-US" sz="2000" dirty="0"/>
              <a:t>Hundreds of Vendors</a:t>
            </a:r>
          </a:p>
          <a:p>
            <a:pPr marL="971550" lvl="1" indent="-285750">
              <a:lnSpc>
                <a:spcPct val="120000"/>
              </a:lnSpc>
            </a:pPr>
            <a:r>
              <a:rPr lang="en-US" sz="2000" dirty="0"/>
              <a:t>Thousands of Devices</a:t>
            </a:r>
          </a:p>
          <a:p>
            <a:pPr marL="971550" lvl="1" indent="-285750">
              <a:lnSpc>
                <a:spcPct val="120000"/>
              </a:lnSpc>
            </a:pPr>
            <a:r>
              <a:rPr lang="en-US" sz="2000" dirty="0"/>
              <a:t>Billions of Applications</a:t>
            </a:r>
            <a:endParaRPr lang="ru-RU" sz="2000" dirty="0"/>
          </a:p>
          <a:p>
            <a:pPr marL="285750" indent="-285750">
              <a:lnSpc>
                <a:spcPct val="120000"/>
              </a:lnSpc>
              <a:buFont typeface="Arial" panose="020B0604020202020204" pitchFamily="34" charset="0"/>
              <a:buChar char="•"/>
            </a:pPr>
            <a:r>
              <a:rPr lang="en-US" sz="2000" dirty="0"/>
              <a:t>Used in automotive, healthcare, wearables, Consumer Electronics</a:t>
            </a:r>
            <a:endParaRPr lang="ru-RU" sz="2000" dirty="0"/>
          </a:p>
        </p:txBody>
      </p:sp>
      <p:sp>
        <p:nvSpPr>
          <p:cNvPr id="15" name="Текст 2"/>
          <p:cNvSpPr txBox="1">
            <a:spLocks/>
          </p:cNvSpPr>
          <p:nvPr/>
        </p:nvSpPr>
        <p:spPr>
          <a:xfrm>
            <a:off x="2685106" y="4285197"/>
            <a:ext cx="8750595" cy="1449867"/>
          </a:xfrm>
          <a:prstGeom prst="rect">
            <a:avLst/>
          </a:prstGeom>
        </p:spPr>
        <p:txBody>
          <a:bodyPr vert="horz" lIns="91440" tIns="45720" rIns="91440" bIns="45720" rtlCol="0">
            <a:norm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itchFamily="34" charset="0"/>
              <a:buChar char="•"/>
            </a:pPr>
            <a:r>
              <a:rPr lang="en-US" sz="2000" dirty="0"/>
              <a:t>Compatibility Issues</a:t>
            </a:r>
          </a:p>
          <a:p>
            <a:pPr marL="285750" indent="-285750">
              <a:lnSpc>
                <a:spcPct val="150000"/>
              </a:lnSpc>
              <a:buFont typeface="Arial" pitchFamily="34" charset="0"/>
              <a:buChar char="•"/>
            </a:pPr>
            <a:r>
              <a:rPr lang="en-US" sz="2000" dirty="0"/>
              <a:t>Delays or problems with platform updates </a:t>
            </a:r>
            <a:endParaRPr lang="ru-RU" sz="2000" dirty="0"/>
          </a:p>
          <a:p>
            <a:pPr marL="285750" indent="-285750">
              <a:lnSpc>
                <a:spcPct val="150000"/>
              </a:lnSpc>
              <a:buFont typeface="Arial" pitchFamily="34" charset="0"/>
              <a:buChar char="•"/>
            </a:pPr>
            <a:r>
              <a:rPr lang="en-US" sz="2000" dirty="0"/>
              <a:t>Insufficient level of security</a:t>
            </a:r>
            <a:endParaRPr lang="ru-RU" sz="2000" dirty="0"/>
          </a:p>
        </p:txBody>
      </p:sp>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757" y="4379339"/>
            <a:ext cx="1311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7419" y="1424240"/>
            <a:ext cx="12573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84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79"/>
            <a:ext cx="6072188" cy="1446550"/>
          </a:xfrm>
          <a:prstGeom prst="rect">
            <a:avLst/>
          </a:prstGeom>
          <a:solidFill>
            <a:srgbClr val="002060"/>
          </a:solidFill>
        </p:spPr>
        <p:txBody>
          <a:bodyPr wrap="square" rtlCol="0">
            <a:spAutoFit/>
          </a:bodyPr>
          <a:lstStyle/>
          <a:p>
            <a:r>
              <a:rPr lang="en-US" sz="4400" dirty="0">
                <a:solidFill>
                  <a:schemeClr val="bg1"/>
                </a:solidFill>
              </a:rPr>
              <a:t>Key Platform Features</a:t>
            </a:r>
          </a:p>
          <a:p>
            <a:endParaRPr lang="ru-RU" sz="4400" dirty="0">
              <a:solidFill>
                <a:schemeClr val="bg1"/>
              </a:solidFill>
            </a:endParaRPr>
          </a:p>
        </p:txBody>
      </p:sp>
    </p:spTree>
    <p:extLst>
      <p:ext uri="{BB962C8B-B14F-4D97-AF65-F5344CB8AC3E}">
        <p14:creationId xmlns:p14="http://schemas.microsoft.com/office/powerpoint/2010/main" val="326381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developer.android.com/guide/platform/images/android-stack_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4444" y="897196"/>
            <a:ext cx="4751355" cy="577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14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developer.android.com/guide/platform/images/android-stack_2x.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828"/>
          <a:stretch/>
        </p:blipFill>
        <p:spPr bwMode="auto">
          <a:xfrm>
            <a:off x="6725289" y="1536700"/>
            <a:ext cx="5245775" cy="3721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931830"/>
            <a:ext cx="6096000" cy="5416868"/>
          </a:xfrm>
          <a:prstGeom prst="rect">
            <a:avLst/>
          </a:prstGeom>
        </p:spPr>
        <p:txBody>
          <a:bodyPr>
            <a:spAutoFit/>
          </a:bodyPr>
          <a:lstStyle/>
          <a:p>
            <a:r>
              <a:rPr lang="en-US" sz="2000" b="1" dirty="0"/>
              <a:t>The Linux Kernel</a:t>
            </a:r>
          </a:p>
          <a:p>
            <a:r>
              <a:rPr lang="en-US" dirty="0"/>
              <a:t>The foundation of the Android platform is the Linux kernel. For example, the Android Runtime (ART) relies on the Linux kernel for underlying functionalities such as threading and low-level memory management. Using a Linux kernel allows Android to take advantage of key security features and allows device manufacturers to develop hardware drivers for a well-known kernel.</a:t>
            </a:r>
          </a:p>
          <a:p>
            <a:endParaRPr lang="en-US" dirty="0"/>
          </a:p>
          <a:p>
            <a:r>
              <a:rPr lang="en-US" sz="2000" b="1" dirty="0"/>
              <a:t>Hardware Abstraction Layer (HAL)</a:t>
            </a:r>
          </a:p>
          <a:p>
            <a:r>
              <a:rPr lang="en-US" dirty="0"/>
              <a:t>The hardware abstraction layer (HAL) provides standard interfaces that expose device hardware capabilities to the higher-level Java API framework. The HAL consists of multiple library modules, each of which implements an interface for a specific type of hardware component, such as the camera or </a:t>
            </a:r>
            <a:r>
              <a:rPr lang="en-US" dirty="0" err="1"/>
              <a:t>bluetooth</a:t>
            </a:r>
            <a:r>
              <a:rPr lang="en-US" dirty="0"/>
              <a:t> module. When a framework API makes a call to access device hardware, the Android system loads the library module for that hardware component.</a:t>
            </a:r>
          </a:p>
          <a:p>
            <a:endParaRPr lang="ru-RU" dirty="0"/>
          </a:p>
        </p:txBody>
      </p:sp>
    </p:spTree>
    <p:extLst>
      <p:ext uri="{BB962C8B-B14F-4D97-AF65-F5344CB8AC3E}">
        <p14:creationId xmlns:p14="http://schemas.microsoft.com/office/powerpoint/2010/main" val="352607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931830"/>
            <a:ext cx="5962001" cy="5386090"/>
          </a:xfrm>
          <a:prstGeom prst="rect">
            <a:avLst/>
          </a:prstGeom>
        </p:spPr>
        <p:txBody>
          <a:bodyPr wrap="square">
            <a:spAutoFit/>
          </a:bodyPr>
          <a:lstStyle/>
          <a:p>
            <a:r>
              <a:rPr lang="en-US" sz="2000" b="1" dirty="0"/>
              <a:t>Android Runtime</a:t>
            </a:r>
          </a:p>
          <a:p>
            <a:r>
              <a:rPr lang="en-US" dirty="0"/>
              <a:t>For devices running Android version 5.0+ (API level 21), each app runs in its own process and with its own instance of the Android Runtime (ART). ART is written to run multiple virtual machines on low-memory devices by executing DEX files, a bytecode format designed specially for Android that's optimized for minimal memory footprint. Build toolchains, such as Jack, compile Java sources into DEX bytecode, which can run on the Android platform. Some of the major features of ART include the following:</a:t>
            </a:r>
          </a:p>
          <a:p>
            <a:pPr marL="285750" indent="-285750">
              <a:buFont typeface="Arial" panose="020B0604020202020204" pitchFamily="34" charset="0"/>
              <a:buChar char="•"/>
            </a:pPr>
            <a:r>
              <a:rPr lang="en-US" dirty="0"/>
              <a:t>Ahead-of-time (AOT) and just-in-time (JIT) compilation</a:t>
            </a:r>
          </a:p>
          <a:p>
            <a:pPr marL="285750" indent="-285750">
              <a:buFont typeface="Arial" panose="020B0604020202020204" pitchFamily="34" charset="0"/>
              <a:buChar char="•"/>
            </a:pPr>
            <a:r>
              <a:rPr lang="en-US" dirty="0"/>
              <a:t>Optimized garbage collection (GC)</a:t>
            </a:r>
          </a:p>
          <a:p>
            <a:pPr marL="285750" indent="-285750">
              <a:buFont typeface="Arial" panose="020B0604020202020204" pitchFamily="34" charset="0"/>
              <a:buChar char="•"/>
            </a:pPr>
            <a:r>
              <a:rPr lang="en-US" dirty="0"/>
              <a:t>Better debugging support, including a dedicated sampling profiler, detailed diagnostic exceptions and crash reporting, and the ability to set </a:t>
            </a:r>
            <a:r>
              <a:rPr lang="en-US" dirty="0" err="1"/>
              <a:t>watchpoints</a:t>
            </a:r>
            <a:r>
              <a:rPr lang="en-US" dirty="0"/>
              <a:t> to monitor specific fields</a:t>
            </a:r>
          </a:p>
          <a:p>
            <a:r>
              <a:rPr lang="en-US" dirty="0"/>
              <a:t>Prior to Android version 5.0 (API level 21), </a:t>
            </a:r>
            <a:r>
              <a:rPr lang="en-US" dirty="0" err="1"/>
              <a:t>Dalvik</a:t>
            </a:r>
            <a:r>
              <a:rPr lang="en-US" dirty="0"/>
              <a:t> was the Android runtime. If your app runs well on ART, then it should work on </a:t>
            </a:r>
            <a:r>
              <a:rPr lang="en-US" dirty="0" err="1"/>
              <a:t>Dalvik</a:t>
            </a:r>
            <a:r>
              <a:rPr lang="en-US" dirty="0"/>
              <a:t> as well, but the reverse may not be true.</a:t>
            </a:r>
          </a:p>
        </p:txBody>
      </p:sp>
      <p:pic>
        <p:nvPicPr>
          <p:cNvPr id="7170" name="Picture 2" descr="https://developer.android.com/guide/platform/images/android-stack_2x.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2202" b="48413"/>
          <a:stretch/>
        </p:blipFill>
        <p:spPr bwMode="auto">
          <a:xfrm>
            <a:off x="6248400" y="2443774"/>
            <a:ext cx="5586879" cy="159482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9670339" y="2159000"/>
            <a:ext cx="2338160" cy="2057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14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s://developer.android.com/guide/platform/images/android-stack_2x.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2202" b="48413"/>
          <a:stretch/>
        </p:blipFill>
        <p:spPr bwMode="auto">
          <a:xfrm>
            <a:off x="6266284" y="2444750"/>
            <a:ext cx="5205301" cy="1485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950104"/>
            <a:ext cx="5517501" cy="5139869"/>
          </a:xfrm>
          <a:prstGeom prst="rect">
            <a:avLst/>
          </a:prstGeom>
        </p:spPr>
        <p:txBody>
          <a:bodyPr wrap="square">
            <a:spAutoFit/>
          </a:bodyPr>
          <a:lstStyle/>
          <a:p>
            <a:r>
              <a:rPr lang="en-US" dirty="0"/>
              <a:t>Android also includes a set of core runtime libraries that provide most of the functionality of the Java programming language, including some Java 8 language features, that the Java API framework uses.</a:t>
            </a:r>
          </a:p>
          <a:p>
            <a:endParaRPr lang="en-US" sz="2000" b="1" dirty="0"/>
          </a:p>
          <a:p>
            <a:r>
              <a:rPr lang="en-US" sz="2000" b="1" dirty="0"/>
              <a:t>Native C/C++ Libraries</a:t>
            </a:r>
          </a:p>
          <a:p>
            <a:r>
              <a:rPr lang="en-US" dirty="0"/>
              <a:t>Many core Android system components and services, such as ART and HAL, are built from native code that require native libraries written in C and C++. The Android platform provides Java framework APIs to expose the functionality of some of these native libraries to apps. For example, you can access OpenGL ES through the Android framework’s Java OpenGL API to add support for drawing and manipulating 2D and 3D graphics in your app. If you are developing an app that requires C or C++ code, you can use the Android NDK to access some of these native platform libraries directly from your native code.</a:t>
            </a:r>
          </a:p>
        </p:txBody>
      </p:sp>
      <p:sp>
        <p:nvSpPr>
          <p:cNvPr id="12" name="Oval 11"/>
          <p:cNvSpPr/>
          <p:nvPr/>
        </p:nvSpPr>
        <p:spPr>
          <a:xfrm>
            <a:off x="6057899" y="2159000"/>
            <a:ext cx="3726739" cy="20574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4883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100" y="931830"/>
            <a:ext cx="6279500" cy="5386090"/>
          </a:xfrm>
          <a:prstGeom prst="rect">
            <a:avLst/>
          </a:prstGeom>
        </p:spPr>
        <p:txBody>
          <a:bodyPr wrap="square">
            <a:spAutoFit/>
          </a:bodyPr>
          <a:lstStyle/>
          <a:p>
            <a:r>
              <a:rPr lang="en-US" sz="2000" b="1" dirty="0"/>
              <a:t>Java API Framework</a:t>
            </a:r>
          </a:p>
          <a:p>
            <a:r>
              <a:rPr lang="en-US" dirty="0"/>
              <a:t>The entire feature-set of the Android OS is available to you through APIs written in the Java language. These APIs form the building blocks you need to create Android apps by simplifying the reuse of core, modular system components and services, which include the following:</a:t>
            </a:r>
          </a:p>
          <a:p>
            <a:pPr marL="285750" indent="-285750">
              <a:buFont typeface="Arial" panose="020B0604020202020204" pitchFamily="34" charset="0"/>
              <a:buChar char="•"/>
            </a:pPr>
            <a:r>
              <a:rPr lang="en-US" dirty="0"/>
              <a:t>A rich and extensible View System you can use to build an app’s UI, including lists, grids, text boxes, buttons, and even an embeddable web browser</a:t>
            </a:r>
          </a:p>
          <a:p>
            <a:pPr marL="285750" indent="-285750">
              <a:buFont typeface="Arial" panose="020B0604020202020204" pitchFamily="34" charset="0"/>
              <a:buChar char="•"/>
            </a:pPr>
            <a:r>
              <a:rPr lang="en-US" dirty="0"/>
              <a:t>A Resource Manager, providing access to non-code resources such as localized strings, graphics, and layout files</a:t>
            </a:r>
          </a:p>
          <a:p>
            <a:pPr marL="285750" indent="-285750">
              <a:buFont typeface="Arial" panose="020B0604020202020204" pitchFamily="34" charset="0"/>
              <a:buChar char="•"/>
            </a:pPr>
            <a:r>
              <a:rPr lang="en-US" dirty="0"/>
              <a:t>A Notification Manager that enables all apps to display custom alerts in the status bar</a:t>
            </a:r>
          </a:p>
          <a:p>
            <a:pPr marL="285750" indent="-285750">
              <a:buFont typeface="Arial" panose="020B0604020202020204" pitchFamily="34" charset="0"/>
              <a:buChar char="•"/>
            </a:pPr>
            <a:r>
              <a:rPr lang="en-US" dirty="0"/>
              <a:t>An Activity Manager that manages the lifecycle of apps and provides a common navigation back stack</a:t>
            </a:r>
          </a:p>
          <a:p>
            <a:pPr marL="285750" indent="-285750">
              <a:buFont typeface="Arial" panose="020B0604020202020204" pitchFamily="34" charset="0"/>
              <a:buChar char="•"/>
            </a:pPr>
            <a:r>
              <a:rPr lang="en-US" dirty="0"/>
              <a:t>Content Providers that enable apps to access data from other apps, such as the Contacts app, or to share their own data</a:t>
            </a:r>
          </a:p>
          <a:p>
            <a:r>
              <a:rPr lang="en-US" dirty="0"/>
              <a:t>Developers have full access to the same framework APIs that Android system apps use.</a:t>
            </a:r>
          </a:p>
        </p:txBody>
      </p:sp>
      <p:pic>
        <p:nvPicPr>
          <p:cNvPr id="12290" name="Picture 2" descr="https://developer.android.com/guide/platform/images/android-stack_2x.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407" b="67777"/>
          <a:stretch/>
        </p:blipFill>
        <p:spPr bwMode="auto">
          <a:xfrm>
            <a:off x="6705600" y="1892300"/>
            <a:ext cx="5483807" cy="160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06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99" y="1076034"/>
            <a:ext cx="5308600" cy="4801314"/>
          </a:xfrm>
          <a:prstGeom prst="rect">
            <a:avLst/>
          </a:prstGeom>
        </p:spPr>
        <p:txBody>
          <a:bodyPr wrap="square">
            <a:spAutoFit/>
          </a:bodyPr>
          <a:lstStyle/>
          <a:p>
            <a:r>
              <a:rPr lang="en-US" sz="2000" b="1" dirty="0"/>
              <a:t>System Apps</a:t>
            </a:r>
          </a:p>
          <a:p>
            <a:r>
              <a:rPr lang="en-US" dirty="0"/>
              <a:t>Android comes with a set of core apps for email, SMS messaging, calendars, internet browsing, contacts, and more. Apps included with the platform have no special status among the apps the user chooses to install. So a third-party app can become the user's default web browser, SMS messenger, or even the default keyboard (some exceptions apply, such as the system's Settings app).</a:t>
            </a:r>
          </a:p>
          <a:p>
            <a:endParaRPr lang="en-US" dirty="0"/>
          </a:p>
          <a:p>
            <a:r>
              <a:rPr lang="en-US" dirty="0"/>
              <a:t>The 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p>
        </p:txBody>
      </p:sp>
      <p:pic>
        <p:nvPicPr>
          <p:cNvPr id="11266" name="Picture 2" descr="https://developer.android.com/guide/platform/images/android-stack_2x.png"/>
          <p:cNvPicPr>
            <a:picLocks noChangeAspect="1" noChangeArrowheads="1"/>
          </p:cNvPicPr>
          <p:nvPr/>
        </p:nvPicPr>
        <p:blipFill rotWithShape="1">
          <a:blip r:embed="rId5">
            <a:extLst>
              <a:ext uri="{28A0092B-C50C-407E-A947-70E740481C1C}">
                <a14:useLocalDpi xmlns:a14="http://schemas.microsoft.com/office/drawing/2010/main" val="0"/>
              </a:ext>
            </a:extLst>
          </a:blip>
          <a:srcRect b="87640"/>
          <a:stretch/>
        </p:blipFill>
        <p:spPr bwMode="auto">
          <a:xfrm>
            <a:off x="5980365" y="1203034"/>
            <a:ext cx="5810414" cy="105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7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Course Information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6099" y="957924"/>
            <a:ext cx="11209431" cy="4678204"/>
          </a:xfrm>
          <a:prstGeom prst="rect">
            <a:avLst/>
          </a:prstGeom>
          <a:noFill/>
        </p:spPr>
        <p:txBody>
          <a:bodyPr wrap="square" numCol="2" rtlCol="0">
            <a:spAutoFit/>
          </a:bodyPr>
          <a:lstStyle/>
          <a:p>
            <a:r>
              <a:rPr lang="en-US" sz="2000" b="1" dirty="0"/>
              <a:t>Agenda: </a:t>
            </a:r>
          </a:p>
          <a:p>
            <a:pPr marL="342900" indent="-342900">
              <a:buAutoNum type="arabicPeriod"/>
            </a:pPr>
            <a:r>
              <a:rPr lang="en-US" sz="2000" dirty="0"/>
              <a:t>Android Introduction</a:t>
            </a:r>
          </a:p>
          <a:p>
            <a:pPr marL="342900" indent="-342900">
              <a:buAutoNum type="arabicPeriod"/>
            </a:pPr>
            <a:r>
              <a:rPr lang="en-US" sz="2000" dirty="0"/>
              <a:t>Activity Lifecycle</a:t>
            </a:r>
          </a:p>
          <a:p>
            <a:pPr marL="342900" indent="-342900">
              <a:buAutoNum type="arabicPeriod"/>
            </a:pPr>
            <a:r>
              <a:rPr lang="en-US" sz="2000" dirty="0"/>
              <a:t>Intents &amp; Intent Filters</a:t>
            </a:r>
          </a:p>
          <a:p>
            <a:pPr marL="342900" indent="-342900">
              <a:buAutoNum type="arabicPeriod"/>
            </a:pPr>
            <a:r>
              <a:rPr lang="en-US" sz="2000" dirty="0"/>
              <a:t>Resources &amp; UI creation &amp; Material Design</a:t>
            </a:r>
          </a:p>
          <a:p>
            <a:pPr marL="342900" indent="-342900">
              <a:buFontTx/>
              <a:buAutoNum type="arabicPeriod"/>
            </a:pPr>
            <a:r>
              <a:rPr lang="en-US" sz="2000" dirty="0"/>
              <a:t>Storages &amp; Content Providers &amp; Permissions</a:t>
            </a:r>
          </a:p>
          <a:p>
            <a:pPr marL="342900" indent="-342900">
              <a:buAutoNum type="arabicPeriod"/>
            </a:pPr>
            <a:r>
              <a:rPr lang="en-US" sz="2000" dirty="0"/>
              <a:t>Multithreading &amp; Networking</a:t>
            </a:r>
          </a:p>
          <a:p>
            <a:pPr marL="342900" indent="-342900">
              <a:buAutoNum type="arabicPeriod"/>
            </a:pPr>
            <a:r>
              <a:rPr lang="en-US" sz="2000" dirty="0"/>
              <a:t>Power Management &amp; Optimization</a:t>
            </a:r>
          </a:p>
          <a:p>
            <a:pPr marL="342900" indent="-342900">
              <a:buAutoNum type="arabicPeriod"/>
            </a:pPr>
            <a:r>
              <a:rPr lang="en-US" sz="2000" dirty="0"/>
              <a:t>Debugging &amp; Profiling</a:t>
            </a:r>
          </a:p>
          <a:p>
            <a:pPr marL="342900" indent="-342900">
              <a:buAutoNum type="arabicPeriod"/>
            </a:pPr>
            <a:r>
              <a:rPr lang="en-US" sz="2000" dirty="0"/>
              <a:t>Maps &amp; Sensors </a:t>
            </a:r>
          </a:p>
          <a:p>
            <a:pPr marL="342900" indent="-342900">
              <a:buAutoNum type="arabicPeriod"/>
            </a:pPr>
            <a:r>
              <a:rPr lang="en-US" sz="2000" dirty="0"/>
              <a:t>Push notifications via FCM</a:t>
            </a:r>
          </a:p>
          <a:p>
            <a:pPr marL="342900" indent="-342900">
              <a:buAutoNum type="arabicPeriod"/>
            </a:pPr>
            <a:r>
              <a:rPr lang="en-US" sz="2000" dirty="0"/>
              <a:t>What’s new in Android 8/9?</a:t>
            </a:r>
          </a:p>
          <a:p>
            <a:pPr marL="342900" indent="-342900">
              <a:buAutoNum type="arabicPeriod"/>
            </a:pPr>
            <a:r>
              <a:rPr lang="en-US" sz="2000" dirty="0"/>
              <a:t>Kotlin language overview</a:t>
            </a:r>
          </a:p>
          <a:p>
            <a:pPr marL="342900" indent="-342900">
              <a:buAutoNum type="arabicPeriod"/>
            </a:pPr>
            <a:r>
              <a:rPr lang="en-US" sz="2000" dirty="0"/>
              <a:t>Android Auto &amp; Wear &amp; Things overview</a:t>
            </a:r>
          </a:p>
          <a:p>
            <a:endParaRPr lang="en-US" sz="2000" dirty="0"/>
          </a:p>
          <a:p>
            <a:r>
              <a:rPr lang="en-US" sz="2000" b="1" dirty="0"/>
              <a:t>Trainer:</a:t>
            </a:r>
            <a:r>
              <a:rPr lang="en-US" sz="2000" dirty="0"/>
              <a:t> Maxim Leykin</a:t>
            </a:r>
          </a:p>
          <a:p>
            <a:r>
              <a:rPr lang="en-US" sz="2000" dirty="0"/>
              <a:t>Delivery Manager, EPAM (</a:t>
            </a:r>
            <a:r>
              <a:rPr lang="en-US" sz="2000" dirty="0">
                <a:hlinkClick r:id="rId5"/>
              </a:rPr>
              <a:t>www.epam.com</a:t>
            </a:r>
            <a:r>
              <a:rPr lang="en-US" sz="2000" dirty="0"/>
              <a:t>)</a:t>
            </a:r>
          </a:p>
          <a:p>
            <a:r>
              <a:rPr lang="en-US" sz="2000" dirty="0"/>
              <a:t>E-Mail: </a:t>
            </a:r>
            <a:r>
              <a:rPr lang="en-US" sz="2000" dirty="0">
                <a:hlinkClick r:id="rId6"/>
              </a:rPr>
              <a:t>maxim.leykin@gmail.com</a:t>
            </a:r>
            <a:endParaRPr lang="en-US" sz="2000" dirty="0"/>
          </a:p>
          <a:p>
            <a:endParaRPr lang="ru-RU" dirty="0"/>
          </a:p>
        </p:txBody>
      </p:sp>
    </p:spTree>
    <p:extLst>
      <p:ext uri="{BB962C8B-B14F-4D97-AF65-F5344CB8AC3E}">
        <p14:creationId xmlns:p14="http://schemas.microsoft.com/office/powerpoint/2010/main" val="1640138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CPU Architecture and License Info</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a:spLocks noGrp="1"/>
          </p:cNvSpPr>
          <p:nvPr/>
        </p:nvSpPr>
        <p:spPr>
          <a:xfrm>
            <a:off x="517014" y="1173956"/>
            <a:ext cx="6119809"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Arial" charset="0"/>
              </a:rPr>
              <a:t>Supported CPU Architectures</a:t>
            </a:r>
            <a:r>
              <a:rPr lang="ru-RU" sz="2400" dirty="0">
                <a:cs typeface="Arial" charset="0"/>
              </a:rPr>
              <a:t>:</a:t>
            </a:r>
          </a:p>
          <a:p>
            <a:pPr marL="285750" indent="-285750">
              <a:buFont typeface="Arial" pitchFamily="34" charset="0"/>
              <a:buChar char="•"/>
            </a:pPr>
            <a:r>
              <a:rPr lang="en-US" dirty="0"/>
              <a:t>32- and 64-bit: ARM architectures</a:t>
            </a:r>
          </a:p>
          <a:p>
            <a:pPr marL="285750" indent="-285750">
              <a:buFont typeface="Arial" pitchFamily="34" charset="0"/>
              <a:buChar char="•"/>
            </a:pPr>
            <a:r>
              <a:rPr lang="en-US" dirty="0"/>
              <a:t>x86 and x86-64</a:t>
            </a:r>
          </a:p>
          <a:p>
            <a:pPr marL="285750" indent="-285750">
              <a:buFont typeface="Arial" pitchFamily="34" charset="0"/>
              <a:buChar char="•"/>
            </a:pPr>
            <a:r>
              <a:rPr lang="en-US" dirty="0"/>
              <a:t>MIPS and MIPS64</a:t>
            </a:r>
          </a:p>
          <a:p>
            <a:endParaRPr lang="ru-RU" dirty="0"/>
          </a:p>
          <a:p>
            <a:r>
              <a:rPr lang="en-US" sz="2400" dirty="0">
                <a:cs typeface="Arial" charset="0"/>
              </a:rPr>
              <a:t>Licensing</a:t>
            </a:r>
            <a:r>
              <a:rPr lang="ru-RU" sz="2400" dirty="0">
                <a:cs typeface="Arial" charset="0"/>
              </a:rPr>
              <a:t>:</a:t>
            </a:r>
          </a:p>
          <a:p>
            <a:pPr marL="285750" indent="-285750">
              <a:buFont typeface="Arial" pitchFamily="34" charset="0"/>
              <a:buChar char="•"/>
            </a:pPr>
            <a:r>
              <a:rPr lang="en-US" dirty="0"/>
              <a:t>Kernel</a:t>
            </a:r>
            <a:r>
              <a:rPr lang="ru-RU" dirty="0"/>
              <a:t> – </a:t>
            </a:r>
            <a:r>
              <a:rPr lang="en-US" dirty="0"/>
              <a:t>GPL v2 </a:t>
            </a:r>
          </a:p>
          <a:p>
            <a:pPr marL="285750" indent="-285750">
              <a:buFont typeface="Arial" pitchFamily="34" charset="0"/>
              <a:buChar char="•"/>
            </a:pPr>
            <a:r>
              <a:rPr lang="en-US" dirty="0"/>
              <a:t>Other parts </a:t>
            </a:r>
            <a:r>
              <a:rPr lang="ru-RU" dirty="0"/>
              <a:t>– </a:t>
            </a:r>
            <a:r>
              <a:rPr lang="en-US" dirty="0"/>
              <a:t>Apache Software License v2</a:t>
            </a:r>
            <a:endParaRPr lang="ru-RU" dirty="0"/>
          </a:p>
        </p:txBody>
      </p:sp>
      <p:sp>
        <p:nvSpPr>
          <p:cNvPr id="13" name="Rectangle 12"/>
          <p:cNvSpPr>
            <a:spLocks noChangeArrowheads="1"/>
          </p:cNvSpPr>
          <p:nvPr/>
        </p:nvSpPr>
        <p:spPr bwMode="auto">
          <a:xfrm>
            <a:off x="6878870" y="1301081"/>
            <a:ext cx="4796117" cy="29488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1" anchor="ctr"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rgbClr val="333333"/>
                </a:solidFill>
                <a:effectLst/>
                <a:latin typeface="Menlo"/>
                <a:cs typeface="Arial" pitchFamily="34" charset="0"/>
              </a:rPr>
              <a:t>Copyright [yyyy] [name of copyright owner] </a:t>
            </a: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rgbClr val="333333"/>
                </a:solidFill>
                <a:effectLst/>
                <a:latin typeface="Menlo"/>
                <a:cs typeface="Arial" pitchFamily="34" charset="0"/>
              </a:rPr>
              <a:t>Licensed under the Apache License, Version 2.0 (the "License"); </a:t>
            </a: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rgbClr val="333333"/>
                </a:solidFill>
                <a:effectLst/>
                <a:latin typeface="Menlo"/>
                <a:cs typeface="Arial" pitchFamily="34" charset="0"/>
              </a:rPr>
              <a:t>you may not use this file except in compliance with the License. </a:t>
            </a: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rgbClr val="333333"/>
                </a:solidFill>
                <a:effectLst/>
                <a:latin typeface="Menlo"/>
                <a:cs typeface="Arial" pitchFamily="34" charset="0"/>
              </a:rPr>
              <a:t>You may obtain a copy of the License at </a:t>
            </a: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rgbClr val="333333"/>
              </a:solidFill>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solidFill>
                  <a:srgbClr val="333333"/>
                </a:solidFill>
                <a:latin typeface="Menlo"/>
                <a:cs typeface="Arial" pitchFamily="34" charset="0"/>
              </a:rPr>
              <a:t>	</a:t>
            </a:r>
            <a:r>
              <a:rPr kumimoji="0" lang="ru-RU" sz="1200" b="0" i="0" u="none" strike="noStrike" cap="none" normalizeH="0" baseline="0" dirty="0">
                <a:ln>
                  <a:noFill/>
                </a:ln>
                <a:solidFill>
                  <a:srgbClr val="333333"/>
                </a:solidFill>
                <a:effectLst/>
                <a:latin typeface="Menlo"/>
                <a:cs typeface="Arial" pitchFamily="34" charset="0"/>
              </a:rPr>
              <a:t>http://www.apache.org/licenses/LICENSE-2.0 </a:t>
            </a:r>
            <a:endParaRPr kumimoji="0" lang="en-US" sz="1200" b="0" i="0" u="none" strike="noStrike" cap="none" normalizeH="0" baseline="0" dirty="0">
              <a:ln>
                <a:noFill/>
              </a:ln>
              <a:solidFill>
                <a:srgbClr val="333333"/>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rgbClr val="333333"/>
              </a:solidFill>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rgbClr val="333333"/>
                </a:solidFill>
                <a:effectLst/>
                <a:latin typeface="Menlo"/>
                <a:cs typeface="Arial" pitchFamily="34" charset="0"/>
              </a:rPr>
              <a:t>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r>
              <a:rPr kumimoji="0" lang="ru-RU" sz="12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8726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Main Features of Android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4" name="table"/>
          <p:cNvPicPr>
            <a:picLocks noChangeAspect="1"/>
          </p:cNvPicPr>
          <p:nvPr/>
        </p:nvPicPr>
        <p:blipFill>
          <a:blip r:embed="rId5"/>
          <a:stretch>
            <a:fillRect/>
          </a:stretch>
        </p:blipFill>
        <p:spPr>
          <a:xfrm>
            <a:off x="408454" y="1230423"/>
            <a:ext cx="11375091" cy="4397154"/>
          </a:xfrm>
          <a:prstGeom prst="rect">
            <a:avLst/>
          </a:prstGeom>
        </p:spPr>
      </p:pic>
    </p:spTree>
    <p:extLst>
      <p:ext uri="{BB962C8B-B14F-4D97-AF65-F5344CB8AC3E}">
        <p14:creationId xmlns:p14="http://schemas.microsoft.com/office/powerpoint/2010/main" val="19258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Main Features of Android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8" name="table"/>
          <p:cNvPicPr>
            <a:picLocks noChangeAspect="1"/>
          </p:cNvPicPr>
          <p:nvPr/>
        </p:nvPicPr>
        <p:blipFill>
          <a:blip r:embed="rId5"/>
          <a:stretch>
            <a:fillRect/>
          </a:stretch>
        </p:blipFill>
        <p:spPr>
          <a:xfrm>
            <a:off x="407894" y="1045641"/>
            <a:ext cx="11376211" cy="4766719"/>
          </a:xfrm>
          <a:prstGeom prst="rect">
            <a:avLst/>
          </a:prstGeom>
        </p:spPr>
      </p:pic>
    </p:spTree>
    <p:extLst>
      <p:ext uri="{BB962C8B-B14F-4D97-AF65-F5344CB8AC3E}">
        <p14:creationId xmlns:p14="http://schemas.microsoft.com/office/powerpoint/2010/main" val="299925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79"/>
            <a:ext cx="6072188" cy="2123658"/>
          </a:xfrm>
          <a:prstGeom prst="rect">
            <a:avLst/>
          </a:prstGeom>
          <a:solidFill>
            <a:srgbClr val="002060"/>
          </a:solidFill>
        </p:spPr>
        <p:txBody>
          <a:bodyPr wrap="square" rtlCol="0">
            <a:spAutoFit/>
          </a:bodyPr>
          <a:lstStyle/>
          <a:p>
            <a:r>
              <a:rPr lang="en-US" sz="4400" dirty="0">
                <a:solidFill>
                  <a:schemeClr val="bg1"/>
                </a:solidFill>
              </a:rPr>
              <a:t>Tools for Android Developer</a:t>
            </a:r>
          </a:p>
          <a:p>
            <a:endParaRPr lang="ru-RU" sz="4400" dirty="0">
              <a:solidFill>
                <a:schemeClr val="bg1"/>
              </a:solidFill>
            </a:endParaRPr>
          </a:p>
        </p:txBody>
      </p:sp>
    </p:spTree>
    <p:extLst>
      <p:ext uri="{BB962C8B-B14F-4D97-AF65-F5344CB8AC3E}">
        <p14:creationId xmlns:p14="http://schemas.microsoft.com/office/powerpoint/2010/main" val="1917314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Tools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2"/>
          <p:cNvSpPr>
            <a:spLocks noGrp="1"/>
          </p:cNvSpPr>
          <p:nvPr/>
        </p:nvSpPr>
        <p:spPr>
          <a:xfrm>
            <a:off x="527699" y="1076034"/>
            <a:ext cx="10706095" cy="48108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Mandatory</a:t>
            </a:r>
            <a:r>
              <a:rPr lang="ru-RU" sz="2400" dirty="0"/>
              <a:t>:</a:t>
            </a:r>
          </a:p>
          <a:p>
            <a:pPr marL="285750" indent="-285750">
              <a:buFont typeface="Arial" pitchFamily="34" charset="0"/>
              <a:buChar char="•"/>
            </a:pPr>
            <a:r>
              <a:rPr lang="en-US" dirty="0"/>
              <a:t>Java2 SDK 1.6 </a:t>
            </a:r>
            <a:r>
              <a:rPr lang="ru-RU" dirty="0"/>
              <a:t>или выше</a:t>
            </a:r>
          </a:p>
          <a:p>
            <a:r>
              <a:rPr lang="ru-RU" dirty="0"/>
              <a:t>	</a:t>
            </a:r>
            <a:r>
              <a:rPr lang="en-US" dirty="0">
                <a:hlinkClick r:id="rId5"/>
              </a:rPr>
              <a:t>http://www.oracle.com/technetwork/java/javase/downloads/index.html</a:t>
            </a:r>
            <a:endParaRPr lang="en-US" dirty="0"/>
          </a:p>
          <a:p>
            <a:pPr marL="285750" indent="-285750">
              <a:buFont typeface="Arial" pitchFamily="34" charset="0"/>
              <a:buChar char="•"/>
            </a:pPr>
            <a:r>
              <a:rPr lang="en-US" dirty="0"/>
              <a:t>Android Software Development Kit</a:t>
            </a:r>
          </a:p>
          <a:p>
            <a:r>
              <a:rPr lang="en-US" dirty="0"/>
              <a:t>	 </a:t>
            </a:r>
            <a:r>
              <a:rPr lang="en-US" dirty="0">
                <a:hlinkClick r:id="rId6"/>
              </a:rPr>
              <a:t>https://dl.google.com/android/repository/sdk-tools-windows-3859397.zip</a:t>
            </a:r>
            <a:endParaRPr lang="en-US" dirty="0"/>
          </a:p>
          <a:p>
            <a:endParaRPr lang="en-US" dirty="0"/>
          </a:p>
          <a:p>
            <a:r>
              <a:rPr lang="en-US" sz="2400" dirty="0"/>
              <a:t>Recommended:</a:t>
            </a:r>
            <a:endParaRPr lang="ru-RU" sz="2400" dirty="0"/>
          </a:p>
          <a:p>
            <a:pPr marL="285750" indent="-285750">
              <a:buFont typeface="Arial" pitchFamily="34" charset="0"/>
              <a:buChar char="•"/>
            </a:pPr>
            <a:r>
              <a:rPr lang="en-US" dirty="0"/>
              <a:t>Android Studio</a:t>
            </a:r>
            <a:r>
              <a:rPr lang="ru-RU" dirty="0"/>
              <a:t> (</a:t>
            </a:r>
            <a:r>
              <a:rPr lang="en-US" dirty="0"/>
              <a:t>includes Android SDK)</a:t>
            </a:r>
          </a:p>
          <a:p>
            <a:r>
              <a:rPr lang="en-US" dirty="0"/>
              <a:t>	</a:t>
            </a:r>
            <a:r>
              <a:rPr lang="en-US" dirty="0">
                <a:hlinkClick r:id="rId7"/>
              </a:rPr>
              <a:t>https://developer.android.com/studio/index.html</a:t>
            </a:r>
            <a:endParaRPr lang="en-US" dirty="0"/>
          </a:p>
          <a:p>
            <a:pPr marL="285750" indent="-285750">
              <a:buFont typeface="Arial" pitchFamily="34" charset="0"/>
              <a:buChar char="•"/>
            </a:pPr>
            <a:r>
              <a:rPr lang="en-US" dirty="0"/>
              <a:t>USB Driver for Windows </a:t>
            </a:r>
          </a:p>
          <a:p>
            <a:r>
              <a:rPr lang="en-US" dirty="0"/>
              <a:t>	 </a:t>
            </a:r>
            <a:r>
              <a:rPr lang="en-US" dirty="0">
                <a:hlinkClick r:id="rId8"/>
              </a:rPr>
              <a:t>https://developer.android.com/studio/run/win-usb.html?hl=ru</a:t>
            </a:r>
            <a:endParaRPr lang="en-US" dirty="0"/>
          </a:p>
          <a:p>
            <a:endParaRPr lang="en-US" dirty="0"/>
          </a:p>
          <a:p>
            <a:endParaRPr lang="ru-RU" dirty="0"/>
          </a:p>
        </p:txBody>
      </p:sp>
    </p:spTree>
    <p:extLst>
      <p:ext uri="{BB962C8B-B14F-4D97-AF65-F5344CB8AC3E}">
        <p14:creationId xmlns:p14="http://schemas.microsoft.com/office/powerpoint/2010/main" val="467106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a:spLocks noGrp="1"/>
          </p:cNvSpPr>
          <p:nvPr/>
        </p:nvSpPr>
        <p:spPr>
          <a:xfrm>
            <a:off x="742952" y="1173956"/>
            <a:ext cx="10706095"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dirty="0"/>
              <a:t>Mark Murphy. The Busy Coders Guide to Android Development </a:t>
            </a:r>
          </a:p>
          <a:p>
            <a:pPr marL="285750" indent="-285750">
              <a:buFont typeface="Arial" pitchFamily="34" charset="0"/>
              <a:buChar char="•"/>
            </a:pPr>
            <a:r>
              <a:rPr lang="en-US" dirty="0" err="1"/>
              <a:t>Reto</a:t>
            </a:r>
            <a:r>
              <a:rPr lang="en-US" dirty="0"/>
              <a:t> Meier. Professional Android Application Development.</a:t>
            </a:r>
          </a:p>
          <a:p>
            <a:pPr marL="285750" indent="-285750">
              <a:buFont typeface="Arial" pitchFamily="34" charset="0"/>
              <a:buChar char="•"/>
            </a:pPr>
            <a:r>
              <a:rPr lang="en-US" dirty="0"/>
              <a:t>Bill Phillips, Chris Stewart, and Kristin </a:t>
            </a:r>
            <a:r>
              <a:rPr lang="en-US" dirty="0" err="1"/>
              <a:t>Marsicano</a:t>
            </a:r>
            <a:r>
              <a:rPr lang="en-US" dirty="0"/>
              <a:t>. Android Programming: The Big Nerd Ranch Guide </a:t>
            </a:r>
          </a:p>
          <a:p>
            <a:pPr marL="285750" indent="-285750">
              <a:buFont typeface="Arial" pitchFamily="34" charset="0"/>
              <a:buChar char="•"/>
            </a:pPr>
            <a:r>
              <a:rPr lang="en-US" dirty="0"/>
              <a:t>Official Android Training materials </a:t>
            </a:r>
            <a:endParaRPr lang="ru-RU" dirty="0"/>
          </a:p>
          <a:p>
            <a:r>
              <a:rPr lang="ru-RU" dirty="0"/>
              <a:t>	</a:t>
            </a:r>
            <a:r>
              <a:rPr lang="en-US" dirty="0">
                <a:hlinkClick r:id="rId5"/>
              </a:rPr>
              <a:t>http://developer.android.com/training/index.html</a:t>
            </a:r>
            <a:endParaRPr lang="ru-RU" dirty="0"/>
          </a:p>
          <a:p>
            <a:r>
              <a:rPr lang="ru-RU" dirty="0"/>
              <a:t>	</a:t>
            </a:r>
            <a:r>
              <a:rPr lang="en-US" dirty="0">
                <a:hlinkClick r:id="rId6"/>
              </a:rPr>
              <a:t>https://www.udacity.com/courses/android</a:t>
            </a:r>
            <a:endParaRPr lang="ru-RU" dirty="0"/>
          </a:p>
          <a:p>
            <a:pPr marL="285750" indent="-285750">
              <a:buFont typeface="Arial" pitchFamily="34" charset="0"/>
              <a:buChar char="•"/>
            </a:pPr>
            <a:r>
              <a:rPr lang="en-US" dirty="0"/>
              <a:t>Android API Guides </a:t>
            </a:r>
            <a:endParaRPr lang="ru-RU" dirty="0"/>
          </a:p>
          <a:p>
            <a:r>
              <a:rPr lang="ru-RU" dirty="0"/>
              <a:t>	</a:t>
            </a:r>
            <a:r>
              <a:rPr lang="en-US" dirty="0"/>
              <a:t>http://developer.android.com/guide/components/index.html</a:t>
            </a:r>
          </a:p>
          <a:p>
            <a:pPr marL="285750" indent="-285750">
              <a:buFont typeface="Arial" pitchFamily="34" charset="0"/>
              <a:buChar char="•"/>
            </a:pPr>
            <a:r>
              <a:rPr lang="en-US" dirty="0"/>
              <a:t>API Reference </a:t>
            </a:r>
            <a:endParaRPr lang="ru-RU" dirty="0"/>
          </a:p>
          <a:p>
            <a:r>
              <a:rPr lang="ru-RU" dirty="0"/>
              <a:t>	</a:t>
            </a:r>
            <a:r>
              <a:rPr lang="en-US" dirty="0">
                <a:hlinkClick r:id="rId7"/>
              </a:rPr>
              <a:t>http://developer.android.com/reference/packages.html</a:t>
            </a:r>
            <a:endParaRPr lang="en-US" dirty="0"/>
          </a:p>
          <a:p>
            <a:endParaRPr lang="en-US" dirty="0"/>
          </a:p>
          <a:p>
            <a:endParaRPr lang="ru-RU" dirty="0"/>
          </a:p>
        </p:txBody>
      </p:sp>
    </p:spTree>
    <p:extLst>
      <p:ext uri="{BB962C8B-B14F-4D97-AF65-F5344CB8AC3E}">
        <p14:creationId xmlns:p14="http://schemas.microsoft.com/office/powerpoint/2010/main" val="670268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79"/>
            <a:ext cx="6072188" cy="1446550"/>
          </a:xfrm>
          <a:prstGeom prst="rect">
            <a:avLst/>
          </a:prstGeom>
          <a:solidFill>
            <a:srgbClr val="002060"/>
          </a:solidFill>
        </p:spPr>
        <p:txBody>
          <a:bodyPr wrap="square" rtlCol="0">
            <a:spAutoFit/>
          </a:bodyPr>
          <a:lstStyle/>
          <a:p>
            <a:r>
              <a:rPr lang="en-US" sz="4400" dirty="0">
                <a:solidFill>
                  <a:schemeClr val="bg1"/>
                </a:solidFill>
              </a:rPr>
              <a:t>Hello, Android!</a:t>
            </a:r>
          </a:p>
          <a:p>
            <a:endParaRPr lang="ru-RU" sz="4400" dirty="0">
              <a:solidFill>
                <a:schemeClr val="bg1"/>
              </a:solidFill>
            </a:endParaRPr>
          </a:p>
        </p:txBody>
      </p:sp>
    </p:spTree>
    <p:extLst>
      <p:ext uri="{BB962C8B-B14F-4D97-AF65-F5344CB8AC3E}">
        <p14:creationId xmlns:p14="http://schemas.microsoft.com/office/powerpoint/2010/main" val="1292405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Project Structure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712" y="938932"/>
            <a:ext cx="9147976" cy="54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Выноска 1 4"/>
          <p:cNvSpPr/>
          <p:nvPr/>
        </p:nvSpPr>
        <p:spPr>
          <a:xfrm>
            <a:off x="5377543" y="1141264"/>
            <a:ext cx="3312368" cy="864096"/>
          </a:xfrm>
          <a:prstGeom prst="borderCallout1">
            <a:avLst>
              <a:gd name="adj1" fmla="val 49296"/>
              <a:gd name="adj2" fmla="val -364"/>
              <a:gd name="adj3" fmla="val 109202"/>
              <a:gd name="adj4" fmla="val -75142"/>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App Description</a:t>
            </a:r>
            <a:endParaRPr lang="ru-RU" sz="2400" dirty="0"/>
          </a:p>
        </p:txBody>
      </p:sp>
      <p:sp>
        <p:nvSpPr>
          <p:cNvPr id="14" name="Выноска 1 5"/>
          <p:cNvSpPr/>
          <p:nvPr/>
        </p:nvSpPr>
        <p:spPr>
          <a:xfrm>
            <a:off x="5377543" y="2149376"/>
            <a:ext cx="3312368" cy="864096"/>
          </a:xfrm>
          <a:prstGeom prst="borderCallout1">
            <a:avLst>
              <a:gd name="adj1" fmla="val 49296"/>
              <a:gd name="adj2" fmla="val -364"/>
              <a:gd name="adj3" fmla="val 44024"/>
              <a:gd name="adj4" fmla="val -75747"/>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Source code</a:t>
            </a:r>
            <a:endParaRPr lang="ru-RU" sz="2400" dirty="0"/>
          </a:p>
        </p:txBody>
      </p:sp>
      <p:sp>
        <p:nvSpPr>
          <p:cNvPr id="15" name="Выноска 1 6"/>
          <p:cNvSpPr/>
          <p:nvPr/>
        </p:nvSpPr>
        <p:spPr>
          <a:xfrm>
            <a:off x="5363125" y="3229496"/>
            <a:ext cx="3312368" cy="864096"/>
          </a:xfrm>
          <a:prstGeom prst="borderCallout1">
            <a:avLst>
              <a:gd name="adj1" fmla="val 49296"/>
              <a:gd name="adj2" fmla="val -364"/>
              <a:gd name="adj3" fmla="val -45295"/>
              <a:gd name="adj4" fmla="val -72508"/>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Unit - tests</a:t>
            </a:r>
            <a:endParaRPr lang="ru-RU" sz="2400" dirty="0"/>
          </a:p>
        </p:txBody>
      </p:sp>
      <p:sp>
        <p:nvSpPr>
          <p:cNvPr id="16" name="Выноска 1 7"/>
          <p:cNvSpPr/>
          <p:nvPr/>
        </p:nvSpPr>
        <p:spPr>
          <a:xfrm>
            <a:off x="5363125" y="4237608"/>
            <a:ext cx="3312368" cy="864096"/>
          </a:xfrm>
          <a:prstGeom prst="borderCallout1">
            <a:avLst>
              <a:gd name="adj1" fmla="val 49296"/>
              <a:gd name="adj2" fmla="val -364"/>
              <a:gd name="adj3" fmla="val -103697"/>
              <a:gd name="adj4" fmla="val -86271"/>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Resources</a:t>
            </a:r>
            <a:endParaRPr lang="ru-RU" sz="2400" dirty="0"/>
          </a:p>
        </p:txBody>
      </p:sp>
      <p:sp>
        <p:nvSpPr>
          <p:cNvPr id="17" name="Выноска 1 8"/>
          <p:cNvSpPr/>
          <p:nvPr/>
        </p:nvSpPr>
        <p:spPr>
          <a:xfrm>
            <a:off x="5344508" y="5245720"/>
            <a:ext cx="3312368" cy="864096"/>
          </a:xfrm>
          <a:prstGeom prst="borderCallout1">
            <a:avLst>
              <a:gd name="adj1" fmla="val 49296"/>
              <a:gd name="adj2" fmla="val -364"/>
              <a:gd name="adj3" fmla="val -168990"/>
              <a:gd name="adj4" fmla="val -89547"/>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t>Build </a:t>
            </a:r>
            <a:r>
              <a:rPr lang="ru-RU" sz="2400" dirty="0"/>
              <a:t>- </a:t>
            </a:r>
            <a:r>
              <a:rPr lang="en-US" sz="2400" dirty="0"/>
              <a:t>scripts</a:t>
            </a:r>
            <a:endParaRPr lang="ru-RU" sz="2400" dirty="0"/>
          </a:p>
        </p:txBody>
      </p:sp>
    </p:spTree>
    <p:extLst>
      <p:ext uri="{BB962C8B-B14F-4D97-AF65-F5344CB8AC3E}">
        <p14:creationId xmlns:p14="http://schemas.microsoft.com/office/powerpoint/2010/main" val="1613388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AndroidManifest.xml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Текст 2"/>
          <p:cNvSpPr>
            <a:spLocks noGrp="1"/>
          </p:cNvSpPr>
          <p:nvPr/>
        </p:nvSpPr>
        <p:spPr>
          <a:xfrm>
            <a:off x="615952" y="899286"/>
            <a:ext cx="11004548" cy="45100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sz="2000" dirty="0"/>
              <a:t>It names the Java package for the application. The package name serves as a unique identifier for the application.</a:t>
            </a:r>
          </a:p>
          <a:p>
            <a:pPr marL="285750" indent="-285750">
              <a:buFont typeface="Arial" pitchFamily="34" charset="0"/>
              <a:buChar char="•"/>
            </a:pPr>
            <a:r>
              <a:rPr lang="en-US" sz="2000" dirty="0"/>
              <a:t>It describes the components of the application, which include the activities, services, broadcast receivers, and content providers that compose the application. It also names the classes that implement each of the components and publishes their capabilities, such as the Intent messages that they can handle. These declarations inform the Android system of the components and the conditions in which they can be launched.</a:t>
            </a:r>
          </a:p>
          <a:p>
            <a:pPr marL="285750" indent="-285750">
              <a:buFont typeface="Arial" pitchFamily="34" charset="0"/>
              <a:buChar char="•"/>
            </a:pPr>
            <a:r>
              <a:rPr lang="en-US" sz="2000" dirty="0"/>
              <a:t>It determines the processes that host the application components.</a:t>
            </a:r>
          </a:p>
          <a:p>
            <a:pPr marL="285750" indent="-285750">
              <a:buFont typeface="Arial" pitchFamily="34" charset="0"/>
              <a:buChar char="•"/>
            </a:pPr>
            <a:r>
              <a:rPr lang="en-US" sz="2000" dirty="0"/>
              <a:t>It declares the permissions that the application must have in order to access protected parts of the API and interact with other applications. It also declares the permissions that others are required to have in order to interact with the application's components.</a:t>
            </a:r>
          </a:p>
          <a:p>
            <a:pPr marL="285750" indent="-285750">
              <a:buFont typeface="Arial" pitchFamily="34" charset="0"/>
              <a:buChar char="•"/>
            </a:pPr>
            <a:r>
              <a:rPr lang="en-US" sz="2000" dirty="0"/>
              <a:t>It lists the Instrumentation classes that provide profiling and other information as the application runs. These declarations are present in the manifest only while the application is being developed and are removed before the application is published.</a:t>
            </a:r>
          </a:p>
          <a:p>
            <a:pPr marL="285750" indent="-285750">
              <a:buFont typeface="Arial" pitchFamily="34" charset="0"/>
              <a:buChar char="•"/>
            </a:pPr>
            <a:r>
              <a:rPr lang="en-US" sz="2000" dirty="0"/>
              <a:t>It declares the minimum level of the Android API that the application requires.</a:t>
            </a:r>
          </a:p>
          <a:p>
            <a:pPr marL="285750" indent="-285750">
              <a:buFont typeface="Arial" pitchFamily="34" charset="0"/>
              <a:buChar char="•"/>
            </a:pPr>
            <a:r>
              <a:rPr lang="en-US" sz="2000" dirty="0"/>
              <a:t>It lists the libraries that the application must be linked against.</a:t>
            </a:r>
            <a:endParaRPr lang="ru-RU" sz="2000" dirty="0"/>
          </a:p>
        </p:txBody>
      </p:sp>
    </p:spTree>
    <p:extLst>
      <p:ext uri="{BB962C8B-B14F-4D97-AF65-F5344CB8AC3E}">
        <p14:creationId xmlns:p14="http://schemas.microsoft.com/office/powerpoint/2010/main" val="411711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AndroidManifest.xml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A931793-F562-4EEA-B7C7-3C79D27C625F}"/>
              </a:ext>
            </a:extLst>
          </p:cNvPr>
          <p:cNvSpPr>
            <a:spLocks noChangeArrowheads="1"/>
          </p:cNvSpPr>
          <p:nvPr/>
        </p:nvSpPr>
        <p:spPr bwMode="auto">
          <a:xfrm>
            <a:off x="426098" y="1076034"/>
            <a:ext cx="834715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com.example.mleykin.helloworld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:allowBackup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:icon</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"@mipmap/</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ic_launcher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:supportsRtl</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AppTheme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activity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action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android.intent.action.MAIN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category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android.intent.category.LAUNCHER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744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a:solidFill>
                  <a:schemeClr val="bg1"/>
                </a:solidFill>
              </a:rPr>
              <a:t>Specifics of mobile devices and mobile development</a:t>
            </a:r>
            <a:endParaRPr lang="ru-RU" sz="4400" dirty="0">
              <a:solidFill>
                <a:schemeClr val="bg1"/>
              </a:solidFill>
            </a:endParaRPr>
          </a:p>
        </p:txBody>
      </p:sp>
    </p:spTree>
    <p:extLst>
      <p:ext uri="{BB962C8B-B14F-4D97-AF65-F5344CB8AC3E}">
        <p14:creationId xmlns:p14="http://schemas.microsoft.com/office/powerpoint/2010/main" val="271778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activity_main.xml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2"/>
          <p:cNvSpPr>
            <a:spLocks noGrp="1"/>
          </p:cNvSpPr>
          <p:nvPr/>
        </p:nvSpPr>
        <p:spPr>
          <a:xfrm>
            <a:off x="426099" y="897196"/>
            <a:ext cx="10706095" cy="45100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1" dirty="0">
                <a:latin typeface="Courier New" panose="02070309020205020404" pitchFamily="49" charset="0"/>
                <a:cs typeface="Courier New" panose="02070309020205020404" pitchFamily="49" charset="0"/>
              </a:rPr>
              <a:t>&lt;?</a:t>
            </a:r>
            <a:r>
              <a:rPr lang="en-US" sz="1400" b="1" dirty="0">
                <a:solidFill>
                  <a:srgbClr val="0000FF"/>
                </a:solidFill>
                <a:latin typeface="Courier New" panose="02070309020205020404" pitchFamily="49" charset="0"/>
                <a:cs typeface="Courier New" panose="02070309020205020404" pitchFamily="49" charset="0"/>
              </a:rPr>
              <a:t>xml version=</a:t>
            </a:r>
            <a:r>
              <a:rPr lang="en-US" sz="1400" b="1" dirty="0">
                <a:solidFill>
                  <a:srgbClr val="008000"/>
                </a:solidFill>
                <a:latin typeface="Courier New" panose="02070309020205020404" pitchFamily="49" charset="0"/>
                <a:cs typeface="Courier New" panose="02070309020205020404" pitchFamily="49" charset="0"/>
              </a:rPr>
              <a:t>"1.0" </a:t>
            </a:r>
            <a:r>
              <a:rPr lang="en-US" sz="1400" b="1" dirty="0">
                <a:solidFill>
                  <a:srgbClr val="0000FF"/>
                </a:solidFill>
                <a:latin typeface="Courier New" panose="02070309020205020404" pitchFamily="49" charset="0"/>
                <a:cs typeface="Courier New" panose="02070309020205020404" pitchFamily="49" charset="0"/>
              </a:rPr>
              <a:t>encoding=</a:t>
            </a:r>
            <a:r>
              <a:rPr lang="en-US" sz="1400" b="1" dirty="0">
                <a:solidFill>
                  <a:srgbClr val="008000"/>
                </a:solidFill>
                <a:latin typeface="Courier New" panose="02070309020205020404" pitchFamily="49" charset="0"/>
                <a:cs typeface="Courier New" panose="02070309020205020404" pitchFamily="49" charset="0"/>
              </a:rPr>
              <a:t>"utf-8"</a:t>
            </a:r>
            <a:r>
              <a:rPr lang="en-US" sz="1400" b="1" i="1" dirty="0">
                <a:latin typeface="Courier New" panose="02070309020205020404" pitchFamily="49" charset="0"/>
                <a:cs typeface="Courier New" panose="02070309020205020404" pitchFamily="49" charset="0"/>
              </a:rPr>
              <a:t>?&gt;</a:t>
            </a:r>
            <a:br>
              <a:rPr lang="en-US" sz="1400" b="1" i="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&lt;</a:t>
            </a:r>
            <a:r>
              <a:rPr lang="en-US" sz="1400" b="1" dirty="0" err="1">
                <a:solidFill>
                  <a:srgbClr val="000080"/>
                </a:solidFill>
                <a:latin typeface="Courier New" panose="02070309020205020404" pitchFamily="49" charset="0"/>
                <a:cs typeface="Courier New" panose="02070309020205020404" pitchFamily="49" charset="0"/>
              </a:rPr>
              <a:t>RelativeLayout</a:t>
            </a:r>
            <a:br>
              <a:rPr lang="en-US" sz="1400" b="1" dirty="0">
                <a:solidFill>
                  <a:srgbClr val="000080"/>
                </a:solidFill>
                <a:latin typeface="Courier New" panose="02070309020205020404" pitchFamily="49" charset="0"/>
                <a:cs typeface="Courier New" panose="02070309020205020404" pitchFamily="49" charset="0"/>
              </a:rPr>
            </a:br>
            <a:r>
              <a:rPr lang="en-US" sz="1400" b="1" dirty="0">
                <a:solidFill>
                  <a:srgbClr val="00008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xmlns:android</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"http://schemas.android.com/</a:t>
            </a:r>
            <a:r>
              <a:rPr lang="en-US" sz="1400" b="1" dirty="0" err="1">
                <a:solidFill>
                  <a:srgbClr val="008000"/>
                </a:solidFill>
                <a:latin typeface="Courier New" panose="02070309020205020404" pitchFamily="49" charset="0"/>
                <a:cs typeface="Courier New" panose="02070309020205020404" pitchFamily="49" charset="0"/>
              </a:rPr>
              <a:t>apk</a:t>
            </a:r>
            <a:r>
              <a:rPr lang="en-US" sz="1400" b="1" dirty="0">
                <a:solidFill>
                  <a:srgbClr val="008000"/>
                </a:solidFill>
                <a:latin typeface="Courier New" panose="02070309020205020404" pitchFamily="49" charset="0"/>
                <a:cs typeface="Courier New" panose="02070309020205020404" pitchFamily="49" charset="0"/>
              </a:rPr>
              <a:t>/res/android"</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xmlns:</a:t>
            </a:r>
            <a:r>
              <a:rPr lang="en-US" sz="1400" b="1" dirty="0" err="1">
                <a:solidFill>
                  <a:srgbClr val="660E7A"/>
                </a:solidFill>
                <a:latin typeface="Courier New" panose="02070309020205020404" pitchFamily="49" charset="0"/>
                <a:cs typeface="Courier New" panose="02070309020205020404" pitchFamily="49" charset="0"/>
              </a:rPr>
              <a:t>tools</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"http://schemas.android.com/tools"</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android:id</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"@+id/</a:t>
            </a:r>
            <a:r>
              <a:rPr lang="en-US" sz="1400" b="1" dirty="0" err="1">
                <a:solidFill>
                  <a:srgbClr val="008000"/>
                </a:solidFill>
                <a:latin typeface="Courier New" panose="02070309020205020404" pitchFamily="49" charset="0"/>
                <a:cs typeface="Courier New" panose="02070309020205020404" pitchFamily="49" charset="0"/>
              </a:rPr>
              <a:t>activity_main</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android:layout_width</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match_parent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android:layout_height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match_parent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android:paddingLeft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dimen</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activity_horizontal_margin</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android:paddingRight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dimen</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activity_horizontal_margin</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android:paddingTop</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dimen</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activity_vertical_margin</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android:paddingBottom</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dimen</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activity_vertical_margin</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tools</a:t>
            </a:r>
            <a:r>
              <a:rPr lang="en-US" sz="1400" b="1" dirty="0" err="1">
                <a:solidFill>
                  <a:srgbClr val="0000FF"/>
                </a:solidFill>
                <a:latin typeface="Courier New" panose="02070309020205020404" pitchFamily="49" charset="0"/>
                <a:cs typeface="Courier New" panose="02070309020205020404" pitchFamily="49" charset="0"/>
              </a:rPr>
              <a:t>:context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com.example.mleykin.helloworld.MainActivity</a:t>
            </a:r>
            <a:r>
              <a:rPr lang="en-US" sz="1400" b="1" dirty="0">
                <a:solidFill>
                  <a:srgbClr val="008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&gt;</a:t>
            </a:r>
            <a:br>
              <a:rPr lang="en-US" sz="1400" b="1" dirty="0">
                <a:latin typeface="Courier New" panose="02070309020205020404" pitchFamily="49" charset="0"/>
                <a:cs typeface="Courier New" panose="02070309020205020404" pitchFamily="49" charset="0"/>
              </a:rPr>
            </a:b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&lt;</a:t>
            </a:r>
            <a:r>
              <a:rPr lang="en-US" sz="1400" b="1" dirty="0" err="1">
                <a:solidFill>
                  <a:srgbClr val="000080"/>
                </a:solidFill>
                <a:latin typeface="Courier New" panose="02070309020205020404" pitchFamily="49" charset="0"/>
                <a:cs typeface="Courier New" panose="02070309020205020404" pitchFamily="49" charset="0"/>
              </a:rPr>
              <a:t>TextView</a:t>
            </a:r>
            <a:br>
              <a:rPr lang="en-US" sz="1400" b="1" dirty="0">
                <a:solidFill>
                  <a:srgbClr val="000080"/>
                </a:solidFill>
                <a:latin typeface="Courier New" panose="02070309020205020404" pitchFamily="49" charset="0"/>
                <a:cs typeface="Courier New" panose="02070309020205020404" pitchFamily="49" charset="0"/>
              </a:rPr>
            </a:br>
            <a:r>
              <a:rPr lang="en-US" sz="1400" b="1" dirty="0">
                <a:solidFill>
                  <a:srgbClr val="00008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android:layout_width</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wrap_content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android:layout_height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wrap_content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android:text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"@string/</a:t>
            </a:r>
            <a:r>
              <a:rPr lang="en-US" sz="1400" b="1" dirty="0" err="1">
                <a:solidFill>
                  <a:srgbClr val="008000"/>
                </a:solidFill>
                <a:latin typeface="Courier New" panose="02070309020205020404" pitchFamily="49" charset="0"/>
                <a:cs typeface="Courier New" panose="02070309020205020404" pitchFamily="49" charset="0"/>
              </a:rPr>
              <a:t>hello_world</a:t>
            </a:r>
            <a:r>
              <a:rPr lang="en-US" sz="1400" b="1" dirty="0">
                <a:solidFill>
                  <a:srgbClr val="008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/&gt;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&lt;/</a:t>
            </a:r>
            <a:r>
              <a:rPr lang="en-US" sz="1400" b="1" dirty="0" err="1">
                <a:solidFill>
                  <a:srgbClr val="000080"/>
                </a:solidFill>
                <a:latin typeface="Courier New" panose="02070309020205020404" pitchFamily="49" charset="0"/>
                <a:cs typeface="Courier New" panose="02070309020205020404" pitchFamily="49" charset="0"/>
              </a:rPr>
              <a:t>RelativeLayout</a:t>
            </a:r>
            <a:r>
              <a:rPr lang="en-US" sz="1400" b="1" dirty="0">
                <a:latin typeface="Courier New" panose="02070309020205020404" pitchFamily="49" charset="0"/>
                <a:cs typeface="Courier New" panose="02070309020205020404" pitchFamily="49" charset="0"/>
              </a:rPr>
              <a:t>&gt;</a:t>
            </a:r>
            <a:endParaRPr lang="ru-RU" sz="1400" b="1" dirty="0">
              <a:latin typeface="Courier New" panose="02070309020205020404" pitchFamily="49" charset="0"/>
              <a:cs typeface="Courier New" panose="02070309020205020404" pitchFamily="49" charset="0"/>
            </a:endParaRPr>
          </a:p>
        </p:txBody>
      </p:sp>
      <p:sp>
        <p:nvSpPr>
          <p:cNvPr id="5" name="TextBox 4"/>
          <p:cNvSpPr txBox="1"/>
          <p:nvPr/>
        </p:nvSpPr>
        <p:spPr>
          <a:xfrm>
            <a:off x="4303485" y="4606587"/>
            <a:ext cx="7050315" cy="1169551"/>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strings.xml</a:t>
            </a:r>
          </a:p>
          <a:p>
            <a:r>
              <a:rPr lang="en-US" sz="1400" dirty="0">
                <a:latin typeface="Courier New" panose="02070309020205020404" pitchFamily="49" charset="0"/>
                <a:cs typeface="Courier New" panose="02070309020205020404" pitchFamily="49" charset="0"/>
              </a:rPr>
              <a:t>&lt;</a:t>
            </a:r>
            <a:r>
              <a:rPr lang="en-US" sz="1400" b="1" dirty="0">
                <a:solidFill>
                  <a:srgbClr val="000080"/>
                </a:solidFill>
                <a:latin typeface="Courier New" panose="02070309020205020404" pitchFamily="49" charset="0"/>
                <a:cs typeface="Courier New" panose="02070309020205020404" pitchFamily="49" charset="0"/>
              </a:rPr>
              <a:t>resources</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a:t>
            </a:r>
            <a:r>
              <a:rPr lang="en-US" sz="1400" b="1" dirty="0">
                <a:solidFill>
                  <a:srgbClr val="000080"/>
                </a:solidFill>
                <a:latin typeface="Courier New" panose="02070309020205020404" pitchFamily="49" charset="0"/>
                <a:cs typeface="Courier New" panose="02070309020205020404" pitchFamily="49" charset="0"/>
              </a:rPr>
              <a:t>string </a:t>
            </a:r>
            <a:r>
              <a:rPr lang="en-US" sz="1400" b="1" dirty="0">
                <a:solidFill>
                  <a:srgbClr val="0000FF"/>
                </a:solidFill>
                <a:latin typeface="Courier New" panose="02070309020205020404" pitchFamily="49" charset="0"/>
                <a:cs typeface="Courier New" panose="02070309020205020404" pitchFamily="49" charset="0"/>
              </a:rPr>
              <a:t>name=</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hello_world</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&gt;Hello, Android!&lt;/</a:t>
            </a:r>
            <a:r>
              <a:rPr lang="en-US" sz="1400" b="1" dirty="0">
                <a:solidFill>
                  <a:srgbClr val="000080"/>
                </a:solidFill>
                <a:latin typeface="Courier New" panose="02070309020205020404" pitchFamily="49" charset="0"/>
                <a:cs typeface="Courier New" panose="02070309020205020404" pitchFamily="49" charset="0"/>
              </a:rPr>
              <a:t>string</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a:t>
            </a:r>
            <a:r>
              <a:rPr lang="en-US" sz="1400" b="1" dirty="0">
                <a:solidFill>
                  <a:srgbClr val="000080"/>
                </a:solidFill>
                <a:latin typeface="Courier New" panose="02070309020205020404" pitchFamily="49" charset="0"/>
                <a:cs typeface="Courier New" panose="02070309020205020404" pitchFamily="49" charset="0"/>
              </a:rPr>
              <a:t>string </a:t>
            </a:r>
            <a:r>
              <a:rPr lang="en-US" sz="1400" b="1" dirty="0">
                <a:solidFill>
                  <a:srgbClr val="0000FF"/>
                </a:solidFill>
                <a:latin typeface="Courier New" panose="02070309020205020404" pitchFamily="49" charset="0"/>
                <a:cs typeface="Courier New" panose="02070309020205020404" pitchFamily="49" charset="0"/>
              </a:rPr>
              <a:t>name=</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app_name</a:t>
            </a:r>
            <a:r>
              <a:rPr lang="en-US" sz="1400" b="1" dirty="0">
                <a:solidFill>
                  <a:srgbClr val="008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&gt;Test Project&lt;/</a:t>
            </a:r>
            <a:r>
              <a:rPr lang="en-US" sz="1400" b="1" dirty="0">
                <a:solidFill>
                  <a:srgbClr val="000080"/>
                </a:solidFill>
                <a:latin typeface="Courier New" panose="02070309020205020404" pitchFamily="49" charset="0"/>
                <a:cs typeface="Courier New" panose="02070309020205020404" pitchFamily="49" charset="0"/>
              </a:rPr>
              <a:t>string</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&lt;/</a:t>
            </a:r>
            <a:r>
              <a:rPr lang="en-US" sz="1400" b="1" dirty="0">
                <a:solidFill>
                  <a:srgbClr val="000080"/>
                </a:solidFill>
                <a:latin typeface="Courier New" panose="02070309020205020404" pitchFamily="49" charset="0"/>
                <a:cs typeface="Courier New" panose="02070309020205020404" pitchFamily="49" charset="0"/>
              </a:rPr>
              <a:t>resources</a:t>
            </a:r>
            <a:r>
              <a:rPr lang="en-US" sz="1400" dirty="0">
                <a:latin typeface="Courier New" panose="02070309020205020404" pitchFamily="49" charset="0"/>
                <a:cs typeface="Courier New" panose="02070309020205020404" pitchFamily="49" charset="0"/>
              </a:rPr>
              <a:t>&gt;</a:t>
            </a:r>
            <a:endParaRPr lang="ru-R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1895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activity_main.xml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2"/>
          <p:cNvSpPr>
            <a:spLocks noGrp="1"/>
          </p:cNvSpPr>
          <p:nvPr/>
        </p:nvSpPr>
        <p:spPr>
          <a:xfrm>
            <a:off x="628652" y="1076034"/>
            <a:ext cx="10706095"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0080"/>
                </a:solidFill>
              </a:rPr>
              <a:t>package </a:t>
            </a:r>
            <a:r>
              <a:rPr lang="en-US" dirty="0" err="1"/>
              <a:t>com.example.mleykin.helloworld</a:t>
            </a:r>
            <a:r>
              <a:rPr lang="en-US" dirty="0"/>
              <a:t>;</a:t>
            </a:r>
            <a:br>
              <a:rPr lang="en-US" dirty="0"/>
            </a:br>
            <a:br>
              <a:rPr lang="en-US" dirty="0"/>
            </a:br>
            <a:r>
              <a:rPr lang="en-US" b="1" dirty="0">
                <a:solidFill>
                  <a:srgbClr val="000080"/>
                </a:solidFill>
              </a:rPr>
              <a:t>import </a:t>
            </a:r>
            <a:r>
              <a:rPr lang="en-US" dirty="0" err="1"/>
              <a:t>android.app.Activity</a:t>
            </a:r>
            <a:r>
              <a:rPr lang="en-US" dirty="0"/>
              <a:t>;</a:t>
            </a:r>
            <a:br>
              <a:rPr lang="en-US" dirty="0"/>
            </a:br>
            <a:r>
              <a:rPr lang="en-US" b="1" dirty="0">
                <a:solidFill>
                  <a:srgbClr val="000080"/>
                </a:solidFill>
              </a:rPr>
              <a:t>import </a:t>
            </a:r>
            <a:r>
              <a:rPr lang="en-US" dirty="0" err="1"/>
              <a:t>android.os.Bundle</a:t>
            </a:r>
            <a:r>
              <a:rPr lang="en-US" dirty="0"/>
              <a:t>;</a:t>
            </a:r>
            <a:br>
              <a:rPr lang="en-US" dirty="0"/>
            </a:br>
            <a:br>
              <a:rPr lang="en-US" dirty="0"/>
            </a:br>
            <a:r>
              <a:rPr lang="en-US" b="1" dirty="0">
                <a:solidFill>
                  <a:srgbClr val="000080"/>
                </a:solidFill>
              </a:rPr>
              <a:t>public class </a:t>
            </a:r>
            <a:r>
              <a:rPr lang="en-US" dirty="0" err="1"/>
              <a:t>MainActivity</a:t>
            </a:r>
            <a:r>
              <a:rPr lang="en-US" dirty="0"/>
              <a:t> </a:t>
            </a:r>
            <a:r>
              <a:rPr lang="en-US" b="1" dirty="0">
                <a:solidFill>
                  <a:srgbClr val="000080"/>
                </a:solidFill>
              </a:rPr>
              <a:t>extends </a:t>
            </a:r>
            <a:r>
              <a:rPr lang="en-US" dirty="0"/>
              <a:t>Activity {</a:t>
            </a:r>
            <a:br>
              <a:rPr lang="en-US" dirty="0"/>
            </a:br>
            <a:br>
              <a:rPr lang="en-US" dirty="0"/>
            </a:br>
            <a:r>
              <a:rPr lang="en-US" dirty="0"/>
              <a:t>    </a:t>
            </a:r>
            <a:r>
              <a:rPr lang="en-US" dirty="0">
                <a:solidFill>
                  <a:srgbClr val="808000"/>
                </a:solidFill>
              </a:rPr>
              <a:t>@Override</a:t>
            </a:r>
            <a:br>
              <a:rPr lang="en-US" dirty="0">
                <a:solidFill>
                  <a:srgbClr val="808000"/>
                </a:solidFill>
              </a:rPr>
            </a:br>
            <a:r>
              <a:rPr lang="en-US" dirty="0">
                <a:solidFill>
                  <a:srgbClr val="808000"/>
                </a:solidFill>
              </a:rPr>
              <a:t>    </a:t>
            </a:r>
            <a:r>
              <a:rPr lang="en-US" b="1" dirty="0">
                <a:solidFill>
                  <a:srgbClr val="000080"/>
                </a:solidFill>
              </a:rPr>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solidFill>
                  <a:srgbClr val="000080"/>
                </a:solidFill>
              </a:rPr>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solidFill>
                  <a:srgbClr val="660E7A"/>
                </a:solidFill>
              </a:rPr>
              <a:t>activity_main</a:t>
            </a:r>
            <a:r>
              <a:rPr lang="en-US" dirty="0"/>
              <a:t>);</a:t>
            </a:r>
            <a:br>
              <a:rPr lang="en-US" dirty="0"/>
            </a:br>
            <a:r>
              <a:rPr lang="en-US" dirty="0"/>
              <a:t>    }</a:t>
            </a:r>
            <a:br>
              <a:rPr lang="en-US" dirty="0"/>
            </a:br>
            <a:r>
              <a:rPr lang="en-US" dirty="0"/>
              <a:t>}</a:t>
            </a:r>
            <a:endParaRPr lang="ru-RU" dirty="0"/>
          </a:p>
        </p:txBody>
      </p:sp>
      <p:pic>
        <p:nvPicPr>
          <p:cNvPr id="12" name="Picture 11" descr="G:\Work\Mera\Screens\layout-2016-02-23-1148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3192" y="1420574"/>
            <a:ext cx="2465761" cy="4778852"/>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12"/>
          <p:cNvSpPr/>
          <p:nvPr/>
        </p:nvSpPr>
        <p:spPr>
          <a:xfrm>
            <a:off x="3799892" y="4002326"/>
            <a:ext cx="3086100"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chemeClr val="tx1"/>
                </a:solidFill>
              </a:rPr>
              <a:t>Sample: </a:t>
            </a:r>
            <a:r>
              <a:rPr lang="en-US" sz="2000" b="1" dirty="0" err="1">
                <a:solidFill>
                  <a:schemeClr val="tx1"/>
                </a:solidFill>
              </a:rPr>
              <a:t>HelloAndroid</a:t>
            </a:r>
            <a:endParaRPr lang="ru-RU" sz="2000" b="1" dirty="0">
              <a:solidFill>
                <a:schemeClr val="tx1"/>
              </a:solidFill>
            </a:endParaRPr>
          </a:p>
        </p:txBody>
      </p:sp>
    </p:spTree>
    <p:extLst>
      <p:ext uri="{BB962C8B-B14F-4D97-AF65-F5344CB8AC3E}">
        <p14:creationId xmlns:p14="http://schemas.microsoft.com/office/powerpoint/2010/main" val="305640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Mobile devices specifics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nastasia\Downloads\devices.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555" b="14661"/>
          <a:stretch/>
        </p:blipFill>
        <p:spPr bwMode="auto">
          <a:xfrm>
            <a:off x="1786652" y="3966755"/>
            <a:ext cx="8632767" cy="1981820"/>
          </a:xfrm>
          <a:prstGeom prst="rect">
            <a:avLst/>
          </a:prstGeom>
          <a:noFill/>
          <a:extLst>
            <a:ext uri="{909E8E84-426E-40DD-AFC4-6F175D3DCCD1}">
              <a14:hiddenFill xmlns:a14="http://schemas.microsoft.com/office/drawing/2010/main">
                <a:solidFill>
                  <a:srgbClr val="FFFFFF"/>
                </a:solidFill>
              </a14:hiddenFill>
            </a:ext>
          </a:extLst>
        </p:spPr>
      </p:pic>
      <p:sp>
        <p:nvSpPr>
          <p:cNvPr id="8" name="Текст 2"/>
          <p:cNvSpPr>
            <a:spLocks noGrp="1"/>
          </p:cNvSpPr>
          <p:nvPr/>
        </p:nvSpPr>
        <p:spPr>
          <a:xfrm>
            <a:off x="742950" y="967348"/>
            <a:ext cx="10706095" cy="28405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sz="2000" dirty="0"/>
              <a:t>Less powerful CPU &amp; GPU</a:t>
            </a:r>
            <a:endParaRPr lang="ru-RU" sz="2000" dirty="0"/>
          </a:p>
          <a:p>
            <a:pPr marL="285750" indent="-285750">
              <a:buFont typeface="Arial" pitchFamily="34" charset="0"/>
              <a:buChar char="•"/>
            </a:pPr>
            <a:r>
              <a:rPr lang="en-US" sz="2000" dirty="0"/>
              <a:t>Less amount of memory and storage</a:t>
            </a:r>
            <a:endParaRPr lang="ru-RU" sz="2000" dirty="0"/>
          </a:p>
          <a:p>
            <a:pPr marL="285750" indent="-285750">
              <a:buFont typeface="Arial" pitchFamily="34" charset="0"/>
              <a:buChar char="•"/>
            </a:pPr>
            <a:r>
              <a:rPr lang="en-US" sz="2000" dirty="0"/>
              <a:t>Smaller screen sizes</a:t>
            </a:r>
            <a:endParaRPr lang="ru-RU" sz="2000" dirty="0"/>
          </a:p>
          <a:p>
            <a:pPr marL="285750" indent="-285750">
              <a:buFont typeface="Arial" pitchFamily="34" charset="0"/>
              <a:buChar char="•"/>
            </a:pPr>
            <a:r>
              <a:rPr lang="en-US" sz="2000" dirty="0"/>
              <a:t>Network connectivity may be unstable and slow</a:t>
            </a:r>
          </a:p>
          <a:p>
            <a:pPr marL="285750" indent="-285750">
              <a:buFont typeface="Arial" pitchFamily="34" charset="0"/>
              <a:buChar char="•"/>
            </a:pPr>
            <a:r>
              <a:rPr lang="en-US" sz="2000" dirty="0"/>
              <a:t>Network transfer may cost money</a:t>
            </a:r>
          </a:p>
          <a:p>
            <a:pPr marL="285750" indent="-285750">
              <a:buFont typeface="Arial" pitchFamily="34" charset="0"/>
              <a:buChar char="•"/>
            </a:pPr>
            <a:r>
              <a:rPr lang="en-US" sz="2000" dirty="0"/>
              <a:t>Limited battery capacity</a:t>
            </a:r>
          </a:p>
          <a:p>
            <a:pPr marL="285750" indent="-285750">
              <a:buFont typeface="Arial" pitchFamily="34" charset="0"/>
              <a:buChar char="•"/>
            </a:pPr>
            <a:r>
              <a:rPr lang="en-US" sz="2000" dirty="0"/>
              <a:t>Huge variety of devices from numerous vendors</a:t>
            </a:r>
            <a:endParaRPr lang="ru-RU" sz="2000" dirty="0"/>
          </a:p>
        </p:txBody>
      </p:sp>
    </p:spTree>
    <p:extLst>
      <p:ext uri="{BB962C8B-B14F-4D97-AF65-F5344CB8AC3E}">
        <p14:creationId xmlns:p14="http://schemas.microsoft.com/office/powerpoint/2010/main" val="107969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Mobile development specifics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a:spLocks noGrp="1"/>
          </p:cNvSpPr>
          <p:nvPr/>
        </p:nvSpPr>
        <p:spPr>
          <a:xfrm>
            <a:off x="426099" y="1047784"/>
            <a:ext cx="10706095"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sz="2000" dirty="0"/>
              <a:t>Optimize code by size and speed</a:t>
            </a:r>
            <a:endParaRPr lang="ru-RU" sz="2000" dirty="0"/>
          </a:p>
          <a:p>
            <a:pPr marL="285750" indent="-285750">
              <a:buFont typeface="Arial" pitchFamily="34" charset="0"/>
              <a:buChar char="•"/>
            </a:pPr>
            <a:r>
              <a:rPr lang="en-US" sz="2000" dirty="0"/>
              <a:t>Consider different screen sizes</a:t>
            </a:r>
            <a:endParaRPr lang="ru-RU" sz="2000" dirty="0"/>
          </a:p>
          <a:p>
            <a:pPr marL="285750" indent="-285750">
              <a:buFont typeface="Arial" pitchFamily="34" charset="0"/>
              <a:buChar char="•"/>
            </a:pPr>
            <a:r>
              <a:rPr lang="en-US" sz="2000" dirty="0"/>
              <a:t>Consider possible connectivity loss </a:t>
            </a:r>
            <a:endParaRPr lang="ru-RU" sz="2000" dirty="0"/>
          </a:p>
          <a:p>
            <a:pPr marL="285750" indent="-285750">
              <a:buFont typeface="Arial" pitchFamily="34" charset="0"/>
              <a:buChar char="•"/>
            </a:pPr>
            <a:r>
              <a:rPr lang="en-US" sz="2000" dirty="0"/>
              <a:t>Think about battery usage and charges</a:t>
            </a:r>
            <a:endParaRPr lang="ru-RU" sz="2000" dirty="0"/>
          </a:p>
          <a:p>
            <a:pPr marL="285750" indent="-285750">
              <a:buFont typeface="Arial" pitchFamily="34" charset="0"/>
              <a:buChar char="•"/>
            </a:pPr>
            <a:r>
              <a:rPr lang="en-US" sz="2000" dirty="0"/>
              <a:t>Keep app responsiveness</a:t>
            </a:r>
            <a:endParaRPr lang="ru-RU" sz="2000" dirty="0"/>
          </a:p>
          <a:p>
            <a:endParaRPr lang="ru-RU" dirty="0"/>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771" y="3478247"/>
            <a:ext cx="396875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0227" y="1140150"/>
            <a:ext cx="13938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32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79"/>
            <a:ext cx="6072188" cy="1188000"/>
          </a:xfrm>
          <a:prstGeom prst="rect">
            <a:avLst/>
          </a:prstGeom>
          <a:solidFill>
            <a:srgbClr val="002060"/>
          </a:solidFill>
        </p:spPr>
        <p:txBody>
          <a:bodyPr wrap="square" rtlCol="0">
            <a:spAutoFit/>
          </a:bodyPr>
          <a:lstStyle/>
          <a:p>
            <a:r>
              <a:rPr lang="en-US" sz="4400" dirty="0">
                <a:solidFill>
                  <a:schemeClr val="bg1"/>
                </a:solidFill>
              </a:rPr>
              <a:t>Android Platform</a:t>
            </a:r>
            <a:endParaRPr lang="ru-RU" sz="4400" dirty="0">
              <a:solidFill>
                <a:schemeClr val="bg1"/>
              </a:solidFill>
            </a:endParaRPr>
          </a:p>
        </p:txBody>
      </p:sp>
    </p:spTree>
    <p:extLst>
      <p:ext uri="{BB962C8B-B14F-4D97-AF65-F5344CB8AC3E}">
        <p14:creationId xmlns:p14="http://schemas.microsoft.com/office/powerpoint/2010/main" val="48240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What is Android?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5" name="Текст 2"/>
          <p:cNvSpPr>
            <a:spLocks noGrp="1"/>
          </p:cNvSpPr>
          <p:nvPr/>
        </p:nvSpPr>
        <p:spPr>
          <a:xfrm>
            <a:off x="369096" y="993256"/>
            <a:ext cx="10706095" cy="40359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sz="2000" dirty="0"/>
              <a:t>Android is a mobile operating system developed by Google, based on the Linux kernel and designed primarily for touchscreen mobile devices such as smartphones and tablets. In addition to touchscreen devices, Google has further developed Android TV for televisions, Android Auto for cars, and Android Wear for wrist watches, each with a specialized user interface. Variants of Android are also used on notebooks, game consoles, digital cameras, and other electronics.</a:t>
            </a:r>
          </a:p>
          <a:p>
            <a:pPr marL="285750" indent="-285750">
              <a:buFont typeface="Arial" pitchFamily="34" charset="0"/>
              <a:buChar char="•"/>
            </a:pPr>
            <a:r>
              <a:rPr lang="en-US" sz="2000" dirty="0"/>
              <a:t>You can create application for Android using Java and Kotlin directly, C/C++ via Android NDK, HTML5/JavaScript using special frameworks like </a:t>
            </a:r>
            <a:r>
              <a:rPr lang="en-US" sz="2000" dirty="0" err="1"/>
              <a:t>ReactNative</a:t>
            </a:r>
            <a:r>
              <a:rPr lang="en-US" sz="2000" dirty="0"/>
              <a:t>, C# using Xamarin.</a:t>
            </a:r>
            <a:endParaRPr lang="ru-RU" sz="2000" dirty="0"/>
          </a:p>
          <a:p>
            <a:r>
              <a:rPr lang="en-US" dirty="0"/>
              <a:t>Official: </a:t>
            </a:r>
            <a:r>
              <a:rPr lang="ru-RU" dirty="0"/>
              <a:t>www.android.com </a:t>
            </a:r>
          </a:p>
          <a:p>
            <a:endParaRPr lang="ru-RU" dirty="0"/>
          </a:p>
        </p:txBody>
      </p:sp>
      <p:pic>
        <p:nvPicPr>
          <p:cNvPr id="16" name="Picture 15" descr="C:\Users\Anastasia\Downloads\android.jpg"/>
          <p:cNvPicPr>
            <a:picLocks noChangeAspect="1" noChangeArrowheads="1"/>
          </p:cNvPicPr>
          <p:nvPr/>
        </p:nvPicPr>
        <p:blipFill rotWithShape="1">
          <a:blip r:embed="rId5">
            <a:extLst>
              <a:ext uri="{28A0092B-C50C-407E-A947-70E740481C1C}">
                <a14:useLocalDpi xmlns:a14="http://schemas.microsoft.com/office/drawing/2010/main" val="0"/>
              </a:ext>
            </a:extLst>
          </a:blip>
          <a:srcRect b="15432"/>
          <a:stretch/>
        </p:blipFill>
        <p:spPr bwMode="auto">
          <a:xfrm>
            <a:off x="2749519" y="3507714"/>
            <a:ext cx="8572500" cy="225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2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Who develops Android?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a:spLocks noGrp="1"/>
          </p:cNvSpPr>
          <p:nvPr/>
        </p:nvSpPr>
        <p:spPr>
          <a:xfrm>
            <a:off x="426099" y="1076034"/>
            <a:ext cx="10706095" cy="45100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itchFamily="34" charset="0"/>
              <a:buChar char="•"/>
            </a:pPr>
            <a:r>
              <a:rPr lang="en-US" sz="2000" dirty="0"/>
              <a:t>Originally developed by Android Inc. (Andy Rubin, Rich Miner, Nick Sears, Chris White), which was bought by Google in </a:t>
            </a:r>
            <a:r>
              <a:rPr lang="ru-RU" sz="2000" dirty="0"/>
              <a:t>2005</a:t>
            </a:r>
            <a:r>
              <a:rPr lang="en-US" sz="2000" dirty="0"/>
              <a:t>. </a:t>
            </a:r>
          </a:p>
          <a:p>
            <a:pPr marL="285750" indent="-285750">
              <a:buFont typeface="Arial" pitchFamily="34" charset="0"/>
              <a:buChar char="•"/>
            </a:pPr>
            <a:r>
              <a:rPr lang="en-US" sz="2000" dirty="0"/>
              <a:t>Later, Google initiated foundation of Open Handset Alliance (OHA), which supports and maintains platform currently. </a:t>
            </a:r>
          </a:p>
          <a:p>
            <a:pPr marL="285750" indent="-285750">
              <a:buFont typeface="Arial" pitchFamily="34" charset="0"/>
              <a:buChar char="•"/>
            </a:pPr>
            <a:r>
              <a:rPr lang="en-US" sz="2000" dirty="0"/>
              <a:t>The HTC Dream (also known as the T-Mobile G1 in the United States of America and parts of Europe, and as the Era G1 in Poland) is a smartphone developed by HTC. First released in September 2008, the Dream was the first commercially released device to use the Linux-based Android operating system</a:t>
            </a:r>
            <a:endParaRPr lang="ru-RU" sz="2000" dirty="0"/>
          </a:p>
          <a:p>
            <a:pPr marL="285750" indent="-285750">
              <a:buFont typeface="Arial" pitchFamily="34" charset="0"/>
              <a:buChar char="•"/>
            </a:pPr>
            <a:endParaRPr lang="en-US" sz="2400" dirty="0"/>
          </a:p>
          <a:p>
            <a:endParaRPr lang="en-US" dirty="0"/>
          </a:p>
          <a:p>
            <a:r>
              <a:rPr lang="en-US" dirty="0"/>
              <a:t>Google Inc.  www.google.com  </a:t>
            </a:r>
          </a:p>
          <a:p>
            <a:r>
              <a:rPr lang="en-US" dirty="0"/>
              <a:t>Open Handset Alliance www.openhandsetalliance.com </a:t>
            </a:r>
            <a:endParaRPr lang="ru-RU" dirty="0"/>
          </a:p>
        </p:txBody>
      </p:sp>
      <p:pic>
        <p:nvPicPr>
          <p:cNvPr id="2050" name="Picture 2" descr="HTC Dream Orange FR.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7744" y="3541712"/>
            <a:ext cx="2974450" cy="223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95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Versions of Android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Introduction</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08E259-40D4-4D13-A350-C1ED8A3882AB}"/>
              </a:ext>
            </a:extLst>
          </p:cNvPr>
          <p:cNvSpPr txBox="1"/>
          <p:nvPr/>
        </p:nvSpPr>
        <p:spPr>
          <a:xfrm>
            <a:off x="6690277" y="5797726"/>
            <a:ext cx="694887" cy="542777"/>
          </a:xfrm>
          <a:prstGeom prst="rect">
            <a:avLst/>
          </a:prstGeom>
          <a:solidFill>
            <a:schemeClr val="bg1"/>
          </a:solidFill>
        </p:spPr>
        <p:txBody>
          <a:bodyPr wrap="square" rtlCol="0">
            <a:spAutoFit/>
          </a:bodyPr>
          <a:lstStyle/>
          <a:p>
            <a:endParaRPr lang="en-US" dirty="0"/>
          </a:p>
        </p:txBody>
      </p:sp>
      <p:pic>
        <p:nvPicPr>
          <p:cNvPr id="1026" name="Picture 2" descr="ÐÐ°ÑÑÐ¸Ð½ÐºÐ¸ Ð¿Ð¾ Ð·Ð°Ð¿ÑÐ¾ÑÑ versions of android">
            <a:extLst>
              <a:ext uri="{FF2B5EF4-FFF2-40B4-BE49-F238E27FC236}">
                <a16:creationId xmlns:a16="http://schemas.microsoft.com/office/drawing/2014/main" id="{C98BB1BD-7201-43B4-96BA-B864F4536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784" y="1765777"/>
            <a:ext cx="9803025" cy="357402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https://developer.android.com/preview/images/icon-simple-for-light-bg-no-shadow.svg">
            <a:extLst>
              <a:ext uri="{FF2B5EF4-FFF2-40B4-BE49-F238E27FC236}">
                <a16:creationId xmlns:a16="http://schemas.microsoft.com/office/drawing/2014/main" id="{DFE95CB5-E93E-40AB-8352-CCF0B31AD9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6" descr="ÐÐ°ÑÑÐ¸Ð½ÐºÐ¸ Ð¿Ð¾ Ð·Ð°Ð¿ÑÐ¾ÑÑ android p">
            <a:extLst>
              <a:ext uri="{FF2B5EF4-FFF2-40B4-BE49-F238E27FC236}">
                <a16:creationId xmlns:a16="http://schemas.microsoft.com/office/drawing/2014/main" id="{F2B93EB7-E4B2-4CE6-97EC-3256118E56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3993" y="3017873"/>
            <a:ext cx="1644506" cy="822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6CE96D-C511-4D8C-B26A-E52D361FC503}"/>
              </a:ext>
            </a:extLst>
          </p:cNvPr>
          <p:cNvSpPr txBox="1"/>
          <p:nvPr/>
        </p:nvSpPr>
        <p:spPr>
          <a:xfrm>
            <a:off x="10363992" y="3967993"/>
            <a:ext cx="1644505" cy="923330"/>
          </a:xfrm>
          <a:prstGeom prst="rect">
            <a:avLst/>
          </a:prstGeom>
          <a:noFill/>
        </p:spPr>
        <p:txBody>
          <a:bodyPr wrap="square" rtlCol="0">
            <a:spAutoFit/>
          </a:bodyPr>
          <a:lstStyle/>
          <a:p>
            <a:r>
              <a:rPr lang="en-US" dirty="0"/>
              <a:t>Android 9.0 Pie </a:t>
            </a:r>
          </a:p>
          <a:p>
            <a:r>
              <a:rPr lang="en-US" dirty="0"/>
              <a:t>(official release Aug, 2018) </a:t>
            </a:r>
          </a:p>
        </p:txBody>
      </p:sp>
    </p:spTree>
    <p:extLst>
      <p:ext uri="{BB962C8B-B14F-4D97-AF65-F5344CB8AC3E}">
        <p14:creationId xmlns:p14="http://schemas.microsoft.com/office/powerpoint/2010/main" val="2856453011"/>
      </p:ext>
    </p:extLst>
  </p:cSld>
  <p:clrMapOvr>
    <a:masterClrMapping/>
  </p:clrMapOvr>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1646</TotalTime>
  <Words>1941</Words>
  <Application>Microsoft Office PowerPoint</Application>
  <PresentationFormat>Widescreen</PresentationFormat>
  <Paragraphs>244</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Menlo</vt: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60</cp:revision>
  <dcterms:created xsi:type="dcterms:W3CDTF">2017-06-17T08:55:09Z</dcterms:created>
  <dcterms:modified xsi:type="dcterms:W3CDTF">2018-09-04T18:56:20Z</dcterms:modified>
</cp:coreProperties>
</file>