
<file path=[Content_Types].xml><?xml version="1.0" encoding="utf-8"?>
<Types xmlns="http://schemas.openxmlformats.org/package/2006/content-types">
  <Default Extension="rels" ContentType="application/vnd.openxmlformats-package.relationships+xml"/>
  <Default Extension="ti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89" r:id="rId2"/>
    <p:sldId id="272" r:id="rId3"/>
    <p:sldId id="294" r:id="rId4"/>
    <p:sldId id="290" r:id="rId5"/>
    <p:sldId id="278" r:id="rId6"/>
    <p:sldId id="277" r:id="rId7"/>
    <p:sldId id="279" r:id="rId8"/>
    <p:sldId id="280" r:id="rId9"/>
    <p:sldId id="295" r:id="rId10"/>
  </p:sldIdLst>
  <p:sldSz cx="12192000" cy="8229600"/>
  <p:notesSz cx="7315200" cy="96012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016" autoAdjust="0"/>
    <p:restoredTop sz="96283" autoAdjust="0"/>
  </p:normalViewPr>
  <p:slideViewPr>
    <p:cSldViewPr snapToGrid="0">
      <p:cViewPr varScale="1">
        <p:scale>
          <a:sx n="89" d="100"/>
          <a:sy n="89" d="100"/>
        </p:scale>
        <p:origin x="1062"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346836"/>
            <a:ext cx="10363200" cy="2865120"/>
          </a:xfrm>
        </p:spPr>
        <p:txBody>
          <a:bodyPr anchor="b"/>
          <a:lstStyle>
            <a:lvl1pPr algn="ctr">
              <a:defRPr sz="7200"/>
            </a:lvl1pPr>
          </a:lstStyle>
          <a:p>
            <a:r>
              <a:rPr lang="en-US"/>
              <a:t>Click to edit Master title style</a:t>
            </a:r>
            <a:endParaRPr lang="en-US" dirty="0"/>
          </a:p>
        </p:txBody>
      </p:sp>
      <p:sp>
        <p:nvSpPr>
          <p:cNvPr id="3" name="Subtitle 2"/>
          <p:cNvSpPr>
            <a:spLocks noGrp="1"/>
          </p:cNvSpPr>
          <p:nvPr>
            <p:ph type="subTitle" idx="1"/>
          </p:nvPr>
        </p:nvSpPr>
        <p:spPr>
          <a:xfrm>
            <a:off x="1524000" y="4322446"/>
            <a:ext cx="9144000" cy="1986914"/>
          </a:xfrm>
        </p:spPr>
        <p:txBody>
          <a:bodyPr/>
          <a:lstStyle>
            <a:lvl1pPr marL="0" indent="0" algn="ctr">
              <a:buNone/>
              <a:defRPr sz="2880"/>
            </a:lvl1pPr>
            <a:lvl2pPr marL="548640" indent="0" algn="ctr">
              <a:buNone/>
              <a:defRPr sz="2400"/>
            </a:lvl2pPr>
            <a:lvl3pPr marL="1097280" indent="0" algn="ctr">
              <a:buNone/>
              <a:defRPr sz="2160"/>
            </a:lvl3pPr>
            <a:lvl4pPr marL="1645920" indent="0" algn="ctr">
              <a:buNone/>
              <a:defRPr sz="1920"/>
            </a:lvl4pPr>
            <a:lvl5pPr marL="2194560" indent="0" algn="ctr">
              <a:buNone/>
              <a:defRPr sz="1920"/>
            </a:lvl5pPr>
            <a:lvl6pPr marL="2743200" indent="0" algn="ctr">
              <a:buNone/>
              <a:defRPr sz="1920"/>
            </a:lvl6pPr>
            <a:lvl7pPr marL="3291840" indent="0" algn="ctr">
              <a:buNone/>
              <a:defRPr sz="1920"/>
            </a:lvl7pPr>
            <a:lvl8pPr marL="3840480" indent="0" algn="ctr">
              <a:buNone/>
              <a:defRPr sz="1920"/>
            </a:lvl8pPr>
            <a:lvl9pPr marL="4389120" indent="0" algn="ctr">
              <a:buNone/>
              <a:defRPr sz="192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302BCAA-BF91-43F5-940E-4C6BC7FAB2A8}" type="datetimeFigureOut">
              <a:rPr lang="en-US" smtClean="0"/>
              <a:t>9/29/2022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14D4CC-522C-404A-B098-725BEFD88701}" type="slidenum">
              <a:rPr lang="en-US" smtClean="0"/>
              <a:t>‹#›</a:t>
            </a:fld>
            <a:endParaRPr lang="en-US"/>
          </a:p>
        </p:txBody>
      </p:sp>
    </p:spTree>
    <p:extLst>
      <p:ext uri="{BB962C8B-B14F-4D97-AF65-F5344CB8AC3E}">
        <p14:creationId xmlns:p14="http://schemas.microsoft.com/office/powerpoint/2010/main" val="32066735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302BCAA-BF91-43F5-940E-4C6BC7FAB2A8}" type="datetimeFigureOut">
              <a:rPr lang="en-US" smtClean="0"/>
              <a:t>9/29/2022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14D4CC-522C-404A-B098-725BEFD88701}" type="slidenum">
              <a:rPr lang="en-US" smtClean="0"/>
              <a:t>‹#›</a:t>
            </a:fld>
            <a:endParaRPr lang="en-US"/>
          </a:p>
        </p:txBody>
      </p:sp>
    </p:spTree>
    <p:extLst>
      <p:ext uri="{BB962C8B-B14F-4D97-AF65-F5344CB8AC3E}">
        <p14:creationId xmlns:p14="http://schemas.microsoft.com/office/powerpoint/2010/main" val="8321783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438150"/>
            <a:ext cx="2628900" cy="6974206"/>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1" y="438150"/>
            <a:ext cx="7734300" cy="697420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302BCAA-BF91-43F5-940E-4C6BC7FAB2A8}" type="datetimeFigureOut">
              <a:rPr lang="en-US" smtClean="0"/>
              <a:t>9/29/2022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14D4CC-522C-404A-B098-725BEFD88701}" type="slidenum">
              <a:rPr lang="en-US" smtClean="0"/>
              <a:t>‹#›</a:t>
            </a:fld>
            <a:endParaRPr lang="en-US"/>
          </a:p>
        </p:txBody>
      </p:sp>
    </p:spTree>
    <p:extLst>
      <p:ext uri="{BB962C8B-B14F-4D97-AF65-F5344CB8AC3E}">
        <p14:creationId xmlns:p14="http://schemas.microsoft.com/office/powerpoint/2010/main" val="27454662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302BCAA-BF91-43F5-940E-4C6BC7FAB2A8}" type="datetimeFigureOut">
              <a:rPr lang="en-US" smtClean="0"/>
              <a:t>9/29/2022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14D4CC-522C-404A-B098-725BEFD88701}" type="slidenum">
              <a:rPr lang="en-US" smtClean="0"/>
              <a:t>‹#›</a:t>
            </a:fld>
            <a:endParaRPr lang="en-US"/>
          </a:p>
        </p:txBody>
      </p:sp>
    </p:spTree>
    <p:extLst>
      <p:ext uri="{BB962C8B-B14F-4D97-AF65-F5344CB8AC3E}">
        <p14:creationId xmlns:p14="http://schemas.microsoft.com/office/powerpoint/2010/main" val="13623541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2051688"/>
            <a:ext cx="10515600" cy="3423284"/>
          </a:xfrm>
        </p:spPr>
        <p:txBody>
          <a:bodyPr anchor="b"/>
          <a:lstStyle>
            <a:lvl1pPr>
              <a:defRPr sz="7200"/>
            </a:lvl1pPr>
          </a:lstStyle>
          <a:p>
            <a:r>
              <a:rPr lang="en-US"/>
              <a:t>Click to edit Master title style</a:t>
            </a:r>
            <a:endParaRPr lang="en-US" dirty="0"/>
          </a:p>
        </p:txBody>
      </p:sp>
      <p:sp>
        <p:nvSpPr>
          <p:cNvPr id="3" name="Text Placeholder 2"/>
          <p:cNvSpPr>
            <a:spLocks noGrp="1"/>
          </p:cNvSpPr>
          <p:nvPr>
            <p:ph type="body" idx="1"/>
          </p:nvPr>
        </p:nvSpPr>
        <p:spPr>
          <a:xfrm>
            <a:off x="831851" y="5507358"/>
            <a:ext cx="10515600" cy="1800224"/>
          </a:xfrm>
        </p:spPr>
        <p:txBody>
          <a:bodyPr/>
          <a:lstStyle>
            <a:lvl1pPr marL="0" indent="0">
              <a:buNone/>
              <a:defRPr sz="2880">
                <a:solidFill>
                  <a:schemeClr val="tx1"/>
                </a:solidFill>
              </a:defRPr>
            </a:lvl1pPr>
            <a:lvl2pPr marL="548640" indent="0">
              <a:buNone/>
              <a:defRPr sz="2400">
                <a:solidFill>
                  <a:schemeClr val="tx1">
                    <a:tint val="75000"/>
                  </a:schemeClr>
                </a:solidFill>
              </a:defRPr>
            </a:lvl2pPr>
            <a:lvl3pPr marL="1097280" indent="0">
              <a:buNone/>
              <a:defRPr sz="2160">
                <a:solidFill>
                  <a:schemeClr val="tx1">
                    <a:tint val="75000"/>
                  </a:schemeClr>
                </a:solidFill>
              </a:defRPr>
            </a:lvl3pPr>
            <a:lvl4pPr marL="1645920" indent="0">
              <a:buNone/>
              <a:defRPr sz="1920">
                <a:solidFill>
                  <a:schemeClr val="tx1">
                    <a:tint val="75000"/>
                  </a:schemeClr>
                </a:solidFill>
              </a:defRPr>
            </a:lvl4pPr>
            <a:lvl5pPr marL="2194560" indent="0">
              <a:buNone/>
              <a:defRPr sz="1920">
                <a:solidFill>
                  <a:schemeClr val="tx1">
                    <a:tint val="75000"/>
                  </a:schemeClr>
                </a:solidFill>
              </a:defRPr>
            </a:lvl5pPr>
            <a:lvl6pPr marL="2743200" indent="0">
              <a:buNone/>
              <a:defRPr sz="1920">
                <a:solidFill>
                  <a:schemeClr val="tx1">
                    <a:tint val="75000"/>
                  </a:schemeClr>
                </a:solidFill>
              </a:defRPr>
            </a:lvl6pPr>
            <a:lvl7pPr marL="3291840" indent="0">
              <a:buNone/>
              <a:defRPr sz="1920">
                <a:solidFill>
                  <a:schemeClr val="tx1">
                    <a:tint val="75000"/>
                  </a:schemeClr>
                </a:solidFill>
              </a:defRPr>
            </a:lvl7pPr>
            <a:lvl8pPr marL="3840480" indent="0">
              <a:buNone/>
              <a:defRPr sz="1920">
                <a:solidFill>
                  <a:schemeClr val="tx1">
                    <a:tint val="75000"/>
                  </a:schemeClr>
                </a:solidFill>
              </a:defRPr>
            </a:lvl8pPr>
            <a:lvl9pPr marL="4389120" indent="0">
              <a:buNone/>
              <a:defRPr sz="192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302BCAA-BF91-43F5-940E-4C6BC7FAB2A8}" type="datetimeFigureOut">
              <a:rPr lang="en-US" smtClean="0"/>
              <a:t>9/29/2022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14D4CC-522C-404A-B098-725BEFD88701}" type="slidenum">
              <a:rPr lang="en-US" smtClean="0"/>
              <a:t>‹#›</a:t>
            </a:fld>
            <a:endParaRPr lang="en-US"/>
          </a:p>
        </p:txBody>
      </p:sp>
    </p:spTree>
    <p:extLst>
      <p:ext uri="{BB962C8B-B14F-4D97-AF65-F5344CB8AC3E}">
        <p14:creationId xmlns:p14="http://schemas.microsoft.com/office/powerpoint/2010/main" val="35111889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2190750"/>
            <a:ext cx="5181600" cy="52216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0750"/>
            <a:ext cx="5181600" cy="52216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302BCAA-BF91-43F5-940E-4C6BC7FAB2A8}" type="datetimeFigureOut">
              <a:rPr lang="en-US" smtClean="0"/>
              <a:t>9/29/2022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14D4CC-522C-404A-B098-725BEFD88701}" type="slidenum">
              <a:rPr lang="en-US" smtClean="0"/>
              <a:t>‹#›</a:t>
            </a:fld>
            <a:endParaRPr lang="en-US"/>
          </a:p>
        </p:txBody>
      </p:sp>
    </p:spTree>
    <p:extLst>
      <p:ext uri="{BB962C8B-B14F-4D97-AF65-F5344CB8AC3E}">
        <p14:creationId xmlns:p14="http://schemas.microsoft.com/office/powerpoint/2010/main" val="21758692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438152"/>
            <a:ext cx="10515600" cy="1590676"/>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9" y="2017396"/>
            <a:ext cx="5157787" cy="988694"/>
          </a:xfrm>
        </p:spPr>
        <p:txBody>
          <a:bodyPr anchor="b"/>
          <a:lstStyle>
            <a:lvl1pPr marL="0" indent="0">
              <a:buNone/>
              <a:defRPr sz="2880" b="1"/>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4" name="Content Placeholder 3"/>
          <p:cNvSpPr>
            <a:spLocks noGrp="1"/>
          </p:cNvSpPr>
          <p:nvPr>
            <p:ph sz="half" idx="2"/>
          </p:nvPr>
        </p:nvSpPr>
        <p:spPr>
          <a:xfrm>
            <a:off x="839789" y="3006090"/>
            <a:ext cx="5157787" cy="44215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1" y="2017396"/>
            <a:ext cx="5183188" cy="988694"/>
          </a:xfrm>
        </p:spPr>
        <p:txBody>
          <a:bodyPr anchor="b"/>
          <a:lstStyle>
            <a:lvl1pPr marL="0" indent="0">
              <a:buNone/>
              <a:defRPr sz="2880" b="1"/>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6" name="Content Placeholder 5"/>
          <p:cNvSpPr>
            <a:spLocks noGrp="1"/>
          </p:cNvSpPr>
          <p:nvPr>
            <p:ph sz="quarter" idx="4"/>
          </p:nvPr>
        </p:nvSpPr>
        <p:spPr>
          <a:xfrm>
            <a:off x="6172201" y="3006090"/>
            <a:ext cx="5183188" cy="44215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302BCAA-BF91-43F5-940E-4C6BC7FAB2A8}" type="datetimeFigureOut">
              <a:rPr lang="en-US" smtClean="0"/>
              <a:t>9/29/2022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D14D4CC-522C-404A-B098-725BEFD88701}" type="slidenum">
              <a:rPr lang="en-US" smtClean="0"/>
              <a:t>‹#›</a:t>
            </a:fld>
            <a:endParaRPr lang="en-US"/>
          </a:p>
        </p:txBody>
      </p:sp>
    </p:spTree>
    <p:extLst>
      <p:ext uri="{BB962C8B-B14F-4D97-AF65-F5344CB8AC3E}">
        <p14:creationId xmlns:p14="http://schemas.microsoft.com/office/powerpoint/2010/main" val="33040784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302BCAA-BF91-43F5-940E-4C6BC7FAB2A8}" type="datetimeFigureOut">
              <a:rPr lang="en-US" smtClean="0"/>
              <a:t>9/29/2022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D14D4CC-522C-404A-B098-725BEFD88701}" type="slidenum">
              <a:rPr lang="en-US" smtClean="0"/>
              <a:t>‹#›</a:t>
            </a:fld>
            <a:endParaRPr lang="en-US"/>
          </a:p>
        </p:txBody>
      </p:sp>
    </p:spTree>
    <p:extLst>
      <p:ext uri="{BB962C8B-B14F-4D97-AF65-F5344CB8AC3E}">
        <p14:creationId xmlns:p14="http://schemas.microsoft.com/office/powerpoint/2010/main" val="41133586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302BCAA-BF91-43F5-940E-4C6BC7FAB2A8}" type="datetimeFigureOut">
              <a:rPr lang="en-US" smtClean="0"/>
              <a:t>9/29/2022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D14D4CC-522C-404A-B098-725BEFD88701}" type="slidenum">
              <a:rPr lang="en-US" smtClean="0"/>
              <a:t>‹#›</a:t>
            </a:fld>
            <a:endParaRPr lang="en-US"/>
          </a:p>
        </p:txBody>
      </p:sp>
    </p:spTree>
    <p:extLst>
      <p:ext uri="{BB962C8B-B14F-4D97-AF65-F5344CB8AC3E}">
        <p14:creationId xmlns:p14="http://schemas.microsoft.com/office/powerpoint/2010/main" val="10321821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548640"/>
            <a:ext cx="3932237" cy="1920240"/>
          </a:xfrm>
        </p:spPr>
        <p:txBody>
          <a:bodyPr anchor="b"/>
          <a:lstStyle>
            <a:lvl1pPr>
              <a:defRPr sz="3840"/>
            </a:lvl1pPr>
          </a:lstStyle>
          <a:p>
            <a:r>
              <a:rPr lang="en-US"/>
              <a:t>Click to edit Master title style</a:t>
            </a:r>
            <a:endParaRPr lang="en-US" dirty="0"/>
          </a:p>
        </p:txBody>
      </p:sp>
      <p:sp>
        <p:nvSpPr>
          <p:cNvPr id="3" name="Content Placeholder 2"/>
          <p:cNvSpPr>
            <a:spLocks noGrp="1"/>
          </p:cNvSpPr>
          <p:nvPr>
            <p:ph idx="1"/>
          </p:nvPr>
        </p:nvSpPr>
        <p:spPr>
          <a:xfrm>
            <a:off x="5183188" y="1184912"/>
            <a:ext cx="6172200" cy="5848350"/>
          </a:xfrm>
        </p:spPr>
        <p:txBody>
          <a:bodyPr/>
          <a:lstStyle>
            <a:lvl1pPr>
              <a:defRPr sz="3840"/>
            </a:lvl1pPr>
            <a:lvl2pPr>
              <a:defRPr sz="3360"/>
            </a:lvl2pPr>
            <a:lvl3pPr>
              <a:defRPr sz="2880"/>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468880"/>
            <a:ext cx="3932237" cy="4573906"/>
          </a:xfrm>
        </p:spPr>
        <p:txBody>
          <a:bodyPr/>
          <a:lstStyle>
            <a:lvl1pPr marL="0" indent="0">
              <a:buNone/>
              <a:defRPr sz="1920"/>
            </a:lvl1pPr>
            <a:lvl2pPr marL="548640" indent="0">
              <a:buNone/>
              <a:defRPr sz="1680"/>
            </a:lvl2pPr>
            <a:lvl3pPr marL="1097280" indent="0">
              <a:buNone/>
              <a:defRPr sz="1440"/>
            </a:lvl3pPr>
            <a:lvl4pPr marL="1645920" indent="0">
              <a:buNone/>
              <a:defRPr sz="1200"/>
            </a:lvl4pPr>
            <a:lvl5pPr marL="2194560" indent="0">
              <a:buNone/>
              <a:defRPr sz="1200"/>
            </a:lvl5pPr>
            <a:lvl6pPr marL="2743200" indent="0">
              <a:buNone/>
              <a:defRPr sz="1200"/>
            </a:lvl6pPr>
            <a:lvl7pPr marL="3291840" indent="0">
              <a:buNone/>
              <a:defRPr sz="1200"/>
            </a:lvl7pPr>
            <a:lvl8pPr marL="3840480" indent="0">
              <a:buNone/>
              <a:defRPr sz="1200"/>
            </a:lvl8pPr>
            <a:lvl9pPr marL="4389120"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A302BCAA-BF91-43F5-940E-4C6BC7FAB2A8}" type="datetimeFigureOut">
              <a:rPr lang="en-US" smtClean="0"/>
              <a:t>9/29/2022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14D4CC-522C-404A-B098-725BEFD88701}" type="slidenum">
              <a:rPr lang="en-US" smtClean="0"/>
              <a:t>‹#›</a:t>
            </a:fld>
            <a:endParaRPr lang="en-US"/>
          </a:p>
        </p:txBody>
      </p:sp>
    </p:spTree>
    <p:extLst>
      <p:ext uri="{BB962C8B-B14F-4D97-AF65-F5344CB8AC3E}">
        <p14:creationId xmlns:p14="http://schemas.microsoft.com/office/powerpoint/2010/main" val="24504133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548640"/>
            <a:ext cx="3932237" cy="1920240"/>
          </a:xfrm>
        </p:spPr>
        <p:txBody>
          <a:bodyPr anchor="b"/>
          <a:lstStyle>
            <a:lvl1pPr>
              <a:defRPr sz="384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1184912"/>
            <a:ext cx="6172200" cy="5848350"/>
          </a:xfrm>
        </p:spPr>
        <p:txBody>
          <a:bodyPr anchor="t"/>
          <a:lstStyle>
            <a:lvl1pPr marL="0" indent="0">
              <a:buNone/>
              <a:defRPr sz="3840"/>
            </a:lvl1pPr>
            <a:lvl2pPr marL="548640" indent="0">
              <a:buNone/>
              <a:defRPr sz="3360"/>
            </a:lvl2pPr>
            <a:lvl3pPr marL="1097280" indent="0">
              <a:buNone/>
              <a:defRPr sz="2880"/>
            </a:lvl3pPr>
            <a:lvl4pPr marL="1645920" indent="0">
              <a:buNone/>
              <a:defRPr sz="2400"/>
            </a:lvl4pPr>
            <a:lvl5pPr marL="2194560" indent="0">
              <a:buNone/>
              <a:defRPr sz="2400"/>
            </a:lvl5pPr>
            <a:lvl6pPr marL="2743200" indent="0">
              <a:buNone/>
              <a:defRPr sz="2400"/>
            </a:lvl6pPr>
            <a:lvl7pPr marL="3291840" indent="0">
              <a:buNone/>
              <a:defRPr sz="2400"/>
            </a:lvl7pPr>
            <a:lvl8pPr marL="3840480" indent="0">
              <a:buNone/>
              <a:defRPr sz="2400"/>
            </a:lvl8pPr>
            <a:lvl9pPr marL="4389120" indent="0">
              <a:buNone/>
              <a:defRPr sz="2400"/>
            </a:lvl9pPr>
          </a:lstStyle>
          <a:p>
            <a:r>
              <a:rPr lang="en-US"/>
              <a:t>Click icon to add picture</a:t>
            </a:r>
            <a:endParaRPr lang="en-US" dirty="0"/>
          </a:p>
        </p:txBody>
      </p:sp>
      <p:sp>
        <p:nvSpPr>
          <p:cNvPr id="4" name="Text Placeholder 3"/>
          <p:cNvSpPr>
            <a:spLocks noGrp="1"/>
          </p:cNvSpPr>
          <p:nvPr>
            <p:ph type="body" sz="half" idx="2"/>
          </p:nvPr>
        </p:nvSpPr>
        <p:spPr>
          <a:xfrm>
            <a:off x="839788" y="2468880"/>
            <a:ext cx="3932237" cy="4573906"/>
          </a:xfrm>
        </p:spPr>
        <p:txBody>
          <a:bodyPr/>
          <a:lstStyle>
            <a:lvl1pPr marL="0" indent="0">
              <a:buNone/>
              <a:defRPr sz="1920"/>
            </a:lvl1pPr>
            <a:lvl2pPr marL="548640" indent="0">
              <a:buNone/>
              <a:defRPr sz="1680"/>
            </a:lvl2pPr>
            <a:lvl3pPr marL="1097280" indent="0">
              <a:buNone/>
              <a:defRPr sz="1440"/>
            </a:lvl3pPr>
            <a:lvl4pPr marL="1645920" indent="0">
              <a:buNone/>
              <a:defRPr sz="1200"/>
            </a:lvl4pPr>
            <a:lvl5pPr marL="2194560" indent="0">
              <a:buNone/>
              <a:defRPr sz="1200"/>
            </a:lvl5pPr>
            <a:lvl6pPr marL="2743200" indent="0">
              <a:buNone/>
              <a:defRPr sz="1200"/>
            </a:lvl6pPr>
            <a:lvl7pPr marL="3291840" indent="0">
              <a:buNone/>
              <a:defRPr sz="1200"/>
            </a:lvl7pPr>
            <a:lvl8pPr marL="3840480" indent="0">
              <a:buNone/>
              <a:defRPr sz="1200"/>
            </a:lvl8pPr>
            <a:lvl9pPr marL="4389120"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A302BCAA-BF91-43F5-940E-4C6BC7FAB2A8}" type="datetimeFigureOut">
              <a:rPr lang="en-US" smtClean="0"/>
              <a:t>9/29/2022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14D4CC-522C-404A-B098-725BEFD88701}" type="slidenum">
              <a:rPr lang="en-US" smtClean="0"/>
              <a:t>‹#›</a:t>
            </a:fld>
            <a:endParaRPr lang="en-US"/>
          </a:p>
        </p:txBody>
      </p:sp>
    </p:spTree>
    <p:extLst>
      <p:ext uri="{BB962C8B-B14F-4D97-AF65-F5344CB8AC3E}">
        <p14:creationId xmlns:p14="http://schemas.microsoft.com/office/powerpoint/2010/main" val="13564056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438152"/>
            <a:ext cx="10515600" cy="159067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2190750"/>
            <a:ext cx="10515600" cy="522160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7627622"/>
            <a:ext cx="2743200" cy="438150"/>
          </a:xfrm>
          <a:prstGeom prst="rect">
            <a:avLst/>
          </a:prstGeom>
        </p:spPr>
        <p:txBody>
          <a:bodyPr vert="horz" lIns="91440" tIns="45720" rIns="91440" bIns="45720" rtlCol="0" anchor="ctr"/>
          <a:lstStyle>
            <a:lvl1pPr algn="l">
              <a:defRPr sz="1440">
                <a:solidFill>
                  <a:schemeClr val="tx1">
                    <a:tint val="75000"/>
                  </a:schemeClr>
                </a:solidFill>
              </a:defRPr>
            </a:lvl1pPr>
          </a:lstStyle>
          <a:p>
            <a:fld id="{A302BCAA-BF91-43F5-940E-4C6BC7FAB2A8}" type="datetimeFigureOut">
              <a:rPr lang="en-US" smtClean="0"/>
              <a:t>9/29/2022</a:t>
            </a:fld>
            <a:endParaRPr lang="en-US"/>
          </a:p>
        </p:txBody>
      </p:sp>
      <p:sp>
        <p:nvSpPr>
          <p:cNvPr id="5" name="Footer Placeholder 4"/>
          <p:cNvSpPr>
            <a:spLocks noGrp="1"/>
          </p:cNvSpPr>
          <p:nvPr>
            <p:ph type="ftr" sz="quarter" idx="3"/>
          </p:nvPr>
        </p:nvSpPr>
        <p:spPr>
          <a:xfrm>
            <a:off x="4038600" y="7627622"/>
            <a:ext cx="4114800" cy="438150"/>
          </a:xfrm>
          <a:prstGeom prst="rect">
            <a:avLst/>
          </a:prstGeom>
        </p:spPr>
        <p:txBody>
          <a:bodyPr vert="horz" lIns="91440" tIns="45720" rIns="91440" bIns="45720" rtlCol="0" anchor="ctr"/>
          <a:lstStyle>
            <a:lvl1pPr algn="ctr">
              <a:defRPr sz="144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7627622"/>
            <a:ext cx="2743200" cy="438150"/>
          </a:xfrm>
          <a:prstGeom prst="rect">
            <a:avLst/>
          </a:prstGeom>
        </p:spPr>
        <p:txBody>
          <a:bodyPr vert="horz" lIns="91440" tIns="45720" rIns="91440" bIns="45720" rtlCol="0" anchor="ctr"/>
          <a:lstStyle>
            <a:lvl1pPr algn="r">
              <a:defRPr sz="1440">
                <a:solidFill>
                  <a:schemeClr val="tx1">
                    <a:tint val="75000"/>
                  </a:schemeClr>
                </a:solidFill>
              </a:defRPr>
            </a:lvl1pPr>
          </a:lstStyle>
          <a:p>
            <a:fld id="{0D14D4CC-522C-404A-B098-725BEFD88701}" type="slidenum">
              <a:rPr lang="en-US" smtClean="0"/>
              <a:t>‹#›</a:t>
            </a:fld>
            <a:endParaRPr lang="en-US"/>
          </a:p>
        </p:txBody>
      </p:sp>
    </p:spTree>
    <p:extLst>
      <p:ext uri="{BB962C8B-B14F-4D97-AF65-F5344CB8AC3E}">
        <p14:creationId xmlns:p14="http://schemas.microsoft.com/office/powerpoint/2010/main" val="167235179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1097280" rtl="0" eaLnBrk="1" latinLnBrk="0" hangingPunct="1">
        <a:lnSpc>
          <a:spcPct val="90000"/>
        </a:lnSpc>
        <a:spcBef>
          <a:spcPct val="0"/>
        </a:spcBef>
        <a:buNone/>
        <a:defRPr sz="5280" kern="1200">
          <a:solidFill>
            <a:schemeClr val="tx1"/>
          </a:solidFill>
          <a:latin typeface="+mj-lt"/>
          <a:ea typeface="+mj-ea"/>
          <a:cs typeface="+mj-cs"/>
        </a:defRPr>
      </a:lvl1pPr>
    </p:titleStyle>
    <p:bodyStyle>
      <a:lvl1pPr marL="274320" indent="-274320" algn="l" defTabSz="1097280" rtl="0" eaLnBrk="1" latinLnBrk="0" hangingPunct="1">
        <a:lnSpc>
          <a:spcPct val="90000"/>
        </a:lnSpc>
        <a:spcBef>
          <a:spcPts val="1200"/>
        </a:spcBef>
        <a:buFont typeface="Arial" panose="020B0604020202020204" pitchFamily="34" charset="0"/>
        <a:buChar char="•"/>
        <a:defRPr sz="3360" kern="1200">
          <a:solidFill>
            <a:schemeClr val="tx1"/>
          </a:solidFill>
          <a:latin typeface="+mn-lt"/>
          <a:ea typeface="+mn-ea"/>
          <a:cs typeface="+mn-cs"/>
        </a:defRPr>
      </a:lvl1pPr>
      <a:lvl2pPr marL="822960" indent="-274320" algn="l" defTabSz="1097280" rtl="0" eaLnBrk="1" latinLnBrk="0" hangingPunct="1">
        <a:lnSpc>
          <a:spcPct val="90000"/>
        </a:lnSpc>
        <a:spcBef>
          <a:spcPts val="600"/>
        </a:spcBef>
        <a:buFont typeface="Arial" panose="020B0604020202020204" pitchFamily="34" charset="0"/>
        <a:buChar char="•"/>
        <a:defRPr sz="2880" kern="1200">
          <a:solidFill>
            <a:schemeClr val="tx1"/>
          </a:solidFill>
          <a:latin typeface="+mn-lt"/>
          <a:ea typeface="+mn-ea"/>
          <a:cs typeface="+mn-cs"/>
        </a:defRPr>
      </a:lvl2pPr>
      <a:lvl3pPr marL="1371600" indent="-274320" algn="l" defTabSz="1097280" rtl="0" eaLnBrk="1" latinLnBrk="0" hangingPunct="1">
        <a:lnSpc>
          <a:spcPct val="90000"/>
        </a:lnSpc>
        <a:spcBef>
          <a:spcPts val="600"/>
        </a:spcBef>
        <a:buFont typeface="Arial" panose="020B0604020202020204" pitchFamily="34" charset="0"/>
        <a:buChar char="•"/>
        <a:defRPr sz="2400" kern="1200">
          <a:solidFill>
            <a:schemeClr val="tx1"/>
          </a:solidFill>
          <a:latin typeface="+mn-lt"/>
          <a:ea typeface="+mn-ea"/>
          <a:cs typeface="+mn-cs"/>
        </a:defRPr>
      </a:lvl3pPr>
      <a:lvl4pPr marL="192024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4pPr>
      <a:lvl5pPr marL="246888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5pPr>
      <a:lvl6pPr marL="301752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6pPr>
      <a:lvl7pPr marL="356616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7pPr>
      <a:lvl8pPr marL="411480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8pPr>
      <a:lvl9pPr marL="466344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9pPr>
    </p:bodyStyle>
    <p:otherStyle>
      <a:defPPr>
        <a:defRPr lang="en-US"/>
      </a:defPPr>
      <a:lvl1pPr marL="0" algn="l" defTabSz="1097280" rtl="0" eaLnBrk="1" latinLnBrk="0" hangingPunct="1">
        <a:defRPr sz="2160" kern="1200">
          <a:solidFill>
            <a:schemeClr val="tx1"/>
          </a:solidFill>
          <a:latin typeface="+mn-lt"/>
          <a:ea typeface="+mn-ea"/>
          <a:cs typeface="+mn-cs"/>
        </a:defRPr>
      </a:lvl1pPr>
      <a:lvl2pPr marL="548640" algn="l" defTabSz="1097280" rtl="0" eaLnBrk="1" latinLnBrk="0" hangingPunct="1">
        <a:defRPr sz="2160" kern="1200">
          <a:solidFill>
            <a:schemeClr val="tx1"/>
          </a:solidFill>
          <a:latin typeface="+mn-lt"/>
          <a:ea typeface="+mn-ea"/>
          <a:cs typeface="+mn-cs"/>
        </a:defRPr>
      </a:lvl2pPr>
      <a:lvl3pPr marL="1097280" algn="l" defTabSz="1097280" rtl="0" eaLnBrk="1" latinLnBrk="0" hangingPunct="1">
        <a:defRPr sz="2160" kern="1200">
          <a:solidFill>
            <a:schemeClr val="tx1"/>
          </a:solidFill>
          <a:latin typeface="+mn-lt"/>
          <a:ea typeface="+mn-ea"/>
          <a:cs typeface="+mn-cs"/>
        </a:defRPr>
      </a:lvl3pPr>
      <a:lvl4pPr marL="1645920" algn="l" defTabSz="1097280" rtl="0" eaLnBrk="1" latinLnBrk="0" hangingPunct="1">
        <a:defRPr sz="2160" kern="1200">
          <a:solidFill>
            <a:schemeClr val="tx1"/>
          </a:solidFill>
          <a:latin typeface="+mn-lt"/>
          <a:ea typeface="+mn-ea"/>
          <a:cs typeface="+mn-cs"/>
        </a:defRPr>
      </a:lvl4pPr>
      <a:lvl5pPr marL="2194560" algn="l" defTabSz="1097280" rtl="0" eaLnBrk="1" latinLnBrk="0" hangingPunct="1">
        <a:defRPr sz="2160" kern="1200">
          <a:solidFill>
            <a:schemeClr val="tx1"/>
          </a:solidFill>
          <a:latin typeface="+mn-lt"/>
          <a:ea typeface="+mn-ea"/>
          <a:cs typeface="+mn-cs"/>
        </a:defRPr>
      </a:lvl5pPr>
      <a:lvl6pPr marL="2743200" algn="l" defTabSz="1097280" rtl="0" eaLnBrk="1" latinLnBrk="0" hangingPunct="1">
        <a:defRPr sz="2160" kern="1200">
          <a:solidFill>
            <a:schemeClr val="tx1"/>
          </a:solidFill>
          <a:latin typeface="+mn-lt"/>
          <a:ea typeface="+mn-ea"/>
          <a:cs typeface="+mn-cs"/>
        </a:defRPr>
      </a:lvl6pPr>
      <a:lvl7pPr marL="3291840" algn="l" defTabSz="1097280" rtl="0" eaLnBrk="1" latinLnBrk="0" hangingPunct="1">
        <a:defRPr sz="2160" kern="1200">
          <a:solidFill>
            <a:schemeClr val="tx1"/>
          </a:solidFill>
          <a:latin typeface="+mn-lt"/>
          <a:ea typeface="+mn-ea"/>
          <a:cs typeface="+mn-cs"/>
        </a:defRPr>
      </a:lvl7pPr>
      <a:lvl8pPr marL="3840480" algn="l" defTabSz="1097280" rtl="0" eaLnBrk="1" latinLnBrk="0" hangingPunct="1">
        <a:defRPr sz="2160" kern="1200">
          <a:solidFill>
            <a:schemeClr val="tx1"/>
          </a:solidFill>
          <a:latin typeface="+mn-lt"/>
          <a:ea typeface="+mn-ea"/>
          <a:cs typeface="+mn-cs"/>
        </a:defRPr>
      </a:lvl8pPr>
      <a:lvl9pPr marL="4389120" algn="l" defTabSz="1097280" rtl="0" eaLnBrk="1" latinLnBrk="0" hangingPunct="1">
        <a:defRPr sz="21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tif"/><Relationship Id="rId2" Type="http://schemas.openxmlformats.org/officeDocument/2006/relationships/image" Target="../media/image1.tif"/><Relationship Id="rId1" Type="http://schemas.openxmlformats.org/officeDocument/2006/relationships/slideLayout" Target="../slideLayouts/slideLayout7.xml"/><Relationship Id="rId5" Type="http://schemas.openxmlformats.org/officeDocument/2006/relationships/image" Target="../media/image4.tif"/><Relationship Id="rId4" Type="http://schemas.openxmlformats.org/officeDocument/2006/relationships/image" Target="../media/image3.ti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A97284E-4EE2-4602-8A70-5B488DF2DD7F}"/>
              </a:ext>
            </a:extLst>
          </p:cNvPr>
          <p:cNvSpPr txBox="1"/>
          <p:nvPr/>
        </p:nvSpPr>
        <p:spPr>
          <a:xfrm>
            <a:off x="570331" y="836396"/>
            <a:ext cx="11051337" cy="3332387"/>
          </a:xfrm>
          <a:prstGeom prst="rect">
            <a:avLst/>
          </a:prstGeom>
          <a:noFill/>
        </p:spPr>
        <p:txBody>
          <a:bodyPr wrap="square">
            <a:spAutoFit/>
          </a:bodyPr>
          <a:lstStyle/>
          <a:p>
            <a:pPr marL="0" marR="0">
              <a:lnSpc>
                <a:spcPct val="107000"/>
              </a:lnSpc>
              <a:spcBef>
                <a:spcPts val="0"/>
              </a:spcBef>
              <a:spcAft>
                <a:spcPts val="800"/>
              </a:spcAft>
            </a:pPr>
            <a:r>
              <a:rPr lang="en-US" sz="1800" b="1" dirty="0">
                <a:effectLst/>
                <a:latin typeface="Times New Roman" panose="02020603050405020304" pitchFamily="18" charset="0"/>
                <a:ea typeface="Calibri" panose="020F0502020204030204" pitchFamily="34" charset="0"/>
              </a:rPr>
              <a:t>Figure 1:</a:t>
            </a:r>
            <a:r>
              <a:rPr lang="en-US" sz="1800" dirty="0">
                <a:effectLst/>
                <a:latin typeface="Times New Roman" panose="02020603050405020304" pitchFamily="18" charset="0"/>
                <a:ea typeface="Calibri" panose="020F0502020204030204" pitchFamily="34" charset="0"/>
              </a:rPr>
              <a:t> a) All hypothesized pathways in the initial path model for the effect of local- and landscape-level habitat and pollinator community characteristics on BQCV, DWV, and SBV prevalence within four focal pollinator host species: </a:t>
            </a:r>
            <a:r>
              <a:rPr lang="en-US" sz="1800" i="1" dirty="0">
                <a:effectLst/>
                <a:latin typeface="Times New Roman" panose="02020603050405020304" pitchFamily="18" charset="0"/>
                <a:ea typeface="Calibri" panose="020F0502020204030204" pitchFamily="34" charset="0"/>
              </a:rPr>
              <a:t>Apis mellifera</a:t>
            </a:r>
            <a:r>
              <a:rPr lang="en-US" sz="1800" dirty="0">
                <a:effectLst/>
                <a:latin typeface="Times New Roman" panose="02020603050405020304" pitchFamily="18" charset="0"/>
                <a:ea typeface="Calibri" panose="020F0502020204030204" pitchFamily="34" charset="0"/>
              </a:rPr>
              <a:t>, </a:t>
            </a:r>
            <a:r>
              <a:rPr lang="en-US" sz="1800" i="1" dirty="0">
                <a:effectLst/>
                <a:latin typeface="Times New Roman" panose="02020603050405020304" pitchFamily="18" charset="0"/>
                <a:ea typeface="Calibri" panose="020F0502020204030204" pitchFamily="34" charset="0"/>
              </a:rPr>
              <a:t>Bombus impatiens</a:t>
            </a:r>
            <a:r>
              <a:rPr lang="en-US" sz="1800" dirty="0">
                <a:effectLst/>
                <a:latin typeface="Times New Roman" panose="02020603050405020304" pitchFamily="18" charset="0"/>
                <a:ea typeface="Calibri" panose="020F0502020204030204" pitchFamily="34" charset="0"/>
              </a:rPr>
              <a:t>, </a:t>
            </a:r>
            <a:r>
              <a:rPr lang="en-US" sz="1800" i="1" dirty="0">
                <a:effectLst/>
                <a:latin typeface="Times New Roman" panose="02020603050405020304" pitchFamily="18" charset="0"/>
                <a:ea typeface="Calibri" panose="020F0502020204030204" pitchFamily="34" charset="0"/>
              </a:rPr>
              <a:t>Lasioglossum</a:t>
            </a:r>
            <a:r>
              <a:rPr lang="en-US" sz="1800" dirty="0">
                <a:effectLst/>
                <a:latin typeface="Times New Roman" panose="02020603050405020304" pitchFamily="18" charset="0"/>
                <a:ea typeface="Calibri" panose="020F0502020204030204" pitchFamily="34" charset="0"/>
              </a:rPr>
              <a:t> spp., and </a:t>
            </a:r>
            <a:r>
              <a:rPr lang="en-US" sz="1800" i="1" dirty="0">
                <a:effectLst/>
                <a:latin typeface="Times New Roman" panose="02020603050405020304" pitchFamily="18" charset="0"/>
                <a:ea typeface="Calibri" panose="020F0502020204030204" pitchFamily="34" charset="0"/>
              </a:rPr>
              <a:t>Eucera pruinosa</a:t>
            </a:r>
            <a:r>
              <a:rPr lang="en-US" sz="1800" dirty="0">
                <a:effectLst/>
                <a:latin typeface="Times New Roman" panose="02020603050405020304" pitchFamily="18" charset="0"/>
                <a:ea typeface="Calibri" panose="020F0502020204030204" pitchFamily="34" charset="0"/>
              </a:rPr>
              <a:t>. Dark gray arrows are modelled with linear regressions and light gray paths are modelled with GLMMs with binomial distributions. Double headed arrows indicate correlated errors included in the model. b) The final path model shows that habitat characteristics are directly linked with BQCV prevalence and indirectly linked with BQCV and DWV prevalence through pollinator species richness, but not combined </a:t>
            </a:r>
            <a:r>
              <a:rPr lang="en-US" sz="1800" i="1" dirty="0">
                <a:effectLst/>
                <a:latin typeface="Times New Roman" panose="02020603050405020304" pitchFamily="18" charset="0"/>
                <a:ea typeface="Calibri" panose="020F0502020204030204" pitchFamily="34" charset="0"/>
              </a:rPr>
              <a:t>A. mellifera</a:t>
            </a:r>
            <a:r>
              <a:rPr lang="en-US" sz="1800" dirty="0">
                <a:effectLst/>
                <a:latin typeface="Times New Roman" panose="02020603050405020304" pitchFamily="18" charset="0"/>
                <a:ea typeface="Calibri" panose="020F0502020204030204" pitchFamily="34" charset="0"/>
              </a:rPr>
              <a:t> and </a:t>
            </a:r>
            <a:r>
              <a:rPr lang="en-US" sz="1800" i="1" dirty="0">
                <a:effectLst/>
                <a:latin typeface="Times New Roman" panose="02020603050405020304" pitchFamily="18" charset="0"/>
                <a:ea typeface="Calibri" panose="020F0502020204030204" pitchFamily="34" charset="0"/>
              </a:rPr>
              <a:t>B. impatiens</a:t>
            </a:r>
            <a:r>
              <a:rPr lang="en-US" sz="1800" dirty="0">
                <a:effectLst/>
                <a:latin typeface="Times New Roman" panose="02020603050405020304" pitchFamily="18" charset="0"/>
                <a:ea typeface="Calibri" panose="020F0502020204030204" pitchFamily="34" charset="0"/>
              </a:rPr>
              <a:t> abundance. Significant negative (red) and positive (black) associations between linked variables are shown, but non-significant paths are not. Path thickness corresponds to the magnitude of the range standardized regression coefficients, which indicate the proportional shift in the response variable given a full shift in the predictor variable along its range. Full model statistics can be found in</a:t>
            </a:r>
            <a:r>
              <a:rPr lang="en-US" sz="1800" b="1" dirty="0">
                <a:effectLst/>
                <a:latin typeface="Times New Roman" panose="02020603050405020304" pitchFamily="18" charset="0"/>
                <a:ea typeface="Calibri" panose="020F0502020204030204" pitchFamily="34" charset="0"/>
              </a:rPr>
              <a:t> Appendix S2: Table S3</a:t>
            </a:r>
            <a:r>
              <a:rPr lang="en-US" sz="1800" dirty="0">
                <a:effectLst/>
                <a:latin typeface="Times New Roman" panose="02020603050405020304" pitchFamily="18" charset="0"/>
                <a:ea typeface="Calibri" panose="020F0502020204030204" pitchFamily="34" charset="0"/>
              </a:rPr>
              <a:t>.</a:t>
            </a:r>
            <a:endParaRPr lang="en-US" sz="1600" dirty="0">
              <a:effectLst/>
              <a:latin typeface="Times New Roman" panose="02020603050405020304" pitchFamily="18" charset="0"/>
              <a:ea typeface="Calibri" panose="020F0502020204030204" pitchFamily="34" charset="0"/>
            </a:endParaRPr>
          </a:p>
        </p:txBody>
      </p:sp>
    </p:spTree>
    <p:extLst>
      <p:ext uri="{BB962C8B-B14F-4D97-AF65-F5344CB8AC3E}">
        <p14:creationId xmlns:p14="http://schemas.microsoft.com/office/powerpoint/2010/main" val="39654762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9" name="Group 178">
            <a:extLst>
              <a:ext uri="{FF2B5EF4-FFF2-40B4-BE49-F238E27FC236}">
                <a16:creationId xmlns:a16="http://schemas.microsoft.com/office/drawing/2014/main" id="{F41B6587-879D-4666-9374-6382C778C72F}"/>
              </a:ext>
            </a:extLst>
          </p:cNvPr>
          <p:cNvGrpSpPr/>
          <p:nvPr/>
        </p:nvGrpSpPr>
        <p:grpSpPr>
          <a:xfrm>
            <a:off x="1428141" y="440754"/>
            <a:ext cx="9686619" cy="5226799"/>
            <a:chOff x="1428141" y="440754"/>
            <a:chExt cx="9686619" cy="5226799"/>
          </a:xfrm>
        </p:grpSpPr>
        <p:grpSp>
          <p:nvGrpSpPr>
            <p:cNvPr id="45" name="Group 44">
              <a:extLst>
                <a:ext uri="{FF2B5EF4-FFF2-40B4-BE49-F238E27FC236}">
                  <a16:creationId xmlns:a16="http://schemas.microsoft.com/office/drawing/2014/main" id="{50FC6278-26E9-410D-A46F-B62589206249}"/>
                </a:ext>
              </a:extLst>
            </p:cNvPr>
            <p:cNvGrpSpPr/>
            <p:nvPr/>
          </p:nvGrpSpPr>
          <p:grpSpPr>
            <a:xfrm>
              <a:off x="1428141" y="440754"/>
              <a:ext cx="8709007" cy="5226799"/>
              <a:chOff x="1018709" y="126853"/>
              <a:chExt cx="8709007" cy="5226799"/>
            </a:xfrm>
          </p:grpSpPr>
          <p:cxnSp>
            <p:nvCxnSpPr>
              <p:cNvPr id="64" name="Straight Arrow Connector 63">
                <a:extLst>
                  <a:ext uri="{FF2B5EF4-FFF2-40B4-BE49-F238E27FC236}">
                    <a16:creationId xmlns:a16="http://schemas.microsoft.com/office/drawing/2014/main" id="{DAD386C6-230E-43FA-8953-0F1A69E9EC70}"/>
                  </a:ext>
                </a:extLst>
              </p:cNvPr>
              <p:cNvCxnSpPr>
                <a:cxnSpLocks/>
                <a:stCxn id="199" idx="1"/>
              </p:cNvCxnSpPr>
              <p:nvPr/>
            </p:nvCxnSpPr>
            <p:spPr>
              <a:xfrm flipH="1">
                <a:off x="8060800" y="3460810"/>
                <a:ext cx="1264268" cy="1479736"/>
              </a:xfrm>
              <a:prstGeom prst="straightConnector1">
                <a:avLst/>
              </a:prstGeom>
              <a:ln w="57150">
                <a:solidFill>
                  <a:schemeClr val="bg1">
                    <a:lumMod val="75000"/>
                  </a:schemeClr>
                </a:solidFill>
                <a:prstDash val="solid"/>
                <a:tailEnd type="triangle"/>
              </a:ln>
            </p:spPr>
            <p:style>
              <a:lnRef idx="1">
                <a:schemeClr val="dk1"/>
              </a:lnRef>
              <a:fillRef idx="0">
                <a:schemeClr val="dk1"/>
              </a:fillRef>
              <a:effectRef idx="0">
                <a:schemeClr val="dk1"/>
              </a:effectRef>
              <a:fontRef idx="minor">
                <a:schemeClr val="tx1"/>
              </a:fontRef>
            </p:style>
          </p:cxnSp>
          <p:cxnSp>
            <p:nvCxnSpPr>
              <p:cNvPr id="70" name="Straight Arrow Connector 69">
                <a:extLst>
                  <a:ext uri="{FF2B5EF4-FFF2-40B4-BE49-F238E27FC236}">
                    <a16:creationId xmlns:a16="http://schemas.microsoft.com/office/drawing/2014/main" id="{7B53D289-3CF7-4050-B576-CBA9A408C70C}"/>
                  </a:ext>
                </a:extLst>
              </p:cNvPr>
              <p:cNvCxnSpPr>
                <a:cxnSpLocks/>
                <a:stCxn id="199" idx="1"/>
              </p:cNvCxnSpPr>
              <p:nvPr/>
            </p:nvCxnSpPr>
            <p:spPr>
              <a:xfrm flipH="1">
                <a:off x="3965048" y="3460810"/>
                <a:ext cx="5360020" cy="1508835"/>
              </a:xfrm>
              <a:prstGeom prst="straightConnector1">
                <a:avLst/>
              </a:prstGeom>
              <a:ln w="57150">
                <a:solidFill>
                  <a:schemeClr val="bg1">
                    <a:lumMod val="75000"/>
                  </a:schemeClr>
                </a:solidFill>
                <a:prstDash val="solid"/>
                <a:tailEnd type="triangle"/>
              </a:ln>
            </p:spPr>
            <p:style>
              <a:lnRef idx="1">
                <a:schemeClr val="dk1"/>
              </a:lnRef>
              <a:fillRef idx="0">
                <a:schemeClr val="dk1"/>
              </a:fillRef>
              <a:effectRef idx="0">
                <a:schemeClr val="dk1"/>
              </a:effectRef>
              <a:fontRef idx="minor">
                <a:schemeClr val="tx1"/>
              </a:fontRef>
            </p:style>
          </p:cxnSp>
          <p:grpSp>
            <p:nvGrpSpPr>
              <p:cNvPr id="4" name="Group 3">
                <a:extLst>
                  <a:ext uri="{FF2B5EF4-FFF2-40B4-BE49-F238E27FC236}">
                    <a16:creationId xmlns:a16="http://schemas.microsoft.com/office/drawing/2014/main" id="{4CCA4372-11DD-4EBA-A6F1-FD8661957FCD}"/>
                  </a:ext>
                </a:extLst>
              </p:cNvPr>
              <p:cNvGrpSpPr/>
              <p:nvPr/>
            </p:nvGrpSpPr>
            <p:grpSpPr>
              <a:xfrm>
                <a:off x="1018709" y="126853"/>
                <a:ext cx="8709007" cy="5226799"/>
                <a:chOff x="1018709" y="126853"/>
                <a:chExt cx="8709007" cy="5226799"/>
              </a:xfrm>
            </p:grpSpPr>
            <p:grpSp>
              <p:nvGrpSpPr>
                <p:cNvPr id="2" name="Group 1">
                  <a:extLst>
                    <a:ext uri="{FF2B5EF4-FFF2-40B4-BE49-F238E27FC236}">
                      <a16:creationId xmlns:a16="http://schemas.microsoft.com/office/drawing/2014/main" id="{3F588419-9110-4AF2-A4A3-435DA450E699}"/>
                    </a:ext>
                  </a:extLst>
                </p:cNvPr>
                <p:cNvGrpSpPr/>
                <p:nvPr/>
              </p:nvGrpSpPr>
              <p:grpSpPr>
                <a:xfrm>
                  <a:off x="1018709" y="126853"/>
                  <a:ext cx="8709007" cy="5226799"/>
                  <a:chOff x="1043285" y="140094"/>
                  <a:chExt cx="8709007" cy="5226799"/>
                </a:xfrm>
              </p:grpSpPr>
              <p:grpSp>
                <p:nvGrpSpPr>
                  <p:cNvPr id="24" name="Group 23">
                    <a:extLst>
                      <a:ext uri="{FF2B5EF4-FFF2-40B4-BE49-F238E27FC236}">
                        <a16:creationId xmlns:a16="http://schemas.microsoft.com/office/drawing/2014/main" id="{290D7851-1735-45C7-ACA2-8125FCFADF55}"/>
                      </a:ext>
                    </a:extLst>
                  </p:cNvPr>
                  <p:cNvGrpSpPr/>
                  <p:nvPr/>
                </p:nvGrpSpPr>
                <p:grpSpPr>
                  <a:xfrm>
                    <a:off x="1043285" y="140094"/>
                    <a:ext cx="8709007" cy="5226799"/>
                    <a:chOff x="1043285" y="140094"/>
                    <a:chExt cx="8709007" cy="5226799"/>
                  </a:xfrm>
                </p:grpSpPr>
                <p:grpSp>
                  <p:nvGrpSpPr>
                    <p:cNvPr id="101" name="Group 100">
                      <a:extLst>
                        <a:ext uri="{FF2B5EF4-FFF2-40B4-BE49-F238E27FC236}">
                          <a16:creationId xmlns:a16="http://schemas.microsoft.com/office/drawing/2014/main" id="{2F55BF20-C698-44BB-87C4-F5822568F7C6}"/>
                        </a:ext>
                      </a:extLst>
                    </p:cNvPr>
                    <p:cNvGrpSpPr/>
                    <p:nvPr/>
                  </p:nvGrpSpPr>
                  <p:grpSpPr>
                    <a:xfrm>
                      <a:off x="1641821" y="1474907"/>
                      <a:ext cx="8110471" cy="3891986"/>
                      <a:chOff x="1470857" y="2167031"/>
                      <a:chExt cx="8110471" cy="3891986"/>
                    </a:xfrm>
                  </p:grpSpPr>
                  <p:grpSp>
                    <p:nvGrpSpPr>
                      <p:cNvPr id="56" name="Group 55">
                        <a:extLst>
                          <a:ext uri="{FF2B5EF4-FFF2-40B4-BE49-F238E27FC236}">
                            <a16:creationId xmlns:a16="http://schemas.microsoft.com/office/drawing/2014/main" id="{B4E62BCA-9B7F-46D5-8424-A91934FC5660}"/>
                          </a:ext>
                        </a:extLst>
                      </p:cNvPr>
                      <p:cNvGrpSpPr/>
                      <p:nvPr/>
                    </p:nvGrpSpPr>
                    <p:grpSpPr>
                      <a:xfrm>
                        <a:off x="1470857" y="2167031"/>
                        <a:ext cx="8110471" cy="3494265"/>
                        <a:chOff x="1470857" y="2167031"/>
                        <a:chExt cx="8110471" cy="3494265"/>
                      </a:xfrm>
                    </p:grpSpPr>
                    <p:cxnSp>
                      <p:nvCxnSpPr>
                        <p:cNvPr id="3" name="Straight Arrow Connector 2">
                          <a:extLst>
                            <a:ext uri="{FF2B5EF4-FFF2-40B4-BE49-F238E27FC236}">
                              <a16:creationId xmlns:a16="http://schemas.microsoft.com/office/drawing/2014/main" id="{C5CFAB5F-2BD5-4E53-942B-E32EA8A70943}"/>
                            </a:ext>
                          </a:extLst>
                        </p:cNvPr>
                        <p:cNvCxnSpPr>
                          <a:cxnSpLocks/>
                        </p:cNvCxnSpPr>
                        <p:nvPr/>
                      </p:nvCxnSpPr>
                      <p:spPr>
                        <a:xfrm>
                          <a:off x="4721068" y="2182346"/>
                          <a:ext cx="2884077" cy="3433113"/>
                        </a:xfrm>
                        <a:prstGeom prst="straightConnector1">
                          <a:avLst/>
                        </a:prstGeom>
                        <a:ln w="57150">
                          <a:solidFill>
                            <a:schemeClr val="bg1">
                              <a:lumMod val="75000"/>
                            </a:schemeClr>
                          </a:solidFill>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a:extLst>
                            <a:ext uri="{FF2B5EF4-FFF2-40B4-BE49-F238E27FC236}">
                              <a16:creationId xmlns:a16="http://schemas.microsoft.com/office/drawing/2014/main" id="{177CCD63-0F96-48BF-8AF2-BB86089B7490}"/>
                            </a:ext>
                          </a:extLst>
                        </p:cNvPr>
                        <p:cNvCxnSpPr>
                          <a:cxnSpLocks/>
                        </p:cNvCxnSpPr>
                        <p:nvPr/>
                      </p:nvCxnSpPr>
                      <p:spPr>
                        <a:xfrm>
                          <a:off x="2884077" y="2187996"/>
                          <a:ext cx="422419" cy="3427463"/>
                        </a:xfrm>
                        <a:prstGeom prst="straightConnector1">
                          <a:avLst/>
                        </a:prstGeom>
                        <a:ln w="57150">
                          <a:solidFill>
                            <a:schemeClr val="bg1">
                              <a:lumMod val="75000"/>
                            </a:schemeClr>
                          </a:solidFill>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a:extLst>
                            <a:ext uri="{FF2B5EF4-FFF2-40B4-BE49-F238E27FC236}">
                              <a16:creationId xmlns:a16="http://schemas.microsoft.com/office/drawing/2014/main" id="{B665ABE8-9B5E-43F6-9D4B-7D8AC1252213}"/>
                            </a:ext>
                          </a:extLst>
                        </p:cNvPr>
                        <p:cNvCxnSpPr>
                          <a:cxnSpLocks/>
                        </p:cNvCxnSpPr>
                        <p:nvPr/>
                      </p:nvCxnSpPr>
                      <p:spPr>
                        <a:xfrm>
                          <a:off x="6543482" y="2167031"/>
                          <a:ext cx="2815175" cy="1537479"/>
                        </a:xfrm>
                        <a:prstGeom prst="straightConnector1">
                          <a:avLst/>
                        </a:prstGeom>
                        <a:ln w="57150">
                          <a:solidFill>
                            <a:schemeClr val="bg1">
                              <a:lumMod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20" name="Straight Arrow Connector 19">
                          <a:extLst>
                            <a:ext uri="{FF2B5EF4-FFF2-40B4-BE49-F238E27FC236}">
                              <a16:creationId xmlns:a16="http://schemas.microsoft.com/office/drawing/2014/main" id="{13A106AF-C8B3-448B-A74D-EB6B0E336AF6}"/>
                            </a:ext>
                          </a:extLst>
                        </p:cNvPr>
                        <p:cNvCxnSpPr>
                          <a:cxnSpLocks/>
                        </p:cNvCxnSpPr>
                        <p:nvPr/>
                      </p:nvCxnSpPr>
                      <p:spPr>
                        <a:xfrm flipH="1">
                          <a:off x="2068334" y="2167372"/>
                          <a:ext cx="6365240" cy="1565341"/>
                        </a:xfrm>
                        <a:prstGeom prst="straightConnector1">
                          <a:avLst/>
                        </a:prstGeom>
                        <a:ln w="57150">
                          <a:solidFill>
                            <a:schemeClr val="bg1">
                              <a:lumMod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25" name="Straight Arrow Connector 24">
                          <a:extLst>
                            <a:ext uri="{FF2B5EF4-FFF2-40B4-BE49-F238E27FC236}">
                              <a16:creationId xmlns:a16="http://schemas.microsoft.com/office/drawing/2014/main" id="{306508C6-67B9-46F8-8FC9-5A842B9E2802}"/>
                            </a:ext>
                          </a:extLst>
                        </p:cNvPr>
                        <p:cNvCxnSpPr>
                          <a:cxnSpLocks/>
                        </p:cNvCxnSpPr>
                        <p:nvPr/>
                      </p:nvCxnSpPr>
                      <p:spPr>
                        <a:xfrm>
                          <a:off x="8433574" y="2167372"/>
                          <a:ext cx="1147754" cy="1566503"/>
                        </a:xfrm>
                        <a:prstGeom prst="straightConnector1">
                          <a:avLst/>
                        </a:prstGeom>
                        <a:ln w="57150">
                          <a:solidFill>
                            <a:schemeClr val="bg1">
                              <a:lumMod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27" name="Straight Arrow Connector 26">
                          <a:extLst>
                            <a:ext uri="{FF2B5EF4-FFF2-40B4-BE49-F238E27FC236}">
                              <a16:creationId xmlns:a16="http://schemas.microsoft.com/office/drawing/2014/main" id="{25B462EB-6633-4A6E-B34F-B9D90DF53E52}"/>
                            </a:ext>
                          </a:extLst>
                        </p:cNvPr>
                        <p:cNvCxnSpPr>
                          <a:cxnSpLocks/>
                        </p:cNvCxnSpPr>
                        <p:nvPr/>
                      </p:nvCxnSpPr>
                      <p:spPr>
                        <a:xfrm>
                          <a:off x="2884077" y="2187996"/>
                          <a:ext cx="6294603" cy="1701180"/>
                        </a:xfrm>
                        <a:prstGeom prst="straightConnector1">
                          <a:avLst/>
                        </a:prstGeom>
                        <a:ln w="57150">
                          <a:solidFill>
                            <a:schemeClr val="bg1">
                              <a:lumMod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32" name="Straight Arrow Connector 31">
                          <a:extLst>
                            <a:ext uri="{FF2B5EF4-FFF2-40B4-BE49-F238E27FC236}">
                              <a16:creationId xmlns:a16="http://schemas.microsoft.com/office/drawing/2014/main" id="{ECD0B68F-8C3E-48F4-A245-ED9501516993}"/>
                            </a:ext>
                          </a:extLst>
                        </p:cNvPr>
                        <p:cNvCxnSpPr>
                          <a:cxnSpLocks/>
                        </p:cNvCxnSpPr>
                        <p:nvPr/>
                      </p:nvCxnSpPr>
                      <p:spPr>
                        <a:xfrm flipH="1">
                          <a:off x="1602486" y="2187996"/>
                          <a:ext cx="1281591" cy="1379062"/>
                        </a:xfrm>
                        <a:prstGeom prst="straightConnector1">
                          <a:avLst/>
                        </a:prstGeom>
                        <a:ln w="57150">
                          <a:solidFill>
                            <a:schemeClr val="bg1">
                              <a:lumMod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35" name="Straight Arrow Connector 34">
                          <a:extLst>
                            <a:ext uri="{FF2B5EF4-FFF2-40B4-BE49-F238E27FC236}">
                              <a16:creationId xmlns:a16="http://schemas.microsoft.com/office/drawing/2014/main" id="{519B92C8-97D7-4179-8D90-4FC864062F9A}"/>
                            </a:ext>
                          </a:extLst>
                        </p:cNvPr>
                        <p:cNvCxnSpPr>
                          <a:cxnSpLocks/>
                        </p:cNvCxnSpPr>
                        <p:nvPr/>
                      </p:nvCxnSpPr>
                      <p:spPr>
                        <a:xfrm>
                          <a:off x="1470857" y="4211295"/>
                          <a:ext cx="1716775" cy="1434616"/>
                        </a:xfrm>
                        <a:prstGeom prst="straightConnector1">
                          <a:avLst/>
                        </a:prstGeom>
                        <a:ln w="57150">
                          <a:solidFill>
                            <a:schemeClr val="bg1">
                              <a:lumMod val="75000"/>
                            </a:schemeClr>
                          </a:solidFill>
                          <a:tailEnd type="triangle"/>
                        </a:ln>
                      </p:spPr>
                      <p:style>
                        <a:lnRef idx="1">
                          <a:schemeClr val="dk1"/>
                        </a:lnRef>
                        <a:fillRef idx="0">
                          <a:schemeClr val="dk1"/>
                        </a:fillRef>
                        <a:effectRef idx="0">
                          <a:schemeClr val="dk1"/>
                        </a:effectRef>
                        <a:fontRef idx="minor">
                          <a:schemeClr val="tx1"/>
                        </a:fontRef>
                      </p:style>
                    </p:cxnSp>
                    <p:cxnSp>
                      <p:nvCxnSpPr>
                        <p:cNvPr id="38" name="Straight Arrow Connector 37">
                          <a:extLst>
                            <a:ext uri="{FF2B5EF4-FFF2-40B4-BE49-F238E27FC236}">
                              <a16:creationId xmlns:a16="http://schemas.microsoft.com/office/drawing/2014/main" id="{9779BE41-E2C3-493F-9281-21CC3300AB4C}"/>
                            </a:ext>
                          </a:extLst>
                        </p:cNvPr>
                        <p:cNvCxnSpPr>
                          <a:cxnSpLocks/>
                        </p:cNvCxnSpPr>
                        <p:nvPr/>
                      </p:nvCxnSpPr>
                      <p:spPr>
                        <a:xfrm>
                          <a:off x="1470857" y="4211295"/>
                          <a:ext cx="3646842" cy="1434616"/>
                        </a:xfrm>
                        <a:prstGeom prst="straightConnector1">
                          <a:avLst/>
                        </a:prstGeom>
                        <a:ln w="57150">
                          <a:solidFill>
                            <a:schemeClr val="bg1">
                              <a:lumMod val="75000"/>
                            </a:schemeClr>
                          </a:solidFill>
                          <a:tailEnd type="triangle"/>
                        </a:ln>
                      </p:spPr>
                      <p:style>
                        <a:lnRef idx="1">
                          <a:schemeClr val="dk1"/>
                        </a:lnRef>
                        <a:fillRef idx="0">
                          <a:schemeClr val="dk1"/>
                        </a:fillRef>
                        <a:effectRef idx="0">
                          <a:schemeClr val="dk1"/>
                        </a:effectRef>
                        <a:fontRef idx="minor">
                          <a:schemeClr val="tx1"/>
                        </a:fontRef>
                      </p:style>
                    </p:cxnSp>
                    <p:cxnSp>
                      <p:nvCxnSpPr>
                        <p:cNvPr id="40" name="Straight Arrow Connector 39">
                          <a:extLst>
                            <a:ext uri="{FF2B5EF4-FFF2-40B4-BE49-F238E27FC236}">
                              <a16:creationId xmlns:a16="http://schemas.microsoft.com/office/drawing/2014/main" id="{54459FE6-9004-4E38-AA18-DB13F4F6B324}"/>
                            </a:ext>
                          </a:extLst>
                        </p:cNvPr>
                        <p:cNvCxnSpPr>
                          <a:cxnSpLocks/>
                        </p:cNvCxnSpPr>
                        <p:nvPr/>
                      </p:nvCxnSpPr>
                      <p:spPr>
                        <a:xfrm flipH="1">
                          <a:off x="3579452" y="2167031"/>
                          <a:ext cx="2964030" cy="3463402"/>
                        </a:xfrm>
                        <a:prstGeom prst="straightConnector1">
                          <a:avLst/>
                        </a:prstGeom>
                        <a:ln w="57150">
                          <a:solidFill>
                            <a:schemeClr val="bg1">
                              <a:lumMod val="75000"/>
                            </a:schemeClr>
                          </a:solidFill>
                          <a:tailEnd type="triangle"/>
                        </a:ln>
                      </p:spPr>
                      <p:style>
                        <a:lnRef idx="1">
                          <a:schemeClr val="dk1"/>
                        </a:lnRef>
                        <a:fillRef idx="0">
                          <a:schemeClr val="dk1"/>
                        </a:fillRef>
                        <a:effectRef idx="0">
                          <a:schemeClr val="dk1"/>
                        </a:effectRef>
                        <a:fontRef idx="minor">
                          <a:schemeClr val="tx1"/>
                        </a:fontRef>
                      </p:style>
                    </p:cxnSp>
                    <p:cxnSp>
                      <p:nvCxnSpPr>
                        <p:cNvPr id="43" name="Straight Arrow Connector 42">
                          <a:extLst>
                            <a:ext uri="{FF2B5EF4-FFF2-40B4-BE49-F238E27FC236}">
                              <a16:creationId xmlns:a16="http://schemas.microsoft.com/office/drawing/2014/main" id="{4AE64320-6C4A-4873-95C3-E71603C7EB70}"/>
                            </a:ext>
                          </a:extLst>
                        </p:cNvPr>
                        <p:cNvCxnSpPr>
                          <a:cxnSpLocks/>
                        </p:cNvCxnSpPr>
                        <p:nvPr/>
                      </p:nvCxnSpPr>
                      <p:spPr>
                        <a:xfrm flipH="1">
                          <a:off x="3416012" y="2182346"/>
                          <a:ext cx="1305056" cy="3472040"/>
                        </a:xfrm>
                        <a:prstGeom prst="straightConnector1">
                          <a:avLst/>
                        </a:prstGeom>
                        <a:ln w="57150">
                          <a:solidFill>
                            <a:schemeClr val="bg1">
                              <a:lumMod val="75000"/>
                            </a:schemeClr>
                          </a:solidFill>
                          <a:tailEnd type="triangle"/>
                        </a:ln>
                      </p:spPr>
                      <p:style>
                        <a:lnRef idx="1">
                          <a:schemeClr val="dk1"/>
                        </a:lnRef>
                        <a:fillRef idx="0">
                          <a:schemeClr val="dk1"/>
                        </a:fillRef>
                        <a:effectRef idx="0">
                          <a:schemeClr val="dk1"/>
                        </a:effectRef>
                        <a:fontRef idx="minor">
                          <a:schemeClr val="tx1"/>
                        </a:fontRef>
                      </p:style>
                    </p:cxnSp>
                    <p:cxnSp>
                      <p:nvCxnSpPr>
                        <p:cNvPr id="48" name="Straight Arrow Connector 47">
                          <a:extLst>
                            <a:ext uri="{FF2B5EF4-FFF2-40B4-BE49-F238E27FC236}">
                              <a16:creationId xmlns:a16="http://schemas.microsoft.com/office/drawing/2014/main" id="{DEFEC374-DFE1-4854-B9C0-1D2664100DA6}"/>
                            </a:ext>
                          </a:extLst>
                        </p:cNvPr>
                        <p:cNvCxnSpPr>
                          <a:cxnSpLocks/>
                        </p:cNvCxnSpPr>
                        <p:nvPr/>
                      </p:nvCxnSpPr>
                      <p:spPr>
                        <a:xfrm flipH="1">
                          <a:off x="5498522" y="2167031"/>
                          <a:ext cx="1044960" cy="3493005"/>
                        </a:xfrm>
                        <a:prstGeom prst="straightConnector1">
                          <a:avLst/>
                        </a:prstGeom>
                        <a:ln w="57150">
                          <a:solidFill>
                            <a:schemeClr val="bg1">
                              <a:lumMod val="75000"/>
                            </a:schemeClr>
                          </a:solidFill>
                          <a:tailEnd type="triangle"/>
                        </a:ln>
                      </p:spPr>
                      <p:style>
                        <a:lnRef idx="1">
                          <a:schemeClr val="dk1"/>
                        </a:lnRef>
                        <a:fillRef idx="0">
                          <a:schemeClr val="dk1"/>
                        </a:fillRef>
                        <a:effectRef idx="0">
                          <a:schemeClr val="dk1"/>
                        </a:effectRef>
                        <a:fontRef idx="minor">
                          <a:schemeClr val="tx1"/>
                        </a:fontRef>
                      </p:style>
                    </p:cxnSp>
                    <p:cxnSp>
                      <p:nvCxnSpPr>
                        <p:cNvPr id="53" name="Straight Arrow Connector 52">
                          <a:extLst>
                            <a:ext uri="{FF2B5EF4-FFF2-40B4-BE49-F238E27FC236}">
                              <a16:creationId xmlns:a16="http://schemas.microsoft.com/office/drawing/2014/main" id="{53F60B2E-732F-4EE8-8745-8A037F6031AC}"/>
                            </a:ext>
                          </a:extLst>
                        </p:cNvPr>
                        <p:cNvCxnSpPr>
                          <a:cxnSpLocks/>
                        </p:cNvCxnSpPr>
                        <p:nvPr/>
                      </p:nvCxnSpPr>
                      <p:spPr>
                        <a:xfrm>
                          <a:off x="1470857" y="4211295"/>
                          <a:ext cx="5849997" cy="1450001"/>
                        </a:xfrm>
                        <a:prstGeom prst="straightConnector1">
                          <a:avLst/>
                        </a:prstGeom>
                        <a:ln w="57150">
                          <a:solidFill>
                            <a:schemeClr val="bg1">
                              <a:lumMod val="75000"/>
                            </a:schemeClr>
                          </a:solidFill>
                          <a:prstDash val="solid"/>
                          <a:tailEnd type="triangle"/>
                        </a:ln>
                      </p:spPr>
                      <p:style>
                        <a:lnRef idx="1">
                          <a:schemeClr val="dk1"/>
                        </a:lnRef>
                        <a:fillRef idx="0">
                          <a:schemeClr val="dk1"/>
                        </a:fillRef>
                        <a:effectRef idx="0">
                          <a:schemeClr val="dk1"/>
                        </a:effectRef>
                        <a:fontRef idx="minor">
                          <a:schemeClr val="tx1"/>
                        </a:fontRef>
                      </p:style>
                    </p:cxnSp>
                  </p:grpSp>
                  <p:cxnSp>
                    <p:nvCxnSpPr>
                      <p:cNvPr id="58" name="Connector: Curved 57">
                        <a:extLst>
                          <a:ext uri="{FF2B5EF4-FFF2-40B4-BE49-F238E27FC236}">
                            <a16:creationId xmlns:a16="http://schemas.microsoft.com/office/drawing/2014/main" id="{57BA9F8B-A023-4005-AC1C-1F1F808332EC}"/>
                          </a:ext>
                        </a:extLst>
                      </p:cNvPr>
                      <p:cNvCxnSpPr>
                        <a:cxnSpLocks/>
                      </p:cNvCxnSpPr>
                      <p:nvPr/>
                    </p:nvCxnSpPr>
                    <p:spPr>
                      <a:xfrm rot="16200000" flipH="1">
                        <a:off x="4454442" y="4985288"/>
                        <a:ext cx="5650" cy="2082510"/>
                      </a:xfrm>
                      <a:prstGeom prst="curvedConnector3">
                        <a:avLst>
                          <a:gd name="adj1" fmla="val 4146018"/>
                        </a:avLst>
                      </a:prstGeom>
                      <a:ln w="57150">
                        <a:solidFill>
                          <a:schemeClr val="bg1">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9" name="Connector: Curved 58">
                        <a:extLst>
                          <a:ext uri="{FF2B5EF4-FFF2-40B4-BE49-F238E27FC236}">
                            <a16:creationId xmlns:a16="http://schemas.microsoft.com/office/drawing/2014/main" id="{E9E39ADB-7C5C-4BA4-A4B3-596E4D09DA4A}"/>
                          </a:ext>
                        </a:extLst>
                      </p:cNvPr>
                      <p:cNvCxnSpPr/>
                      <p:nvPr/>
                    </p:nvCxnSpPr>
                    <p:spPr>
                      <a:xfrm rot="16200000" flipH="1">
                        <a:off x="6666365" y="4993763"/>
                        <a:ext cx="5650" cy="2082510"/>
                      </a:xfrm>
                      <a:prstGeom prst="curvedConnector3">
                        <a:avLst>
                          <a:gd name="adj1" fmla="val 4146018"/>
                        </a:avLst>
                      </a:prstGeom>
                      <a:ln w="57150">
                        <a:solidFill>
                          <a:schemeClr val="bg1">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2" name="Connector: Curved 61">
                        <a:extLst>
                          <a:ext uri="{FF2B5EF4-FFF2-40B4-BE49-F238E27FC236}">
                            <a16:creationId xmlns:a16="http://schemas.microsoft.com/office/drawing/2014/main" id="{3F04A84B-66A5-44E3-9B80-A74B130810FB}"/>
                          </a:ext>
                        </a:extLst>
                      </p:cNvPr>
                      <p:cNvCxnSpPr>
                        <a:cxnSpLocks/>
                      </p:cNvCxnSpPr>
                      <p:nvPr/>
                    </p:nvCxnSpPr>
                    <p:spPr>
                      <a:xfrm rot="16200000" flipH="1">
                        <a:off x="5571652" y="3900883"/>
                        <a:ext cx="12700" cy="4303568"/>
                      </a:xfrm>
                      <a:prstGeom prst="curvedConnector3">
                        <a:avLst>
                          <a:gd name="adj1" fmla="val 5018827"/>
                        </a:avLst>
                      </a:prstGeom>
                      <a:ln w="57150">
                        <a:solidFill>
                          <a:schemeClr val="bg1">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id="{07B5172D-06B9-4FCE-9E26-BDEF8E48E3B4}"/>
                          </a:ext>
                        </a:extLst>
                      </p:cNvPr>
                      <p:cNvCxnSpPr>
                        <a:cxnSpLocks/>
                      </p:cNvCxnSpPr>
                      <p:nvPr/>
                    </p:nvCxnSpPr>
                    <p:spPr>
                      <a:xfrm flipV="1">
                        <a:off x="2068334" y="4025656"/>
                        <a:ext cx="7110346" cy="1"/>
                      </a:xfrm>
                      <a:prstGeom prst="straightConnector1">
                        <a:avLst/>
                      </a:prstGeom>
                      <a:ln w="57150">
                        <a:solidFill>
                          <a:schemeClr val="bg1">
                            <a:lumMod val="75000"/>
                          </a:schemeClr>
                        </a:solidFill>
                        <a:headEnd type="triangle"/>
                        <a:tailEnd type="triangle"/>
                      </a:ln>
                    </p:spPr>
                    <p:style>
                      <a:lnRef idx="1">
                        <a:schemeClr val="dk1"/>
                      </a:lnRef>
                      <a:fillRef idx="0">
                        <a:schemeClr val="dk1"/>
                      </a:fillRef>
                      <a:effectRef idx="0">
                        <a:schemeClr val="dk1"/>
                      </a:effectRef>
                      <a:fontRef idx="minor">
                        <a:schemeClr val="tx1"/>
                      </a:fontRef>
                    </p:style>
                  </p:cxnSp>
                  <p:cxnSp>
                    <p:nvCxnSpPr>
                      <p:cNvPr id="80" name="Straight Arrow Connector 79">
                        <a:extLst>
                          <a:ext uri="{FF2B5EF4-FFF2-40B4-BE49-F238E27FC236}">
                            <a16:creationId xmlns:a16="http://schemas.microsoft.com/office/drawing/2014/main" id="{D3287750-80F4-4E52-8AAD-8466A16BC1A2}"/>
                          </a:ext>
                        </a:extLst>
                      </p:cNvPr>
                      <p:cNvCxnSpPr>
                        <a:cxnSpLocks/>
                      </p:cNvCxnSpPr>
                      <p:nvPr/>
                    </p:nvCxnSpPr>
                    <p:spPr>
                      <a:xfrm>
                        <a:off x="4721068" y="2182346"/>
                        <a:ext cx="4457612" cy="1566327"/>
                      </a:xfrm>
                      <a:prstGeom prst="straightConnector1">
                        <a:avLst/>
                      </a:prstGeom>
                      <a:ln w="57150">
                        <a:solidFill>
                          <a:schemeClr val="bg1">
                            <a:lumMod val="50000"/>
                          </a:schemeClr>
                        </a:solidFill>
                        <a:tailEnd type="triangle"/>
                      </a:ln>
                    </p:spPr>
                    <p:style>
                      <a:lnRef idx="1">
                        <a:schemeClr val="dk1"/>
                      </a:lnRef>
                      <a:fillRef idx="0">
                        <a:schemeClr val="dk1"/>
                      </a:fillRef>
                      <a:effectRef idx="0">
                        <a:schemeClr val="dk1"/>
                      </a:effectRef>
                      <a:fontRef idx="minor">
                        <a:schemeClr val="tx1"/>
                      </a:fontRef>
                    </p:style>
                  </p:cxnSp>
                </p:grpSp>
                <p:sp>
                  <p:nvSpPr>
                    <p:cNvPr id="198" name="TextBox 197">
                      <a:extLst>
                        <a:ext uri="{FF2B5EF4-FFF2-40B4-BE49-F238E27FC236}">
                          <a16:creationId xmlns:a16="http://schemas.microsoft.com/office/drawing/2014/main" id="{696DB69C-B6CD-4ED1-B197-A5DC79849158}"/>
                        </a:ext>
                      </a:extLst>
                    </p:cNvPr>
                    <p:cNvSpPr txBox="1"/>
                    <p:nvPr/>
                  </p:nvSpPr>
                  <p:spPr>
                    <a:xfrm>
                      <a:off x="1043285" y="140094"/>
                      <a:ext cx="3712540" cy="461665"/>
                    </a:xfrm>
                    <a:prstGeom prst="rect">
                      <a:avLst/>
                    </a:prstGeom>
                    <a:noFill/>
                  </p:spPr>
                  <p:txBody>
                    <a:bodyPr wrap="square" rtlCol="0">
                      <a:spAutoFit/>
                    </a:bodyPr>
                    <a:lstStyle/>
                    <a:p>
                      <a:r>
                        <a:rPr lang="en-US" sz="2400" b="1" dirty="0"/>
                        <a:t>a.   Hypothesized Pathways</a:t>
                      </a:r>
                    </a:p>
                  </p:txBody>
                </p:sp>
              </p:grpSp>
              <p:cxnSp>
                <p:nvCxnSpPr>
                  <p:cNvPr id="90" name="Straight Arrow Connector 89">
                    <a:extLst>
                      <a:ext uri="{FF2B5EF4-FFF2-40B4-BE49-F238E27FC236}">
                        <a16:creationId xmlns:a16="http://schemas.microsoft.com/office/drawing/2014/main" id="{57D2142C-049D-4B60-B71A-E68300B9ED68}"/>
                      </a:ext>
                    </a:extLst>
                  </p:cNvPr>
                  <p:cNvCxnSpPr>
                    <a:cxnSpLocks/>
                  </p:cNvCxnSpPr>
                  <p:nvPr/>
                </p:nvCxnSpPr>
                <p:spPr>
                  <a:xfrm>
                    <a:off x="3055041" y="1495872"/>
                    <a:ext cx="2359324" cy="3464769"/>
                  </a:xfrm>
                  <a:prstGeom prst="straightConnector1">
                    <a:avLst/>
                  </a:prstGeom>
                  <a:ln w="57150">
                    <a:solidFill>
                      <a:schemeClr val="bg1">
                        <a:lumMod val="75000"/>
                      </a:schemeClr>
                    </a:solidFill>
                    <a:tailEnd type="triangle"/>
                  </a:ln>
                </p:spPr>
                <p:style>
                  <a:lnRef idx="1">
                    <a:schemeClr val="dk1"/>
                  </a:lnRef>
                  <a:fillRef idx="0">
                    <a:schemeClr val="dk1"/>
                  </a:fillRef>
                  <a:effectRef idx="0">
                    <a:schemeClr val="dk1"/>
                  </a:effectRef>
                  <a:fontRef idx="minor">
                    <a:schemeClr val="tx1"/>
                  </a:fontRef>
                </p:style>
              </p:cxnSp>
            </p:grpSp>
            <p:cxnSp>
              <p:nvCxnSpPr>
                <p:cNvPr id="141" name="Straight Arrow Connector 140">
                  <a:extLst>
                    <a:ext uri="{FF2B5EF4-FFF2-40B4-BE49-F238E27FC236}">
                      <a16:creationId xmlns:a16="http://schemas.microsoft.com/office/drawing/2014/main" id="{A5CA0F1F-229F-4B47-B0F8-CCC31E218559}"/>
                    </a:ext>
                  </a:extLst>
                </p:cNvPr>
                <p:cNvCxnSpPr>
                  <a:cxnSpLocks/>
                </p:cNvCxnSpPr>
                <p:nvPr/>
              </p:nvCxnSpPr>
              <p:spPr>
                <a:xfrm flipH="1">
                  <a:off x="3850613" y="1462007"/>
                  <a:ext cx="4729349" cy="3478540"/>
                </a:xfrm>
                <a:prstGeom prst="straightConnector1">
                  <a:avLst/>
                </a:prstGeom>
                <a:ln w="57150">
                  <a:solidFill>
                    <a:schemeClr val="bg1">
                      <a:lumMod val="75000"/>
                    </a:schemeClr>
                  </a:solidFill>
                  <a:tailEnd type="triangle"/>
                </a:ln>
              </p:spPr>
              <p:style>
                <a:lnRef idx="1">
                  <a:schemeClr val="dk1"/>
                </a:lnRef>
                <a:fillRef idx="0">
                  <a:schemeClr val="dk1"/>
                </a:fillRef>
                <a:effectRef idx="0">
                  <a:schemeClr val="dk1"/>
                </a:effectRef>
                <a:fontRef idx="minor">
                  <a:schemeClr val="tx1"/>
                </a:fontRef>
              </p:style>
            </p:cxnSp>
          </p:grpSp>
          <p:cxnSp>
            <p:nvCxnSpPr>
              <p:cNvPr id="67" name="Straight Arrow Connector 66">
                <a:extLst>
                  <a:ext uri="{FF2B5EF4-FFF2-40B4-BE49-F238E27FC236}">
                    <a16:creationId xmlns:a16="http://schemas.microsoft.com/office/drawing/2014/main" id="{30BBB065-6C75-47DB-BDDB-6DC7926208D6}"/>
                  </a:ext>
                </a:extLst>
              </p:cNvPr>
              <p:cNvCxnSpPr>
                <a:cxnSpLocks/>
                <a:stCxn id="199" idx="1"/>
              </p:cNvCxnSpPr>
              <p:nvPr/>
            </p:nvCxnSpPr>
            <p:spPr>
              <a:xfrm flipH="1">
                <a:off x="6070195" y="3460810"/>
                <a:ext cx="3254873" cy="1508835"/>
              </a:xfrm>
              <a:prstGeom prst="straightConnector1">
                <a:avLst/>
              </a:prstGeom>
              <a:ln w="57150">
                <a:solidFill>
                  <a:schemeClr val="bg1">
                    <a:lumMod val="75000"/>
                  </a:schemeClr>
                </a:solidFill>
                <a:prstDash val="solid"/>
                <a:tailEnd type="triangle"/>
              </a:ln>
            </p:spPr>
            <p:style>
              <a:lnRef idx="1">
                <a:schemeClr val="dk1"/>
              </a:lnRef>
              <a:fillRef idx="0">
                <a:schemeClr val="dk1"/>
              </a:fillRef>
              <a:effectRef idx="0">
                <a:schemeClr val="dk1"/>
              </a:effectRef>
              <a:fontRef idx="minor">
                <a:schemeClr val="tx1"/>
              </a:fontRef>
            </p:style>
          </p:cxnSp>
          <p:cxnSp>
            <p:nvCxnSpPr>
              <p:cNvPr id="73" name="Straight Arrow Connector 72">
                <a:extLst>
                  <a:ext uri="{FF2B5EF4-FFF2-40B4-BE49-F238E27FC236}">
                    <a16:creationId xmlns:a16="http://schemas.microsoft.com/office/drawing/2014/main" id="{94DD1281-CD56-4C85-A9FB-AFB07162F9C1}"/>
                  </a:ext>
                </a:extLst>
              </p:cNvPr>
              <p:cNvCxnSpPr>
                <a:cxnSpLocks/>
              </p:cNvCxnSpPr>
              <p:nvPr/>
            </p:nvCxnSpPr>
            <p:spPr>
              <a:xfrm>
                <a:off x="3030465" y="1482631"/>
                <a:ext cx="4624565" cy="3442437"/>
              </a:xfrm>
              <a:prstGeom prst="straightConnector1">
                <a:avLst/>
              </a:prstGeom>
              <a:ln w="57150">
                <a:solidFill>
                  <a:schemeClr val="bg1">
                    <a:lumMod val="75000"/>
                  </a:schemeClr>
                </a:solidFill>
                <a:tailEnd type="triangle"/>
              </a:ln>
            </p:spPr>
            <p:style>
              <a:lnRef idx="1">
                <a:schemeClr val="dk1"/>
              </a:lnRef>
              <a:fillRef idx="0">
                <a:schemeClr val="dk1"/>
              </a:fillRef>
              <a:effectRef idx="0">
                <a:schemeClr val="dk1"/>
              </a:effectRef>
              <a:fontRef idx="minor">
                <a:schemeClr val="tx1"/>
              </a:fontRef>
            </p:style>
          </p:cxnSp>
          <p:cxnSp>
            <p:nvCxnSpPr>
              <p:cNvPr id="76" name="Straight Arrow Connector 75">
                <a:extLst>
                  <a:ext uri="{FF2B5EF4-FFF2-40B4-BE49-F238E27FC236}">
                    <a16:creationId xmlns:a16="http://schemas.microsoft.com/office/drawing/2014/main" id="{A82F34DB-E389-49BA-BB4D-039F17C2CA28}"/>
                  </a:ext>
                </a:extLst>
              </p:cNvPr>
              <p:cNvCxnSpPr>
                <a:cxnSpLocks/>
              </p:cNvCxnSpPr>
              <p:nvPr/>
            </p:nvCxnSpPr>
            <p:spPr>
              <a:xfrm>
                <a:off x="4867456" y="1476981"/>
                <a:ext cx="658691" cy="3470419"/>
              </a:xfrm>
              <a:prstGeom prst="straightConnector1">
                <a:avLst/>
              </a:prstGeom>
              <a:ln w="57150">
                <a:solidFill>
                  <a:schemeClr val="bg1">
                    <a:lumMod val="75000"/>
                  </a:schemeClr>
                </a:solidFill>
                <a:tailEnd type="triangle"/>
              </a:ln>
            </p:spPr>
            <p:style>
              <a:lnRef idx="1">
                <a:schemeClr val="dk1"/>
              </a:lnRef>
              <a:fillRef idx="0">
                <a:schemeClr val="dk1"/>
              </a:fillRef>
              <a:effectRef idx="0">
                <a:schemeClr val="dk1"/>
              </a:effectRef>
              <a:fontRef idx="minor">
                <a:schemeClr val="tx1"/>
              </a:fontRef>
            </p:style>
          </p:cxnSp>
          <p:cxnSp>
            <p:nvCxnSpPr>
              <p:cNvPr id="83" name="Straight Arrow Connector 82">
                <a:extLst>
                  <a:ext uri="{FF2B5EF4-FFF2-40B4-BE49-F238E27FC236}">
                    <a16:creationId xmlns:a16="http://schemas.microsoft.com/office/drawing/2014/main" id="{C6A1473C-B7C1-4BF4-9061-77963ACD9F7B}"/>
                  </a:ext>
                </a:extLst>
              </p:cNvPr>
              <p:cNvCxnSpPr>
                <a:cxnSpLocks/>
              </p:cNvCxnSpPr>
              <p:nvPr/>
            </p:nvCxnSpPr>
            <p:spPr>
              <a:xfrm flipH="1">
                <a:off x="1926509" y="1480621"/>
                <a:ext cx="2908292" cy="1359596"/>
              </a:xfrm>
              <a:prstGeom prst="straightConnector1">
                <a:avLst/>
              </a:prstGeom>
              <a:ln w="57150">
                <a:solidFill>
                  <a:schemeClr val="bg1">
                    <a:lumMod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86" name="Straight Arrow Connector 85">
                <a:extLst>
                  <a:ext uri="{FF2B5EF4-FFF2-40B4-BE49-F238E27FC236}">
                    <a16:creationId xmlns:a16="http://schemas.microsoft.com/office/drawing/2014/main" id="{CB6FBAA5-6370-441B-ACCB-277FDED81A0D}"/>
                  </a:ext>
                </a:extLst>
              </p:cNvPr>
              <p:cNvCxnSpPr>
                <a:cxnSpLocks/>
              </p:cNvCxnSpPr>
              <p:nvPr/>
            </p:nvCxnSpPr>
            <p:spPr>
              <a:xfrm>
                <a:off x="6689870" y="1461666"/>
                <a:ext cx="1176098" cy="3487355"/>
              </a:xfrm>
              <a:prstGeom prst="straightConnector1">
                <a:avLst/>
              </a:prstGeom>
              <a:ln w="57150">
                <a:solidFill>
                  <a:schemeClr val="bg1">
                    <a:lumMod val="75000"/>
                  </a:schemeClr>
                </a:solidFill>
                <a:tailEnd type="triangle"/>
              </a:ln>
            </p:spPr>
            <p:style>
              <a:lnRef idx="1">
                <a:schemeClr val="dk1"/>
              </a:lnRef>
              <a:fillRef idx="0">
                <a:schemeClr val="dk1"/>
              </a:fillRef>
              <a:effectRef idx="0">
                <a:schemeClr val="dk1"/>
              </a:effectRef>
              <a:fontRef idx="minor">
                <a:schemeClr val="tx1"/>
              </a:fontRef>
            </p:style>
          </p:cxnSp>
          <p:cxnSp>
            <p:nvCxnSpPr>
              <p:cNvPr id="91" name="Straight Arrow Connector 90">
                <a:extLst>
                  <a:ext uri="{FF2B5EF4-FFF2-40B4-BE49-F238E27FC236}">
                    <a16:creationId xmlns:a16="http://schemas.microsoft.com/office/drawing/2014/main" id="{CE9A892E-7D08-4884-9771-63BA13F2DB36}"/>
                  </a:ext>
                </a:extLst>
              </p:cNvPr>
              <p:cNvCxnSpPr>
                <a:cxnSpLocks/>
              </p:cNvCxnSpPr>
              <p:nvPr/>
            </p:nvCxnSpPr>
            <p:spPr>
              <a:xfrm flipH="1">
                <a:off x="7982484" y="1462007"/>
                <a:ext cx="597478" cy="3478539"/>
              </a:xfrm>
              <a:prstGeom prst="straightConnector1">
                <a:avLst/>
              </a:prstGeom>
              <a:ln w="57150">
                <a:solidFill>
                  <a:schemeClr val="bg1">
                    <a:lumMod val="75000"/>
                  </a:schemeClr>
                </a:solidFill>
                <a:tailEnd type="triangle"/>
              </a:ln>
            </p:spPr>
            <p:style>
              <a:lnRef idx="1">
                <a:schemeClr val="dk1"/>
              </a:lnRef>
              <a:fillRef idx="0">
                <a:schemeClr val="dk1"/>
              </a:fillRef>
              <a:effectRef idx="0">
                <a:schemeClr val="dk1"/>
              </a:effectRef>
              <a:fontRef idx="minor">
                <a:schemeClr val="tx1"/>
              </a:fontRef>
            </p:style>
          </p:cxnSp>
          <p:cxnSp>
            <p:nvCxnSpPr>
              <p:cNvPr id="92" name="Straight Arrow Connector 91">
                <a:extLst>
                  <a:ext uri="{FF2B5EF4-FFF2-40B4-BE49-F238E27FC236}">
                    <a16:creationId xmlns:a16="http://schemas.microsoft.com/office/drawing/2014/main" id="{9203C01B-A5E6-46B0-9B08-48B76DB5C6CB}"/>
                  </a:ext>
                </a:extLst>
              </p:cNvPr>
              <p:cNvCxnSpPr>
                <a:cxnSpLocks/>
              </p:cNvCxnSpPr>
              <p:nvPr/>
            </p:nvCxnSpPr>
            <p:spPr>
              <a:xfrm flipH="1">
                <a:off x="5824887" y="1462007"/>
                <a:ext cx="2755075" cy="3492664"/>
              </a:xfrm>
              <a:prstGeom prst="straightConnector1">
                <a:avLst/>
              </a:prstGeom>
              <a:ln w="57150">
                <a:solidFill>
                  <a:schemeClr val="bg1">
                    <a:lumMod val="75000"/>
                  </a:schemeClr>
                </a:solidFill>
                <a:tailEnd type="triangle"/>
              </a:ln>
            </p:spPr>
            <p:style>
              <a:lnRef idx="1">
                <a:schemeClr val="dk1"/>
              </a:lnRef>
              <a:fillRef idx="0">
                <a:schemeClr val="dk1"/>
              </a:fillRef>
              <a:effectRef idx="0">
                <a:schemeClr val="dk1"/>
              </a:effectRef>
              <a:fontRef idx="minor">
                <a:schemeClr val="tx1"/>
              </a:fontRef>
            </p:style>
          </p:cxnSp>
        </p:grpSp>
        <p:cxnSp>
          <p:nvCxnSpPr>
            <p:cNvPr id="114" name="Straight Arrow Connector 113">
              <a:extLst>
                <a:ext uri="{FF2B5EF4-FFF2-40B4-BE49-F238E27FC236}">
                  <a16:creationId xmlns:a16="http://schemas.microsoft.com/office/drawing/2014/main" id="{93AC5809-4D37-43F4-BD3E-79F435C288F7}"/>
                </a:ext>
              </a:extLst>
            </p:cNvPr>
            <p:cNvCxnSpPr>
              <a:cxnSpLocks/>
            </p:cNvCxnSpPr>
            <p:nvPr/>
          </p:nvCxnSpPr>
          <p:spPr>
            <a:xfrm flipH="1">
              <a:off x="2628404" y="1775567"/>
              <a:ext cx="4470898" cy="1378551"/>
            </a:xfrm>
            <a:prstGeom prst="straightConnector1">
              <a:avLst/>
            </a:prstGeom>
            <a:ln w="57150">
              <a:solidFill>
                <a:schemeClr val="bg1">
                  <a:lumMod val="50000"/>
                </a:schemeClr>
              </a:solidFill>
              <a:tailEnd type="triangle"/>
            </a:ln>
          </p:spPr>
          <p:style>
            <a:lnRef idx="1">
              <a:schemeClr val="dk1"/>
            </a:lnRef>
            <a:fillRef idx="0">
              <a:schemeClr val="dk1"/>
            </a:fillRef>
            <a:effectRef idx="0">
              <a:schemeClr val="dk1"/>
            </a:effectRef>
            <a:fontRef idx="minor">
              <a:schemeClr val="tx1"/>
            </a:fontRef>
          </p:style>
        </p:cxnSp>
        <p:sp>
          <p:nvSpPr>
            <p:cNvPr id="193" name="TextBox 192">
              <a:extLst>
                <a:ext uri="{FF2B5EF4-FFF2-40B4-BE49-F238E27FC236}">
                  <a16:creationId xmlns:a16="http://schemas.microsoft.com/office/drawing/2014/main" id="{C3A3793F-76B8-44EC-931B-AB082E8ADC5D}"/>
                </a:ext>
              </a:extLst>
            </p:cNvPr>
            <p:cNvSpPr txBox="1"/>
            <p:nvPr/>
          </p:nvSpPr>
          <p:spPr>
            <a:xfrm>
              <a:off x="6501824" y="1129236"/>
              <a:ext cx="1194955" cy="646331"/>
            </a:xfrm>
            <a:prstGeom prst="rect">
              <a:avLst/>
            </a:prstGeom>
            <a:solidFill>
              <a:schemeClr val="bg1"/>
            </a:solidFill>
            <a:ln w="19050">
              <a:solidFill>
                <a:schemeClr val="tx1"/>
              </a:solidFill>
            </a:ln>
          </p:spPr>
          <p:txBody>
            <a:bodyPr wrap="square" rtlCol="0">
              <a:spAutoFit/>
            </a:bodyPr>
            <a:lstStyle/>
            <a:p>
              <a:pPr algn="ctr"/>
              <a:r>
                <a:rPr lang="en-US" dirty="0"/>
                <a:t>Floral Richness</a:t>
              </a:r>
            </a:p>
          </p:txBody>
        </p:sp>
        <p:sp>
          <p:nvSpPr>
            <p:cNvPr id="194" name="TextBox 193">
              <a:extLst>
                <a:ext uri="{FF2B5EF4-FFF2-40B4-BE49-F238E27FC236}">
                  <a16:creationId xmlns:a16="http://schemas.microsoft.com/office/drawing/2014/main" id="{CCA391C0-3B2E-496C-86B8-A13E09D0B1B2}"/>
                </a:ext>
              </a:extLst>
            </p:cNvPr>
            <p:cNvSpPr txBox="1"/>
            <p:nvPr/>
          </p:nvSpPr>
          <p:spPr>
            <a:xfrm>
              <a:off x="8391916" y="1129576"/>
              <a:ext cx="1194955" cy="646331"/>
            </a:xfrm>
            <a:prstGeom prst="rect">
              <a:avLst/>
            </a:prstGeom>
            <a:solidFill>
              <a:schemeClr val="bg1"/>
            </a:solidFill>
            <a:ln w="19050">
              <a:solidFill>
                <a:schemeClr val="tx1"/>
              </a:solidFill>
            </a:ln>
          </p:spPr>
          <p:txBody>
            <a:bodyPr wrap="square" rtlCol="0">
              <a:spAutoFit/>
            </a:bodyPr>
            <a:lstStyle/>
            <a:p>
              <a:pPr algn="ctr"/>
              <a:r>
                <a:rPr lang="en-US" dirty="0"/>
                <a:t>Floral Density</a:t>
              </a:r>
            </a:p>
          </p:txBody>
        </p:sp>
        <p:sp>
          <p:nvSpPr>
            <p:cNvPr id="195" name="TextBox 194">
              <a:extLst>
                <a:ext uri="{FF2B5EF4-FFF2-40B4-BE49-F238E27FC236}">
                  <a16:creationId xmlns:a16="http://schemas.microsoft.com/office/drawing/2014/main" id="{F4E2C213-4BEA-46EC-B00B-A6971E65BE9C}"/>
                </a:ext>
              </a:extLst>
            </p:cNvPr>
            <p:cNvSpPr txBox="1"/>
            <p:nvPr/>
          </p:nvSpPr>
          <p:spPr>
            <a:xfrm>
              <a:off x="4679410" y="1144550"/>
              <a:ext cx="1194955" cy="646331"/>
            </a:xfrm>
            <a:prstGeom prst="rect">
              <a:avLst/>
            </a:prstGeom>
            <a:solidFill>
              <a:schemeClr val="bg1"/>
            </a:solidFill>
            <a:ln w="19050">
              <a:solidFill>
                <a:schemeClr val="tx1"/>
              </a:solidFill>
            </a:ln>
          </p:spPr>
          <p:txBody>
            <a:bodyPr wrap="square" rtlCol="0">
              <a:spAutoFit/>
            </a:bodyPr>
            <a:lstStyle/>
            <a:p>
              <a:pPr algn="ctr"/>
              <a:r>
                <a:rPr lang="en-US" dirty="0"/>
                <a:t>Natural Area</a:t>
              </a:r>
            </a:p>
          </p:txBody>
        </p:sp>
        <p:sp>
          <p:nvSpPr>
            <p:cNvPr id="196" name="TextBox 195">
              <a:extLst>
                <a:ext uri="{FF2B5EF4-FFF2-40B4-BE49-F238E27FC236}">
                  <a16:creationId xmlns:a16="http://schemas.microsoft.com/office/drawing/2014/main" id="{46FC8C44-2AEE-4439-863C-0645F5C71AB7}"/>
                </a:ext>
              </a:extLst>
            </p:cNvPr>
            <p:cNvSpPr txBox="1"/>
            <p:nvPr/>
          </p:nvSpPr>
          <p:spPr>
            <a:xfrm>
              <a:off x="2842419" y="1150200"/>
              <a:ext cx="1194955" cy="646331"/>
            </a:xfrm>
            <a:prstGeom prst="rect">
              <a:avLst/>
            </a:prstGeom>
            <a:solidFill>
              <a:schemeClr val="bg1"/>
            </a:solidFill>
            <a:ln w="19050">
              <a:solidFill>
                <a:schemeClr val="tx1"/>
              </a:solidFill>
            </a:ln>
          </p:spPr>
          <p:txBody>
            <a:bodyPr wrap="square" rtlCol="0">
              <a:spAutoFit/>
            </a:bodyPr>
            <a:lstStyle/>
            <a:p>
              <a:pPr algn="ctr"/>
              <a:r>
                <a:rPr lang="en-US" dirty="0"/>
                <a:t>Landscape Richness</a:t>
              </a:r>
            </a:p>
          </p:txBody>
        </p:sp>
        <p:sp>
          <p:nvSpPr>
            <p:cNvPr id="197" name="TextBox 196">
              <a:extLst>
                <a:ext uri="{FF2B5EF4-FFF2-40B4-BE49-F238E27FC236}">
                  <a16:creationId xmlns:a16="http://schemas.microsoft.com/office/drawing/2014/main" id="{D554A9FA-9162-40B5-88DF-2241A39A9BC1}"/>
                </a:ext>
              </a:extLst>
            </p:cNvPr>
            <p:cNvSpPr txBox="1"/>
            <p:nvPr/>
          </p:nvSpPr>
          <p:spPr>
            <a:xfrm>
              <a:off x="1429199" y="3175593"/>
              <a:ext cx="1194955" cy="644237"/>
            </a:xfrm>
            <a:prstGeom prst="rect">
              <a:avLst/>
            </a:prstGeom>
            <a:solidFill>
              <a:schemeClr val="bg1"/>
            </a:solidFill>
            <a:ln w="19050">
              <a:solidFill>
                <a:schemeClr val="tx1"/>
              </a:solidFill>
            </a:ln>
          </p:spPr>
          <p:txBody>
            <a:bodyPr wrap="square" rtlCol="0">
              <a:spAutoFit/>
            </a:bodyPr>
            <a:lstStyle/>
            <a:p>
              <a:pPr algn="ctr"/>
              <a:r>
                <a:rPr lang="en-US" dirty="0"/>
                <a:t>Species Richness</a:t>
              </a:r>
            </a:p>
          </p:txBody>
        </p:sp>
        <p:sp>
          <p:nvSpPr>
            <p:cNvPr id="199" name="TextBox 198">
              <a:extLst>
                <a:ext uri="{FF2B5EF4-FFF2-40B4-BE49-F238E27FC236}">
                  <a16:creationId xmlns:a16="http://schemas.microsoft.com/office/drawing/2014/main" id="{DB1382EC-AAEB-4DF8-A570-DF0A509187BE}"/>
                </a:ext>
              </a:extLst>
            </p:cNvPr>
            <p:cNvSpPr txBox="1"/>
            <p:nvPr/>
          </p:nvSpPr>
          <p:spPr>
            <a:xfrm>
              <a:off x="9734500" y="3313046"/>
              <a:ext cx="1380260" cy="923330"/>
            </a:xfrm>
            <a:prstGeom prst="rect">
              <a:avLst/>
            </a:prstGeom>
            <a:solidFill>
              <a:schemeClr val="bg1"/>
            </a:solidFill>
            <a:ln w="19050">
              <a:solidFill>
                <a:schemeClr val="tx1"/>
              </a:solidFill>
            </a:ln>
          </p:spPr>
          <p:txBody>
            <a:bodyPr wrap="square" rtlCol="0">
              <a:spAutoFit/>
            </a:bodyPr>
            <a:lstStyle/>
            <a:p>
              <a:pPr algn="ctr"/>
              <a:r>
                <a:rPr lang="en-US" i="1" dirty="0"/>
                <a:t>Apis</a:t>
              </a:r>
              <a:r>
                <a:rPr lang="en-US" dirty="0"/>
                <a:t> + </a:t>
              </a:r>
              <a:r>
                <a:rPr lang="en-US" i="1" dirty="0"/>
                <a:t>Bombus</a:t>
              </a:r>
              <a:r>
                <a:rPr lang="en-US" dirty="0"/>
                <a:t> Abundance</a:t>
              </a:r>
            </a:p>
          </p:txBody>
        </p:sp>
        <p:sp>
          <p:nvSpPr>
            <p:cNvPr id="201" name="TextBox 200">
              <a:extLst>
                <a:ext uri="{FF2B5EF4-FFF2-40B4-BE49-F238E27FC236}">
                  <a16:creationId xmlns:a16="http://schemas.microsoft.com/office/drawing/2014/main" id="{F802DADE-3EC8-4457-860E-15285132487C}"/>
                </a:ext>
              </a:extLst>
            </p:cNvPr>
            <p:cNvSpPr txBox="1"/>
            <p:nvPr/>
          </p:nvSpPr>
          <p:spPr>
            <a:xfrm>
              <a:off x="3569184" y="5262922"/>
              <a:ext cx="805296" cy="369332"/>
            </a:xfrm>
            <a:prstGeom prst="rect">
              <a:avLst/>
            </a:prstGeom>
            <a:noFill/>
            <a:ln w="19050">
              <a:solidFill>
                <a:schemeClr val="tx1"/>
              </a:solidFill>
            </a:ln>
          </p:spPr>
          <p:txBody>
            <a:bodyPr wrap="square" rtlCol="0">
              <a:spAutoFit/>
            </a:bodyPr>
            <a:lstStyle/>
            <a:p>
              <a:pPr algn="ctr"/>
              <a:r>
                <a:rPr lang="en-US" dirty="0"/>
                <a:t>DWV</a:t>
              </a:r>
            </a:p>
          </p:txBody>
        </p:sp>
        <p:sp>
          <p:nvSpPr>
            <p:cNvPr id="202" name="TextBox 201">
              <a:extLst>
                <a:ext uri="{FF2B5EF4-FFF2-40B4-BE49-F238E27FC236}">
                  <a16:creationId xmlns:a16="http://schemas.microsoft.com/office/drawing/2014/main" id="{A8772DD1-DFB6-4077-9E42-78CAFB0E4C20}"/>
                </a:ext>
              </a:extLst>
            </p:cNvPr>
            <p:cNvSpPr txBox="1"/>
            <p:nvPr/>
          </p:nvSpPr>
          <p:spPr>
            <a:xfrm>
              <a:off x="5651694" y="5268571"/>
              <a:ext cx="805296" cy="369332"/>
            </a:xfrm>
            <a:prstGeom prst="rect">
              <a:avLst/>
            </a:prstGeom>
            <a:noFill/>
            <a:ln w="19050">
              <a:solidFill>
                <a:schemeClr val="tx1"/>
              </a:solidFill>
            </a:ln>
          </p:spPr>
          <p:txBody>
            <a:bodyPr wrap="square" rtlCol="0">
              <a:spAutoFit/>
            </a:bodyPr>
            <a:lstStyle/>
            <a:p>
              <a:pPr algn="ctr"/>
              <a:r>
                <a:rPr lang="en-US" dirty="0"/>
                <a:t>BQCV</a:t>
              </a:r>
            </a:p>
          </p:txBody>
        </p:sp>
        <p:sp>
          <p:nvSpPr>
            <p:cNvPr id="203" name="TextBox 202">
              <a:extLst>
                <a:ext uri="{FF2B5EF4-FFF2-40B4-BE49-F238E27FC236}">
                  <a16:creationId xmlns:a16="http://schemas.microsoft.com/office/drawing/2014/main" id="{95507AD8-0425-4350-813E-315448663167}"/>
                </a:ext>
              </a:extLst>
            </p:cNvPr>
            <p:cNvSpPr txBox="1"/>
            <p:nvPr/>
          </p:nvSpPr>
          <p:spPr>
            <a:xfrm>
              <a:off x="7872752" y="5262922"/>
              <a:ext cx="805296" cy="369332"/>
            </a:xfrm>
            <a:prstGeom prst="rect">
              <a:avLst/>
            </a:prstGeom>
            <a:noFill/>
            <a:ln w="19050">
              <a:solidFill>
                <a:schemeClr val="tx1"/>
              </a:solidFill>
            </a:ln>
          </p:spPr>
          <p:txBody>
            <a:bodyPr wrap="square" rtlCol="0">
              <a:spAutoFit/>
            </a:bodyPr>
            <a:lstStyle/>
            <a:p>
              <a:pPr algn="ctr"/>
              <a:r>
                <a:rPr lang="en-US" dirty="0"/>
                <a:t>SBV</a:t>
              </a:r>
            </a:p>
          </p:txBody>
        </p:sp>
      </p:grpSp>
    </p:spTree>
    <p:extLst>
      <p:ext uri="{BB962C8B-B14F-4D97-AF65-F5344CB8AC3E}">
        <p14:creationId xmlns:p14="http://schemas.microsoft.com/office/powerpoint/2010/main" val="41820984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B2F88E8B-8450-46DA-95CD-AFBCD3BFE49E}"/>
              </a:ext>
            </a:extLst>
          </p:cNvPr>
          <p:cNvGrpSpPr/>
          <p:nvPr/>
        </p:nvGrpSpPr>
        <p:grpSpPr>
          <a:xfrm>
            <a:off x="1258113" y="355678"/>
            <a:ext cx="10654692" cy="6553065"/>
            <a:chOff x="1258113" y="355678"/>
            <a:chExt cx="10654692" cy="6553065"/>
          </a:xfrm>
        </p:grpSpPr>
        <p:sp>
          <p:nvSpPr>
            <p:cNvPr id="79" name="TextBox 78">
              <a:extLst>
                <a:ext uri="{FF2B5EF4-FFF2-40B4-BE49-F238E27FC236}">
                  <a16:creationId xmlns:a16="http://schemas.microsoft.com/office/drawing/2014/main" id="{37A83D41-DBD9-478A-B281-C183950C3450}"/>
                </a:ext>
              </a:extLst>
            </p:cNvPr>
            <p:cNvSpPr txBox="1"/>
            <p:nvPr/>
          </p:nvSpPr>
          <p:spPr>
            <a:xfrm rot="1120796">
              <a:off x="7202899" y="2206552"/>
              <a:ext cx="527184" cy="307777"/>
            </a:xfrm>
            <a:prstGeom prst="rect">
              <a:avLst/>
            </a:prstGeom>
            <a:solidFill>
              <a:schemeClr val="bg1"/>
            </a:solidFill>
          </p:spPr>
          <p:txBody>
            <a:bodyPr wrap="square" rtlCol="0">
              <a:spAutoFit/>
            </a:bodyPr>
            <a:lstStyle/>
            <a:p>
              <a:r>
                <a:rPr lang="en-US" sz="1400" dirty="0"/>
                <a:t>0.83</a:t>
              </a:r>
            </a:p>
          </p:txBody>
        </p:sp>
        <p:sp>
          <p:nvSpPr>
            <p:cNvPr id="88" name="TextBox 87">
              <a:extLst>
                <a:ext uri="{FF2B5EF4-FFF2-40B4-BE49-F238E27FC236}">
                  <a16:creationId xmlns:a16="http://schemas.microsoft.com/office/drawing/2014/main" id="{A84A7B20-8987-4BC8-B4F7-88F2AAF2870B}"/>
                </a:ext>
              </a:extLst>
            </p:cNvPr>
            <p:cNvSpPr txBox="1"/>
            <p:nvPr/>
          </p:nvSpPr>
          <p:spPr>
            <a:xfrm rot="18522603">
              <a:off x="7031876" y="3506496"/>
              <a:ext cx="595865" cy="307777"/>
            </a:xfrm>
            <a:prstGeom prst="rect">
              <a:avLst/>
            </a:prstGeom>
            <a:solidFill>
              <a:schemeClr val="bg1"/>
            </a:solidFill>
          </p:spPr>
          <p:txBody>
            <a:bodyPr wrap="square" rtlCol="0">
              <a:spAutoFit/>
            </a:bodyPr>
            <a:lstStyle/>
            <a:p>
              <a:r>
                <a:rPr lang="en-US" sz="1400" dirty="0">
                  <a:solidFill>
                    <a:srgbClr val="FF0000"/>
                  </a:solidFill>
                </a:rPr>
                <a:t>–0.09</a:t>
              </a:r>
            </a:p>
          </p:txBody>
        </p:sp>
        <p:sp>
          <p:nvSpPr>
            <p:cNvPr id="91" name="TextBox 90">
              <a:extLst>
                <a:ext uri="{FF2B5EF4-FFF2-40B4-BE49-F238E27FC236}">
                  <a16:creationId xmlns:a16="http://schemas.microsoft.com/office/drawing/2014/main" id="{4FB6027A-BA4E-4FFF-AE22-D30BC888A12B}"/>
                </a:ext>
              </a:extLst>
            </p:cNvPr>
            <p:cNvSpPr txBox="1"/>
            <p:nvPr/>
          </p:nvSpPr>
          <p:spPr>
            <a:xfrm rot="4889980">
              <a:off x="5484737" y="3266797"/>
              <a:ext cx="527184" cy="307777"/>
            </a:xfrm>
            <a:prstGeom prst="rect">
              <a:avLst/>
            </a:prstGeom>
            <a:solidFill>
              <a:schemeClr val="bg1"/>
            </a:solidFill>
          </p:spPr>
          <p:txBody>
            <a:bodyPr wrap="square" rtlCol="0">
              <a:spAutoFit/>
            </a:bodyPr>
            <a:lstStyle/>
            <a:p>
              <a:r>
                <a:rPr lang="en-US" sz="1400" dirty="0"/>
                <a:t>0.16</a:t>
              </a:r>
            </a:p>
          </p:txBody>
        </p:sp>
        <p:sp>
          <p:nvSpPr>
            <p:cNvPr id="67" name="TextBox 66">
              <a:extLst>
                <a:ext uri="{FF2B5EF4-FFF2-40B4-BE49-F238E27FC236}">
                  <a16:creationId xmlns:a16="http://schemas.microsoft.com/office/drawing/2014/main" id="{7131CDE7-E21B-4281-85A7-1DC5553834F9}"/>
                </a:ext>
              </a:extLst>
            </p:cNvPr>
            <p:cNvSpPr txBox="1"/>
            <p:nvPr/>
          </p:nvSpPr>
          <p:spPr>
            <a:xfrm rot="20091362">
              <a:off x="4057722" y="1884522"/>
              <a:ext cx="527184" cy="307777"/>
            </a:xfrm>
            <a:prstGeom prst="rect">
              <a:avLst/>
            </a:prstGeom>
            <a:solidFill>
              <a:schemeClr val="bg1"/>
            </a:solidFill>
          </p:spPr>
          <p:txBody>
            <a:bodyPr wrap="square" rtlCol="0">
              <a:spAutoFit/>
            </a:bodyPr>
            <a:lstStyle/>
            <a:p>
              <a:r>
                <a:rPr lang="en-US" sz="1400" dirty="0"/>
                <a:t>0.91</a:t>
              </a:r>
            </a:p>
          </p:txBody>
        </p:sp>
        <p:sp>
          <p:nvSpPr>
            <p:cNvPr id="89" name="TextBox 88">
              <a:extLst>
                <a:ext uri="{FF2B5EF4-FFF2-40B4-BE49-F238E27FC236}">
                  <a16:creationId xmlns:a16="http://schemas.microsoft.com/office/drawing/2014/main" id="{C0B27CB1-B947-4166-9637-A41F64B8AF8F}"/>
                </a:ext>
              </a:extLst>
            </p:cNvPr>
            <p:cNvSpPr txBox="1"/>
            <p:nvPr/>
          </p:nvSpPr>
          <p:spPr>
            <a:xfrm rot="3451283">
              <a:off x="4275559" y="3464157"/>
              <a:ext cx="527184" cy="307777"/>
            </a:xfrm>
            <a:prstGeom prst="rect">
              <a:avLst/>
            </a:prstGeom>
            <a:solidFill>
              <a:schemeClr val="bg1"/>
            </a:solidFill>
          </p:spPr>
          <p:txBody>
            <a:bodyPr wrap="square" rtlCol="0">
              <a:spAutoFit/>
            </a:bodyPr>
            <a:lstStyle/>
            <a:p>
              <a:r>
                <a:rPr lang="en-US" sz="1400" dirty="0"/>
                <a:t>0.09</a:t>
              </a:r>
            </a:p>
          </p:txBody>
        </p:sp>
        <p:sp>
          <p:nvSpPr>
            <p:cNvPr id="87" name="TextBox 86">
              <a:extLst>
                <a:ext uri="{FF2B5EF4-FFF2-40B4-BE49-F238E27FC236}">
                  <a16:creationId xmlns:a16="http://schemas.microsoft.com/office/drawing/2014/main" id="{968D6E49-210B-44B6-82F9-0AE36F65684C}"/>
                </a:ext>
              </a:extLst>
            </p:cNvPr>
            <p:cNvSpPr txBox="1"/>
            <p:nvPr/>
          </p:nvSpPr>
          <p:spPr>
            <a:xfrm rot="1088864">
              <a:off x="3824359" y="4311678"/>
              <a:ext cx="595865" cy="307777"/>
            </a:xfrm>
            <a:prstGeom prst="rect">
              <a:avLst/>
            </a:prstGeom>
            <a:solidFill>
              <a:schemeClr val="bg1"/>
            </a:solidFill>
          </p:spPr>
          <p:txBody>
            <a:bodyPr wrap="square" rtlCol="0">
              <a:spAutoFit/>
            </a:bodyPr>
            <a:lstStyle/>
            <a:p>
              <a:r>
                <a:rPr lang="en-US" sz="1400" dirty="0">
                  <a:solidFill>
                    <a:srgbClr val="FF0000"/>
                  </a:solidFill>
                </a:rPr>
                <a:t>–0.16</a:t>
              </a:r>
            </a:p>
          </p:txBody>
        </p:sp>
        <p:sp>
          <p:nvSpPr>
            <p:cNvPr id="86" name="TextBox 85">
              <a:extLst>
                <a:ext uri="{FF2B5EF4-FFF2-40B4-BE49-F238E27FC236}">
                  <a16:creationId xmlns:a16="http://schemas.microsoft.com/office/drawing/2014/main" id="{FDE507CC-69ED-44CF-987F-226777E2EFBA}"/>
                </a:ext>
              </a:extLst>
            </p:cNvPr>
            <p:cNvSpPr txBox="1"/>
            <p:nvPr/>
          </p:nvSpPr>
          <p:spPr>
            <a:xfrm rot="2457098">
              <a:off x="2508394" y="4525472"/>
              <a:ext cx="595865" cy="307777"/>
            </a:xfrm>
            <a:prstGeom prst="rect">
              <a:avLst/>
            </a:prstGeom>
            <a:solidFill>
              <a:schemeClr val="bg1"/>
            </a:solidFill>
          </p:spPr>
          <p:txBody>
            <a:bodyPr wrap="square" rtlCol="0">
              <a:spAutoFit/>
            </a:bodyPr>
            <a:lstStyle/>
            <a:p>
              <a:r>
                <a:rPr lang="en-US" sz="1400" dirty="0">
                  <a:solidFill>
                    <a:srgbClr val="FF0000"/>
                  </a:solidFill>
                </a:rPr>
                <a:t>–0.14</a:t>
              </a:r>
            </a:p>
          </p:txBody>
        </p:sp>
        <p:grpSp>
          <p:nvGrpSpPr>
            <p:cNvPr id="4" name="Group 3">
              <a:extLst>
                <a:ext uri="{FF2B5EF4-FFF2-40B4-BE49-F238E27FC236}">
                  <a16:creationId xmlns:a16="http://schemas.microsoft.com/office/drawing/2014/main" id="{A18EC211-315C-463D-9822-5122DEC53B0B}"/>
                </a:ext>
              </a:extLst>
            </p:cNvPr>
            <p:cNvGrpSpPr/>
            <p:nvPr/>
          </p:nvGrpSpPr>
          <p:grpSpPr>
            <a:xfrm>
              <a:off x="1258113" y="355678"/>
              <a:ext cx="10359838" cy="5603921"/>
              <a:chOff x="1258113" y="355678"/>
              <a:chExt cx="10359838" cy="5603921"/>
            </a:xfrm>
          </p:grpSpPr>
          <p:sp>
            <p:nvSpPr>
              <p:cNvPr id="69" name="TextBox 68">
                <a:extLst>
                  <a:ext uri="{FF2B5EF4-FFF2-40B4-BE49-F238E27FC236}">
                    <a16:creationId xmlns:a16="http://schemas.microsoft.com/office/drawing/2014/main" id="{ECA11B36-DB51-4636-8F04-38DAB798968E}"/>
                  </a:ext>
                </a:extLst>
              </p:cNvPr>
              <p:cNvSpPr txBox="1"/>
              <p:nvPr/>
            </p:nvSpPr>
            <p:spPr>
              <a:xfrm>
                <a:off x="8278676" y="5621045"/>
                <a:ext cx="873519" cy="338554"/>
              </a:xfrm>
              <a:prstGeom prst="rect">
                <a:avLst/>
              </a:prstGeom>
              <a:solidFill>
                <a:schemeClr val="bg1"/>
              </a:solidFill>
            </p:spPr>
            <p:txBody>
              <a:bodyPr wrap="square" rtlCol="0">
                <a:spAutoFit/>
              </a:bodyPr>
              <a:lstStyle/>
              <a:p>
                <a:r>
                  <a:rPr lang="en-US" sz="1600" dirty="0"/>
                  <a:t>R</a:t>
                </a:r>
                <a:r>
                  <a:rPr lang="en-US" sz="1600" baseline="30000" dirty="0"/>
                  <a:t>2</a:t>
                </a:r>
                <a:r>
                  <a:rPr lang="en-US" sz="1600" dirty="0"/>
                  <a:t>=0.38</a:t>
                </a:r>
              </a:p>
            </p:txBody>
          </p:sp>
          <p:sp>
            <p:nvSpPr>
              <p:cNvPr id="71" name="TextBox 70">
                <a:extLst>
                  <a:ext uri="{FF2B5EF4-FFF2-40B4-BE49-F238E27FC236}">
                    <a16:creationId xmlns:a16="http://schemas.microsoft.com/office/drawing/2014/main" id="{9521DC56-2995-4805-A4A0-D22727EB415E}"/>
                  </a:ext>
                </a:extLst>
              </p:cNvPr>
              <p:cNvSpPr txBox="1"/>
              <p:nvPr/>
            </p:nvSpPr>
            <p:spPr>
              <a:xfrm>
                <a:off x="6426769" y="5370473"/>
                <a:ext cx="873519" cy="338554"/>
              </a:xfrm>
              <a:prstGeom prst="rect">
                <a:avLst/>
              </a:prstGeom>
              <a:solidFill>
                <a:schemeClr val="bg1"/>
              </a:solidFill>
            </p:spPr>
            <p:txBody>
              <a:bodyPr wrap="square" rtlCol="0">
                <a:spAutoFit/>
              </a:bodyPr>
              <a:lstStyle/>
              <a:p>
                <a:r>
                  <a:rPr lang="en-US" sz="1600" dirty="0"/>
                  <a:t>R</a:t>
                </a:r>
                <a:r>
                  <a:rPr lang="en-US" sz="1600" baseline="30000" dirty="0"/>
                  <a:t>2</a:t>
                </a:r>
                <a:r>
                  <a:rPr lang="en-US" sz="1600" dirty="0"/>
                  <a:t>=0.41</a:t>
                </a:r>
              </a:p>
            </p:txBody>
          </p:sp>
          <p:sp>
            <p:nvSpPr>
              <p:cNvPr id="72" name="TextBox 71">
                <a:extLst>
                  <a:ext uri="{FF2B5EF4-FFF2-40B4-BE49-F238E27FC236}">
                    <a16:creationId xmlns:a16="http://schemas.microsoft.com/office/drawing/2014/main" id="{E1FECDD7-ED46-421A-92D4-E62F1A723C0C}"/>
                  </a:ext>
                </a:extLst>
              </p:cNvPr>
              <p:cNvSpPr txBox="1"/>
              <p:nvPr/>
            </p:nvSpPr>
            <p:spPr>
              <a:xfrm>
                <a:off x="4326059" y="5358474"/>
                <a:ext cx="873519" cy="338554"/>
              </a:xfrm>
              <a:prstGeom prst="rect">
                <a:avLst/>
              </a:prstGeom>
              <a:solidFill>
                <a:schemeClr val="bg1"/>
              </a:solidFill>
            </p:spPr>
            <p:txBody>
              <a:bodyPr wrap="square" rtlCol="0">
                <a:spAutoFit/>
              </a:bodyPr>
              <a:lstStyle/>
              <a:p>
                <a:r>
                  <a:rPr lang="en-US" sz="1600" dirty="0"/>
                  <a:t>R</a:t>
                </a:r>
                <a:r>
                  <a:rPr lang="en-US" sz="1600" baseline="30000" dirty="0"/>
                  <a:t>2</a:t>
                </a:r>
                <a:r>
                  <a:rPr lang="en-US" sz="1600" dirty="0"/>
                  <a:t>=0.22</a:t>
                </a:r>
              </a:p>
            </p:txBody>
          </p:sp>
          <p:sp>
            <p:nvSpPr>
              <p:cNvPr id="75" name="TextBox 74">
                <a:extLst>
                  <a:ext uri="{FF2B5EF4-FFF2-40B4-BE49-F238E27FC236}">
                    <a16:creationId xmlns:a16="http://schemas.microsoft.com/office/drawing/2014/main" id="{8476C0E1-3244-453B-A89F-785DB80957F9}"/>
                  </a:ext>
                </a:extLst>
              </p:cNvPr>
              <p:cNvSpPr txBox="1"/>
              <p:nvPr/>
            </p:nvSpPr>
            <p:spPr>
              <a:xfrm>
                <a:off x="1258113" y="3819830"/>
                <a:ext cx="873519" cy="338554"/>
              </a:xfrm>
              <a:prstGeom prst="rect">
                <a:avLst/>
              </a:prstGeom>
              <a:solidFill>
                <a:schemeClr val="bg1"/>
              </a:solidFill>
            </p:spPr>
            <p:txBody>
              <a:bodyPr wrap="square" rtlCol="0">
                <a:spAutoFit/>
              </a:bodyPr>
              <a:lstStyle/>
              <a:p>
                <a:r>
                  <a:rPr lang="en-US" sz="1600" dirty="0"/>
                  <a:t>R</a:t>
                </a:r>
                <a:r>
                  <a:rPr lang="en-US" sz="1600" baseline="30000" dirty="0"/>
                  <a:t>2</a:t>
                </a:r>
                <a:r>
                  <a:rPr lang="en-US" sz="1600" dirty="0"/>
                  <a:t>=0.70</a:t>
                </a:r>
              </a:p>
            </p:txBody>
          </p:sp>
          <p:sp>
            <p:nvSpPr>
              <p:cNvPr id="77" name="TextBox 76">
                <a:extLst>
                  <a:ext uri="{FF2B5EF4-FFF2-40B4-BE49-F238E27FC236}">
                    <a16:creationId xmlns:a16="http://schemas.microsoft.com/office/drawing/2014/main" id="{9BDB5401-9162-4224-AA31-BF568269EF66}"/>
                  </a:ext>
                </a:extLst>
              </p:cNvPr>
              <p:cNvSpPr txBox="1"/>
              <p:nvPr/>
            </p:nvSpPr>
            <p:spPr>
              <a:xfrm>
                <a:off x="10424630" y="4198585"/>
                <a:ext cx="873519" cy="338554"/>
              </a:xfrm>
              <a:prstGeom prst="rect">
                <a:avLst/>
              </a:prstGeom>
              <a:solidFill>
                <a:schemeClr val="bg1"/>
              </a:solidFill>
            </p:spPr>
            <p:txBody>
              <a:bodyPr wrap="square" rtlCol="0">
                <a:spAutoFit/>
              </a:bodyPr>
              <a:lstStyle/>
              <a:p>
                <a:r>
                  <a:rPr lang="en-US" sz="1600" dirty="0"/>
                  <a:t>R</a:t>
                </a:r>
                <a:r>
                  <a:rPr lang="en-US" sz="1600" baseline="30000" dirty="0"/>
                  <a:t>2</a:t>
                </a:r>
                <a:r>
                  <a:rPr lang="en-US" sz="1600" dirty="0"/>
                  <a:t>=0.71</a:t>
                </a:r>
              </a:p>
            </p:txBody>
          </p:sp>
          <p:grpSp>
            <p:nvGrpSpPr>
              <p:cNvPr id="179" name="Group 178">
                <a:extLst>
                  <a:ext uri="{FF2B5EF4-FFF2-40B4-BE49-F238E27FC236}">
                    <a16:creationId xmlns:a16="http://schemas.microsoft.com/office/drawing/2014/main" id="{F41B6587-879D-4666-9374-6382C778C72F}"/>
                  </a:ext>
                </a:extLst>
              </p:cNvPr>
              <p:cNvGrpSpPr/>
              <p:nvPr/>
            </p:nvGrpSpPr>
            <p:grpSpPr>
              <a:xfrm>
                <a:off x="1429199" y="355678"/>
                <a:ext cx="10188752" cy="5311875"/>
                <a:chOff x="1429199" y="355678"/>
                <a:chExt cx="10188752" cy="5311875"/>
              </a:xfrm>
            </p:grpSpPr>
            <p:grpSp>
              <p:nvGrpSpPr>
                <p:cNvPr id="45" name="Group 44">
                  <a:extLst>
                    <a:ext uri="{FF2B5EF4-FFF2-40B4-BE49-F238E27FC236}">
                      <a16:creationId xmlns:a16="http://schemas.microsoft.com/office/drawing/2014/main" id="{50FC6278-26E9-410D-A46F-B62589206249}"/>
                    </a:ext>
                  </a:extLst>
                </p:cNvPr>
                <p:cNvGrpSpPr/>
                <p:nvPr/>
              </p:nvGrpSpPr>
              <p:grpSpPr>
                <a:xfrm>
                  <a:off x="1429199" y="355678"/>
                  <a:ext cx="10188752" cy="5311875"/>
                  <a:chOff x="1019767" y="41777"/>
                  <a:chExt cx="10188752" cy="5311875"/>
                </a:xfrm>
              </p:grpSpPr>
              <p:grpSp>
                <p:nvGrpSpPr>
                  <p:cNvPr id="2" name="Group 1">
                    <a:extLst>
                      <a:ext uri="{FF2B5EF4-FFF2-40B4-BE49-F238E27FC236}">
                        <a16:creationId xmlns:a16="http://schemas.microsoft.com/office/drawing/2014/main" id="{3F588419-9110-4AF2-A4A3-435DA450E699}"/>
                      </a:ext>
                    </a:extLst>
                  </p:cNvPr>
                  <p:cNvGrpSpPr/>
                  <p:nvPr/>
                </p:nvGrpSpPr>
                <p:grpSpPr>
                  <a:xfrm>
                    <a:off x="1019767" y="41777"/>
                    <a:ext cx="10188752" cy="5311875"/>
                    <a:chOff x="1044343" y="55018"/>
                    <a:chExt cx="10188752" cy="5311875"/>
                  </a:xfrm>
                </p:grpSpPr>
                <p:grpSp>
                  <p:nvGrpSpPr>
                    <p:cNvPr id="24" name="Group 23">
                      <a:extLst>
                        <a:ext uri="{FF2B5EF4-FFF2-40B4-BE49-F238E27FC236}">
                          <a16:creationId xmlns:a16="http://schemas.microsoft.com/office/drawing/2014/main" id="{290D7851-1735-45C7-ACA2-8125FCFADF55}"/>
                        </a:ext>
                      </a:extLst>
                    </p:cNvPr>
                    <p:cNvGrpSpPr/>
                    <p:nvPr/>
                  </p:nvGrpSpPr>
                  <p:grpSpPr>
                    <a:xfrm>
                      <a:off x="1044343" y="55018"/>
                      <a:ext cx="10188752" cy="5311875"/>
                      <a:chOff x="1044343" y="55018"/>
                      <a:chExt cx="10188752" cy="5311875"/>
                    </a:xfrm>
                  </p:grpSpPr>
                  <p:grpSp>
                    <p:nvGrpSpPr>
                      <p:cNvPr id="101" name="Group 100">
                        <a:extLst>
                          <a:ext uri="{FF2B5EF4-FFF2-40B4-BE49-F238E27FC236}">
                            <a16:creationId xmlns:a16="http://schemas.microsoft.com/office/drawing/2014/main" id="{2F55BF20-C698-44BB-87C4-F5822568F7C6}"/>
                          </a:ext>
                        </a:extLst>
                      </p:cNvPr>
                      <p:cNvGrpSpPr/>
                      <p:nvPr/>
                    </p:nvGrpSpPr>
                    <p:grpSpPr>
                      <a:xfrm>
                        <a:off x="1641821" y="1490222"/>
                        <a:ext cx="7707823" cy="3876671"/>
                        <a:chOff x="1470857" y="2182346"/>
                        <a:chExt cx="7707823" cy="3876671"/>
                      </a:xfrm>
                    </p:grpSpPr>
                    <p:grpSp>
                      <p:nvGrpSpPr>
                        <p:cNvPr id="56" name="Group 55">
                          <a:extLst>
                            <a:ext uri="{FF2B5EF4-FFF2-40B4-BE49-F238E27FC236}">
                              <a16:creationId xmlns:a16="http://schemas.microsoft.com/office/drawing/2014/main" id="{B4E62BCA-9B7F-46D5-8424-A91934FC5660}"/>
                            </a:ext>
                          </a:extLst>
                        </p:cNvPr>
                        <p:cNvGrpSpPr/>
                        <p:nvPr/>
                      </p:nvGrpSpPr>
                      <p:grpSpPr>
                        <a:xfrm>
                          <a:off x="1470857" y="4211295"/>
                          <a:ext cx="3646842" cy="1434616"/>
                          <a:chOff x="1470857" y="4211295"/>
                          <a:chExt cx="3646842" cy="1434616"/>
                        </a:xfrm>
                      </p:grpSpPr>
                      <p:cxnSp>
                        <p:nvCxnSpPr>
                          <p:cNvPr id="38" name="Straight Arrow Connector 37">
                            <a:extLst>
                              <a:ext uri="{FF2B5EF4-FFF2-40B4-BE49-F238E27FC236}">
                                <a16:creationId xmlns:a16="http://schemas.microsoft.com/office/drawing/2014/main" id="{9779BE41-E2C3-493F-9281-21CC3300AB4C}"/>
                              </a:ext>
                            </a:extLst>
                          </p:cNvPr>
                          <p:cNvCxnSpPr>
                            <a:cxnSpLocks/>
                          </p:cNvCxnSpPr>
                          <p:nvPr/>
                        </p:nvCxnSpPr>
                        <p:spPr>
                          <a:xfrm>
                            <a:off x="1470857" y="4211295"/>
                            <a:ext cx="3646842" cy="1434616"/>
                          </a:xfrm>
                          <a:prstGeom prst="straightConnector1">
                            <a:avLst/>
                          </a:prstGeom>
                          <a:ln w="63500">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35" name="Straight Arrow Connector 34">
                            <a:extLst>
                              <a:ext uri="{FF2B5EF4-FFF2-40B4-BE49-F238E27FC236}">
                                <a16:creationId xmlns:a16="http://schemas.microsoft.com/office/drawing/2014/main" id="{519B92C8-97D7-4179-8D90-4FC864062F9A}"/>
                              </a:ext>
                            </a:extLst>
                          </p:cNvPr>
                          <p:cNvCxnSpPr>
                            <a:cxnSpLocks/>
                          </p:cNvCxnSpPr>
                          <p:nvPr/>
                        </p:nvCxnSpPr>
                        <p:spPr>
                          <a:xfrm>
                            <a:off x="1470857" y="4211295"/>
                            <a:ext cx="1716775" cy="1434616"/>
                          </a:xfrm>
                          <a:prstGeom prst="straightConnector1">
                            <a:avLst/>
                          </a:prstGeom>
                          <a:ln w="63500">
                            <a:solidFill>
                              <a:srgbClr val="FF0000"/>
                            </a:solidFill>
                            <a:tailEnd type="triangle"/>
                          </a:ln>
                        </p:spPr>
                        <p:style>
                          <a:lnRef idx="1">
                            <a:schemeClr val="dk1"/>
                          </a:lnRef>
                          <a:fillRef idx="0">
                            <a:schemeClr val="dk1"/>
                          </a:fillRef>
                          <a:effectRef idx="0">
                            <a:schemeClr val="dk1"/>
                          </a:effectRef>
                          <a:fontRef idx="minor">
                            <a:schemeClr val="tx1"/>
                          </a:fontRef>
                        </p:style>
                      </p:cxnSp>
                    </p:grpSp>
                    <p:cxnSp>
                      <p:nvCxnSpPr>
                        <p:cNvPr id="58" name="Connector: Curved 57">
                          <a:extLst>
                            <a:ext uri="{FF2B5EF4-FFF2-40B4-BE49-F238E27FC236}">
                              <a16:creationId xmlns:a16="http://schemas.microsoft.com/office/drawing/2014/main" id="{57BA9F8B-A023-4005-AC1C-1F1F808332EC}"/>
                            </a:ext>
                          </a:extLst>
                        </p:cNvPr>
                        <p:cNvCxnSpPr>
                          <a:cxnSpLocks/>
                        </p:cNvCxnSpPr>
                        <p:nvPr/>
                      </p:nvCxnSpPr>
                      <p:spPr>
                        <a:xfrm rot="16200000" flipH="1">
                          <a:off x="4454442" y="4985288"/>
                          <a:ext cx="5650" cy="2082510"/>
                        </a:xfrm>
                        <a:prstGeom prst="curvedConnector3">
                          <a:avLst>
                            <a:gd name="adj1" fmla="val 4146018"/>
                          </a:avLst>
                        </a:prstGeom>
                        <a:ln w="635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9" name="Connector: Curved 58">
                          <a:extLst>
                            <a:ext uri="{FF2B5EF4-FFF2-40B4-BE49-F238E27FC236}">
                              <a16:creationId xmlns:a16="http://schemas.microsoft.com/office/drawing/2014/main" id="{E9E39ADB-7C5C-4BA4-A4B3-596E4D09DA4A}"/>
                            </a:ext>
                          </a:extLst>
                        </p:cNvPr>
                        <p:cNvCxnSpPr/>
                        <p:nvPr/>
                      </p:nvCxnSpPr>
                      <p:spPr>
                        <a:xfrm rot="16200000" flipH="1">
                          <a:off x="6666365" y="4993763"/>
                          <a:ext cx="5650" cy="2082510"/>
                        </a:xfrm>
                        <a:prstGeom prst="curvedConnector3">
                          <a:avLst>
                            <a:gd name="adj1" fmla="val 4146018"/>
                          </a:avLst>
                        </a:prstGeom>
                        <a:ln w="635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2" name="Connector: Curved 61">
                          <a:extLst>
                            <a:ext uri="{FF2B5EF4-FFF2-40B4-BE49-F238E27FC236}">
                              <a16:creationId xmlns:a16="http://schemas.microsoft.com/office/drawing/2014/main" id="{3F04A84B-66A5-44E3-9B80-A74B130810FB}"/>
                            </a:ext>
                          </a:extLst>
                        </p:cNvPr>
                        <p:cNvCxnSpPr>
                          <a:cxnSpLocks/>
                        </p:cNvCxnSpPr>
                        <p:nvPr/>
                      </p:nvCxnSpPr>
                      <p:spPr>
                        <a:xfrm rot="16200000" flipH="1">
                          <a:off x="5571652" y="3900883"/>
                          <a:ext cx="12700" cy="4303568"/>
                        </a:xfrm>
                        <a:prstGeom prst="curvedConnector3">
                          <a:avLst>
                            <a:gd name="adj1" fmla="val 5018827"/>
                          </a:avLst>
                        </a:prstGeom>
                        <a:ln w="635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79">
                          <a:extLst>
                            <a:ext uri="{FF2B5EF4-FFF2-40B4-BE49-F238E27FC236}">
                              <a16:creationId xmlns:a16="http://schemas.microsoft.com/office/drawing/2014/main" id="{D3287750-80F4-4E52-8AAD-8466A16BC1A2}"/>
                            </a:ext>
                          </a:extLst>
                        </p:cNvPr>
                        <p:cNvCxnSpPr>
                          <a:cxnSpLocks/>
                        </p:cNvCxnSpPr>
                        <p:nvPr/>
                      </p:nvCxnSpPr>
                      <p:spPr>
                        <a:xfrm>
                          <a:off x="4721068" y="2182346"/>
                          <a:ext cx="4457612" cy="1566327"/>
                        </a:xfrm>
                        <a:prstGeom prst="straightConnector1">
                          <a:avLst/>
                        </a:prstGeom>
                        <a:ln w="127000">
                          <a:solidFill>
                            <a:schemeClr val="tx1"/>
                          </a:solidFill>
                          <a:tailEnd type="triangle"/>
                        </a:ln>
                      </p:spPr>
                      <p:style>
                        <a:lnRef idx="1">
                          <a:schemeClr val="dk1"/>
                        </a:lnRef>
                        <a:fillRef idx="0">
                          <a:schemeClr val="dk1"/>
                        </a:fillRef>
                        <a:effectRef idx="0">
                          <a:schemeClr val="dk1"/>
                        </a:effectRef>
                        <a:fontRef idx="minor">
                          <a:schemeClr val="tx1"/>
                        </a:fontRef>
                      </p:style>
                    </p:cxnSp>
                  </p:grpSp>
                  <p:sp>
                    <p:nvSpPr>
                      <p:cNvPr id="198" name="TextBox 197">
                        <a:extLst>
                          <a:ext uri="{FF2B5EF4-FFF2-40B4-BE49-F238E27FC236}">
                            <a16:creationId xmlns:a16="http://schemas.microsoft.com/office/drawing/2014/main" id="{696DB69C-B6CD-4ED1-B197-A5DC79849158}"/>
                          </a:ext>
                        </a:extLst>
                      </p:cNvPr>
                      <p:cNvSpPr txBox="1"/>
                      <p:nvPr/>
                    </p:nvSpPr>
                    <p:spPr>
                      <a:xfrm>
                        <a:off x="1044343" y="55018"/>
                        <a:ext cx="10188752" cy="461665"/>
                      </a:xfrm>
                      <a:prstGeom prst="rect">
                        <a:avLst/>
                      </a:prstGeom>
                      <a:noFill/>
                    </p:spPr>
                    <p:txBody>
                      <a:bodyPr wrap="square" rtlCol="0">
                        <a:spAutoFit/>
                      </a:bodyPr>
                      <a:lstStyle/>
                      <a:p>
                        <a:r>
                          <a:rPr lang="en-US" sz="2400" b="1" dirty="0"/>
                          <a:t>b.   Final Path Model</a:t>
                        </a:r>
                      </a:p>
                    </p:txBody>
                  </p:sp>
                </p:grpSp>
                <p:cxnSp>
                  <p:nvCxnSpPr>
                    <p:cNvPr id="90" name="Straight Arrow Connector 89">
                      <a:extLst>
                        <a:ext uri="{FF2B5EF4-FFF2-40B4-BE49-F238E27FC236}">
                          <a16:creationId xmlns:a16="http://schemas.microsoft.com/office/drawing/2014/main" id="{57D2142C-049D-4B60-B71A-E68300B9ED68}"/>
                        </a:ext>
                      </a:extLst>
                    </p:cNvPr>
                    <p:cNvCxnSpPr>
                      <a:cxnSpLocks/>
                    </p:cNvCxnSpPr>
                    <p:nvPr/>
                  </p:nvCxnSpPr>
                  <p:spPr>
                    <a:xfrm>
                      <a:off x="3055041" y="1495872"/>
                      <a:ext cx="2359324" cy="3464769"/>
                    </a:xfrm>
                    <a:prstGeom prst="straightConnector1">
                      <a:avLst/>
                    </a:prstGeom>
                    <a:ln w="31750">
                      <a:solidFill>
                        <a:schemeClr val="tx1"/>
                      </a:solidFill>
                      <a:tailEnd type="triangle"/>
                    </a:ln>
                  </p:spPr>
                  <p:style>
                    <a:lnRef idx="1">
                      <a:schemeClr val="dk1"/>
                    </a:lnRef>
                    <a:fillRef idx="0">
                      <a:schemeClr val="dk1"/>
                    </a:fillRef>
                    <a:effectRef idx="0">
                      <a:schemeClr val="dk1"/>
                    </a:effectRef>
                    <a:fontRef idx="minor">
                      <a:schemeClr val="tx1"/>
                    </a:fontRef>
                  </p:style>
                </p:cxnSp>
              </p:grpSp>
              <p:cxnSp>
                <p:nvCxnSpPr>
                  <p:cNvPr id="76" name="Straight Arrow Connector 75">
                    <a:extLst>
                      <a:ext uri="{FF2B5EF4-FFF2-40B4-BE49-F238E27FC236}">
                        <a16:creationId xmlns:a16="http://schemas.microsoft.com/office/drawing/2014/main" id="{A82F34DB-E389-49BA-BB4D-039F17C2CA28}"/>
                      </a:ext>
                    </a:extLst>
                  </p:cNvPr>
                  <p:cNvCxnSpPr>
                    <a:cxnSpLocks/>
                  </p:cNvCxnSpPr>
                  <p:nvPr/>
                </p:nvCxnSpPr>
                <p:spPr>
                  <a:xfrm>
                    <a:off x="4867456" y="1476981"/>
                    <a:ext cx="658691" cy="3470419"/>
                  </a:xfrm>
                  <a:prstGeom prst="straightConnector1">
                    <a:avLst/>
                  </a:prstGeom>
                  <a:ln w="6350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83" name="Straight Arrow Connector 82">
                    <a:extLst>
                      <a:ext uri="{FF2B5EF4-FFF2-40B4-BE49-F238E27FC236}">
                        <a16:creationId xmlns:a16="http://schemas.microsoft.com/office/drawing/2014/main" id="{C6A1473C-B7C1-4BF4-9061-77963ACD9F7B}"/>
                      </a:ext>
                    </a:extLst>
                  </p:cNvPr>
                  <p:cNvCxnSpPr>
                    <a:cxnSpLocks/>
                  </p:cNvCxnSpPr>
                  <p:nvPr/>
                </p:nvCxnSpPr>
                <p:spPr>
                  <a:xfrm flipH="1">
                    <a:off x="1926509" y="1480621"/>
                    <a:ext cx="2908292" cy="1359596"/>
                  </a:xfrm>
                  <a:prstGeom prst="straightConnector1">
                    <a:avLst/>
                  </a:prstGeom>
                  <a:ln w="12700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92" name="Straight Arrow Connector 91">
                    <a:extLst>
                      <a:ext uri="{FF2B5EF4-FFF2-40B4-BE49-F238E27FC236}">
                        <a16:creationId xmlns:a16="http://schemas.microsoft.com/office/drawing/2014/main" id="{9203C01B-A5E6-46B0-9B08-48B76DB5C6CB}"/>
                      </a:ext>
                    </a:extLst>
                  </p:cNvPr>
                  <p:cNvCxnSpPr>
                    <a:cxnSpLocks/>
                  </p:cNvCxnSpPr>
                  <p:nvPr/>
                </p:nvCxnSpPr>
                <p:spPr>
                  <a:xfrm flipH="1">
                    <a:off x="5824887" y="1462007"/>
                    <a:ext cx="2755075" cy="3492664"/>
                  </a:xfrm>
                  <a:prstGeom prst="straightConnector1">
                    <a:avLst/>
                  </a:prstGeom>
                  <a:ln w="31750">
                    <a:solidFill>
                      <a:srgbClr val="FF0000"/>
                    </a:solidFill>
                    <a:tailEnd type="triangle"/>
                  </a:ln>
                </p:spPr>
                <p:style>
                  <a:lnRef idx="1">
                    <a:schemeClr val="dk1"/>
                  </a:lnRef>
                  <a:fillRef idx="0">
                    <a:schemeClr val="dk1"/>
                  </a:fillRef>
                  <a:effectRef idx="0">
                    <a:schemeClr val="dk1"/>
                  </a:effectRef>
                  <a:fontRef idx="minor">
                    <a:schemeClr val="tx1"/>
                  </a:fontRef>
                </p:style>
              </p:cxnSp>
            </p:grpSp>
            <p:sp>
              <p:nvSpPr>
                <p:cNvPr id="193" name="TextBox 192">
                  <a:extLst>
                    <a:ext uri="{FF2B5EF4-FFF2-40B4-BE49-F238E27FC236}">
                      <a16:creationId xmlns:a16="http://schemas.microsoft.com/office/drawing/2014/main" id="{C3A3793F-76B8-44EC-931B-AB082E8ADC5D}"/>
                    </a:ext>
                  </a:extLst>
                </p:cNvPr>
                <p:cNvSpPr txBox="1"/>
                <p:nvPr/>
              </p:nvSpPr>
              <p:spPr>
                <a:xfrm>
                  <a:off x="6501824" y="1129236"/>
                  <a:ext cx="1194955" cy="646331"/>
                </a:xfrm>
                <a:prstGeom prst="rect">
                  <a:avLst/>
                </a:prstGeom>
                <a:solidFill>
                  <a:schemeClr val="bg1"/>
                </a:solidFill>
                <a:ln w="19050">
                  <a:solidFill>
                    <a:schemeClr val="tx1"/>
                  </a:solidFill>
                </a:ln>
              </p:spPr>
              <p:txBody>
                <a:bodyPr wrap="square" rtlCol="0">
                  <a:spAutoFit/>
                </a:bodyPr>
                <a:lstStyle/>
                <a:p>
                  <a:pPr algn="ctr"/>
                  <a:r>
                    <a:rPr lang="en-US" dirty="0"/>
                    <a:t>Floral Richness</a:t>
                  </a:r>
                </a:p>
              </p:txBody>
            </p:sp>
            <p:sp>
              <p:nvSpPr>
                <p:cNvPr id="194" name="TextBox 193">
                  <a:extLst>
                    <a:ext uri="{FF2B5EF4-FFF2-40B4-BE49-F238E27FC236}">
                      <a16:creationId xmlns:a16="http://schemas.microsoft.com/office/drawing/2014/main" id="{CCA391C0-3B2E-496C-86B8-A13E09D0B1B2}"/>
                    </a:ext>
                  </a:extLst>
                </p:cNvPr>
                <p:cNvSpPr txBox="1"/>
                <p:nvPr/>
              </p:nvSpPr>
              <p:spPr>
                <a:xfrm>
                  <a:off x="8391916" y="1129576"/>
                  <a:ext cx="1194955" cy="646331"/>
                </a:xfrm>
                <a:prstGeom prst="rect">
                  <a:avLst/>
                </a:prstGeom>
                <a:solidFill>
                  <a:schemeClr val="bg1"/>
                </a:solidFill>
                <a:ln w="19050">
                  <a:solidFill>
                    <a:schemeClr val="tx1"/>
                  </a:solidFill>
                </a:ln>
              </p:spPr>
              <p:txBody>
                <a:bodyPr wrap="square" rtlCol="0">
                  <a:spAutoFit/>
                </a:bodyPr>
                <a:lstStyle/>
                <a:p>
                  <a:pPr algn="ctr"/>
                  <a:r>
                    <a:rPr lang="en-US" dirty="0"/>
                    <a:t>Floral Density</a:t>
                  </a:r>
                </a:p>
              </p:txBody>
            </p:sp>
            <p:sp>
              <p:nvSpPr>
                <p:cNvPr id="195" name="TextBox 194">
                  <a:extLst>
                    <a:ext uri="{FF2B5EF4-FFF2-40B4-BE49-F238E27FC236}">
                      <a16:creationId xmlns:a16="http://schemas.microsoft.com/office/drawing/2014/main" id="{F4E2C213-4BEA-46EC-B00B-A6971E65BE9C}"/>
                    </a:ext>
                  </a:extLst>
                </p:cNvPr>
                <p:cNvSpPr txBox="1"/>
                <p:nvPr/>
              </p:nvSpPr>
              <p:spPr>
                <a:xfrm>
                  <a:off x="4679410" y="1144550"/>
                  <a:ext cx="1194955" cy="646331"/>
                </a:xfrm>
                <a:prstGeom prst="rect">
                  <a:avLst/>
                </a:prstGeom>
                <a:solidFill>
                  <a:schemeClr val="bg1"/>
                </a:solidFill>
                <a:ln w="19050">
                  <a:solidFill>
                    <a:schemeClr val="tx1"/>
                  </a:solidFill>
                </a:ln>
              </p:spPr>
              <p:txBody>
                <a:bodyPr wrap="square" rtlCol="0">
                  <a:spAutoFit/>
                </a:bodyPr>
                <a:lstStyle/>
                <a:p>
                  <a:pPr algn="ctr"/>
                  <a:r>
                    <a:rPr lang="en-US" dirty="0"/>
                    <a:t>Natural Area</a:t>
                  </a:r>
                </a:p>
              </p:txBody>
            </p:sp>
            <p:sp>
              <p:nvSpPr>
                <p:cNvPr id="196" name="TextBox 195">
                  <a:extLst>
                    <a:ext uri="{FF2B5EF4-FFF2-40B4-BE49-F238E27FC236}">
                      <a16:creationId xmlns:a16="http://schemas.microsoft.com/office/drawing/2014/main" id="{46FC8C44-2AEE-4439-863C-0645F5C71AB7}"/>
                    </a:ext>
                  </a:extLst>
                </p:cNvPr>
                <p:cNvSpPr txBox="1"/>
                <p:nvPr/>
              </p:nvSpPr>
              <p:spPr>
                <a:xfrm>
                  <a:off x="2842419" y="1150200"/>
                  <a:ext cx="1194955" cy="646331"/>
                </a:xfrm>
                <a:prstGeom prst="rect">
                  <a:avLst/>
                </a:prstGeom>
                <a:solidFill>
                  <a:schemeClr val="bg1"/>
                </a:solidFill>
                <a:ln w="19050">
                  <a:solidFill>
                    <a:schemeClr val="tx1"/>
                  </a:solidFill>
                </a:ln>
              </p:spPr>
              <p:txBody>
                <a:bodyPr wrap="square" rtlCol="0">
                  <a:spAutoFit/>
                </a:bodyPr>
                <a:lstStyle/>
                <a:p>
                  <a:pPr algn="ctr"/>
                  <a:r>
                    <a:rPr lang="en-US" dirty="0"/>
                    <a:t>Landscape Richness</a:t>
                  </a:r>
                </a:p>
              </p:txBody>
            </p:sp>
            <p:sp>
              <p:nvSpPr>
                <p:cNvPr id="197" name="TextBox 196">
                  <a:extLst>
                    <a:ext uri="{FF2B5EF4-FFF2-40B4-BE49-F238E27FC236}">
                      <a16:creationId xmlns:a16="http://schemas.microsoft.com/office/drawing/2014/main" id="{D554A9FA-9162-40B5-88DF-2241A39A9BC1}"/>
                    </a:ext>
                  </a:extLst>
                </p:cNvPr>
                <p:cNvSpPr txBox="1"/>
                <p:nvPr/>
              </p:nvSpPr>
              <p:spPr>
                <a:xfrm>
                  <a:off x="1429199" y="3175593"/>
                  <a:ext cx="1194955" cy="644237"/>
                </a:xfrm>
                <a:prstGeom prst="rect">
                  <a:avLst/>
                </a:prstGeom>
                <a:solidFill>
                  <a:schemeClr val="bg1"/>
                </a:solidFill>
                <a:ln w="19050">
                  <a:solidFill>
                    <a:schemeClr val="tx1"/>
                  </a:solidFill>
                </a:ln>
              </p:spPr>
              <p:txBody>
                <a:bodyPr wrap="square" rtlCol="0">
                  <a:spAutoFit/>
                </a:bodyPr>
                <a:lstStyle/>
                <a:p>
                  <a:pPr algn="ctr"/>
                  <a:r>
                    <a:rPr lang="en-US" dirty="0"/>
                    <a:t>Species Richness</a:t>
                  </a:r>
                </a:p>
              </p:txBody>
            </p:sp>
            <p:sp>
              <p:nvSpPr>
                <p:cNvPr id="199" name="TextBox 198">
                  <a:extLst>
                    <a:ext uri="{FF2B5EF4-FFF2-40B4-BE49-F238E27FC236}">
                      <a16:creationId xmlns:a16="http://schemas.microsoft.com/office/drawing/2014/main" id="{DB1382EC-AAEB-4DF8-A570-DF0A509187BE}"/>
                    </a:ext>
                  </a:extLst>
                </p:cNvPr>
                <p:cNvSpPr txBox="1"/>
                <p:nvPr/>
              </p:nvSpPr>
              <p:spPr>
                <a:xfrm>
                  <a:off x="9734500" y="3313046"/>
                  <a:ext cx="1380260" cy="923330"/>
                </a:xfrm>
                <a:prstGeom prst="rect">
                  <a:avLst/>
                </a:prstGeom>
                <a:solidFill>
                  <a:schemeClr val="bg1"/>
                </a:solidFill>
                <a:ln w="19050">
                  <a:solidFill>
                    <a:schemeClr val="tx1"/>
                  </a:solidFill>
                </a:ln>
              </p:spPr>
              <p:txBody>
                <a:bodyPr wrap="square" rtlCol="0">
                  <a:spAutoFit/>
                </a:bodyPr>
                <a:lstStyle/>
                <a:p>
                  <a:pPr algn="ctr"/>
                  <a:r>
                    <a:rPr lang="en-US" i="1" dirty="0"/>
                    <a:t>Apis</a:t>
                  </a:r>
                  <a:r>
                    <a:rPr lang="en-US" dirty="0"/>
                    <a:t> + </a:t>
                  </a:r>
                  <a:r>
                    <a:rPr lang="en-US" i="1" dirty="0"/>
                    <a:t>Bombus</a:t>
                  </a:r>
                  <a:r>
                    <a:rPr lang="en-US" dirty="0"/>
                    <a:t> Abundance</a:t>
                  </a:r>
                </a:p>
              </p:txBody>
            </p:sp>
            <p:sp>
              <p:nvSpPr>
                <p:cNvPr id="201" name="TextBox 200">
                  <a:extLst>
                    <a:ext uri="{FF2B5EF4-FFF2-40B4-BE49-F238E27FC236}">
                      <a16:creationId xmlns:a16="http://schemas.microsoft.com/office/drawing/2014/main" id="{F802DADE-3EC8-4457-860E-15285132487C}"/>
                    </a:ext>
                  </a:extLst>
                </p:cNvPr>
                <p:cNvSpPr txBox="1"/>
                <p:nvPr/>
              </p:nvSpPr>
              <p:spPr>
                <a:xfrm>
                  <a:off x="3569184" y="5262922"/>
                  <a:ext cx="805296" cy="369332"/>
                </a:xfrm>
                <a:prstGeom prst="rect">
                  <a:avLst/>
                </a:prstGeom>
                <a:noFill/>
                <a:ln w="19050">
                  <a:solidFill>
                    <a:schemeClr val="tx1"/>
                  </a:solidFill>
                </a:ln>
              </p:spPr>
              <p:txBody>
                <a:bodyPr wrap="square" rtlCol="0">
                  <a:spAutoFit/>
                </a:bodyPr>
                <a:lstStyle/>
                <a:p>
                  <a:pPr algn="ctr"/>
                  <a:r>
                    <a:rPr lang="en-US" dirty="0"/>
                    <a:t>DWV</a:t>
                  </a:r>
                </a:p>
              </p:txBody>
            </p:sp>
            <p:sp>
              <p:nvSpPr>
                <p:cNvPr id="202" name="TextBox 201">
                  <a:extLst>
                    <a:ext uri="{FF2B5EF4-FFF2-40B4-BE49-F238E27FC236}">
                      <a16:creationId xmlns:a16="http://schemas.microsoft.com/office/drawing/2014/main" id="{A8772DD1-DFB6-4077-9E42-78CAFB0E4C20}"/>
                    </a:ext>
                  </a:extLst>
                </p:cNvPr>
                <p:cNvSpPr txBox="1"/>
                <p:nvPr/>
              </p:nvSpPr>
              <p:spPr>
                <a:xfrm>
                  <a:off x="5651694" y="5268571"/>
                  <a:ext cx="805296" cy="369332"/>
                </a:xfrm>
                <a:prstGeom prst="rect">
                  <a:avLst/>
                </a:prstGeom>
                <a:noFill/>
                <a:ln w="19050">
                  <a:solidFill>
                    <a:schemeClr val="tx1"/>
                  </a:solidFill>
                </a:ln>
              </p:spPr>
              <p:txBody>
                <a:bodyPr wrap="square" rtlCol="0">
                  <a:spAutoFit/>
                </a:bodyPr>
                <a:lstStyle/>
                <a:p>
                  <a:pPr algn="ctr"/>
                  <a:r>
                    <a:rPr lang="en-US" dirty="0"/>
                    <a:t>BQCV</a:t>
                  </a:r>
                </a:p>
              </p:txBody>
            </p:sp>
            <p:sp>
              <p:nvSpPr>
                <p:cNvPr id="203" name="TextBox 202">
                  <a:extLst>
                    <a:ext uri="{FF2B5EF4-FFF2-40B4-BE49-F238E27FC236}">
                      <a16:creationId xmlns:a16="http://schemas.microsoft.com/office/drawing/2014/main" id="{95507AD8-0425-4350-813E-315448663167}"/>
                    </a:ext>
                  </a:extLst>
                </p:cNvPr>
                <p:cNvSpPr txBox="1"/>
                <p:nvPr/>
              </p:nvSpPr>
              <p:spPr>
                <a:xfrm>
                  <a:off x="7872752" y="5262922"/>
                  <a:ext cx="805296" cy="369332"/>
                </a:xfrm>
                <a:prstGeom prst="rect">
                  <a:avLst/>
                </a:prstGeom>
                <a:noFill/>
                <a:ln w="19050">
                  <a:solidFill>
                    <a:schemeClr val="tx1"/>
                  </a:solidFill>
                </a:ln>
              </p:spPr>
              <p:txBody>
                <a:bodyPr wrap="square" rtlCol="0">
                  <a:spAutoFit/>
                </a:bodyPr>
                <a:lstStyle/>
                <a:p>
                  <a:pPr algn="ctr"/>
                  <a:r>
                    <a:rPr lang="en-US" dirty="0"/>
                    <a:t>SBV</a:t>
                  </a:r>
                </a:p>
              </p:txBody>
            </p:sp>
          </p:grpSp>
        </p:grpSp>
        <p:cxnSp>
          <p:nvCxnSpPr>
            <p:cNvPr id="64" name="Straight Arrow Connector 63">
              <a:extLst>
                <a:ext uri="{FF2B5EF4-FFF2-40B4-BE49-F238E27FC236}">
                  <a16:creationId xmlns:a16="http://schemas.microsoft.com/office/drawing/2014/main" id="{91F6D3B5-D53C-4D4C-AE48-72863457A5ED}"/>
                </a:ext>
              </a:extLst>
            </p:cNvPr>
            <p:cNvCxnSpPr>
              <a:cxnSpLocks/>
            </p:cNvCxnSpPr>
            <p:nvPr/>
          </p:nvCxnSpPr>
          <p:spPr>
            <a:xfrm>
              <a:off x="9375920" y="5797372"/>
              <a:ext cx="796593" cy="0"/>
            </a:xfrm>
            <a:prstGeom prst="straightConnector1">
              <a:avLst/>
            </a:prstGeom>
            <a:ln w="63500">
              <a:tailEnd type="triangle"/>
            </a:ln>
          </p:spPr>
          <p:style>
            <a:lnRef idx="1">
              <a:schemeClr val="dk1"/>
            </a:lnRef>
            <a:fillRef idx="0">
              <a:schemeClr val="dk1"/>
            </a:fillRef>
            <a:effectRef idx="0">
              <a:schemeClr val="dk1"/>
            </a:effectRef>
            <a:fontRef idx="minor">
              <a:schemeClr val="tx1"/>
            </a:fontRef>
          </p:style>
        </p:cxnSp>
        <p:cxnSp>
          <p:nvCxnSpPr>
            <p:cNvPr id="74" name="Straight Arrow Connector 73">
              <a:extLst>
                <a:ext uri="{FF2B5EF4-FFF2-40B4-BE49-F238E27FC236}">
                  <a16:creationId xmlns:a16="http://schemas.microsoft.com/office/drawing/2014/main" id="{CB01629F-6712-40EF-8CB1-F2FFD11CB843}"/>
                </a:ext>
              </a:extLst>
            </p:cNvPr>
            <p:cNvCxnSpPr>
              <a:cxnSpLocks/>
              <a:endCxn id="78" idx="1"/>
            </p:cNvCxnSpPr>
            <p:nvPr/>
          </p:nvCxnSpPr>
          <p:spPr>
            <a:xfrm>
              <a:off x="9375920" y="5431377"/>
              <a:ext cx="913404" cy="0"/>
            </a:xfrm>
            <a:prstGeom prst="straightConnector1">
              <a:avLst/>
            </a:prstGeom>
            <a:ln w="127000">
              <a:tailEnd type="triangle"/>
            </a:ln>
          </p:spPr>
          <p:style>
            <a:lnRef idx="1">
              <a:schemeClr val="dk1"/>
            </a:lnRef>
            <a:fillRef idx="0">
              <a:schemeClr val="dk1"/>
            </a:fillRef>
            <a:effectRef idx="0">
              <a:schemeClr val="dk1"/>
            </a:effectRef>
            <a:fontRef idx="minor">
              <a:schemeClr val="tx1"/>
            </a:fontRef>
          </p:style>
        </p:cxnSp>
        <p:sp>
          <p:nvSpPr>
            <p:cNvPr id="78" name="TextBox 77">
              <a:extLst>
                <a:ext uri="{FF2B5EF4-FFF2-40B4-BE49-F238E27FC236}">
                  <a16:creationId xmlns:a16="http://schemas.microsoft.com/office/drawing/2014/main" id="{AE1AD986-06C8-458F-93CD-F3A6C2E98ADC}"/>
                </a:ext>
              </a:extLst>
            </p:cNvPr>
            <p:cNvSpPr txBox="1"/>
            <p:nvPr/>
          </p:nvSpPr>
          <p:spPr>
            <a:xfrm>
              <a:off x="10289324" y="5246711"/>
              <a:ext cx="696524" cy="369332"/>
            </a:xfrm>
            <a:prstGeom prst="rect">
              <a:avLst/>
            </a:prstGeom>
            <a:noFill/>
          </p:spPr>
          <p:txBody>
            <a:bodyPr wrap="square" rtlCol="0">
              <a:spAutoFit/>
            </a:bodyPr>
            <a:lstStyle/>
            <a:p>
              <a:r>
                <a:rPr lang="en-US" dirty="0"/>
                <a:t>&gt; 0.4</a:t>
              </a:r>
            </a:p>
          </p:txBody>
        </p:sp>
        <p:sp>
          <p:nvSpPr>
            <p:cNvPr id="82" name="TextBox 81">
              <a:extLst>
                <a:ext uri="{FF2B5EF4-FFF2-40B4-BE49-F238E27FC236}">
                  <a16:creationId xmlns:a16="http://schemas.microsoft.com/office/drawing/2014/main" id="{CF2D3BE4-0D63-422F-A1FC-42EC78DC701B}"/>
                </a:ext>
              </a:extLst>
            </p:cNvPr>
            <p:cNvSpPr txBox="1"/>
            <p:nvPr/>
          </p:nvSpPr>
          <p:spPr>
            <a:xfrm>
              <a:off x="10289323" y="5590267"/>
              <a:ext cx="1128915" cy="369332"/>
            </a:xfrm>
            <a:prstGeom prst="rect">
              <a:avLst/>
            </a:prstGeom>
            <a:noFill/>
          </p:spPr>
          <p:txBody>
            <a:bodyPr wrap="square" rtlCol="0">
              <a:spAutoFit/>
            </a:bodyPr>
            <a:lstStyle/>
            <a:p>
              <a:r>
                <a:rPr lang="en-US" dirty="0"/>
                <a:t>0.1 – 0.4</a:t>
              </a:r>
            </a:p>
          </p:txBody>
        </p:sp>
        <p:sp>
          <p:nvSpPr>
            <p:cNvPr id="84" name="TextBox 83">
              <a:extLst>
                <a:ext uri="{FF2B5EF4-FFF2-40B4-BE49-F238E27FC236}">
                  <a16:creationId xmlns:a16="http://schemas.microsoft.com/office/drawing/2014/main" id="{9FFD606C-8094-46CF-BCB6-2DAAE2ECE73B}"/>
                </a:ext>
              </a:extLst>
            </p:cNvPr>
            <p:cNvSpPr txBox="1"/>
            <p:nvPr/>
          </p:nvSpPr>
          <p:spPr>
            <a:xfrm>
              <a:off x="9234964" y="4626259"/>
              <a:ext cx="2108717" cy="646331"/>
            </a:xfrm>
            <a:prstGeom prst="rect">
              <a:avLst/>
            </a:prstGeom>
            <a:noFill/>
          </p:spPr>
          <p:txBody>
            <a:bodyPr wrap="square" rtlCol="0">
              <a:spAutoFit/>
            </a:bodyPr>
            <a:lstStyle/>
            <a:p>
              <a:r>
                <a:rPr lang="en-US" dirty="0"/>
                <a:t>Range Standardized Path Coefficients </a:t>
              </a:r>
            </a:p>
          </p:txBody>
        </p:sp>
        <p:cxnSp>
          <p:nvCxnSpPr>
            <p:cNvPr id="85" name="Straight Arrow Connector 84">
              <a:extLst>
                <a:ext uri="{FF2B5EF4-FFF2-40B4-BE49-F238E27FC236}">
                  <a16:creationId xmlns:a16="http://schemas.microsoft.com/office/drawing/2014/main" id="{A97AF19E-C200-4BDB-989B-FF163E0F788D}"/>
                </a:ext>
              </a:extLst>
            </p:cNvPr>
            <p:cNvCxnSpPr>
              <a:cxnSpLocks/>
            </p:cNvCxnSpPr>
            <p:nvPr/>
          </p:nvCxnSpPr>
          <p:spPr>
            <a:xfrm>
              <a:off x="9370046" y="6111350"/>
              <a:ext cx="796593" cy="0"/>
            </a:xfrm>
            <a:prstGeom prst="straightConnector1">
              <a:avLst/>
            </a:prstGeom>
            <a:ln w="31750">
              <a:prstDash val="solid"/>
              <a:tailEnd type="triangle"/>
            </a:ln>
          </p:spPr>
          <p:style>
            <a:lnRef idx="1">
              <a:schemeClr val="dk1"/>
            </a:lnRef>
            <a:fillRef idx="0">
              <a:schemeClr val="dk1"/>
            </a:fillRef>
            <a:effectRef idx="0">
              <a:schemeClr val="dk1"/>
            </a:effectRef>
            <a:fontRef idx="minor">
              <a:schemeClr val="tx1"/>
            </a:fontRef>
          </p:style>
        </p:cxnSp>
        <p:sp>
          <p:nvSpPr>
            <p:cNvPr id="93" name="TextBox 92">
              <a:extLst>
                <a:ext uri="{FF2B5EF4-FFF2-40B4-BE49-F238E27FC236}">
                  <a16:creationId xmlns:a16="http://schemas.microsoft.com/office/drawing/2014/main" id="{AD6D4A21-31FA-41B8-92C5-85CC678B8070}"/>
                </a:ext>
              </a:extLst>
            </p:cNvPr>
            <p:cNvSpPr txBox="1"/>
            <p:nvPr/>
          </p:nvSpPr>
          <p:spPr>
            <a:xfrm>
              <a:off x="10289323" y="5911753"/>
              <a:ext cx="1309313" cy="369332"/>
            </a:xfrm>
            <a:prstGeom prst="rect">
              <a:avLst/>
            </a:prstGeom>
            <a:noFill/>
          </p:spPr>
          <p:txBody>
            <a:bodyPr wrap="square" rtlCol="0">
              <a:spAutoFit/>
            </a:bodyPr>
            <a:lstStyle/>
            <a:p>
              <a:r>
                <a:rPr lang="en-US" dirty="0"/>
                <a:t>&lt; 0.1</a:t>
              </a:r>
            </a:p>
          </p:txBody>
        </p:sp>
        <p:cxnSp>
          <p:nvCxnSpPr>
            <p:cNvPr id="94" name="Straight Arrow Connector 93">
              <a:extLst>
                <a:ext uri="{FF2B5EF4-FFF2-40B4-BE49-F238E27FC236}">
                  <a16:creationId xmlns:a16="http://schemas.microsoft.com/office/drawing/2014/main" id="{5A0D1593-9B38-4374-9285-38C30CF3A80B}"/>
                </a:ext>
              </a:extLst>
            </p:cNvPr>
            <p:cNvCxnSpPr>
              <a:cxnSpLocks/>
            </p:cNvCxnSpPr>
            <p:nvPr/>
          </p:nvCxnSpPr>
          <p:spPr>
            <a:xfrm>
              <a:off x="9375920" y="6428506"/>
              <a:ext cx="796593" cy="0"/>
            </a:xfrm>
            <a:prstGeom prst="straightConnector1">
              <a:avLst/>
            </a:prstGeom>
            <a:ln w="57150">
              <a:solidFill>
                <a:srgbClr val="FF0000"/>
              </a:solidFill>
              <a:tailEnd type="triangle"/>
            </a:ln>
          </p:spPr>
          <p:style>
            <a:lnRef idx="1">
              <a:schemeClr val="dk1"/>
            </a:lnRef>
            <a:fillRef idx="0">
              <a:schemeClr val="dk1"/>
            </a:fillRef>
            <a:effectRef idx="0">
              <a:schemeClr val="dk1"/>
            </a:effectRef>
            <a:fontRef idx="minor">
              <a:schemeClr val="tx1"/>
            </a:fontRef>
          </p:style>
        </p:cxnSp>
        <p:sp>
          <p:nvSpPr>
            <p:cNvPr id="95" name="TextBox 94">
              <a:extLst>
                <a:ext uri="{FF2B5EF4-FFF2-40B4-BE49-F238E27FC236}">
                  <a16:creationId xmlns:a16="http://schemas.microsoft.com/office/drawing/2014/main" id="{768C932E-7AF6-440A-A7F1-F3B108291904}"/>
                </a:ext>
              </a:extLst>
            </p:cNvPr>
            <p:cNvSpPr txBox="1"/>
            <p:nvPr/>
          </p:nvSpPr>
          <p:spPr>
            <a:xfrm>
              <a:off x="10289323" y="6221401"/>
              <a:ext cx="1128915" cy="369332"/>
            </a:xfrm>
            <a:prstGeom prst="rect">
              <a:avLst/>
            </a:prstGeom>
            <a:noFill/>
          </p:spPr>
          <p:txBody>
            <a:bodyPr wrap="square" rtlCol="0">
              <a:spAutoFit/>
            </a:bodyPr>
            <a:lstStyle/>
            <a:p>
              <a:r>
                <a:rPr lang="en-US" dirty="0"/>
                <a:t>negative</a:t>
              </a:r>
            </a:p>
          </p:txBody>
        </p:sp>
        <p:sp>
          <p:nvSpPr>
            <p:cNvPr id="96" name="Rectangle 95">
              <a:extLst>
                <a:ext uri="{FF2B5EF4-FFF2-40B4-BE49-F238E27FC236}">
                  <a16:creationId xmlns:a16="http://schemas.microsoft.com/office/drawing/2014/main" id="{8FBF778F-F355-4E88-9017-8776338B7973}"/>
                </a:ext>
              </a:extLst>
            </p:cNvPr>
            <p:cNvSpPr/>
            <p:nvPr/>
          </p:nvSpPr>
          <p:spPr>
            <a:xfrm>
              <a:off x="9193333" y="4608337"/>
              <a:ext cx="2692739" cy="2300406"/>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TextBox 96">
              <a:extLst>
                <a:ext uri="{FF2B5EF4-FFF2-40B4-BE49-F238E27FC236}">
                  <a16:creationId xmlns:a16="http://schemas.microsoft.com/office/drawing/2014/main" id="{36010820-D1F5-4F2F-9A95-B4FA6B301F85}"/>
                </a:ext>
              </a:extLst>
            </p:cNvPr>
            <p:cNvSpPr txBox="1"/>
            <p:nvPr/>
          </p:nvSpPr>
          <p:spPr>
            <a:xfrm>
              <a:off x="10136545" y="6499655"/>
              <a:ext cx="1776260" cy="369332"/>
            </a:xfrm>
            <a:prstGeom prst="rect">
              <a:avLst/>
            </a:prstGeom>
            <a:noFill/>
          </p:spPr>
          <p:txBody>
            <a:bodyPr wrap="square" rtlCol="0">
              <a:spAutoFit/>
            </a:bodyPr>
            <a:lstStyle/>
            <a:p>
              <a:r>
                <a:rPr lang="en-US" dirty="0"/>
                <a:t>correlated errors</a:t>
              </a:r>
            </a:p>
          </p:txBody>
        </p:sp>
        <p:cxnSp>
          <p:nvCxnSpPr>
            <p:cNvPr id="98" name="Straight Arrow Connector 97">
              <a:extLst>
                <a:ext uri="{FF2B5EF4-FFF2-40B4-BE49-F238E27FC236}">
                  <a16:creationId xmlns:a16="http://schemas.microsoft.com/office/drawing/2014/main" id="{D8A88441-A2D8-4ACF-B2E1-1BEB37AF2F85}"/>
                </a:ext>
              </a:extLst>
            </p:cNvPr>
            <p:cNvCxnSpPr>
              <a:cxnSpLocks/>
            </p:cNvCxnSpPr>
            <p:nvPr/>
          </p:nvCxnSpPr>
          <p:spPr>
            <a:xfrm>
              <a:off x="9319668" y="6694446"/>
              <a:ext cx="809347" cy="0"/>
            </a:xfrm>
            <a:prstGeom prst="straightConnector1">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2626300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CCE103B-738B-431F-BAE4-C159FE45F096}"/>
              </a:ext>
            </a:extLst>
          </p:cNvPr>
          <p:cNvSpPr txBox="1"/>
          <p:nvPr/>
        </p:nvSpPr>
        <p:spPr>
          <a:xfrm>
            <a:off x="1019116" y="590389"/>
            <a:ext cx="10153767" cy="2443298"/>
          </a:xfrm>
          <a:prstGeom prst="rect">
            <a:avLst/>
          </a:prstGeom>
          <a:noFill/>
        </p:spPr>
        <p:txBody>
          <a:bodyPr wrap="square">
            <a:spAutoFit/>
          </a:bodyPr>
          <a:lstStyle/>
          <a:p>
            <a:pPr marL="0" marR="0">
              <a:lnSpc>
                <a:spcPct val="107000"/>
              </a:lnSpc>
              <a:spcBef>
                <a:spcPts val="0"/>
              </a:spcBef>
              <a:spcAft>
                <a:spcPts val="800"/>
              </a:spcAft>
            </a:pPr>
            <a:r>
              <a:rPr lang="en-US" sz="1800" b="1" dirty="0">
                <a:effectLst/>
                <a:latin typeface="Times New Roman" panose="02020603050405020304" pitchFamily="18" charset="0"/>
                <a:ea typeface="Calibri" panose="020F0502020204030204" pitchFamily="34" charset="0"/>
              </a:rPr>
              <a:t>Figure 3.</a:t>
            </a:r>
            <a:r>
              <a:rPr lang="en-US" sz="1800" dirty="0">
                <a:effectLst/>
                <a:latin typeface="Times New Roman" panose="02020603050405020304" pitchFamily="18" charset="0"/>
                <a:ea typeface="Calibri" panose="020F0502020204030204" pitchFamily="34" charset="0"/>
              </a:rPr>
              <a:t> Separate path models including viral prevalence within only A) </a:t>
            </a:r>
            <a:r>
              <a:rPr lang="en-US" sz="1800" i="1" dirty="0">
                <a:effectLst/>
                <a:latin typeface="Times New Roman" panose="02020603050405020304" pitchFamily="18" charset="0"/>
                <a:ea typeface="Calibri" panose="020F0502020204030204" pitchFamily="34" charset="0"/>
              </a:rPr>
              <a:t>Apis mellifera</a:t>
            </a:r>
            <a:r>
              <a:rPr lang="en-US" sz="1800" dirty="0">
                <a:effectLst/>
                <a:latin typeface="Times New Roman" panose="02020603050405020304" pitchFamily="18" charset="0"/>
                <a:ea typeface="Calibri" panose="020F0502020204030204" pitchFamily="34" charset="0"/>
              </a:rPr>
              <a:t>, B) </a:t>
            </a:r>
            <a:r>
              <a:rPr lang="en-US" sz="1800" i="1" dirty="0">
                <a:effectLst/>
                <a:latin typeface="Times New Roman" panose="02020603050405020304" pitchFamily="18" charset="0"/>
                <a:ea typeface="Calibri" panose="020F0502020204030204" pitchFamily="34" charset="0"/>
              </a:rPr>
              <a:t>Bombus impatiens</a:t>
            </a:r>
            <a:r>
              <a:rPr lang="en-US" sz="1800" dirty="0">
                <a:effectLst/>
                <a:latin typeface="Times New Roman" panose="02020603050405020304" pitchFamily="18" charset="0"/>
                <a:ea typeface="Calibri" panose="020F0502020204030204" pitchFamily="34" charset="0"/>
              </a:rPr>
              <a:t>, C) </a:t>
            </a:r>
            <a:r>
              <a:rPr lang="en-US" sz="1800" i="1" dirty="0">
                <a:effectLst/>
                <a:latin typeface="Times New Roman" panose="02020603050405020304" pitchFamily="18" charset="0"/>
                <a:ea typeface="Calibri" panose="020F0502020204030204" pitchFamily="34" charset="0"/>
              </a:rPr>
              <a:t>Lasioglossum</a:t>
            </a:r>
            <a:r>
              <a:rPr lang="en-US" sz="1800" dirty="0">
                <a:effectLst/>
                <a:latin typeface="Times New Roman" panose="02020603050405020304" pitchFamily="18" charset="0"/>
                <a:ea typeface="Calibri" panose="020F0502020204030204" pitchFamily="34" charset="0"/>
              </a:rPr>
              <a:t> spp., and D) </a:t>
            </a:r>
            <a:r>
              <a:rPr lang="en-US" sz="1800" i="1" dirty="0">
                <a:effectLst/>
                <a:latin typeface="Times New Roman" panose="02020603050405020304" pitchFamily="18" charset="0"/>
                <a:ea typeface="Calibri" panose="020F0502020204030204" pitchFamily="34" charset="0"/>
              </a:rPr>
              <a:t>Eucera pruinosa </a:t>
            </a:r>
            <a:r>
              <a:rPr lang="en-US" sz="1800" dirty="0">
                <a:effectLst/>
                <a:latin typeface="Times New Roman" panose="02020603050405020304" pitchFamily="18" charset="0"/>
                <a:ea typeface="Calibri" panose="020F0502020204030204" pitchFamily="34" charset="0"/>
              </a:rPr>
              <a:t>hosts. SBV is extremely rare in </a:t>
            </a:r>
            <a:r>
              <a:rPr lang="en-US" sz="1800" i="1" dirty="0">
                <a:effectLst/>
                <a:latin typeface="Times New Roman" panose="02020603050405020304" pitchFamily="18" charset="0"/>
                <a:ea typeface="Calibri" panose="020F0502020204030204" pitchFamily="34" charset="0"/>
              </a:rPr>
              <a:t>Lasioglossum</a:t>
            </a:r>
            <a:r>
              <a:rPr lang="en-US" sz="1800" dirty="0">
                <a:effectLst/>
                <a:latin typeface="Times New Roman" panose="02020603050405020304" pitchFamily="18" charset="0"/>
                <a:ea typeface="Calibri" panose="020F0502020204030204" pitchFamily="34" charset="0"/>
              </a:rPr>
              <a:t> spp. and </a:t>
            </a:r>
            <a:r>
              <a:rPr lang="en-US" sz="1800" i="1" dirty="0">
                <a:effectLst/>
                <a:latin typeface="Times New Roman" panose="02020603050405020304" pitchFamily="18" charset="0"/>
                <a:ea typeface="Calibri" panose="020F0502020204030204" pitchFamily="34" charset="0"/>
              </a:rPr>
              <a:t>E. pruinosa</a:t>
            </a:r>
            <a:r>
              <a:rPr lang="en-US" sz="1800" dirty="0">
                <a:effectLst/>
                <a:latin typeface="Times New Roman" panose="02020603050405020304" pitchFamily="18" charset="0"/>
                <a:ea typeface="Calibri" panose="020F0502020204030204" pitchFamily="34" charset="0"/>
              </a:rPr>
              <a:t>, therefore the SBV component model was removed from the path models for those species. Each model included all possible links between habitat characteristics, pollinator community characteristics, and each virus, but only significant paths are shown in the figure. Red and black paths denote significant negative and positive associations between linked variables, respectively, and path thickness corresponds to the magnitude of the range standardized coefficients. Double headed arrows indicate correlated errors included in the model. Model statistics can be found in </a:t>
            </a:r>
            <a:r>
              <a:rPr lang="en-US" sz="1800" b="1" dirty="0">
                <a:effectLst/>
                <a:latin typeface="Times New Roman" panose="02020603050405020304" pitchFamily="18" charset="0"/>
                <a:ea typeface="Calibri" panose="020F0502020204030204" pitchFamily="34" charset="0"/>
              </a:rPr>
              <a:t>Appendix S3</a:t>
            </a:r>
            <a:r>
              <a:rPr lang="en-US" sz="1800" dirty="0">
                <a:effectLst/>
                <a:latin typeface="Times New Roman" panose="02020603050405020304" pitchFamily="18" charset="0"/>
                <a:ea typeface="Calibri" panose="020F0502020204030204" pitchFamily="34" charset="0"/>
              </a:rPr>
              <a:t>.</a:t>
            </a:r>
            <a:endParaRPr lang="en-US" sz="1600" dirty="0">
              <a:effectLst/>
              <a:latin typeface="Times New Roman" panose="02020603050405020304" pitchFamily="18" charset="0"/>
              <a:ea typeface="Calibri" panose="020F0502020204030204" pitchFamily="34" charset="0"/>
            </a:endParaRPr>
          </a:p>
        </p:txBody>
      </p:sp>
    </p:spTree>
    <p:extLst>
      <p:ext uri="{BB962C8B-B14F-4D97-AF65-F5344CB8AC3E}">
        <p14:creationId xmlns:p14="http://schemas.microsoft.com/office/powerpoint/2010/main" val="3597716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5BCD51A0-BF50-4140-A241-AB76BB5EA5E2}"/>
              </a:ext>
            </a:extLst>
          </p:cNvPr>
          <p:cNvGrpSpPr/>
          <p:nvPr/>
        </p:nvGrpSpPr>
        <p:grpSpPr>
          <a:xfrm>
            <a:off x="1371661" y="409927"/>
            <a:ext cx="9888031" cy="5299100"/>
            <a:chOff x="1371661" y="409927"/>
            <a:chExt cx="9888031" cy="5299100"/>
          </a:xfrm>
        </p:grpSpPr>
        <p:sp>
          <p:nvSpPr>
            <p:cNvPr id="27" name="TextBox 26">
              <a:extLst>
                <a:ext uri="{FF2B5EF4-FFF2-40B4-BE49-F238E27FC236}">
                  <a16:creationId xmlns:a16="http://schemas.microsoft.com/office/drawing/2014/main" id="{98464564-1EDD-4DA4-A454-018F1042237B}"/>
                </a:ext>
              </a:extLst>
            </p:cNvPr>
            <p:cNvSpPr txBox="1"/>
            <p:nvPr/>
          </p:nvSpPr>
          <p:spPr>
            <a:xfrm rot="1120796">
              <a:off x="7199342" y="2212788"/>
              <a:ext cx="662222" cy="338554"/>
            </a:xfrm>
            <a:prstGeom prst="rect">
              <a:avLst/>
            </a:prstGeom>
            <a:solidFill>
              <a:schemeClr val="bg1"/>
            </a:solidFill>
          </p:spPr>
          <p:txBody>
            <a:bodyPr wrap="square" rtlCol="0">
              <a:spAutoFit/>
            </a:bodyPr>
            <a:lstStyle/>
            <a:p>
              <a:r>
                <a:rPr lang="en-US" sz="1600" dirty="0"/>
                <a:t>0.83</a:t>
              </a:r>
            </a:p>
          </p:txBody>
        </p:sp>
        <p:sp>
          <p:nvSpPr>
            <p:cNvPr id="28" name="TextBox 27">
              <a:extLst>
                <a:ext uri="{FF2B5EF4-FFF2-40B4-BE49-F238E27FC236}">
                  <a16:creationId xmlns:a16="http://schemas.microsoft.com/office/drawing/2014/main" id="{BFE9B3B1-F301-4F1A-8723-1B0969C94E0B}"/>
                </a:ext>
              </a:extLst>
            </p:cNvPr>
            <p:cNvSpPr txBox="1"/>
            <p:nvPr/>
          </p:nvSpPr>
          <p:spPr>
            <a:xfrm rot="20091362">
              <a:off x="3453593" y="2123649"/>
              <a:ext cx="662222" cy="338554"/>
            </a:xfrm>
            <a:prstGeom prst="rect">
              <a:avLst/>
            </a:prstGeom>
            <a:solidFill>
              <a:schemeClr val="bg1"/>
            </a:solidFill>
          </p:spPr>
          <p:txBody>
            <a:bodyPr wrap="square" rtlCol="0">
              <a:spAutoFit/>
            </a:bodyPr>
            <a:lstStyle/>
            <a:p>
              <a:r>
                <a:rPr lang="en-US" sz="1600" dirty="0"/>
                <a:t>0.91</a:t>
              </a:r>
            </a:p>
          </p:txBody>
        </p:sp>
        <p:grpSp>
          <p:nvGrpSpPr>
            <p:cNvPr id="4" name="Group 3">
              <a:extLst>
                <a:ext uri="{FF2B5EF4-FFF2-40B4-BE49-F238E27FC236}">
                  <a16:creationId xmlns:a16="http://schemas.microsoft.com/office/drawing/2014/main" id="{BCB2859E-AD69-4CC3-84F3-F5F064F801B8}"/>
                </a:ext>
              </a:extLst>
            </p:cNvPr>
            <p:cNvGrpSpPr/>
            <p:nvPr/>
          </p:nvGrpSpPr>
          <p:grpSpPr>
            <a:xfrm>
              <a:off x="1371661" y="409927"/>
              <a:ext cx="9888031" cy="5299100"/>
              <a:chOff x="1371661" y="409927"/>
              <a:chExt cx="9888031" cy="5299100"/>
            </a:xfrm>
          </p:grpSpPr>
          <p:sp>
            <p:nvSpPr>
              <p:cNvPr id="69" name="TextBox 68">
                <a:extLst>
                  <a:ext uri="{FF2B5EF4-FFF2-40B4-BE49-F238E27FC236}">
                    <a16:creationId xmlns:a16="http://schemas.microsoft.com/office/drawing/2014/main" id="{ECA11B36-DB51-4636-8F04-38DAB798968E}"/>
                  </a:ext>
                </a:extLst>
              </p:cNvPr>
              <p:cNvSpPr txBox="1"/>
              <p:nvPr/>
            </p:nvSpPr>
            <p:spPr>
              <a:xfrm>
                <a:off x="8632084" y="5357567"/>
                <a:ext cx="899398" cy="338554"/>
              </a:xfrm>
              <a:prstGeom prst="rect">
                <a:avLst/>
              </a:prstGeom>
              <a:solidFill>
                <a:schemeClr val="bg1"/>
              </a:solidFill>
            </p:spPr>
            <p:txBody>
              <a:bodyPr wrap="square" rtlCol="0">
                <a:spAutoFit/>
              </a:bodyPr>
              <a:lstStyle/>
              <a:p>
                <a:r>
                  <a:rPr lang="en-US" sz="1600" dirty="0"/>
                  <a:t>R</a:t>
                </a:r>
                <a:r>
                  <a:rPr lang="en-US" sz="1600" baseline="30000" dirty="0"/>
                  <a:t>2</a:t>
                </a:r>
                <a:r>
                  <a:rPr lang="en-US" sz="1600" dirty="0"/>
                  <a:t>=0.04</a:t>
                </a:r>
              </a:p>
            </p:txBody>
          </p:sp>
          <p:sp>
            <p:nvSpPr>
              <p:cNvPr id="71" name="TextBox 70">
                <a:extLst>
                  <a:ext uri="{FF2B5EF4-FFF2-40B4-BE49-F238E27FC236}">
                    <a16:creationId xmlns:a16="http://schemas.microsoft.com/office/drawing/2014/main" id="{9521DC56-2995-4805-A4A0-D22727EB415E}"/>
                  </a:ext>
                </a:extLst>
              </p:cNvPr>
              <p:cNvSpPr txBox="1"/>
              <p:nvPr/>
            </p:nvSpPr>
            <p:spPr>
              <a:xfrm>
                <a:off x="6426770" y="5370473"/>
                <a:ext cx="899398" cy="338554"/>
              </a:xfrm>
              <a:prstGeom prst="rect">
                <a:avLst/>
              </a:prstGeom>
              <a:solidFill>
                <a:schemeClr val="bg1"/>
              </a:solidFill>
            </p:spPr>
            <p:txBody>
              <a:bodyPr wrap="square" rtlCol="0">
                <a:spAutoFit/>
              </a:bodyPr>
              <a:lstStyle/>
              <a:p>
                <a:r>
                  <a:rPr lang="en-US" sz="1600" dirty="0"/>
                  <a:t>R</a:t>
                </a:r>
                <a:r>
                  <a:rPr lang="en-US" sz="1600" baseline="30000" dirty="0"/>
                  <a:t>2</a:t>
                </a:r>
                <a:r>
                  <a:rPr lang="en-US" sz="1600" dirty="0"/>
                  <a:t>=0.02</a:t>
                </a:r>
              </a:p>
            </p:txBody>
          </p:sp>
          <p:sp>
            <p:nvSpPr>
              <p:cNvPr id="72" name="TextBox 71">
                <a:extLst>
                  <a:ext uri="{FF2B5EF4-FFF2-40B4-BE49-F238E27FC236}">
                    <a16:creationId xmlns:a16="http://schemas.microsoft.com/office/drawing/2014/main" id="{E1FECDD7-ED46-421A-92D4-E62F1A723C0C}"/>
                  </a:ext>
                </a:extLst>
              </p:cNvPr>
              <p:cNvSpPr txBox="1"/>
              <p:nvPr/>
            </p:nvSpPr>
            <p:spPr>
              <a:xfrm>
                <a:off x="4326060" y="5358474"/>
                <a:ext cx="899398" cy="338554"/>
              </a:xfrm>
              <a:prstGeom prst="rect">
                <a:avLst/>
              </a:prstGeom>
              <a:solidFill>
                <a:schemeClr val="bg1"/>
              </a:solidFill>
            </p:spPr>
            <p:txBody>
              <a:bodyPr wrap="square" rtlCol="0">
                <a:spAutoFit/>
              </a:bodyPr>
              <a:lstStyle/>
              <a:p>
                <a:r>
                  <a:rPr lang="en-US" sz="1600" dirty="0"/>
                  <a:t>R</a:t>
                </a:r>
                <a:r>
                  <a:rPr lang="en-US" sz="1600" baseline="30000" dirty="0"/>
                  <a:t>2</a:t>
                </a:r>
                <a:r>
                  <a:rPr lang="en-US" sz="1600" dirty="0"/>
                  <a:t>=0.16</a:t>
                </a:r>
              </a:p>
            </p:txBody>
          </p:sp>
          <p:sp>
            <p:nvSpPr>
              <p:cNvPr id="75" name="TextBox 74">
                <a:extLst>
                  <a:ext uri="{FF2B5EF4-FFF2-40B4-BE49-F238E27FC236}">
                    <a16:creationId xmlns:a16="http://schemas.microsoft.com/office/drawing/2014/main" id="{8476C0E1-3244-453B-A89F-785DB80957F9}"/>
                  </a:ext>
                </a:extLst>
              </p:cNvPr>
              <p:cNvSpPr txBox="1"/>
              <p:nvPr/>
            </p:nvSpPr>
            <p:spPr>
              <a:xfrm>
                <a:off x="1371661" y="3819830"/>
                <a:ext cx="899398" cy="338554"/>
              </a:xfrm>
              <a:prstGeom prst="rect">
                <a:avLst/>
              </a:prstGeom>
              <a:solidFill>
                <a:schemeClr val="bg1"/>
              </a:solidFill>
            </p:spPr>
            <p:txBody>
              <a:bodyPr wrap="square" rtlCol="0">
                <a:spAutoFit/>
              </a:bodyPr>
              <a:lstStyle/>
              <a:p>
                <a:r>
                  <a:rPr lang="en-US" sz="1600" dirty="0"/>
                  <a:t>R</a:t>
                </a:r>
                <a:r>
                  <a:rPr lang="en-US" sz="1600" baseline="30000" dirty="0"/>
                  <a:t>2</a:t>
                </a:r>
                <a:r>
                  <a:rPr lang="en-US" sz="1600" dirty="0"/>
                  <a:t>=0.70</a:t>
                </a:r>
              </a:p>
            </p:txBody>
          </p:sp>
          <p:sp>
            <p:nvSpPr>
              <p:cNvPr id="77" name="TextBox 76">
                <a:extLst>
                  <a:ext uri="{FF2B5EF4-FFF2-40B4-BE49-F238E27FC236}">
                    <a16:creationId xmlns:a16="http://schemas.microsoft.com/office/drawing/2014/main" id="{9BDB5401-9162-4224-AA31-BF568269EF66}"/>
                  </a:ext>
                </a:extLst>
              </p:cNvPr>
              <p:cNvSpPr txBox="1"/>
              <p:nvPr/>
            </p:nvSpPr>
            <p:spPr>
              <a:xfrm>
                <a:off x="10360294" y="4236376"/>
                <a:ext cx="899398" cy="338554"/>
              </a:xfrm>
              <a:prstGeom prst="rect">
                <a:avLst/>
              </a:prstGeom>
              <a:solidFill>
                <a:schemeClr val="bg1"/>
              </a:solidFill>
            </p:spPr>
            <p:txBody>
              <a:bodyPr wrap="square" rtlCol="0">
                <a:spAutoFit/>
              </a:bodyPr>
              <a:lstStyle/>
              <a:p>
                <a:r>
                  <a:rPr lang="en-US" sz="1600" dirty="0"/>
                  <a:t>R</a:t>
                </a:r>
                <a:r>
                  <a:rPr lang="en-US" sz="1600" baseline="30000" dirty="0"/>
                  <a:t>2</a:t>
                </a:r>
                <a:r>
                  <a:rPr lang="en-US" sz="1600" dirty="0"/>
                  <a:t>=0.71</a:t>
                </a:r>
              </a:p>
            </p:txBody>
          </p:sp>
          <p:grpSp>
            <p:nvGrpSpPr>
              <p:cNvPr id="179" name="Group 178">
                <a:extLst>
                  <a:ext uri="{FF2B5EF4-FFF2-40B4-BE49-F238E27FC236}">
                    <a16:creationId xmlns:a16="http://schemas.microsoft.com/office/drawing/2014/main" id="{F41B6587-879D-4666-9374-6382C778C72F}"/>
                  </a:ext>
                </a:extLst>
              </p:cNvPr>
              <p:cNvGrpSpPr/>
              <p:nvPr/>
            </p:nvGrpSpPr>
            <p:grpSpPr>
              <a:xfrm>
                <a:off x="1429199" y="409927"/>
                <a:ext cx="9685561" cy="5257626"/>
                <a:chOff x="1429199" y="409927"/>
                <a:chExt cx="9685561" cy="5257626"/>
              </a:xfrm>
            </p:grpSpPr>
            <p:grpSp>
              <p:nvGrpSpPr>
                <p:cNvPr id="45" name="Group 44">
                  <a:extLst>
                    <a:ext uri="{FF2B5EF4-FFF2-40B4-BE49-F238E27FC236}">
                      <a16:creationId xmlns:a16="http://schemas.microsoft.com/office/drawing/2014/main" id="{50FC6278-26E9-410D-A46F-B62589206249}"/>
                    </a:ext>
                  </a:extLst>
                </p:cNvPr>
                <p:cNvGrpSpPr/>
                <p:nvPr/>
              </p:nvGrpSpPr>
              <p:grpSpPr>
                <a:xfrm>
                  <a:off x="1429199" y="409927"/>
                  <a:ext cx="8305301" cy="5257626"/>
                  <a:chOff x="1019767" y="96026"/>
                  <a:chExt cx="8305301" cy="5257626"/>
                </a:xfrm>
              </p:grpSpPr>
              <p:grpSp>
                <p:nvGrpSpPr>
                  <p:cNvPr id="24" name="Group 23">
                    <a:extLst>
                      <a:ext uri="{FF2B5EF4-FFF2-40B4-BE49-F238E27FC236}">
                        <a16:creationId xmlns:a16="http://schemas.microsoft.com/office/drawing/2014/main" id="{290D7851-1735-45C7-ACA2-8125FCFADF55}"/>
                      </a:ext>
                    </a:extLst>
                  </p:cNvPr>
                  <p:cNvGrpSpPr/>
                  <p:nvPr/>
                </p:nvGrpSpPr>
                <p:grpSpPr>
                  <a:xfrm>
                    <a:off x="1019767" y="96026"/>
                    <a:ext cx="8305301" cy="5257626"/>
                    <a:chOff x="1044343" y="109267"/>
                    <a:chExt cx="8305301" cy="5257626"/>
                  </a:xfrm>
                </p:grpSpPr>
                <p:grpSp>
                  <p:nvGrpSpPr>
                    <p:cNvPr id="101" name="Group 100">
                      <a:extLst>
                        <a:ext uri="{FF2B5EF4-FFF2-40B4-BE49-F238E27FC236}">
                          <a16:creationId xmlns:a16="http://schemas.microsoft.com/office/drawing/2014/main" id="{2F55BF20-C698-44BB-87C4-F5822568F7C6}"/>
                        </a:ext>
                      </a:extLst>
                    </p:cNvPr>
                    <p:cNvGrpSpPr/>
                    <p:nvPr/>
                  </p:nvGrpSpPr>
                  <p:grpSpPr>
                    <a:xfrm>
                      <a:off x="3586976" y="1490222"/>
                      <a:ext cx="5762668" cy="3876671"/>
                      <a:chOff x="3416012" y="2182346"/>
                      <a:chExt cx="5762668" cy="3876671"/>
                    </a:xfrm>
                  </p:grpSpPr>
                  <p:cxnSp>
                    <p:nvCxnSpPr>
                      <p:cNvPr id="58" name="Connector: Curved 57">
                        <a:extLst>
                          <a:ext uri="{FF2B5EF4-FFF2-40B4-BE49-F238E27FC236}">
                            <a16:creationId xmlns:a16="http://schemas.microsoft.com/office/drawing/2014/main" id="{57BA9F8B-A023-4005-AC1C-1F1F808332EC}"/>
                          </a:ext>
                        </a:extLst>
                      </p:cNvPr>
                      <p:cNvCxnSpPr>
                        <a:cxnSpLocks/>
                      </p:cNvCxnSpPr>
                      <p:nvPr/>
                    </p:nvCxnSpPr>
                    <p:spPr>
                      <a:xfrm rot="16200000" flipH="1">
                        <a:off x="4454442" y="4985288"/>
                        <a:ext cx="5650" cy="2082510"/>
                      </a:xfrm>
                      <a:prstGeom prst="curvedConnector3">
                        <a:avLst>
                          <a:gd name="adj1" fmla="val 4146018"/>
                        </a:avLst>
                      </a:prstGeom>
                      <a:ln w="63500">
                        <a:solidFill>
                          <a:schemeClr val="tx1"/>
                        </a:solidFill>
                        <a:prstDash val="solid"/>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9" name="Connector: Curved 58">
                        <a:extLst>
                          <a:ext uri="{FF2B5EF4-FFF2-40B4-BE49-F238E27FC236}">
                            <a16:creationId xmlns:a16="http://schemas.microsoft.com/office/drawing/2014/main" id="{E9E39ADB-7C5C-4BA4-A4B3-596E4D09DA4A}"/>
                          </a:ext>
                        </a:extLst>
                      </p:cNvPr>
                      <p:cNvCxnSpPr/>
                      <p:nvPr/>
                    </p:nvCxnSpPr>
                    <p:spPr>
                      <a:xfrm rot="16200000" flipH="1">
                        <a:off x="6666365" y="4993763"/>
                        <a:ext cx="5650" cy="2082510"/>
                      </a:xfrm>
                      <a:prstGeom prst="curvedConnector3">
                        <a:avLst>
                          <a:gd name="adj1" fmla="val 4146018"/>
                        </a:avLst>
                      </a:prstGeom>
                      <a:ln w="635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2" name="Connector: Curved 61">
                        <a:extLst>
                          <a:ext uri="{FF2B5EF4-FFF2-40B4-BE49-F238E27FC236}">
                            <a16:creationId xmlns:a16="http://schemas.microsoft.com/office/drawing/2014/main" id="{3F04A84B-66A5-44E3-9B80-A74B130810FB}"/>
                          </a:ext>
                        </a:extLst>
                      </p:cNvPr>
                      <p:cNvCxnSpPr>
                        <a:cxnSpLocks/>
                      </p:cNvCxnSpPr>
                      <p:nvPr/>
                    </p:nvCxnSpPr>
                    <p:spPr>
                      <a:xfrm rot="16200000" flipH="1">
                        <a:off x="5571652" y="3900883"/>
                        <a:ext cx="12700" cy="4303568"/>
                      </a:xfrm>
                      <a:prstGeom prst="curvedConnector3">
                        <a:avLst>
                          <a:gd name="adj1" fmla="val 5018827"/>
                        </a:avLst>
                      </a:prstGeom>
                      <a:ln w="635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79">
                        <a:extLst>
                          <a:ext uri="{FF2B5EF4-FFF2-40B4-BE49-F238E27FC236}">
                            <a16:creationId xmlns:a16="http://schemas.microsoft.com/office/drawing/2014/main" id="{D3287750-80F4-4E52-8AAD-8466A16BC1A2}"/>
                          </a:ext>
                        </a:extLst>
                      </p:cNvPr>
                      <p:cNvCxnSpPr>
                        <a:cxnSpLocks/>
                      </p:cNvCxnSpPr>
                      <p:nvPr/>
                    </p:nvCxnSpPr>
                    <p:spPr>
                      <a:xfrm>
                        <a:off x="4721068" y="2182346"/>
                        <a:ext cx="4457612" cy="1566327"/>
                      </a:xfrm>
                      <a:prstGeom prst="straightConnector1">
                        <a:avLst/>
                      </a:prstGeom>
                      <a:ln w="127000">
                        <a:solidFill>
                          <a:schemeClr val="tx1"/>
                        </a:solidFill>
                        <a:tailEnd type="triangle"/>
                      </a:ln>
                    </p:spPr>
                    <p:style>
                      <a:lnRef idx="1">
                        <a:schemeClr val="dk1"/>
                      </a:lnRef>
                      <a:fillRef idx="0">
                        <a:schemeClr val="dk1"/>
                      </a:fillRef>
                      <a:effectRef idx="0">
                        <a:schemeClr val="dk1"/>
                      </a:effectRef>
                      <a:fontRef idx="minor">
                        <a:schemeClr val="tx1"/>
                      </a:fontRef>
                    </p:style>
                  </p:cxnSp>
                </p:grpSp>
                <p:sp>
                  <p:nvSpPr>
                    <p:cNvPr id="198" name="TextBox 197">
                      <a:extLst>
                        <a:ext uri="{FF2B5EF4-FFF2-40B4-BE49-F238E27FC236}">
                          <a16:creationId xmlns:a16="http://schemas.microsoft.com/office/drawing/2014/main" id="{696DB69C-B6CD-4ED1-B197-A5DC79849158}"/>
                        </a:ext>
                      </a:extLst>
                    </p:cNvPr>
                    <p:cNvSpPr txBox="1"/>
                    <p:nvPr/>
                  </p:nvSpPr>
                  <p:spPr>
                    <a:xfrm>
                      <a:off x="1044343" y="109267"/>
                      <a:ext cx="5383067" cy="461665"/>
                    </a:xfrm>
                    <a:prstGeom prst="rect">
                      <a:avLst/>
                    </a:prstGeom>
                    <a:noFill/>
                  </p:spPr>
                  <p:txBody>
                    <a:bodyPr wrap="square" rtlCol="0">
                      <a:spAutoFit/>
                    </a:bodyPr>
                    <a:lstStyle/>
                    <a:p>
                      <a:r>
                        <a:rPr lang="en-US" sz="2400" b="1" dirty="0"/>
                        <a:t>a.   </a:t>
                      </a:r>
                      <a:r>
                        <a:rPr lang="en-US" sz="2400" b="1" i="1" dirty="0"/>
                        <a:t>Apis mellifera</a:t>
                      </a:r>
                      <a:endParaRPr lang="en-US" sz="2400" b="1" dirty="0"/>
                    </a:p>
                  </p:txBody>
                </p:sp>
              </p:grpSp>
              <p:cxnSp>
                <p:nvCxnSpPr>
                  <p:cNvPr id="83" name="Straight Arrow Connector 82">
                    <a:extLst>
                      <a:ext uri="{FF2B5EF4-FFF2-40B4-BE49-F238E27FC236}">
                        <a16:creationId xmlns:a16="http://schemas.microsoft.com/office/drawing/2014/main" id="{C6A1473C-B7C1-4BF4-9061-77963ACD9F7B}"/>
                      </a:ext>
                    </a:extLst>
                  </p:cNvPr>
                  <p:cNvCxnSpPr>
                    <a:cxnSpLocks/>
                  </p:cNvCxnSpPr>
                  <p:nvPr/>
                </p:nvCxnSpPr>
                <p:spPr>
                  <a:xfrm flipH="1">
                    <a:off x="1926509" y="1480621"/>
                    <a:ext cx="2908292" cy="1359596"/>
                  </a:xfrm>
                  <a:prstGeom prst="straightConnector1">
                    <a:avLst/>
                  </a:prstGeom>
                  <a:ln w="127000">
                    <a:solidFill>
                      <a:schemeClr val="tx1"/>
                    </a:solidFill>
                    <a:tailEnd type="triangle"/>
                  </a:ln>
                </p:spPr>
                <p:style>
                  <a:lnRef idx="1">
                    <a:schemeClr val="dk1"/>
                  </a:lnRef>
                  <a:fillRef idx="0">
                    <a:schemeClr val="dk1"/>
                  </a:fillRef>
                  <a:effectRef idx="0">
                    <a:schemeClr val="dk1"/>
                  </a:effectRef>
                  <a:fontRef idx="minor">
                    <a:schemeClr val="tx1"/>
                  </a:fontRef>
                </p:style>
              </p:cxnSp>
            </p:grpSp>
            <p:sp>
              <p:nvSpPr>
                <p:cNvPr id="193" name="TextBox 192">
                  <a:extLst>
                    <a:ext uri="{FF2B5EF4-FFF2-40B4-BE49-F238E27FC236}">
                      <a16:creationId xmlns:a16="http://schemas.microsoft.com/office/drawing/2014/main" id="{C3A3793F-76B8-44EC-931B-AB082E8ADC5D}"/>
                    </a:ext>
                  </a:extLst>
                </p:cNvPr>
                <p:cNvSpPr txBox="1"/>
                <p:nvPr/>
              </p:nvSpPr>
              <p:spPr>
                <a:xfrm>
                  <a:off x="6501824" y="1129236"/>
                  <a:ext cx="1194955" cy="646331"/>
                </a:xfrm>
                <a:prstGeom prst="rect">
                  <a:avLst/>
                </a:prstGeom>
                <a:solidFill>
                  <a:schemeClr val="bg1"/>
                </a:solidFill>
                <a:ln w="19050">
                  <a:solidFill>
                    <a:schemeClr val="tx1"/>
                  </a:solidFill>
                </a:ln>
              </p:spPr>
              <p:txBody>
                <a:bodyPr wrap="square" rtlCol="0">
                  <a:spAutoFit/>
                </a:bodyPr>
                <a:lstStyle/>
                <a:p>
                  <a:pPr algn="ctr"/>
                  <a:r>
                    <a:rPr lang="en-US" dirty="0"/>
                    <a:t>Floral Richness</a:t>
                  </a:r>
                </a:p>
              </p:txBody>
            </p:sp>
            <p:sp>
              <p:nvSpPr>
                <p:cNvPr id="194" name="TextBox 193">
                  <a:extLst>
                    <a:ext uri="{FF2B5EF4-FFF2-40B4-BE49-F238E27FC236}">
                      <a16:creationId xmlns:a16="http://schemas.microsoft.com/office/drawing/2014/main" id="{CCA391C0-3B2E-496C-86B8-A13E09D0B1B2}"/>
                    </a:ext>
                  </a:extLst>
                </p:cNvPr>
                <p:cNvSpPr txBox="1"/>
                <p:nvPr/>
              </p:nvSpPr>
              <p:spPr>
                <a:xfrm>
                  <a:off x="8391916" y="1129576"/>
                  <a:ext cx="1194955" cy="646331"/>
                </a:xfrm>
                <a:prstGeom prst="rect">
                  <a:avLst/>
                </a:prstGeom>
                <a:solidFill>
                  <a:schemeClr val="bg1"/>
                </a:solidFill>
                <a:ln w="19050">
                  <a:solidFill>
                    <a:schemeClr val="tx1"/>
                  </a:solidFill>
                </a:ln>
              </p:spPr>
              <p:txBody>
                <a:bodyPr wrap="square" rtlCol="0">
                  <a:spAutoFit/>
                </a:bodyPr>
                <a:lstStyle/>
                <a:p>
                  <a:pPr algn="ctr"/>
                  <a:r>
                    <a:rPr lang="en-US" dirty="0"/>
                    <a:t>Floral Density</a:t>
                  </a:r>
                </a:p>
              </p:txBody>
            </p:sp>
            <p:sp>
              <p:nvSpPr>
                <p:cNvPr id="195" name="TextBox 194">
                  <a:extLst>
                    <a:ext uri="{FF2B5EF4-FFF2-40B4-BE49-F238E27FC236}">
                      <a16:creationId xmlns:a16="http://schemas.microsoft.com/office/drawing/2014/main" id="{F4E2C213-4BEA-46EC-B00B-A6971E65BE9C}"/>
                    </a:ext>
                  </a:extLst>
                </p:cNvPr>
                <p:cNvSpPr txBox="1"/>
                <p:nvPr/>
              </p:nvSpPr>
              <p:spPr>
                <a:xfrm>
                  <a:off x="4679410" y="1144550"/>
                  <a:ext cx="1194955" cy="646331"/>
                </a:xfrm>
                <a:prstGeom prst="rect">
                  <a:avLst/>
                </a:prstGeom>
                <a:solidFill>
                  <a:schemeClr val="bg1"/>
                </a:solidFill>
                <a:ln w="19050">
                  <a:solidFill>
                    <a:schemeClr val="tx1"/>
                  </a:solidFill>
                </a:ln>
              </p:spPr>
              <p:txBody>
                <a:bodyPr wrap="square" rtlCol="0">
                  <a:spAutoFit/>
                </a:bodyPr>
                <a:lstStyle/>
                <a:p>
                  <a:pPr algn="ctr"/>
                  <a:r>
                    <a:rPr lang="en-US" dirty="0"/>
                    <a:t>Natural Area</a:t>
                  </a:r>
                </a:p>
              </p:txBody>
            </p:sp>
            <p:sp>
              <p:nvSpPr>
                <p:cNvPr id="196" name="TextBox 195">
                  <a:extLst>
                    <a:ext uri="{FF2B5EF4-FFF2-40B4-BE49-F238E27FC236}">
                      <a16:creationId xmlns:a16="http://schemas.microsoft.com/office/drawing/2014/main" id="{46FC8C44-2AEE-4439-863C-0645F5C71AB7}"/>
                    </a:ext>
                  </a:extLst>
                </p:cNvPr>
                <p:cNvSpPr txBox="1"/>
                <p:nvPr/>
              </p:nvSpPr>
              <p:spPr>
                <a:xfrm>
                  <a:off x="2842419" y="1150200"/>
                  <a:ext cx="1194955" cy="646331"/>
                </a:xfrm>
                <a:prstGeom prst="rect">
                  <a:avLst/>
                </a:prstGeom>
                <a:solidFill>
                  <a:schemeClr val="bg1"/>
                </a:solidFill>
                <a:ln w="19050">
                  <a:solidFill>
                    <a:schemeClr val="tx1"/>
                  </a:solidFill>
                </a:ln>
              </p:spPr>
              <p:txBody>
                <a:bodyPr wrap="square" rtlCol="0">
                  <a:spAutoFit/>
                </a:bodyPr>
                <a:lstStyle/>
                <a:p>
                  <a:pPr algn="ctr"/>
                  <a:r>
                    <a:rPr lang="en-US" dirty="0"/>
                    <a:t>Landscape Richness</a:t>
                  </a:r>
                </a:p>
              </p:txBody>
            </p:sp>
            <p:sp>
              <p:nvSpPr>
                <p:cNvPr id="197" name="TextBox 196">
                  <a:extLst>
                    <a:ext uri="{FF2B5EF4-FFF2-40B4-BE49-F238E27FC236}">
                      <a16:creationId xmlns:a16="http://schemas.microsoft.com/office/drawing/2014/main" id="{D554A9FA-9162-40B5-88DF-2241A39A9BC1}"/>
                    </a:ext>
                  </a:extLst>
                </p:cNvPr>
                <p:cNvSpPr txBox="1"/>
                <p:nvPr/>
              </p:nvSpPr>
              <p:spPr>
                <a:xfrm>
                  <a:off x="1429199" y="3175593"/>
                  <a:ext cx="1194955" cy="644237"/>
                </a:xfrm>
                <a:prstGeom prst="rect">
                  <a:avLst/>
                </a:prstGeom>
                <a:solidFill>
                  <a:schemeClr val="bg1"/>
                </a:solidFill>
                <a:ln w="19050">
                  <a:solidFill>
                    <a:schemeClr val="tx1"/>
                  </a:solidFill>
                </a:ln>
              </p:spPr>
              <p:txBody>
                <a:bodyPr wrap="square" rtlCol="0">
                  <a:spAutoFit/>
                </a:bodyPr>
                <a:lstStyle/>
                <a:p>
                  <a:pPr algn="ctr"/>
                  <a:r>
                    <a:rPr lang="en-US" dirty="0"/>
                    <a:t>Species Richness</a:t>
                  </a:r>
                </a:p>
              </p:txBody>
            </p:sp>
            <p:sp>
              <p:nvSpPr>
                <p:cNvPr id="199" name="TextBox 198">
                  <a:extLst>
                    <a:ext uri="{FF2B5EF4-FFF2-40B4-BE49-F238E27FC236}">
                      <a16:creationId xmlns:a16="http://schemas.microsoft.com/office/drawing/2014/main" id="{DB1382EC-AAEB-4DF8-A570-DF0A509187BE}"/>
                    </a:ext>
                  </a:extLst>
                </p:cNvPr>
                <p:cNvSpPr txBox="1"/>
                <p:nvPr/>
              </p:nvSpPr>
              <p:spPr>
                <a:xfrm>
                  <a:off x="9734500" y="3313046"/>
                  <a:ext cx="1380260" cy="923330"/>
                </a:xfrm>
                <a:prstGeom prst="rect">
                  <a:avLst/>
                </a:prstGeom>
                <a:solidFill>
                  <a:schemeClr val="bg1"/>
                </a:solidFill>
                <a:ln w="19050">
                  <a:solidFill>
                    <a:schemeClr val="tx1"/>
                  </a:solidFill>
                </a:ln>
              </p:spPr>
              <p:txBody>
                <a:bodyPr wrap="square" rtlCol="0">
                  <a:spAutoFit/>
                </a:bodyPr>
                <a:lstStyle/>
                <a:p>
                  <a:pPr algn="ctr"/>
                  <a:r>
                    <a:rPr lang="en-US" i="1" dirty="0"/>
                    <a:t>Apis</a:t>
                  </a:r>
                  <a:r>
                    <a:rPr lang="en-US" dirty="0"/>
                    <a:t> + </a:t>
                  </a:r>
                  <a:r>
                    <a:rPr lang="en-US" i="1" dirty="0"/>
                    <a:t>Bombus</a:t>
                  </a:r>
                  <a:r>
                    <a:rPr lang="en-US" dirty="0"/>
                    <a:t> Abundance</a:t>
                  </a:r>
                </a:p>
              </p:txBody>
            </p:sp>
            <p:sp>
              <p:nvSpPr>
                <p:cNvPr id="201" name="TextBox 200">
                  <a:extLst>
                    <a:ext uri="{FF2B5EF4-FFF2-40B4-BE49-F238E27FC236}">
                      <a16:creationId xmlns:a16="http://schemas.microsoft.com/office/drawing/2014/main" id="{F802DADE-3EC8-4457-860E-15285132487C}"/>
                    </a:ext>
                  </a:extLst>
                </p:cNvPr>
                <p:cNvSpPr txBox="1"/>
                <p:nvPr/>
              </p:nvSpPr>
              <p:spPr>
                <a:xfrm>
                  <a:off x="3569184" y="5262922"/>
                  <a:ext cx="805296" cy="369332"/>
                </a:xfrm>
                <a:prstGeom prst="rect">
                  <a:avLst/>
                </a:prstGeom>
                <a:noFill/>
                <a:ln w="19050">
                  <a:solidFill>
                    <a:schemeClr val="tx1"/>
                  </a:solidFill>
                </a:ln>
              </p:spPr>
              <p:txBody>
                <a:bodyPr wrap="square" rtlCol="0">
                  <a:spAutoFit/>
                </a:bodyPr>
                <a:lstStyle/>
                <a:p>
                  <a:pPr algn="ctr"/>
                  <a:r>
                    <a:rPr lang="en-US" dirty="0"/>
                    <a:t>DWV</a:t>
                  </a:r>
                </a:p>
              </p:txBody>
            </p:sp>
            <p:sp>
              <p:nvSpPr>
                <p:cNvPr id="202" name="TextBox 201">
                  <a:extLst>
                    <a:ext uri="{FF2B5EF4-FFF2-40B4-BE49-F238E27FC236}">
                      <a16:creationId xmlns:a16="http://schemas.microsoft.com/office/drawing/2014/main" id="{A8772DD1-DFB6-4077-9E42-78CAFB0E4C20}"/>
                    </a:ext>
                  </a:extLst>
                </p:cNvPr>
                <p:cNvSpPr txBox="1"/>
                <p:nvPr/>
              </p:nvSpPr>
              <p:spPr>
                <a:xfrm>
                  <a:off x="5651694" y="5268571"/>
                  <a:ext cx="805296" cy="369332"/>
                </a:xfrm>
                <a:prstGeom prst="rect">
                  <a:avLst/>
                </a:prstGeom>
                <a:noFill/>
                <a:ln w="19050">
                  <a:solidFill>
                    <a:schemeClr val="tx1"/>
                  </a:solidFill>
                </a:ln>
              </p:spPr>
              <p:txBody>
                <a:bodyPr wrap="square" rtlCol="0">
                  <a:spAutoFit/>
                </a:bodyPr>
                <a:lstStyle/>
                <a:p>
                  <a:pPr algn="ctr"/>
                  <a:r>
                    <a:rPr lang="en-US" dirty="0"/>
                    <a:t>BQCV</a:t>
                  </a:r>
                </a:p>
              </p:txBody>
            </p:sp>
            <p:sp>
              <p:nvSpPr>
                <p:cNvPr id="203" name="TextBox 202">
                  <a:extLst>
                    <a:ext uri="{FF2B5EF4-FFF2-40B4-BE49-F238E27FC236}">
                      <a16:creationId xmlns:a16="http://schemas.microsoft.com/office/drawing/2014/main" id="{95507AD8-0425-4350-813E-315448663167}"/>
                    </a:ext>
                  </a:extLst>
                </p:cNvPr>
                <p:cNvSpPr txBox="1"/>
                <p:nvPr/>
              </p:nvSpPr>
              <p:spPr>
                <a:xfrm>
                  <a:off x="7872752" y="5262922"/>
                  <a:ext cx="805296" cy="369332"/>
                </a:xfrm>
                <a:prstGeom prst="rect">
                  <a:avLst/>
                </a:prstGeom>
                <a:noFill/>
                <a:ln w="19050">
                  <a:solidFill>
                    <a:schemeClr val="tx1"/>
                  </a:solidFill>
                </a:ln>
              </p:spPr>
              <p:txBody>
                <a:bodyPr wrap="square" rtlCol="0">
                  <a:spAutoFit/>
                </a:bodyPr>
                <a:lstStyle/>
                <a:p>
                  <a:pPr algn="ctr"/>
                  <a:r>
                    <a:rPr lang="en-US" dirty="0"/>
                    <a:t>SBV</a:t>
                  </a:r>
                </a:p>
              </p:txBody>
            </p:sp>
          </p:grpSp>
        </p:grpSp>
      </p:grpSp>
    </p:spTree>
    <p:extLst>
      <p:ext uri="{BB962C8B-B14F-4D97-AF65-F5344CB8AC3E}">
        <p14:creationId xmlns:p14="http://schemas.microsoft.com/office/powerpoint/2010/main" val="2368372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208AC8F6-EEED-4B85-8862-238F799E2224}"/>
              </a:ext>
            </a:extLst>
          </p:cNvPr>
          <p:cNvGrpSpPr/>
          <p:nvPr/>
        </p:nvGrpSpPr>
        <p:grpSpPr>
          <a:xfrm>
            <a:off x="1264091" y="415413"/>
            <a:ext cx="9958942" cy="5293614"/>
            <a:chOff x="1264091" y="415413"/>
            <a:chExt cx="9958942" cy="5293614"/>
          </a:xfrm>
        </p:grpSpPr>
        <p:sp>
          <p:nvSpPr>
            <p:cNvPr id="44" name="TextBox 43">
              <a:extLst>
                <a:ext uri="{FF2B5EF4-FFF2-40B4-BE49-F238E27FC236}">
                  <a16:creationId xmlns:a16="http://schemas.microsoft.com/office/drawing/2014/main" id="{645D5FE4-5524-40A2-A549-423DE786961B}"/>
                </a:ext>
              </a:extLst>
            </p:cNvPr>
            <p:cNvSpPr txBox="1"/>
            <p:nvPr/>
          </p:nvSpPr>
          <p:spPr>
            <a:xfrm rot="17250017">
              <a:off x="6064637" y="3395870"/>
              <a:ext cx="662222" cy="338554"/>
            </a:xfrm>
            <a:prstGeom prst="rect">
              <a:avLst/>
            </a:prstGeom>
            <a:solidFill>
              <a:schemeClr val="bg1"/>
            </a:solidFill>
          </p:spPr>
          <p:txBody>
            <a:bodyPr wrap="square" rtlCol="0">
              <a:spAutoFit/>
            </a:bodyPr>
            <a:lstStyle/>
            <a:p>
              <a:r>
                <a:rPr lang="en-US" sz="1600" dirty="0"/>
                <a:t>0.23</a:t>
              </a:r>
            </a:p>
          </p:txBody>
        </p:sp>
        <p:sp>
          <p:nvSpPr>
            <p:cNvPr id="43" name="TextBox 42">
              <a:extLst>
                <a:ext uri="{FF2B5EF4-FFF2-40B4-BE49-F238E27FC236}">
                  <a16:creationId xmlns:a16="http://schemas.microsoft.com/office/drawing/2014/main" id="{A5F7F05E-7D3B-47F1-88D6-0FC1976803C1}"/>
                </a:ext>
              </a:extLst>
            </p:cNvPr>
            <p:cNvSpPr txBox="1"/>
            <p:nvPr/>
          </p:nvSpPr>
          <p:spPr>
            <a:xfrm rot="4682387">
              <a:off x="5279174" y="2515551"/>
              <a:ext cx="662222" cy="338554"/>
            </a:xfrm>
            <a:prstGeom prst="rect">
              <a:avLst/>
            </a:prstGeom>
            <a:solidFill>
              <a:schemeClr val="bg1"/>
            </a:solidFill>
          </p:spPr>
          <p:txBody>
            <a:bodyPr wrap="square" rtlCol="0">
              <a:spAutoFit/>
            </a:bodyPr>
            <a:lstStyle/>
            <a:p>
              <a:r>
                <a:rPr lang="en-US" sz="1600" dirty="0"/>
                <a:t>0.35</a:t>
              </a:r>
            </a:p>
          </p:txBody>
        </p:sp>
        <p:sp>
          <p:nvSpPr>
            <p:cNvPr id="42" name="TextBox 41">
              <a:extLst>
                <a:ext uri="{FF2B5EF4-FFF2-40B4-BE49-F238E27FC236}">
                  <a16:creationId xmlns:a16="http://schemas.microsoft.com/office/drawing/2014/main" id="{F7D56790-424B-434D-AF8E-B2CA47245E2A}"/>
                </a:ext>
              </a:extLst>
            </p:cNvPr>
            <p:cNvSpPr txBox="1"/>
            <p:nvPr/>
          </p:nvSpPr>
          <p:spPr>
            <a:xfrm rot="18363801">
              <a:off x="7014954" y="3402456"/>
              <a:ext cx="662222" cy="338554"/>
            </a:xfrm>
            <a:prstGeom prst="rect">
              <a:avLst/>
            </a:prstGeom>
            <a:solidFill>
              <a:schemeClr val="bg1"/>
            </a:solidFill>
          </p:spPr>
          <p:txBody>
            <a:bodyPr wrap="square" rtlCol="0">
              <a:spAutoFit/>
            </a:bodyPr>
            <a:lstStyle/>
            <a:p>
              <a:r>
                <a:rPr lang="en-US" sz="1600" dirty="0">
                  <a:solidFill>
                    <a:srgbClr val="FF0000"/>
                  </a:solidFill>
                </a:rPr>
                <a:t>–0.21</a:t>
              </a:r>
            </a:p>
          </p:txBody>
        </p:sp>
        <p:sp>
          <p:nvSpPr>
            <p:cNvPr id="41" name="TextBox 40">
              <a:extLst>
                <a:ext uri="{FF2B5EF4-FFF2-40B4-BE49-F238E27FC236}">
                  <a16:creationId xmlns:a16="http://schemas.microsoft.com/office/drawing/2014/main" id="{8D4757F7-79F4-49B9-93D8-A6DA733BEA40}"/>
                </a:ext>
              </a:extLst>
            </p:cNvPr>
            <p:cNvSpPr txBox="1"/>
            <p:nvPr/>
          </p:nvSpPr>
          <p:spPr>
            <a:xfrm rot="1291404">
              <a:off x="3243840" y="4072627"/>
              <a:ext cx="662222" cy="338554"/>
            </a:xfrm>
            <a:prstGeom prst="rect">
              <a:avLst/>
            </a:prstGeom>
            <a:solidFill>
              <a:schemeClr val="bg1"/>
            </a:solidFill>
          </p:spPr>
          <p:txBody>
            <a:bodyPr wrap="square" rtlCol="0">
              <a:spAutoFit/>
            </a:bodyPr>
            <a:lstStyle/>
            <a:p>
              <a:r>
                <a:rPr lang="en-US" sz="1600" dirty="0">
                  <a:solidFill>
                    <a:srgbClr val="FF0000"/>
                  </a:solidFill>
                </a:rPr>
                <a:t>–0.21</a:t>
              </a:r>
            </a:p>
          </p:txBody>
        </p:sp>
        <p:sp>
          <p:nvSpPr>
            <p:cNvPr id="39" name="TextBox 38">
              <a:extLst>
                <a:ext uri="{FF2B5EF4-FFF2-40B4-BE49-F238E27FC236}">
                  <a16:creationId xmlns:a16="http://schemas.microsoft.com/office/drawing/2014/main" id="{ADBF0F28-1BA5-401C-A0F5-FD50DFBE3DE2}"/>
                </a:ext>
              </a:extLst>
            </p:cNvPr>
            <p:cNvSpPr txBox="1"/>
            <p:nvPr/>
          </p:nvSpPr>
          <p:spPr>
            <a:xfrm rot="18508562">
              <a:off x="4647038" y="3830025"/>
              <a:ext cx="662222" cy="338554"/>
            </a:xfrm>
            <a:prstGeom prst="rect">
              <a:avLst/>
            </a:prstGeom>
            <a:solidFill>
              <a:schemeClr val="bg1"/>
            </a:solidFill>
          </p:spPr>
          <p:txBody>
            <a:bodyPr wrap="square" rtlCol="0">
              <a:spAutoFit/>
            </a:bodyPr>
            <a:lstStyle/>
            <a:p>
              <a:r>
                <a:rPr lang="en-US" sz="1600" dirty="0"/>
                <a:t>0.18</a:t>
              </a:r>
            </a:p>
          </p:txBody>
        </p:sp>
        <p:sp>
          <p:nvSpPr>
            <p:cNvPr id="36" name="TextBox 35">
              <a:extLst>
                <a:ext uri="{FF2B5EF4-FFF2-40B4-BE49-F238E27FC236}">
                  <a16:creationId xmlns:a16="http://schemas.microsoft.com/office/drawing/2014/main" id="{B487310F-9137-4123-9417-7F1972872334}"/>
                </a:ext>
              </a:extLst>
            </p:cNvPr>
            <p:cNvSpPr txBox="1"/>
            <p:nvPr/>
          </p:nvSpPr>
          <p:spPr>
            <a:xfrm rot="1120796">
              <a:off x="7199342" y="2212788"/>
              <a:ext cx="662222" cy="338554"/>
            </a:xfrm>
            <a:prstGeom prst="rect">
              <a:avLst/>
            </a:prstGeom>
            <a:solidFill>
              <a:schemeClr val="bg1"/>
            </a:solidFill>
          </p:spPr>
          <p:txBody>
            <a:bodyPr wrap="square" rtlCol="0">
              <a:spAutoFit/>
            </a:bodyPr>
            <a:lstStyle/>
            <a:p>
              <a:r>
                <a:rPr lang="en-US" sz="1600" dirty="0"/>
                <a:t>0.83</a:t>
              </a:r>
            </a:p>
          </p:txBody>
        </p:sp>
        <p:sp>
          <p:nvSpPr>
            <p:cNvPr id="37" name="TextBox 36">
              <a:extLst>
                <a:ext uri="{FF2B5EF4-FFF2-40B4-BE49-F238E27FC236}">
                  <a16:creationId xmlns:a16="http://schemas.microsoft.com/office/drawing/2014/main" id="{D62750C5-2A56-4A59-935C-FA5FB3D043FF}"/>
                </a:ext>
              </a:extLst>
            </p:cNvPr>
            <p:cNvSpPr txBox="1"/>
            <p:nvPr/>
          </p:nvSpPr>
          <p:spPr>
            <a:xfrm rot="20091362">
              <a:off x="3453593" y="2123649"/>
              <a:ext cx="662222" cy="338554"/>
            </a:xfrm>
            <a:prstGeom prst="rect">
              <a:avLst/>
            </a:prstGeom>
            <a:solidFill>
              <a:schemeClr val="bg1"/>
            </a:solidFill>
          </p:spPr>
          <p:txBody>
            <a:bodyPr wrap="square" rtlCol="0">
              <a:spAutoFit/>
            </a:bodyPr>
            <a:lstStyle/>
            <a:p>
              <a:r>
                <a:rPr lang="en-US" sz="1600" dirty="0"/>
                <a:t>0.91</a:t>
              </a:r>
            </a:p>
          </p:txBody>
        </p:sp>
        <p:grpSp>
          <p:nvGrpSpPr>
            <p:cNvPr id="3" name="Group 2">
              <a:extLst>
                <a:ext uri="{FF2B5EF4-FFF2-40B4-BE49-F238E27FC236}">
                  <a16:creationId xmlns:a16="http://schemas.microsoft.com/office/drawing/2014/main" id="{35355DE4-BF9A-405A-8949-BA13AB9BF61E}"/>
                </a:ext>
              </a:extLst>
            </p:cNvPr>
            <p:cNvGrpSpPr/>
            <p:nvPr/>
          </p:nvGrpSpPr>
          <p:grpSpPr>
            <a:xfrm>
              <a:off x="1264091" y="415413"/>
              <a:ext cx="9958942" cy="5293614"/>
              <a:chOff x="1264091" y="415413"/>
              <a:chExt cx="9958942" cy="5293614"/>
            </a:xfrm>
          </p:grpSpPr>
          <p:grpSp>
            <p:nvGrpSpPr>
              <p:cNvPr id="4" name="Group 3">
                <a:extLst>
                  <a:ext uri="{FF2B5EF4-FFF2-40B4-BE49-F238E27FC236}">
                    <a16:creationId xmlns:a16="http://schemas.microsoft.com/office/drawing/2014/main" id="{BCB2859E-AD69-4CC3-84F3-F5F064F801B8}"/>
                  </a:ext>
                </a:extLst>
              </p:cNvPr>
              <p:cNvGrpSpPr/>
              <p:nvPr/>
            </p:nvGrpSpPr>
            <p:grpSpPr>
              <a:xfrm>
                <a:off x="1264091" y="415413"/>
                <a:ext cx="9958942" cy="5293614"/>
                <a:chOff x="1264091" y="415413"/>
                <a:chExt cx="9958942" cy="5293614"/>
              </a:xfrm>
            </p:grpSpPr>
            <p:sp>
              <p:nvSpPr>
                <p:cNvPr id="71" name="TextBox 70">
                  <a:extLst>
                    <a:ext uri="{FF2B5EF4-FFF2-40B4-BE49-F238E27FC236}">
                      <a16:creationId xmlns:a16="http://schemas.microsoft.com/office/drawing/2014/main" id="{9521DC56-2995-4805-A4A0-D22727EB415E}"/>
                    </a:ext>
                  </a:extLst>
                </p:cNvPr>
                <p:cNvSpPr txBox="1"/>
                <p:nvPr/>
              </p:nvSpPr>
              <p:spPr>
                <a:xfrm>
                  <a:off x="6426769" y="5370473"/>
                  <a:ext cx="873520" cy="338554"/>
                </a:xfrm>
                <a:prstGeom prst="rect">
                  <a:avLst/>
                </a:prstGeom>
                <a:solidFill>
                  <a:schemeClr val="bg1"/>
                </a:solidFill>
              </p:spPr>
              <p:txBody>
                <a:bodyPr wrap="square" rtlCol="0">
                  <a:spAutoFit/>
                </a:bodyPr>
                <a:lstStyle/>
                <a:p>
                  <a:r>
                    <a:rPr lang="en-US" sz="1600" dirty="0"/>
                    <a:t>R</a:t>
                  </a:r>
                  <a:r>
                    <a:rPr lang="en-US" sz="1600" baseline="30000" dirty="0"/>
                    <a:t>2</a:t>
                  </a:r>
                  <a:r>
                    <a:rPr lang="en-US" sz="1600" dirty="0"/>
                    <a:t>=0.13</a:t>
                  </a:r>
                </a:p>
              </p:txBody>
            </p:sp>
            <p:sp>
              <p:nvSpPr>
                <p:cNvPr id="72" name="TextBox 71">
                  <a:extLst>
                    <a:ext uri="{FF2B5EF4-FFF2-40B4-BE49-F238E27FC236}">
                      <a16:creationId xmlns:a16="http://schemas.microsoft.com/office/drawing/2014/main" id="{E1FECDD7-ED46-421A-92D4-E62F1A723C0C}"/>
                    </a:ext>
                  </a:extLst>
                </p:cNvPr>
                <p:cNvSpPr txBox="1"/>
                <p:nvPr/>
              </p:nvSpPr>
              <p:spPr>
                <a:xfrm>
                  <a:off x="4326059" y="5358474"/>
                  <a:ext cx="873520" cy="338554"/>
                </a:xfrm>
                <a:prstGeom prst="rect">
                  <a:avLst/>
                </a:prstGeom>
                <a:solidFill>
                  <a:schemeClr val="bg1"/>
                </a:solidFill>
              </p:spPr>
              <p:txBody>
                <a:bodyPr wrap="square" rtlCol="0">
                  <a:spAutoFit/>
                </a:bodyPr>
                <a:lstStyle/>
                <a:p>
                  <a:r>
                    <a:rPr lang="en-US" sz="1600" dirty="0"/>
                    <a:t>R</a:t>
                  </a:r>
                  <a:r>
                    <a:rPr lang="en-US" sz="1600" baseline="30000" dirty="0"/>
                    <a:t>2</a:t>
                  </a:r>
                  <a:r>
                    <a:rPr lang="en-US" sz="1600" dirty="0"/>
                    <a:t>=0.13</a:t>
                  </a:r>
                </a:p>
              </p:txBody>
            </p:sp>
            <p:sp>
              <p:nvSpPr>
                <p:cNvPr id="75" name="TextBox 74">
                  <a:extLst>
                    <a:ext uri="{FF2B5EF4-FFF2-40B4-BE49-F238E27FC236}">
                      <a16:creationId xmlns:a16="http://schemas.microsoft.com/office/drawing/2014/main" id="{8476C0E1-3244-453B-A89F-785DB80957F9}"/>
                    </a:ext>
                  </a:extLst>
                </p:cNvPr>
                <p:cNvSpPr txBox="1"/>
                <p:nvPr/>
              </p:nvSpPr>
              <p:spPr>
                <a:xfrm>
                  <a:off x="1264091" y="3819830"/>
                  <a:ext cx="873520" cy="338554"/>
                </a:xfrm>
                <a:prstGeom prst="rect">
                  <a:avLst/>
                </a:prstGeom>
                <a:solidFill>
                  <a:schemeClr val="bg1"/>
                </a:solidFill>
              </p:spPr>
              <p:txBody>
                <a:bodyPr wrap="square" rtlCol="0">
                  <a:spAutoFit/>
                </a:bodyPr>
                <a:lstStyle/>
                <a:p>
                  <a:r>
                    <a:rPr lang="en-US" sz="1600" dirty="0"/>
                    <a:t>R</a:t>
                  </a:r>
                  <a:r>
                    <a:rPr lang="en-US" sz="1600" baseline="30000" dirty="0"/>
                    <a:t>2</a:t>
                  </a:r>
                  <a:r>
                    <a:rPr lang="en-US" sz="1600" dirty="0"/>
                    <a:t>=0.70</a:t>
                  </a:r>
                </a:p>
              </p:txBody>
            </p:sp>
            <p:sp>
              <p:nvSpPr>
                <p:cNvPr id="77" name="TextBox 76">
                  <a:extLst>
                    <a:ext uri="{FF2B5EF4-FFF2-40B4-BE49-F238E27FC236}">
                      <a16:creationId xmlns:a16="http://schemas.microsoft.com/office/drawing/2014/main" id="{9BDB5401-9162-4224-AA31-BF568269EF66}"/>
                    </a:ext>
                  </a:extLst>
                </p:cNvPr>
                <p:cNvSpPr txBox="1"/>
                <p:nvPr/>
              </p:nvSpPr>
              <p:spPr>
                <a:xfrm>
                  <a:off x="10349513" y="4236376"/>
                  <a:ext cx="873520" cy="338554"/>
                </a:xfrm>
                <a:prstGeom prst="rect">
                  <a:avLst/>
                </a:prstGeom>
                <a:solidFill>
                  <a:schemeClr val="bg1"/>
                </a:solidFill>
              </p:spPr>
              <p:txBody>
                <a:bodyPr wrap="square" rtlCol="0">
                  <a:spAutoFit/>
                </a:bodyPr>
                <a:lstStyle/>
                <a:p>
                  <a:r>
                    <a:rPr lang="en-US" sz="1600" dirty="0"/>
                    <a:t>R</a:t>
                  </a:r>
                  <a:r>
                    <a:rPr lang="en-US" sz="1600" baseline="30000" dirty="0"/>
                    <a:t>2</a:t>
                  </a:r>
                  <a:r>
                    <a:rPr lang="en-US" sz="1600" dirty="0"/>
                    <a:t>=0.71</a:t>
                  </a:r>
                </a:p>
              </p:txBody>
            </p:sp>
            <p:grpSp>
              <p:nvGrpSpPr>
                <p:cNvPr id="179" name="Group 178">
                  <a:extLst>
                    <a:ext uri="{FF2B5EF4-FFF2-40B4-BE49-F238E27FC236}">
                      <a16:creationId xmlns:a16="http://schemas.microsoft.com/office/drawing/2014/main" id="{F41B6587-879D-4666-9374-6382C778C72F}"/>
                    </a:ext>
                  </a:extLst>
                </p:cNvPr>
                <p:cNvGrpSpPr/>
                <p:nvPr/>
              </p:nvGrpSpPr>
              <p:grpSpPr>
                <a:xfrm>
                  <a:off x="1429199" y="415413"/>
                  <a:ext cx="9685561" cy="5252140"/>
                  <a:chOff x="1429199" y="415413"/>
                  <a:chExt cx="9685561" cy="5252140"/>
                </a:xfrm>
              </p:grpSpPr>
              <p:grpSp>
                <p:nvGrpSpPr>
                  <p:cNvPr id="45" name="Group 44">
                    <a:extLst>
                      <a:ext uri="{FF2B5EF4-FFF2-40B4-BE49-F238E27FC236}">
                        <a16:creationId xmlns:a16="http://schemas.microsoft.com/office/drawing/2014/main" id="{50FC6278-26E9-410D-A46F-B62589206249}"/>
                      </a:ext>
                    </a:extLst>
                  </p:cNvPr>
                  <p:cNvGrpSpPr/>
                  <p:nvPr/>
                </p:nvGrpSpPr>
                <p:grpSpPr>
                  <a:xfrm>
                    <a:off x="1429199" y="415413"/>
                    <a:ext cx="8305301" cy="5252140"/>
                    <a:chOff x="1019767" y="101512"/>
                    <a:chExt cx="8305301" cy="5252140"/>
                  </a:xfrm>
                </p:grpSpPr>
                <p:grpSp>
                  <p:nvGrpSpPr>
                    <p:cNvPr id="24" name="Group 23">
                      <a:extLst>
                        <a:ext uri="{FF2B5EF4-FFF2-40B4-BE49-F238E27FC236}">
                          <a16:creationId xmlns:a16="http://schemas.microsoft.com/office/drawing/2014/main" id="{290D7851-1735-45C7-ACA2-8125FCFADF55}"/>
                        </a:ext>
                      </a:extLst>
                    </p:cNvPr>
                    <p:cNvGrpSpPr/>
                    <p:nvPr/>
                  </p:nvGrpSpPr>
                  <p:grpSpPr>
                    <a:xfrm>
                      <a:off x="1019767" y="101512"/>
                      <a:ext cx="8305301" cy="5252140"/>
                      <a:chOff x="1044343" y="114753"/>
                      <a:chExt cx="8305301" cy="5252140"/>
                    </a:xfrm>
                  </p:grpSpPr>
                  <p:grpSp>
                    <p:nvGrpSpPr>
                      <p:cNvPr id="101" name="Group 100">
                        <a:extLst>
                          <a:ext uri="{FF2B5EF4-FFF2-40B4-BE49-F238E27FC236}">
                            <a16:creationId xmlns:a16="http://schemas.microsoft.com/office/drawing/2014/main" id="{2F55BF20-C698-44BB-87C4-F5822568F7C6}"/>
                          </a:ext>
                        </a:extLst>
                      </p:cNvPr>
                      <p:cNvGrpSpPr/>
                      <p:nvPr/>
                    </p:nvGrpSpPr>
                    <p:grpSpPr>
                      <a:xfrm>
                        <a:off x="1641821" y="1474907"/>
                        <a:ext cx="7707823" cy="3891986"/>
                        <a:chOff x="1470857" y="2167031"/>
                        <a:chExt cx="7707823" cy="3891986"/>
                      </a:xfrm>
                    </p:grpSpPr>
                    <p:grpSp>
                      <p:nvGrpSpPr>
                        <p:cNvPr id="56" name="Group 55">
                          <a:extLst>
                            <a:ext uri="{FF2B5EF4-FFF2-40B4-BE49-F238E27FC236}">
                              <a16:creationId xmlns:a16="http://schemas.microsoft.com/office/drawing/2014/main" id="{B4E62BCA-9B7F-46D5-8424-A91934FC5660}"/>
                            </a:ext>
                          </a:extLst>
                        </p:cNvPr>
                        <p:cNvGrpSpPr/>
                        <p:nvPr/>
                      </p:nvGrpSpPr>
                      <p:grpSpPr>
                        <a:xfrm>
                          <a:off x="1470857" y="2167031"/>
                          <a:ext cx="5072625" cy="3493005"/>
                          <a:chOff x="1470857" y="2167031"/>
                          <a:chExt cx="5072625" cy="3493005"/>
                        </a:xfrm>
                      </p:grpSpPr>
                      <p:cxnSp>
                        <p:nvCxnSpPr>
                          <p:cNvPr id="38" name="Straight Arrow Connector 37">
                            <a:extLst>
                              <a:ext uri="{FF2B5EF4-FFF2-40B4-BE49-F238E27FC236}">
                                <a16:creationId xmlns:a16="http://schemas.microsoft.com/office/drawing/2014/main" id="{9779BE41-E2C3-493F-9281-21CC3300AB4C}"/>
                              </a:ext>
                            </a:extLst>
                          </p:cNvPr>
                          <p:cNvCxnSpPr>
                            <a:cxnSpLocks/>
                          </p:cNvCxnSpPr>
                          <p:nvPr/>
                        </p:nvCxnSpPr>
                        <p:spPr>
                          <a:xfrm>
                            <a:off x="1470857" y="4211295"/>
                            <a:ext cx="3646842" cy="1434616"/>
                          </a:xfrm>
                          <a:prstGeom prst="straightConnector1">
                            <a:avLst/>
                          </a:prstGeom>
                          <a:ln w="63500">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40" name="Straight Arrow Connector 39">
                            <a:extLst>
                              <a:ext uri="{FF2B5EF4-FFF2-40B4-BE49-F238E27FC236}">
                                <a16:creationId xmlns:a16="http://schemas.microsoft.com/office/drawing/2014/main" id="{54459FE6-9004-4E38-AA18-DB13F4F6B324}"/>
                              </a:ext>
                            </a:extLst>
                          </p:cNvPr>
                          <p:cNvCxnSpPr>
                            <a:cxnSpLocks/>
                          </p:cNvCxnSpPr>
                          <p:nvPr/>
                        </p:nvCxnSpPr>
                        <p:spPr>
                          <a:xfrm flipH="1">
                            <a:off x="3579452" y="2167031"/>
                            <a:ext cx="2964030" cy="3463402"/>
                          </a:xfrm>
                          <a:prstGeom prst="straightConnector1">
                            <a:avLst/>
                          </a:prstGeom>
                          <a:ln w="6350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48" name="Straight Arrow Connector 47">
                            <a:extLst>
                              <a:ext uri="{FF2B5EF4-FFF2-40B4-BE49-F238E27FC236}">
                                <a16:creationId xmlns:a16="http://schemas.microsoft.com/office/drawing/2014/main" id="{DEFEC374-DFE1-4854-B9C0-1D2664100DA6}"/>
                              </a:ext>
                            </a:extLst>
                          </p:cNvPr>
                          <p:cNvCxnSpPr>
                            <a:cxnSpLocks/>
                          </p:cNvCxnSpPr>
                          <p:nvPr/>
                        </p:nvCxnSpPr>
                        <p:spPr>
                          <a:xfrm flipH="1">
                            <a:off x="5498522" y="2167031"/>
                            <a:ext cx="1044960" cy="3493005"/>
                          </a:xfrm>
                          <a:prstGeom prst="straightConnector1">
                            <a:avLst/>
                          </a:prstGeom>
                          <a:ln w="63500">
                            <a:solidFill>
                              <a:schemeClr val="tx1"/>
                            </a:solidFill>
                            <a:tailEnd type="triangle"/>
                          </a:ln>
                        </p:spPr>
                        <p:style>
                          <a:lnRef idx="1">
                            <a:schemeClr val="dk1"/>
                          </a:lnRef>
                          <a:fillRef idx="0">
                            <a:schemeClr val="dk1"/>
                          </a:fillRef>
                          <a:effectRef idx="0">
                            <a:schemeClr val="dk1"/>
                          </a:effectRef>
                          <a:fontRef idx="minor">
                            <a:schemeClr val="tx1"/>
                          </a:fontRef>
                        </p:style>
                      </p:cxnSp>
                    </p:grpSp>
                    <p:cxnSp>
                      <p:nvCxnSpPr>
                        <p:cNvPr id="58" name="Connector: Curved 57">
                          <a:extLst>
                            <a:ext uri="{FF2B5EF4-FFF2-40B4-BE49-F238E27FC236}">
                              <a16:creationId xmlns:a16="http://schemas.microsoft.com/office/drawing/2014/main" id="{57BA9F8B-A023-4005-AC1C-1F1F808332EC}"/>
                            </a:ext>
                          </a:extLst>
                        </p:cNvPr>
                        <p:cNvCxnSpPr>
                          <a:cxnSpLocks/>
                        </p:cNvCxnSpPr>
                        <p:nvPr/>
                      </p:nvCxnSpPr>
                      <p:spPr>
                        <a:xfrm rot="16200000" flipH="1">
                          <a:off x="4454442" y="4985288"/>
                          <a:ext cx="5650" cy="2082510"/>
                        </a:xfrm>
                        <a:prstGeom prst="curvedConnector3">
                          <a:avLst>
                            <a:gd name="adj1" fmla="val 4146018"/>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9" name="Connector: Curved 58">
                          <a:extLst>
                            <a:ext uri="{FF2B5EF4-FFF2-40B4-BE49-F238E27FC236}">
                              <a16:creationId xmlns:a16="http://schemas.microsoft.com/office/drawing/2014/main" id="{E9E39ADB-7C5C-4BA4-A4B3-596E4D09DA4A}"/>
                            </a:ext>
                          </a:extLst>
                        </p:cNvPr>
                        <p:cNvCxnSpPr/>
                        <p:nvPr/>
                      </p:nvCxnSpPr>
                      <p:spPr>
                        <a:xfrm rot="16200000" flipH="1">
                          <a:off x="6666365" y="4993763"/>
                          <a:ext cx="5650" cy="2082510"/>
                        </a:xfrm>
                        <a:prstGeom prst="curvedConnector3">
                          <a:avLst>
                            <a:gd name="adj1" fmla="val 4146018"/>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2" name="Connector: Curved 61">
                          <a:extLst>
                            <a:ext uri="{FF2B5EF4-FFF2-40B4-BE49-F238E27FC236}">
                              <a16:creationId xmlns:a16="http://schemas.microsoft.com/office/drawing/2014/main" id="{3F04A84B-66A5-44E3-9B80-A74B130810FB}"/>
                            </a:ext>
                          </a:extLst>
                        </p:cNvPr>
                        <p:cNvCxnSpPr>
                          <a:cxnSpLocks/>
                        </p:cNvCxnSpPr>
                        <p:nvPr/>
                      </p:nvCxnSpPr>
                      <p:spPr>
                        <a:xfrm rot="16200000" flipH="1">
                          <a:off x="5571652" y="3900883"/>
                          <a:ext cx="12700" cy="4303568"/>
                        </a:xfrm>
                        <a:prstGeom prst="curvedConnector3">
                          <a:avLst>
                            <a:gd name="adj1" fmla="val 5018827"/>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79">
                          <a:extLst>
                            <a:ext uri="{FF2B5EF4-FFF2-40B4-BE49-F238E27FC236}">
                              <a16:creationId xmlns:a16="http://schemas.microsoft.com/office/drawing/2014/main" id="{D3287750-80F4-4E52-8AAD-8466A16BC1A2}"/>
                            </a:ext>
                          </a:extLst>
                        </p:cNvPr>
                        <p:cNvCxnSpPr>
                          <a:cxnSpLocks/>
                        </p:cNvCxnSpPr>
                        <p:nvPr/>
                      </p:nvCxnSpPr>
                      <p:spPr>
                        <a:xfrm>
                          <a:off x="4721068" y="2182346"/>
                          <a:ext cx="4457612" cy="1566327"/>
                        </a:xfrm>
                        <a:prstGeom prst="straightConnector1">
                          <a:avLst/>
                        </a:prstGeom>
                        <a:ln w="127000">
                          <a:solidFill>
                            <a:schemeClr val="tx1"/>
                          </a:solidFill>
                          <a:tailEnd type="triangle"/>
                        </a:ln>
                      </p:spPr>
                      <p:style>
                        <a:lnRef idx="1">
                          <a:schemeClr val="dk1"/>
                        </a:lnRef>
                        <a:fillRef idx="0">
                          <a:schemeClr val="dk1"/>
                        </a:fillRef>
                        <a:effectRef idx="0">
                          <a:schemeClr val="dk1"/>
                        </a:effectRef>
                        <a:fontRef idx="minor">
                          <a:schemeClr val="tx1"/>
                        </a:fontRef>
                      </p:style>
                    </p:cxnSp>
                  </p:grpSp>
                  <p:sp>
                    <p:nvSpPr>
                      <p:cNvPr id="198" name="TextBox 197">
                        <a:extLst>
                          <a:ext uri="{FF2B5EF4-FFF2-40B4-BE49-F238E27FC236}">
                            <a16:creationId xmlns:a16="http://schemas.microsoft.com/office/drawing/2014/main" id="{696DB69C-B6CD-4ED1-B197-A5DC79849158}"/>
                          </a:ext>
                        </a:extLst>
                      </p:cNvPr>
                      <p:cNvSpPr txBox="1"/>
                      <p:nvPr/>
                    </p:nvSpPr>
                    <p:spPr>
                      <a:xfrm>
                        <a:off x="1044343" y="114753"/>
                        <a:ext cx="5383067" cy="461665"/>
                      </a:xfrm>
                      <a:prstGeom prst="rect">
                        <a:avLst/>
                      </a:prstGeom>
                      <a:noFill/>
                    </p:spPr>
                    <p:txBody>
                      <a:bodyPr wrap="square" rtlCol="0">
                        <a:spAutoFit/>
                      </a:bodyPr>
                      <a:lstStyle/>
                      <a:p>
                        <a:r>
                          <a:rPr lang="en-US" sz="2400" b="1" dirty="0"/>
                          <a:t>b.   </a:t>
                        </a:r>
                        <a:r>
                          <a:rPr lang="en-US" sz="2400" b="1" i="1" dirty="0"/>
                          <a:t>Bombus impatiens</a:t>
                        </a:r>
                        <a:endParaRPr lang="en-US" sz="2400" b="1" dirty="0"/>
                      </a:p>
                    </p:txBody>
                  </p:sp>
                </p:grpSp>
                <p:cxnSp>
                  <p:nvCxnSpPr>
                    <p:cNvPr id="76" name="Straight Arrow Connector 75">
                      <a:extLst>
                        <a:ext uri="{FF2B5EF4-FFF2-40B4-BE49-F238E27FC236}">
                          <a16:creationId xmlns:a16="http://schemas.microsoft.com/office/drawing/2014/main" id="{A82F34DB-E389-49BA-BB4D-039F17C2CA28}"/>
                        </a:ext>
                      </a:extLst>
                    </p:cNvPr>
                    <p:cNvCxnSpPr>
                      <a:cxnSpLocks/>
                    </p:cNvCxnSpPr>
                    <p:nvPr/>
                  </p:nvCxnSpPr>
                  <p:spPr>
                    <a:xfrm>
                      <a:off x="4867456" y="1476981"/>
                      <a:ext cx="658691" cy="3470419"/>
                    </a:xfrm>
                    <a:prstGeom prst="straightConnector1">
                      <a:avLst/>
                    </a:prstGeom>
                    <a:ln w="6350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83" name="Straight Arrow Connector 82">
                      <a:extLst>
                        <a:ext uri="{FF2B5EF4-FFF2-40B4-BE49-F238E27FC236}">
                          <a16:creationId xmlns:a16="http://schemas.microsoft.com/office/drawing/2014/main" id="{C6A1473C-B7C1-4BF4-9061-77963ACD9F7B}"/>
                        </a:ext>
                      </a:extLst>
                    </p:cNvPr>
                    <p:cNvCxnSpPr>
                      <a:cxnSpLocks/>
                    </p:cNvCxnSpPr>
                    <p:nvPr/>
                  </p:nvCxnSpPr>
                  <p:spPr>
                    <a:xfrm flipH="1">
                      <a:off x="1926509" y="1480621"/>
                      <a:ext cx="2908292" cy="1359596"/>
                    </a:xfrm>
                    <a:prstGeom prst="straightConnector1">
                      <a:avLst/>
                    </a:prstGeom>
                    <a:ln w="12700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92" name="Straight Arrow Connector 91">
                      <a:extLst>
                        <a:ext uri="{FF2B5EF4-FFF2-40B4-BE49-F238E27FC236}">
                          <a16:creationId xmlns:a16="http://schemas.microsoft.com/office/drawing/2014/main" id="{9203C01B-A5E6-46B0-9B08-48B76DB5C6CB}"/>
                        </a:ext>
                      </a:extLst>
                    </p:cNvPr>
                    <p:cNvCxnSpPr>
                      <a:cxnSpLocks/>
                    </p:cNvCxnSpPr>
                    <p:nvPr/>
                  </p:nvCxnSpPr>
                  <p:spPr>
                    <a:xfrm flipH="1">
                      <a:off x="5824887" y="1462007"/>
                      <a:ext cx="2755075" cy="3492664"/>
                    </a:xfrm>
                    <a:prstGeom prst="straightConnector1">
                      <a:avLst/>
                    </a:prstGeom>
                    <a:ln w="63500">
                      <a:solidFill>
                        <a:srgbClr val="FF0000"/>
                      </a:solidFill>
                      <a:tailEnd type="triangle"/>
                    </a:ln>
                  </p:spPr>
                  <p:style>
                    <a:lnRef idx="1">
                      <a:schemeClr val="dk1"/>
                    </a:lnRef>
                    <a:fillRef idx="0">
                      <a:schemeClr val="dk1"/>
                    </a:fillRef>
                    <a:effectRef idx="0">
                      <a:schemeClr val="dk1"/>
                    </a:effectRef>
                    <a:fontRef idx="minor">
                      <a:schemeClr val="tx1"/>
                    </a:fontRef>
                  </p:style>
                </p:cxnSp>
              </p:grpSp>
              <p:sp>
                <p:nvSpPr>
                  <p:cNvPr id="193" name="TextBox 192">
                    <a:extLst>
                      <a:ext uri="{FF2B5EF4-FFF2-40B4-BE49-F238E27FC236}">
                        <a16:creationId xmlns:a16="http://schemas.microsoft.com/office/drawing/2014/main" id="{C3A3793F-76B8-44EC-931B-AB082E8ADC5D}"/>
                      </a:ext>
                    </a:extLst>
                  </p:cNvPr>
                  <p:cNvSpPr txBox="1"/>
                  <p:nvPr/>
                </p:nvSpPr>
                <p:spPr>
                  <a:xfrm>
                    <a:off x="6501824" y="1129236"/>
                    <a:ext cx="1194955" cy="646331"/>
                  </a:xfrm>
                  <a:prstGeom prst="rect">
                    <a:avLst/>
                  </a:prstGeom>
                  <a:solidFill>
                    <a:schemeClr val="bg1"/>
                  </a:solidFill>
                  <a:ln w="19050">
                    <a:solidFill>
                      <a:schemeClr val="tx1"/>
                    </a:solidFill>
                  </a:ln>
                </p:spPr>
                <p:txBody>
                  <a:bodyPr wrap="square" rtlCol="0">
                    <a:spAutoFit/>
                  </a:bodyPr>
                  <a:lstStyle/>
                  <a:p>
                    <a:pPr algn="ctr"/>
                    <a:r>
                      <a:rPr lang="en-US" dirty="0"/>
                      <a:t>Floral Richness</a:t>
                    </a:r>
                  </a:p>
                </p:txBody>
              </p:sp>
              <p:sp>
                <p:nvSpPr>
                  <p:cNvPr id="194" name="TextBox 193">
                    <a:extLst>
                      <a:ext uri="{FF2B5EF4-FFF2-40B4-BE49-F238E27FC236}">
                        <a16:creationId xmlns:a16="http://schemas.microsoft.com/office/drawing/2014/main" id="{CCA391C0-3B2E-496C-86B8-A13E09D0B1B2}"/>
                      </a:ext>
                    </a:extLst>
                  </p:cNvPr>
                  <p:cNvSpPr txBox="1"/>
                  <p:nvPr/>
                </p:nvSpPr>
                <p:spPr>
                  <a:xfrm>
                    <a:off x="8391916" y="1129576"/>
                    <a:ext cx="1194955" cy="646331"/>
                  </a:xfrm>
                  <a:prstGeom prst="rect">
                    <a:avLst/>
                  </a:prstGeom>
                  <a:solidFill>
                    <a:schemeClr val="bg1"/>
                  </a:solidFill>
                  <a:ln w="19050">
                    <a:solidFill>
                      <a:schemeClr val="tx1"/>
                    </a:solidFill>
                  </a:ln>
                </p:spPr>
                <p:txBody>
                  <a:bodyPr wrap="square" rtlCol="0">
                    <a:spAutoFit/>
                  </a:bodyPr>
                  <a:lstStyle/>
                  <a:p>
                    <a:pPr algn="ctr"/>
                    <a:r>
                      <a:rPr lang="en-US" dirty="0"/>
                      <a:t>Floral Density</a:t>
                    </a:r>
                  </a:p>
                </p:txBody>
              </p:sp>
              <p:sp>
                <p:nvSpPr>
                  <p:cNvPr id="195" name="TextBox 194">
                    <a:extLst>
                      <a:ext uri="{FF2B5EF4-FFF2-40B4-BE49-F238E27FC236}">
                        <a16:creationId xmlns:a16="http://schemas.microsoft.com/office/drawing/2014/main" id="{F4E2C213-4BEA-46EC-B00B-A6971E65BE9C}"/>
                      </a:ext>
                    </a:extLst>
                  </p:cNvPr>
                  <p:cNvSpPr txBox="1"/>
                  <p:nvPr/>
                </p:nvSpPr>
                <p:spPr>
                  <a:xfrm>
                    <a:off x="4679410" y="1144550"/>
                    <a:ext cx="1194955" cy="646331"/>
                  </a:xfrm>
                  <a:prstGeom prst="rect">
                    <a:avLst/>
                  </a:prstGeom>
                  <a:solidFill>
                    <a:schemeClr val="bg1"/>
                  </a:solidFill>
                  <a:ln w="19050">
                    <a:solidFill>
                      <a:schemeClr val="tx1"/>
                    </a:solidFill>
                  </a:ln>
                </p:spPr>
                <p:txBody>
                  <a:bodyPr wrap="square" rtlCol="0">
                    <a:spAutoFit/>
                  </a:bodyPr>
                  <a:lstStyle/>
                  <a:p>
                    <a:pPr algn="ctr"/>
                    <a:r>
                      <a:rPr lang="en-US" dirty="0"/>
                      <a:t>Natural Area</a:t>
                    </a:r>
                  </a:p>
                </p:txBody>
              </p:sp>
              <p:sp>
                <p:nvSpPr>
                  <p:cNvPr id="196" name="TextBox 195">
                    <a:extLst>
                      <a:ext uri="{FF2B5EF4-FFF2-40B4-BE49-F238E27FC236}">
                        <a16:creationId xmlns:a16="http://schemas.microsoft.com/office/drawing/2014/main" id="{46FC8C44-2AEE-4439-863C-0645F5C71AB7}"/>
                      </a:ext>
                    </a:extLst>
                  </p:cNvPr>
                  <p:cNvSpPr txBox="1"/>
                  <p:nvPr/>
                </p:nvSpPr>
                <p:spPr>
                  <a:xfrm>
                    <a:off x="2842419" y="1150200"/>
                    <a:ext cx="1194955" cy="646331"/>
                  </a:xfrm>
                  <a:prstGeom prst="rect">
                    <a:avLst/>
                  </a:prstGeom>
                  <a:solidFill>
                    <a:schemeClr val="bg1"/>
                  </a:solidFill>
                  <a:ln w="19050">
                    <a:solidFill>
                      <a:schemeClr val="tx1"/>
                    </a:solidFill>
                  </a:ln>
                </p:spPr>
                <p:txBody>
                  <a:bodyPr wrap="square" rtlCol="0">
                    <a:spAutoFit/>
                  </a:bodyPr>
                  <a:lstStyle/>
                  <a:p>
                    <a:pPr algn="ctr"/>
                    <a:r>
                      <a:rPr lang="en-US" dirty="0"/>
                      <a:t>Landscape Richness</a:t>
                    </a:r>
                  </a:p>
                </p:txBody>
              </p:sp>
              <p:sp>
                <p:nvSpPr>
                  <p:cNvPr id="197" name="TextBox 196">
                    <a:extLst>
                      <a:ext uri="{FF2B5EF4-FFF2-40B4-BE49-F238E27FC236}">
                        <a16:creationId xmlns:a16="http://schemas.microsoft.com/office/drawing/2014/main" id="{D554A9FA-9162-40B5-88DF-2241A39A9BC1}"/>
                      </a:ext>
                    </a:extLst>
                  </p:cNvPr>
                  <p:cNvSpPr txBox="1"/>
                  <p:nvPr/>
                </p:nvSpPr>
                <p:spPr>
                  <a:xfrm>
                    <a:off x="1429199" y="3175593"/>
                    <a:ext cx="1194955" cy="644237"/>
                  </a:xfrm>
                  <a:prstGeom prst="rect">
                    <a:avLst/>
                  </a:prstGeom>
                  <a:solidFill>
                    <a:schemeClr val="bg1"/>
                  </a:solidFill>
                  <a:ln w="19050">
                    <a:solidFill>
                      <a:schemeClr val="tx1"/>
                    </a:solidFill>
                  </a:ln>
                </p:spPr>
                <p:txBody>
                  <a:bodyPr wrap="square" rtlCol="0">
                    <a:spAutoFit/>
                  </a:bodyPr>
                  <a:lstStyle/>
                  <a:p>
                    <a:pPr algn="ctr"/>
                    <a:r>
                      <a:rPr lang="en-US" dirty="0"/>
                      <a:t>Species Richness</a:t>
                    </a:r>
                  </a:p>
                </p:txBody>
              </p:sp>
              <p:sp>
                <p:nvSpPr>
                  <p:cNvPr id="199" name="TextBox 198">
                    <a:extLst>
                      <a:ext uri="{FF2B5EF4-FFF2-40B4-BE49-F238E27FC236}">
                        <a16:creationId xmlns:a16="http://schemas.microsoft.com/office/drawing/2014/main" id="{DB1382EC-AAEB-4DF8-A570-DF0A509187BE}"/>
                      </a:ext>
                    </a:extLst>
                  </p:cNvPr>
                  <p:cNvSpPr txBox="1"/>
                  <p:nvPr/>
                </p:nvSpPr>
                <p:spPr>
                  <a:xfrm>
                    <a:off x="9734500" y="3313046"/>
                    <a:ext cx="1380260" cy="923330"/>
                  </a:xfrm>
                  <a:prstGeom prst="rect">
                    <a:avLst/>
                  </a:prstGeom>
                  <a:solidFill>
                    <a:schemeClr val="bg1"/>
                  </a:solidFill>
                  <a:ln w="19050">
                    <a:solidFill>
                      <a:schemeClr val="tx1"/>
                    </a:solidFill>
                  </a:ln>
                </p:spPr>
                <p:txBody>
                  <a:bodyPr wrap="square" rtlCol="0">
                    <a:spAutoFit/>
                  </a:bodyPr>
                  <a:lstStyle/>
                  <a:p>
                    <a:pPr algn="ctr"/>
                    <a:r>
                      <a:rPr lang="en-US" i="1" dirty="0"/>
                      <a:t>Apis</a:t>
                    </a:r>
                    <a:r>
                      <a:rPr lang="en-US" dirty="0"/>
                      <a:t> + </a:t>
                    </a:r>
                    <a:r>
                      <a:rPr lang="en-US" i="1" dirty="0"/>
                      <a:t>Bombus</a:t>
                    </a:r>
                    <a:r>
                      <a:rPr lang="en-US" dirty="0"/>
                      <a:t> Abundance</a:t>
                    </a:r>
                  </a:p>
                </p:txBody>
              </p:sp>
              <p:sp>
                <p:nvSpPr>
                  <p:cNvPr id="201" name="TextBox 200">
                    <a:extLst>
                      <a:ext uri="{FF2B5EF4-FFF2-40B4-BE49-F238E27FC236}">
                        <a16:creationId xmlns:a16="http://schemas.microsoft.com/office/drawing/2014/main" id="{F802DADE-3EC8-4457-860E-15285132487C}"/>
                      </a:ext>
                    </a:extLst>
                  </p:cNvPr>
                  <p:cNvSpPr txBox="1"/>
                  <p:nvPr/>
                </p:nvSpPr>
                <p:spPr>
                  <a:xfrm>
                    <a:off x="3569184" y="5262922"/>
                    <a:ext cx="805296" cy="369332"/>
                  </a:xfrm>
                  <a:prstGeom prst="rect">
                    <a:avLst/>
                  </a:prstGeom>
                  <a:noFill/>
                  <a:ln w="19050">
                    <a:solidFill>
                      <a:schemeClr val="tx1"/>
                    </a:solidFill>
                  </a:ln>
                </p:spPr>
                <p:txBody>
                  <a:bodyPr wrap="square" rtlCol="0">
                    <a:spAutoFit/>
                  </a:bodyPr>
                  <a:lstStyle/>
                  <a:p>
                    <a:pPr algn="ctr"/>
                    <a:r>
                      <a:rPr lang="en-US" dirty="0"/>
                      <a:t>DWV</a:t>
                    </a:r>
                  </a:p>
                </p:txBody>
              </p:sp>
              <p:sp>
                <p:nvSpPr>
                  <p:cNvPr id="202" name="TextBox 201">
                    <a:extLst>
                      <a:ext uri="{FF2B5EF4-FFF2-40B4-BE49-F238E27FC236}">
                        <a16:creationId xmlns:a16="http://schemas.microsoft.com/office/drawing/2014/main" id="{A8772DD1-DFB6-4077-9E42-78CAFB0E4C20}"/>
                      </a:ext>
                    </a:extLst>
                  </p:cNvPr>
                  <p:cNvSpPr txBox="1"/>
                  <p:nvPr/>
                </p:nvSpPr>
                <p:spPr>
                  <a:xfrm>
                    <a:off x="5651694" y="5268571"/>
                    <a:ext cx="805296" cy="369332"/>
                  </a:xfrm>
                  <a:prstGeom prst="rect">
                    <a:avLst/>
                  </a:prstGeom>
                  <a:noFill/>
                  <a:ln w="19050">
                    <a:solidFill>
                      <a:schemeClr val="tx1"/>
                    </a:solidFill>
                  </a:ln>
                </p:spPr>
                <p:txBody>
                  <a:bodyPr wrap="square" rtlCol="0">
                    <a:spAutoFit/>
                  </a:bodyPr>
                  <a:lstStyle/>
                  <a:p>
                    <a:pPr algn="ctr"/>
                    <a:r>
                      <a:rPr lang="en-US" dirty="0"/>
                      <a:t>BQCV</a:t>
                    </a:r>
                  </a:p>
                </p:txBody>
              </p:sp>
              <p:sp>
                <p:nvSpPr>
                  <p:cNvPr id="203" name="TextBox 202">
                    <a:extLst>
                      <a:ext uri="{FF2B5EF4-FFF2-40B4-BE49-F238E27FC236}">
                        <a16:creationId xmlns:a16="http://schemas.microsoft.com/office/drawing/2014/main" id="{95507AD8-0425-4350-813E-315448663167}"/>
                      </a:ext>
                    </a:extLst>
                  </p:cNvPr>
                  <p:cNvSpPr txBox="1"/>
                  <p:nvPr/>
                </p:nvSpPr>
                <p:spPr>
                  <a:xfrm>
                    <a:off x="7872752" y="5262922"/>
                    <a:ext cx="805296" cy="369332"/>
                  </a:xfrm>
                  <a:prstGeom prst="rect">
                    <a:avLst/>
                  </a:prstGeom>
                  <a:noFill/>
                  <a:ln w="19050">
                    <a:solidFill>
                      <a:schemeClr val="tx1"/>
                    </a:solidFill>
                  </a:ln>
                </p:spPr>
                <p:txBody>
                  <a:bodyPr wrap="square" rtlCol="0">
                    <a:spAutoFit/>
                  </a:bodyPr>
                  <a:lstStyle/>
                  <a:p>
                    <a:pPr algn="ctr"/>
                    <a:r>
                      <a:rPr lang="en-US" dirty="0"/>
                      <a:t>SBV</a:t>
                    </a:r>
                  </a:p>
                </p:txBody>
              </p:sp>
            </p:grpSp>
          </p:grpSp>
          <p:sp>
            <p:nvSpPr>
              <p:cNvPr id="60" name="TextBox 59">
                <a:extLst>
                  <a:ext uri="{FF2B5EF4-FFF2-40B4-BE49-F238E27FC236}">
                    <a16:creationId xmlns:a16="http://schemas.microsoft.com/office/drawing/2014/main" id="{04BE2351-1C07-44BD-A3A7-4C9BA6BA4148}"/>
                  </a:ext>
                </a:extLst>
              </p:cNvPr>
              <p:cNvSpPr txBox="1"/>
              <p:nvPr/>
            </p:nvSpPr>
            <p:spPr>
              <a:xfrm>
                <a:off x="8741249" y="5370473"/>
                <a:ext cx="873520" cy="338554"/>
              </a:xfrm>
              <a:prstGeom prst="rect">
                <a:avLst/>
              </a:prstGeom>
              <a:solidFill>
                <a:schemeClr val="bg1"/>
              </a:solidFill>
            </p:spPr>
            <p:txBody>
              <a:bodyPr wrap="square" rtlCol="0">
                <a:spAutoFit/>
              </a:bodyPr>
              <a:lstStyle/>
              <a:p>
                <a:r>
                  <a:rPr lang="en-US" sz="1600" dirty="0"/>
                  <a:t>R</a:t>
                </a:r>
                <a:r>
                  <a:rPr lang="en-US" sz="1600" baseline="30000" dirty="0"/>
                  <a:t>2</a:t>
                </a:r>
                <a:r>
                  <a:rPr lang="en-US" sz="1600" dirty="0"/>
                  <a:t>=0.04</a:t>
                </a:r>
              </a:p>
            </p:txBody>
          </p:sp>
        </p:grpSp>
      </p:grpSp>
    </p:spTree>
    <p:extLst>
      <p:ext uri="{BB962C8B-B14F-4D97-AF65-F5344CB8AC3E}">
        <p14:creationId xmlns:p14="http://schemas.microsoft.com/office/powerpoint/2010/main" val="14607113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B1783135-0BD5-491C-A5B2-CEE611784823}"/>
              </a:ext>
            </a:extLst>
          </p:cNvPr>
          <p:cNvGrpSpPr/>
          <p:nvPr/>
        </p:nvGrpSpPr>
        <p:grpSpPr>
          <a:xfrm>
            <a:off x="1215687" y="379861"/>
            <a:ext cx="10087149" cy="5295507"/>
            <a:chOff x="1215687" y="379861"/>
            <a:chExt cx="10087149" cy="5295507"/>
          </a:xfrm>
        </p:grpSpPr>
        <p:sp>
          <p:nvSpPr>
            <p:cNvPr id="39" name="TextBox 38">
              <a:extLst>
                <a:ext uri="{FF2B5EF4-FFF2-40B4-BE49-F238E27FC236}">
                  <a16:creationId xmlns:a16="http://schemas.microsoft.com/office/drawing/2014/main" id="{77BF0D9A-9F61-4141-AC7B-60135C3267FC}"/>
                </a:ext>
              </a:extLst>
            </p:cNvPr>
            <p:cNvSpPr txBox="1"/>
            <p:nvPr/>
          </p:nvSpPr>
          <p:spPr>
            <a:xfrm rot="18609696">
              <a:off x="5420922" y="2851572"/>
              <a:ext cx="662222" cy="338554"/>
            </a:xfrm>
            <a:prstGeom prst="rect">
              <a:avLst/>
            </a:prstGeom>
            <a:solidFill>
              <a:schemeClr val="bg1"/>
            </a:solidFill>
          </p:spPr>
          <p:txBody>
            <a:bodyPr wrap="square" rtlCol="0">
              <a:spAutoFit/>
            </a:bodyPr>
            <a:lstStyle/>
            <a:p>
              <a:r>
                <a:rPr lang="en-US" sz="1600" dirty="0"/>
                <a:t>0.28</a:t>
              </a:r>
            </a:p>
          </p:txBody>
        </p:sp>
        <p:sp>
          <p:nvSpPr>
            <p:cNvPr id="37" name="TextBox 36">
              <a:extLst>
                <a:ext uri="{FF2B5EF4-FFF2-40B4-BE49-F238E27FC236}">
                  <a16:creationId xmlns:a16="http://schemas.microsoft.com/office/drawing/2014/main" id="{3C62F90B-42E5-45E3-8FD5-48A71A76FF4D}"/>
                </a:ext>
              </a:extLst>
            </p:cNvPr>
            <p:cNvSpPr txBox="1"/>
            <p:nvPr/>
          </p:nvSpPr>
          <p:spPr>
            <a:xfrm rot="4850519">
              <a:off x="3510217" y="3216624"/>
              <a:ext cx="662222" cy="338554"/>
            </a:xfrm>
            <a:prstGeom prst="rect">
              <a:avLst/>
            </a:prstGeom>
            <a:solidFill>
              <a:schemeClr val="bg1"/>
            </a:solidFill>
          </p:spPr>
          <p:txBody>
            <a:bodyPr wrap="square" rtlCol="0">
              <a:spAutoFit/>
            </a:bodyPr>
            <a:lstStyle/>
            <a:p>
              <a:r>
                <a:rPr lang="en-US" sz="1600" dirty="0">
                  <a:solidFill>
                    <a:srgbClr val="FF0000"/>
                  </a:solidFill>
                </a:rPr>
                <a:t>–0.23</a:t>
              </a:r>
            </a:p>
          </p:txBody>
        </p:sp>
        <p:sp>
          <p:nvSpPr>
            <p:cNvPr id="36" name="TextBox 35">
              <a:extLst>
                <a:ext uri="{FF2B5EF4-FFF2-40B4-BE49-F238E27FC236}">
                  <a16:creationId xmlns:a16="http://schemas.microsoft.com/office/drawing/2014/main" id="{E870DE72-C309-47BD-B141-C33EFF2211D9}"/>
                </a:ext>
              </a:extLst>
            </p:cNvPr>
            <p:cNvSpPr txBox="1"/>
            <p:nvPr/>
          </p:nvSpPr>
          <p:spPr>
            <a:xfrm rot="2282989">
              <a:off x="2546895" y="4483016"/>
              <a:ext cx="662222" cy="338554"/>
            </a:xfrm>
            <a:prstGeom prst="rect">
              <a:avLst/>
            </a:prstGeom>
            <a:solidFill>
              <a:schemeClr val="bg1"/>
            </a:solidFill>
          </p:spPr>
          <p:txBody>
            <a:bodyPr wrap="square" rtlCol="0">
              <a:spAutoFit/>
            </a:bodyPr>
            <a:lstStyle/>
            <a:p>
              <a:r>
                <a:rPr lang="en-US" sz="1600" dirty="0">
                  <a:solidFill>
                    <a:srgbClr val="FF0000"/>
                  </a:solidFill>
                </a:rPr>
                <a:t>–0.22</a:t>
              </a:r>
            </a:p>
          </p:txBody>
        </p:sp>
        <p:sp>
          <p:nvSpPr>
            <p:cNvPr id="35" name="TextBox 34">
              <a:extLst>
                <a:ext uri="{FF2B5EF4-FFF2-40B4-BE49-F238E27FC236}">
                  <a16:creationId xmlns:a16="http://schemas.microsoft.com/office/drawing/2014/main" id="{CACF8A21-6A45-4D3A-9302-D5BE707669E3}"/>
                </a:ext>
              </a:extLst>
            </p:cNvPr>
            <p:cNvSpPr txBox="1"/>
            <p:nvPr/>
          </p:nvSpPr>
          <p:spPr>
            <a:xfrm rot="1291404">
              <a:off x="2927630" y="3902680"/>
              <a:ext cx="662222" cy="338554"/>
            </a:xfrm>
            <a:prstGeom prst="rect">
              <a:avLst/>
            </a:prstGeom>
            <a:solidFill>
              <a:schemeClr val="bg1"/>
            </a:solidFill>
          </p:spPr>
          <p:txBody>
            <a:bodyPr wrap="square" rtlCol="0">
              <a:spAutoFit/>
            </a:bodyPr>
            <a:lstStyle/>
            <a:p>
              <a:r>
                <a:rPr lang="en-US" sz="1600" dirty="0">
                  <a:solidFill>
                    <a:srgbClr val="FF0000"/>
                  </a:solidFill>
                </a:rPr>
                <a:t>–0.54</a:t>
              </a:r>
            </a:p>
          </p:txBody>
        </p:sp>
        <p:sp>
          <p:nvSpPr>
            <p:cNvPr id="32" name="TextBox 31">
              <a:extLst>
                <a:ext uri="{FF2B5EF4-FFF2-40B4-BE49-F238E27FC236}">
                  <a16:creationId xmlns:a16="http://schemas.microsoft.com/office/drawing/2014/main" id="{2DAA32EF-9430-471F-B0D9-7184611C4656}"/>
                </a:ext>
              </a:extLst>
            </p:cNvPr>
            <p:cNvSpPr txBox="1"/>
            <p:nvPr/>
          </p:nvSpPr>
          <p:spPr>
            <a:xfrm rot="1120796">
              <a:off x="7199342" y="2191522"/>
              <a:ext cx="662222" cy="338554"/>
            </a:xfrm>
            <a:prstGeom prst="rect">
              <a:avLst/>
            </a:prstGeom>
            <a:solidFill>
              <a:schemeClr val="bg1"/>
            </a:solidFill>
          </p:spPr>
          <p:txBody>
            <a:bodyPr wrap="square" rtlCol="0">
              <a:spAutoFit/>
            </a:bodyPr>
            <a:lstStyle/>
            <a:p>
              <a:r>
                <a:rPr lang="en-US" sz="1600" dirty="0"/>
                <a:t>0.83</a:t>
              </a:r>
            </a:p>
          </p:txBody>
        </p:sp>
        <p:sp>
          <p:nvSpPr>
            <p:cNvPr id="33" name="TextBox 32">
              <a:extLst>
                <a:ext uri="{FF2B5EF4-FFF2-40B4-BE49-F238E27FC236}">
                  <a16:creationId xmlns:a16="http://schemas.microsoft.com/office/drawing/2014/main" id="{1B04D46C-1F95-4E84-AA52-D67B316C9294}"/>
                </a:ext>
              </a:extLst>
            </p:cNvPr>
            <p:cNvSpPr txBox="1"/>
            <p:nvPr/>
          </p:nvSpPr>
          <p:spPr>
            <a:xfrm rot="20091362">
              <a:off x="3731720" y="1930688"/>
              <a:ext cx="662222" cy="338554"/>
            </a:xfrm>
            <a:prstGeom prst="rect">
              <a:avLst/>
            </a:prstGeom>
            <a:solidFill>
              <a:schemeClr val="bg1"/>
            </a:solidFill>
          </p:spPr>
          <p:txBody>
            <a:bodyPr wrap="square" rtlCol="0">
              <a:spAutoFit/>
            </a:bodyPr>
            <a:lstStyle/>
            <a:p>
              <a:r>
                <a:rPr lang="en-US" sz="1600" dirty="0"/>
                <a:t>0.91</a:t>
              </a:r>
            </a:p>
          </p:txBody>
        </p:sp>
        <p:grpSp>
          <p:nvGrpSpPr>
            <p:cNvPr id="2" name="Group 1">
              <a:extLst>
                <a:ext uri="{FF2B5EF4-FFF2-40B4-BE49-F238E27FC236}">
                  <a16:creationId xmlns:a16="http://schemas.microsoft.com/office/drawing/2014/main" id="{09C33416-FC23-40AF-83C8-05C5185895DA}"/>
                </a:ext>
              </a:extLst>
            </p:cNvPr>
            <p:cNvGrpSpPr/>
            <p:nvPr/>
          </p:nvGrpSpPr>
          <p:grpSpPr>
            <a:xfrm>
              <a:off x="1215687" y="379861"/>
              <a:ext cx="10087149" cy="5295507"/>
              <a:chOff x="1221297" y="413520"/>
              <a:chExt cx="10087149" cy="5295507"/>
            </a:xfrm>
          </p:grpSpPr>
          <p:grpSp>
            <p:nvGrpSpPr>
              <p:cNvPr id="4" name="Group 3">
                <a:extLst>
                  <a:ext uri="{FF2B5EF4-FFF2-40B4-BE49-F238E27FC236}">
                    <a16:creationId xmlns:a16="http://schemas.microsoft.com/office/drawing/2014/main" id="{BCB2859E-AD69-4CC3-84F3-F5F064F801B8}"/>
                  </a:ext>
                </a:extLst>
              </p:cNvPr>
              <p:cNvGrpSpPr/>
              <p:nvPr/>
            </p:nvGrpSpPr>
            <p:grpSpPr>
              <a:xfrm>
                <a:off x="1221297" y="413520"/>
                <a:ext cx="10087149" cy="5295507"/>
                <a:chOff x="1221297" y="413520"/>
                <a:chExt cx="10087149" cy="5295507"/>
              </a:xfrm>
            </p:grpSpPr>
            <p:sp>
              <p:nvSpPr>
                <p:cNvPr id="75" name="TextBox 74">
                  <a:extLst>
                    <a:ext uri="{FF2B5EF4-FFF2-40B4-BE49-F238E27FC236}">
                      <a16:creationId xmlns:a16="http://schemas.microsoft.com/office/drawing/2014/main" id="{8476C0E1-3244-453B-A89F-785DB80957F9}"/>
                    </a:ext>
                  </a:extLst>
                </p:cNvPr>
                <p:cNvSpPr txBox="1"/>
                <p:nvPr/>
              </p:nvSpPr>
              <p:spPr>
                <a:xfrm>
                  <a:off x="1221297" y="3819829"/>
                  <a:ext cx="964280" cy="338554"/>
                </a:xfrm>
                <a:prstGeom prst="rect">
                  <a:avLst/>
                </a:prstGeom>
                <a:solidFill>
                  <a:schemeClr val="bg1"/>
                </a:solidFill>
              </p:spPr>
              <p:txBody>
                <a:bodyPr wrap="square" rtlCol="0">
                  <a:spAutoFit/>
                </a:bodyPr>
                <a:lstStyle/>
                <a:p>
                  <a:r>
                    <a:rPr lang="en-US" sz="1600" dirty="0"/>
                    <a:t>R</a:t>
                  </a:r>
                  <a:r>
                    <a:rPr lang="en-US" sz="1600" baseline="30000" dirty="0"/>
                    <a:t>2</a:t>
                  </a:r>
                  <a:r>
                    <a:rPr lang="en-US" sz="1600" dirty="0"/>
                    <a:t>=0.70</a:t>
                  </a:r>
                </a:p>
              </p:txBody>
            </p:sp>
            <p:sp>
              <p:nvSpPr>
                <p:cNvPr id="71" name="TextBox 70">
                  <a:extLst>
                    <a:ext uri="{FF2B5EF4-FFF2-40B4-BE49-F238E27FC236}">
                      <a16:creationId xmlns:a16="http://schemas.microsoft.com/office/drawing/2014/main" id="{9521DC56-2995-4805-A4A0-D22727EB415E}"/>
                    </a:ext>
                  </a:extLst>
                </p:cNvPr>
                <p:cNvSpPr txBox="1"/>
                <p:nvPr/>
              </p:nvSpPr>
              <p:spPr>
                <a:xfrm>
                  <a:off x="6426770" y="5370473"/>
                  <a:ext cx="964280" cy="338554"/>
                </a:xfrm>
                <a:prstGeom prst="rect">
                  <a:avLst/>
                </a:prstGeom>
                <a:solidFill>
                  <a:schemeClr val="bg1"/>
                </a:solidFill>
              </p:spPr>
              <p:txBody>
                <a:bodyPr wrap="square" rtlCol="0">
                  <a:spAutoFit/>
                </a:bodyPr>
                <a:lstStyle/>
                <a:p>
                  <a:r>
                    <a:rPr lang="en-US" sz="1600" dirty="0"/>
                    <a:t>R</a:t>
                  </a:r>
                  <a:r>
                    <a:rPr lang="en-US" sz="1600" baseline="30000" dirty="0"/>
                    <a:t>2</a:t>
                  </a:r>
                  <a:r>
                    <a:rPr lang="en-US" sz="1600" dirty="0"/>
                    <a:t>=0.09</a:t>
                  </a:r>
                </a:p>
              </p:txBody>
            </p:sp>
            <p:sp>
              <p:nvSpPr>
                <p:cNvPr id="72" name="TextBox 71">
                  <a:extLst>
                    <a:ext uri="{FF2B5EF4-FFF2-40B4-BE49-F238E27FC236}">
                      <a16:creationId xmlns:a16="http://schemas.microsoft.com/office/drawing/2014/main" id="{E1FECDD7-ED46-421A-92D4-E62F1A723C0C}"/>
                    </a:ext>
                  </a:extLst>
                </p:cNvPr>
                <p:cNvSpPr txBox="1"/>
                <p:nvPr/>
              </p:nvSpPr>
              <p:spPr>
                <a:xfrm>
                  <a:off x="4326060" y="5358474"/>
                  <a:ext cx="964280" cy="338554"/>
                </a:xfrm>
                <a:prstGeom prst="rect">
                  <a:avLst/>
                </a:prstGeom>
                <a:solidFill>
                  <a:schemeClr val="bg1"/>
                </a:solidFill>
              </p:spPr>
              <p:txBody>
                <a:bodyPr wrap="square" rtlCol="0">
                  <a:spAutoFit/>
                </a:bodyPr>
                <a:lstStyle/>
                <a:p>
                  <a:r>
                    <a:rPr lang="en-US" sz="1600" dirty="0"/>
                    <a:t>R</a:t>
                  </a:r>
                  <a:r>
                    <a:rPr lang="en-US" sz="1600" baseline="30000" dirty="0"/>
                    <a:t>2</a:t>
                  </a:r>
                  <a:r>
                    <a:rPr lang="en-US" sz="1600" dirty="0"/>
                    <a:t>=0.14</a:t>
                  </a:r>
                </a:p>
              </p:txBody>
            </p:sp>
            <p:sp>
              <p:nvSpPr>
                <p:cNvPr id="77" name="TextBox 76">
                  <a:extLst>
                    <a:ext uri="{FF2B5EF4-FFF2-40B4-BE49-F238E27FC236}">
                      <a16:creationId xmlns:a16="http://schemas.microsoft.com/office/drawing/2014/main" id="{9BDB5401-9162-4224-AA31-BF568269EF66}"/>
                    </a:ext>
                  </a:extLst>
                </p:cNvPr>
                <p:cNvSpPr txBox="1"/>
                <p:nvPr/>
              </p:nvSpPr>
              <p:spPr>
                <a:xfrm>
                  <a:off x="10344166" y="4236376"/>
                  <a:ext cx="964280" cy="338554"/>
                </a:xfrm>
                <a:prstGeom prst="rect">
                  <a:avLst/>
                </a:prstGeom>
                <a:solidFill>
                  <a:schemeClr val="bg1"/>
                </a:solidFill>
              </p:spPr>
              <p:txBody>
                <a:bodyPr wrap="square" rtlCol="0">
                  <a:spAutoFit/>
                </a:bodyPr>
                <a:lstStyle/>
                <a:p>
                  <a:r>
                    <a:rPr lang="en-US" sz="1600" dirty="0"/>
                    <a:t>R</a:t>
                  </a:r>
                  <a:r>
                    <a:rPr lang="en-US" sz="1600" baseline="30000" dirty="0"/>
                    <a:t>2</a:t>
                  </a:r>
                  <a:r>
                    <a:rPr lang="en-US" sz="1600" dirty="0"/>
                    <a:t>=0.71</a:t>
                  </a:r>
                </a:p>
              </p:txBody>
            </p:sp>
            <p:grpSp>
              <p:nvGrpSpPr>
                <p:cNvPr id="179" name="Group 178">
                  <a:extLst>
                    <a:ext uri="{FF2B5EF4-FFF2-40B4-BE49-F238E27FC236}">
                      <a16:creationId xmlns:a16="http://schemas.microsoft.com/office/drawing/2014/main" id="{F41B6587-879D-4666-9374-6382C778C72F}"/>
                    </a:ext>
                  </a:extLst>
                </p:cNvPr>
                <p:cNvGrpSpPr/>
                <p:nvPr/>
              </p:nvGrpSpPr>
              <p:grpSpPr>
                <a:xfrm>
                  <a:off x="1429199" y="413520"/>
                  <a:ext cx="9685561" cy="5224383"/>
                  <a:chOff x="1429199" y="413520"/>
                  <a:chExt cx="9685561" cy="5224383"/>
                </a:xfrm>
              </p:grpSpPr>
              <p:grpSp>
                <p:nvGrpSpPr>
                  <p:cNvPr id="45" name="Group 44">
                    <a:extLst>
                      <a:ext uri="{FF2B5EF4-FFF2-40B4-BE49-F238E27FC236}">
                        <a16:creationId xmlns:a16="http://schemas.microsoft.com/office/drawing/2014/main" id="{50FC6278-26E9-410D-A46F-B62589206249}"/>
                      </a:ext>
                    </a:extLst>
                  </p:cNvPr>
                  <p:cNvGrpSpPr/>
                  <p:nvPr/>
                </p:nvGrpSpPr>
                <p:grpSpPr>
                  <a:xfrm>
                    <a:off x="1429199" y="413520"/>
                    <a:ext cx="8305301" cy="4840927"/>
                    <a:chOff x="1019767" y="99619"/>
                    <a:chExt cx="8305301" cy="4840927"/>
                  </a:xfrm>
                </p:grpSpPr>
                <p:grpSp>
                  <p:nvGrpSpPr>
                    <p:cNvPr id="24" name="Group 23">
                      <a:extLst>
                        <a:ext uri="{FF2B5EF4-FFF2-40B4-BE49-F238E27FC236}">
                          <a16:creationId xmlns:a16="http://schemas.microsoft.com/office/drawing/2014/main" id="{290D7851-1735-45C7-ACA2-8125FCFADF55}"/>
                        </a:ext>
                      </a:extLst>
                    </p:cNvPr>
                    <p:cNvGrpSpPr/>
                    <p:nvPr/>
                  </p:nvGrpSpPr>
                  <p:grpSpPr>
                    <a:xfrm>
                      <a:off x="1019767" y="99619"/>
                      <a:ext cx="8305301" cy="4840927"/>
                      <a:chOff x="1044343" y="112860"/>
                      <a:chExt cx="8305301" cy="4840927"/>
                    </a:xfrm>
                  </p:grpSpPr>
                  <p:grpSp>
                    <p:nvGrpSpPr>
                      <p:cNvPr id="101" name="Group 100">
                        <a:extLst>
                          <a:ext uri="{FF2B5EF4-FFF2-40B4-BE49-F238E27FC236}">
                            <a16:creationId xmlns:a16="http://schemas.microsoft.com/office/drawing/2014/main" id="{2F55BF20-C698-44BB-87C4-F5822568F7C6}"/>
                          </a:ext>
                        </a:extLst>
                      </p:cNvPr>
                      <p:cNvGrpSpPr/>
                      <p:nvPr/>
                    </p:nvGrpSpPr>
                    <p:grpSpPr>
                      <a:xfrm>
                        <a:off x="1641821" y="1474907"/>
                        <a:ext cx="7707823" cy="3478880"/>
                        <a:chOff x="1470857" y="2167031"/>
                        <a:chExt cx="7707823" cy="3478880"/>
                      </a:xfrm>
                    </p:grpSpPr>
                    <p:grpSp>
                      <p:nvGrpSpPr>
                        <p:cNvPr id="56" name="Group 55">
                          <a:extLst>
                            <a:ext uri="{FF2B5EF4-FFF2-40B4-BE49-F238E27FC236}">
                              <a16:creationId xmlns:a16="http://schemas.microsoft.com/office/drawing/2014/main" id="{B4E62BCA-9B7F-46D5-8424-A91934FC5660}"/>
                            </a:ext>
                          </a:extLst>
                        </p:cNvPr>
                        <p:cNvGrpSpPr/>
                        <p:nvPr/>
                      </p:nvGrpSpPr>
                      <p:grpSpPr>
                        <a:xfrm>
                          <a:off x="1470857" y="2167031"/>
                          <a:ext cx="5072625" cy="3478880"/>
                          <a:chOff x="1470857" y="2167031"/>
                          <a:chExt cx="5072625" cy="3478880"/>
                        </a:xfrm>
                      </p:grpSpPr>
                      <p:cxnSp>
                        <p:nvCxnSpPr>
                          <p:cNvPr id="38" name="Straight Arrow Connector 37">
                            <a:extLst>
                              <a:ext uri="{FF2B5EF4-FFF2-40B4-BE49-F238E27FC236}">
                                <a16:creationId xmlns:a16="http://schemas.microsoft.com/office/drawing/2014/main" id="{9779BE41-E2C3-493F-9281-21CC3300AB4C}"/>
                              </a:ext>
                            </a:extLst>
                          </p:cNvPr>
                          <p:cNvCxnSpPr>
                            <a:cxnSpLocks/>
                          </p:cNvCxnSpPr>
                          <p:nvPr/>
                        </p:nvCxnSpPr>
                        <p:spPr>
                          <a:xfrm>
                            <a:off x="1470857" y="4211295"/>
                            <a:ext cx="3646842" cy="1434616"/>
                          </a:xfrm>
                          <a:prstGeom prst="straightConnector1">
                            <a:avLst/>
                          </a:prstGeom>
                          <a:ln w="127000">
                            <a:solidFill>
                              <a:srgbClr val="FF0000"/>
                            </a:solidFill>
                            <a:prstDash val="solid"/>
                            <a:tailEnd type="triangle"/>
                          </a:ln>
                        </p:spPr>
                        <p:style>
                          <a:lnRef idx="1">
                            <a:schemeClr val="dk1"/>
                          </a:lnRef>
                          <a:fillRef idx="0">
                            <a:schemeClr val="dk1"/>
                          </a:fillRef>
                          <a:effectRef idx="0">
                            <a:schemeClr val="dk1"/>
                          </a:effectRef>
                          <a:fontRef idx="minor">
                            <a:schemeClr val="tx1"/>
                          </a:fontRef>
                        </p:style>
                      </p:cxnSp>
                      <p:cxnSp>
                        <p:nvCxnSpPr>
                          <p:cNvPr id="40" name="Straight Arrow Connector 39">
                            <a:extLst>
                              <a:ext uri="{FF2B5EF4-FFF2-40B4-BE49-F238E27FC236}">
                                <a16:creationId xmlns:a16="http://schemas.microsoft.com/office/drawing/2014/main" id="{54459FE6-9004-4E38-AA18-DB13F4F6B324}"/>
                              </a:ext>
                            </a:extLst>
                          </p:cNvPr>
                          <p:cNvCxnSpPr>
                            <a:cxnSpLocks/>
                          </p:cNvCxnSpPr>
                          <p:nvPr/>
                        </p:nvCxnSpPr>
                        <p:spPr>
                          <a:xfrm flipH="1">
                            <a:off x="3528994" y="2167031"/>
                            <a:ext cx="3014488" cy="3478880"/>
                          </a:xfrm>
                          <a:prstGeom prst="straightConnector1">
                            <a:avLst/>
                          </a:prstGeom>
                          <a:ln w="63500">
                            <a:solidFill>
                              <a:schemeClr val="tx1"/>
                            </a:solidFill>
                            <a:prstDash val="solid"/>
                            <a:tailEnd type="triangle"/>
                          </a:ln>
                        </p:spPr>
                        <p:style>
                          <a:lnRef idx="1">
                            <a:schemeClr val="dk1"/>
                          </a:lnRef>
                          <a:fillRef idx="0">
                            <a:schemeClr val="dk1"/>
                          </a:fillRef>
                          <a:effectRef idx="0">
                            <a:schemeClr val="dk1"/>
                          </a:effectRef>
                          <a:fontRef idx="minor">
                            <a:schemeClr val="tx1"/>
                          </a:fontRef>
                        </p:style>
                      </p:cxnSp>
                    </p:grpSp>
                    <p:cxnSp>
                      <p:nvCxnSpPr>
                        <p:cNvPr id="80" name="Straight Arrow Connector 79">
                          <a:extLst>
                            <a:ext uri="{FF2B5EF4-FFF2-40B4-BE49-F238E27FC236}">
                              <a16:creationId xmlns:a16="http://schemas.microsoft.com/office/drawing/2014/main" id="{D3287750-80F4-4E52-8AAD-8466A16BC1A2}"/>
                            </a:ext>
                          </a:extLst>
                        </p:cNvPr>
                        <p:cNvCxnSpPr>
                          <a:cxnSpLocks/>
                        </p:cNvCxnSpPr>
                        <p:nvPr/>
                      </p:nvCxnSpPr>
                      <p:spPr>
                        <a:xfrm>
                          <a:off x="4721068" y="2182346"/>
                          <a:ext cx="4457612" cy="1566327"/>
                        </a:xfrm>
                        <a:prstGeom prst="straightConnector1">
                          <a:avLst/>
                        </a:prstGeom>
                        <a:ln w="127000">
                          <a:solidFill>
                            <a:schemeClr val="tx1"/>
                          </a:solidFill>
                          <a:tailEnd type="triangle"/>
                        </a:ln>
                      </p:spPr>
                      <p:style>
                        <a:lnRef idx="1">
                          <a:schemeClr val="dk1"/>
                        </a:lnRef>
                        <a:fillRef idx="0">
                          <a:schemeClr val="dk1"/>
                        </a:fillRef>
                        <a:effectRef idx="0">
                          <a:schemeClr val="dk1"/>
                        </a:effectRef>
                        <a:fontRef idx="minor">
                          <a:schemeClr val="tx1"/>
                        </a:fontRef>
                      </p:style>
                    </p:cxnSp>
                  </p:grpSp>
                  <p:sp>
                    <p:nvSpPr>
                      <p:cNvPr id="198" name="TextBox 197">
                        <a:extLst>
                          <a:ext uri="{FF2B5EF4-FFF2-40B4-BE49-F238E27FC236}">
                            <a16:creationId xmlns:a16="http://schemas.microsoft.com/office/drawing/2014/main" id="{696DB69C-B6CD-4ED1-B197-A5DC79849158}"/>
                          </a:ext>
                        </a:extLst>
                      </p:cNvPr>
                      <p:cNvSpPr txBox="1"/>
                      <p:nvPr/>
                    </p:nvSpPr>
                    <p:spPr>
                      <a:xfrm>
                        <a:off x="1044343" y="112860"/>
                        <a:ext cx="5383067" cy="461665"/>
                      </a:xfrm>
                      <a:prstGeom prst="rect">
                        <a:avLst/>
                      </a:prstGeom>
                      <a:noFill/>
                    </p:spPr>
                    <p:txBody>
                      <a:bodyPr wrap="square" rtlCol="0">
                        <a:spAutoFit/>
                      </a:bodyPr>
                      <a:lstStyle/>
                      <a:p>
                        <a:r>
                          <a:rPr lang="en-US" sz="2400" b="1" dirty="0"/>
                          <a:t>c.   </a:t>
                        </a:r>
                        <a:r>
                          <a:rPr lang="en-US" sz="2400" b="1" i="1" dirty="0"/>
                          <a:t>Lasioglossum </a:t>
                        </a:r>
                        <a:r>
                          <a:rPr lang="en-US" sz="2400" b="1" dirty="0"/>
                          <a:t>spp.</a:t>
                        </a:r>
                      </a:p>
                    </p:txBody>
                  </p:sp>
                </p:grpSp>
                <p:cxnSp>
                  <p:nvCxnSpPr>
                    <p:cNvPr id="83" name="Straight Arrow Connector 82">
                      <a:extLst>
                        <a:ext uri="{FF2B5EF4-FFF2-40B4-BE49-F238E27FC236}">
                          <a16:creationId xmlns:a16="http://schemas.microsoft.com/office/drawing/2014/main" id="{C6A1473C-B7C1-4BF4-9061-77963ACD9F7B}"/>
                        </a:ext>
                      </a:extLst>
                    </p:cNvPr>
                    <p:cNvCxnSpPr>
                      <a:cxnSpLocks/>
                    </p:cNvCxnSpPr>
                    <p:nvPr/>
                  </p:nvCxnSpPr>
                  <p:spPr>
                    <a:xfrm flipH="1">
                      <a:off x="1926509" y="1480621"/>
                      <a:ext cx="2908292" cy="1359596"/>
                    </a:xfrm>
                    <a:prstGeom prst="straightConnector1">
                      <a:avLst/>
                    </a:prstGeom>
                    <a:ln w="127000">
                      <a:solidFill>
                        <a:schemeClr val="tx1"/>
                      </a:solidFill>
                      <a:tailEnd type="triangle"/>
                    </a:ln>
                  </p:spPr>
                  <p:style>
                    <a:lnRef idx="1">
                      <a:schemeClr val="dk1"/>
                    </a:lnRef>
                    <a:fillRef idx="0">
                      <a:schemeClr val="dk1"/>
                    </a:fillRef>
                    <a:effectRef idx="0">
                      <a:schemeClr val="dk1"/>
                    </a:effectRef>
                    <a:fontRef idx="minor">
                      <a:schemeClr val="tx1"/>
                    </a:fontRef>
                  </p:style>
                </p:cxnSp>
              </p:grpSp>
              <p:sp>
                <p:nvSpPr>
                  <p:cNvPr id="193" name="TextBox 192">
                    <a:extLst>
                      <a:ext uri="{FF2B5EF4-FFF2-40B4-BE49-F238E27FC236}">
                        <a16:creationId xmlns:a16="http://schemas.microsoft.com/office/drawing/2014/main" id="{C3A3793F-76B8-44EC-931B-AB082E8ADC5D}"/>
                      </a:ext>
                    </a:extLst>
                  </p:cNvPr>
                  <p:cNvSpPr txBox="1"/>
                  <p:nvPr/>
                </p:nvSpPr>
                <p:spPr>
                  <a:xfrm>
                    <a:off x="6501824" y="1129236"/>
                    <a:ext cx="1194955" cy="646331"/>
                  </a:xfrm>
                  <a:prstGeom prst="rect">
                    <a:avLst/>
                  </a:prstGeom>
                  <a:solidFill>
                    <a:schemeClr val="bg1"/>
                  </a:solidFill>
                  <a:ln w="19050">
                    <a:solidFill>
                      <a:schemeClr val="tx1"/>
                    </a:solidFill>
                  </a:ln>
                </p:spPr>
                <p:txBody>
                  <a:bodyPr wrap="square" rtlCol="0">
                    <a:spAutoFit/>
                  </a:bodyPr>
                  <a:lstStyle/>
                  <a:p>
                    <a:pPr algn="ctr"/>
                    <a:r>
                      <a:rPr lang="en-US" dirty="0"/>
                      <a:t>Floral Richness</a:t>
                    </a:r>
                  </a:p>
                </p:txBody>
              </p:sp>
              <p:sp>
                <p:nvSpPr>
                  <p:cNvPr id="194" name="TextBox 193">
                    <a:extLst>
                      <a:ext uri="{FF2B5EF4-FFF2-40B4-BE49-F238E27FC236}">
                        <a16:creationId xmlns:a16="http://schemas.microsoft.com/office/drawing/2014/main" id="{CCA391C0-3B2E-496C-86B8-A13E09D0B1B2}"/>
                      </a:ext>
                    </a:extLst>
                  </p:cNvPr>
                  <p:cNvSpPr txBox="1"/>
                  <p:nvPr/>
                </p:nvSpPr>
                <p:spPr>
                  <a:xfrm>
                    <a:off x="8391916" y="1129576"/>
                    <a:ext cx="1194955" cy="646331"/>
                  </a:xfrm>
                  <a:prstGeom prst="rect">
                    <a:avLst/>
                  </a:prstGeom>
                  <a:solidFill>
                    <a:schemeClr val="bg1"/>
                  </a:solidFill>
                  <a:ln w="19050">
                    <a:solidFill>
                      <a:schemeClr val="tx1"/>
                    </a:solidFill>
                  </a:ln>
                </p:spPr>
                <p:txBody>
                  <a:bodyPr wrap="square" rtlCol="0">
                    <a:spAutoFit/>
                  </a:bodyPr>
                  <a:lstStyle/>
                  <a:p>
                    <a:pPr algn="ctr"/>
                    <a:r>
                      <a:rPr lang="en-US" dirty="0"/>
                      <a:t>Floral Density</a:t>
                    </a:r>
                  </a:p>
                </p:txBody>
              </p:sp>
              <p:sp>
                <p:nvSpPr>
                  <p:cNvPr id="195" name="TextBox 194">
                    <a:extLst>
                      <a:ext uri="{FF2B5EF4-FFF2-40B4-BE49-F238E27FC236}">
                        <a16:creationId xmlns:a16="http://schemas.microsoft.com/office/drawing/2014/main" id="{F4E2C213-4BEA-46EC-B00B-A6971E65BE9C}"/>
                      </a:ext>
                    </a:extLst>
                  </p:cNvPr>
                  <p:cNvSpPr txBox="1"/>
                  <p:nvPr/>
                </p:nvSpPr>
                <p:spPr>
                  <a:xfrm>
                    <a:off x="4679410" y="1144550"/>
                    <a:ext cx="1194955" cy="646331"/>
                  </a:xfrm>
                  <a:prstGeom prst="rect">
                    <a:avLst/>
                  </a:prstGeom>
                  <a:solidFill>
                    <a:schemeClr val="bg1"/>
                  </a:solidFill>
                  <a:ln w="19050">
                    <a:solidFill>
                      <a:schemeClr val="tx1"/>
                    </a:solidFill>
                  </a:ln>
                </p:spPr>
                <p:txBody>
                  <a:bodyPr wrap="square" rtlCol="0">
                    <a:spAutoFit/>
                  </a:bodyPr>
                  <a:lstStyle/>
                  <a:p>
                    <a:pPr algn="ctr"/>
                    <a:r>
                      <a:rPr lang="en-US" dirty="0"/>
                      <a:t>Natural Area</a:t>
                    </a:r>
                  </a:p>
                </p:txBody>
              </p:sp>
              <p:sp>
                <p:nvSpPr>
                  <p:cNvPr id="199" name="TextBox 198">
                    <a:extLst>
                      <a:ext uri="{FF2B5EF4-FFF2-40B4-BE49-F238E27FC236}">
                        <a16:creationId xmlns:a16="http://schemas.microsoft.com/office/drawing/2014/main" id="{DB1382EC-AAEB-4DF8-A570-DF0A509187BE}"/>
                      </a:ext>
                    </a:extLst>
                  </p:cNvPr>
                  <p:cNvSpPr txBox="1"/>
                  <p:nvPr/>
                </p:nvSpPr>
                <p:spPr>
                  <a:xfrm>
                    <a:off x="9734500" y="3313046"/>
                    <a:ext cx="1380260" cy="923330"/>
                  </a:xfrm>
                  <a:prstGeom prst="rect">
                    <a:avLst/>
                  </a:prstGeom>
                  <a:solidFill>
                    <a:schemeClr val="bg1"/>
                  </a:solidFill>
                  <a:ln w="19050">
                    <a:solidFill>
                      <a:schemeClr val="tx1"/>
                    </a:solidFill>
                  </a:ln>
                </p:spPr>
                <p:txBody>
                  <a:bodyPr wrap="square" rtlCol="0">
                    <a:spAutoFit/>
                  </a:bodyPr>
                  <a:lstStyle/>
                  <a:p>
                    <a:pPr algn="ctr"/>
                    <a:r>
                      <a:rPr lang="en-US" i="1" dirty="0"/>
                      <a:t>Apis</a:t>
                    </a:r>
                    <a:r>
                      <a:rPr lang="en-US" dirty="0"/>
                      <a:t> + </a:t>
                    </a:r>
                    <a:r>
                      <a:rPr lang="en-US" i="1" dirty="0"/>
                      <a:t>Bombus</a:t>
                    </a:r>
                    <a:r>
                      <a:rPr lang="en-US" dirty="0"/>
                      <a:t> Abundance</a:t>
                    </a:r>
                  </a:p>
                </p:txBody>
              </p:sp>
              <p:sp>
                <p:nvSpPr>
                  <p:cNvPr id="201" name="TextBox 200">
                    <a:extLst>
                      <a:ext uri="{FF2B5EF4-FFF2-40B4-BE49-F238E27FC236}">
                        <a16:creationId xmlns:a16="http://schemas.microsoft.com/office/drawing/2014/main" id="{F802DADE-3EC8-4457-860E-15285132487C}"/>
                      </a:ext>
                    </a:extLst>
                  </p:cNvPr>
                  <p:cNvSpPr txBox="1"/>
                  <p:nvPr/>
                </p:nvSpPr>
                <p:spPr>
                  <a:xfrm>
                    <a:off x="3569184" y="5262922"/>
                    <a:ext cx="805296" cy="369332"/>
                  </a:xfrm>
                  <a:prstGeom prst="rect">
                    <a:avLst/>
                  </a:prstGeom>
                  <a:noFill/>
                  <a:ln w="19050">
                    <a:solidFill>
                      <a:schemeClr val="tx1"/>
                    </a:solidFill>
                  </a:ln>
                </p:spPr>
                <p:txBody>
                  <a:bodyPr wrap="square" rtlCol="0">
                    <a:spAutoFit/>
                  </a:bodyPr>
                  <a:lstStyle/>
                  <a:p>
                    <a:pPr algn="ctr"/>
                    <a:r>
                      <a:rPr lang="en-US" dirty="0"/>
                      <a:t>DWV</a:t>
                    </a:r>
                  </a:p>
                </p:txBody>
              </p:sp>
              <p:sp>
                <p:nvSpPr>
                  <p:cNvPr id="202" name="TextBox 201">
                    <a:extLst>
                      <a:ext uri="{FF2B5EF4-FFF2-40B4-BE49-F238E27FC236}">
                        <a16:creationId xmlns:a16="http://schemas.microsoft.com/office/drawing/2014/main" id="{A8772DD1-DFB6-4077-9E42-78CAFB0E4C20}"/>
                      </a:ext>
                    </a:extLst>
                  </p:cNvPr>
                  <p:cNvSpPr txBox="1"/>
                  <p:nvPr/>
                </p:nvSpPr>
                <p:spPr>
                  <a:xfrm>
                    <a:off x="5651694" y="5268571"/>
                    <a:ext cx="805296" cy="369332"/>
                  </a:xfrm>
                  <a:prstGeom prst="rect">
                    <a:avLst/>
                  </a:prstGeom>
                  <a:noFill/>
                  <a:ln w="19050">
                    <a:solidFill>
                      <a:schemeClr val="tx1"/>
                    </a:solidFill>
                  </a:ln>
                </p:spPr>
                <p:txBody>
                  <a:bodyPr wrap="square" rtlCol="0">
                    <a:spAutoFit/>
                  </a:bodyPr>
                  <a:lstStyle/>
                  <a:p>
                    <a:pPr algn="ctr"/>
                    <a:r>
                      <a:rPr lang="en-US" dirty="0"/>
                      <a:t>BQCV</a:t>
                    </a:r>
                  </a:p>
                </p:txBody>
              </p:sp>
            </p:grpSp>
          </p:grpSp>
          <p:cxnSp>
            <p:nvCxnSpPr>
              <p:cNvPr id="42" name="Straight Arrow Connector 41">
                <a:extLst>
                  <a:ext uri="{FF2B5EF4-FFF2-40B4-BE49-F238E27FC236}">
                    <a16:creationId xmlns:a16="http://schemas.microsoft.com/office/drawing/2014/main" id="{993FFCA4-C556-4F66-A262-D3F8233153DF}"/>
                  </a:ext>
                </a:extLst>
              </p:cNvPr>
              <p:cNvCxnSpPr>
                <a:cxnSpLocks/>
              </p:cNvCxnSpPr>
              <p:nvPr/>
            </p:nvCxnSpPr>
            <p:spPr>
              <a:xfrm>
                <a:off x="2026677" y="3819830"/>
                <a:ext cx="1833156" cy="1434617"/>
              </a:xfrm>
              <a:prstGeom prst="straightConnector1">
                <a:avLst/>
              </a:prstGeom>
              <a:ln w="63500">
                <a:solidFill>
                  <a:srgbClr val="FF0000"/>
                </a:solidFill>
                <a:prstDash val="solid"/>
                <a:tailEnd type="triangle"/>
              </a:ln>
            </p:spPr>
            <p:style>
              <a:lnRef idx="1">
                <a:schemeClr val="dk1"/>
              </a:lnRef>
              <a:fillRef idx="0">
                <a:schemeClr val="dk1"/>
              </a:fillRef>
              <a:effectRef idx="0">
                <a:schemeClr val="dk1"/>
              </a:effectRef>
              <a:fontRef idx="minor">
                <a:schemeClr val="tx1"/>
              </a:fontRef>
            </p:style>
          </p:cxnSp>
          <p:sp>
            <p:nvSpPr>
              <p:cNvPr id="46" name="TextBox 45">
                <a:extLst>
                  <a:ext uri="{FF2B5EF4-FFF2-40B4-BE49-F238E27FC236}">
                    <a16:creationId xmlns:a16="http://schemas.microsoft.com/office/drawing/2014/main" id="{CB1C3F68-E96C-406B-9476-B259A2A43750}"/>
                  </a:ext>
                </a:extLst>
              </p:cNvPr>
              <p:cNvSpPr txBox="1"/>
              <p:nvPr/>
            </p:nvSpPr>
            <p:spPr>
              <a:xfrm>
                <a:off x="2842419" y="1150200"/>
                <a:ext cx="1194955" cy="646331"/>
              </a:xfrm>
              <a:prstGeom prst="rect">
                <a:avLst/>
              </a:prstGeom>
              <a:solidFill>
                <a:schemeClr val="bg1"/>
              </a:solidFill>
              <a:ln w="19050">
                <a:solidFill>
                  <a:schemeClr val="tx1"/>
                </a:solidFill>
              </a:ln>
            </p:spPr>
            <p:txBody>
              <a:bodyPr wrap="square" rtlCol="0">
                <a:spAutoFit/>
              </a:bodyPr>
              <a:lstStyle/>
              <a:p>
                <a:pPr algn="ctr"/>
                <a:r>
                  <a:rPr lang="en-US" dirty="0"/>
                  <a:t>Landscape Richness</a:t>
                </a:r>
              </a:p>
            </p:txBody>
          </p:sp>
          <p:sp>
            <p:nvSpPr>
              <p:cNvPr id="47" name="TextBox 46">
                <a:extLst>
                  <a:ext uri="{FF2B5EF4-FFF2-40B4-BE49-F238E27FC236}">
                    <a16:creationId xmlns:a16="http://schemas.microsoft.com/office/drawing/2014/main" id="{06AAA715-C73A-42AE-9D46-439C8FEFE56C}"/>
                  </a:ext>
                </a:extLst>
              </p:cNvPr>
              <p:cNvSpPr txBox="1"/>
              <p:nvPr/>
            </p:nvSpPr>
            <p:spPr>
              <a:xfrm>
                <a:off x="1429199" y="3175593"/>
                <a:ext cx="1194955" cy="644237"/>
              </a:xfrm>
              <a:prstGeom prst="rect">
                <a:avLst/>
              </a:prstGeom>
              <a:solidFill>
                <a:schemeClr val="bg1"/>
              </a:solidFill>
              <a:ln w="19050">
                <a:solidFill>
                  <a:schemeClr val="tx1"/>
                </a:solidFill>
              </a:ln>
            </p:spPr>
            <p:txBody>
              <a:bodyPr wrap="square" rtlCol="0">
                <a:spAutoFit/>
              </a:bodyPr>
              <a:lstStyle/>
              <a:p>
                <a:pPr algn="ctr"/>
                <a:r>
                  <a:rPr lang="en-US" dirty="0"/>
                  <a:t>Species Richness</a:t>
                </a:r>
              </a:p>
            </p:txBody>
          </p:sp>
        </p:grpSp>
        <p:cxnSp>
          <p:nvCxnSpPr>
            <p:cNvPr id="34" name="Straight Arrow Connector 33">
              <a:extLst>
                <a:ext uri="{FF2B5EF4-FFF2-40B4-BE49-F238E27FC236}">
                  <a16:creationId xmlns:a16="http://schemas.microsoft.com/office/drawing/2014/main" id="{727BD25A-965E-4F95-93C2-06179A55C9EF}"/>
                </a:ext>
              </a:extLst>
            </p:cNvPr>
            <p:cNvCxnSpPr>
              <a:cxnSpLocks/>
              <a:stCxn id="46" idx="2"/>
              <a:endCxn id="201" idx="0"/>
            </p:cNvCxnSpPr>
            <p:nvPr/>
          </p:nvCxnSpPr>
          <p:spPr>
            <a:xfrm>
              <a:off x="3434287" y="1762872"/>
              <a:ext cx="531935" cy="3466391"/>
            </a:xfrm>
            <a:prstGeom prst="straightConnector1">
              <a:avLst/>
            </a:prstGeom>
            <a:ln w="63500">
              <a:solidFill>
                <a:srgbClr val="FF0000"/>
              </a:solidFill>
              <a:prstDash val="solid"/>
              <a:tailEnd type="triangle"/>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23301262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TextBox 46">
            <a:extLst>
              <a:ext uri="{FF2B5EF4-FFF2-40B4-BE49-F238E27FC236}">
                <a16:creationId xmlns:a16="http://schemas.microsoft.com/office/drawing/2014/main" id="{CBECCE5A-C0D6-4094-9EB2-F8D347C5BD4C}"/>
              </a:ext>
            </a:extLst>
          </p:cNvPr>
          <p:cNvSpPr txBox="1"/>
          <p:nvPr/>
        </p:nvSpPr>
        <p:spPr>
          <a:xfrm rot="17462016">
            <a:off x="4179878" y="3214805"/>
            <a:ext cx="661546" cy="338554"/>
          </a:xfrm>
          <a:prstGeom prst="rect">
            <a:avLst/>
          </a:prstGeom>
          <a:solidFill>
            <a:schemeClr val="bg1"/>
          </a:solidFill>
        </p:spPr>
        <p:txBody>
          <a:bodyPr wrap="square" rtlCol="0">
            <a:spAutoFit/>
          </a:bodyPr>
          <a:lstStyle/>
          <a:p>
            <a:r>
              <a:rPr lang="en-US" sz="1600" dirty="0"/>
              <a:t>0.39</a:t>
            </a:r>
          </a:p>
        </p:txBody>
      </p:sp>
      <p:sp>
        <p:nvSpPr>
          <p:cNvPr id="44" name="TextBox 43">
            <a:extLst>
              <a:ext uri="{FF2B5EF4-FFF2-40B4-BE49-F238E27FC236}">
                <a16:creationId xmlns:a16="http://schemas.microsoft.com/office/drawing/2014/main" id="{36F642BB-87F1-4D51-AF59-CA1E8E704394}"/>
              </a:ext>
            </a:extLst>
          </p:cNvPr>
          <p:cNvSpPr txBox="1"/>
          <p:nvPr/>
        </p:nvSpPr>
        <p:spPr>
          <a:xfrm rot="1120796">
            <a:off x="7199342" y="2212788"/>
            <a:ext cx="662222" cy="338554"/>
          </a:xfrm>
          <a:prstGeom prst="rect">
            <a:avLst/>
          </a:prstGeom>
          <a:solidFill>
            <a:schemeClr val="bg1"/>
          </a:solidFill>
        </p:spPr>
        <p:txBody>
          <a:bodyPr wrap="square" rtlCol="0">
            <a:spAutoFit/>
          </a:bodyPr>
          <a:lstStyle/>
          <a:p>
            <a:r>
              <a:rPr lang="en-US" sz="1600" dirty="0"/>
              <a:t>0.85</a:t>
            </a:r>
          </a:p>
        </p:txBody>
      </p:sp>
      <p:sp>
        <p:nvSpPr>
          <p:cNvPr id="46" name="TextBox 45">
            <a:extLst>
              <a:ext uri="{FF2B5EF4-FFF2-40B4-BE49-F238E27FC236}">
                <a16:creationId xmlns:a16="http://schemas.microsoft.com/office/drawing/2014/main" id="{9C451F42-5B40-453B-9E99-1E0F2D18E272}"/>
              </a:ext>
            </a:extLst>
          </p:cNvPr>
          <p:cNvSpPr txBox="1"/>
          <p:nvPr/>
        </p:nvSpPr>
        <p:spPr>
          <a:xfrm rot="20091362">
            <a:off x="3453593" y="2123649"/>
            <a:ext cx="662222" cy="338554"/>
          </a:xfrm>
          <a:prstGeom prst="rect">
            <a:avLst/>
          </a:prstGeom>
          <a:solidFill>
            <a:schemeClr val="bg1"/>
          </a:solidFill>
        </p:spPr>
        <p:txBody>
          <a:bodyPr wrap="square" rtlCol="0">
            <a:spAutoFit/>
          </a:bodyPr>
          <a:lstStyle/>
          <a:p>
            <a:r>
              <a:rPr lang="en-US" sz="1600" dirty="0"/>
              <a:t>0.86</a:t>
            </a:r>
          </a:p>
        </p:txBody>
      </p:sp>
      <p:grpSp>
        <p:nvGrpSpPr>
          <p:cNvPr id="2" name="Group 1">
            <a:extLst>
              <a:ext uri="{FF2B5EF4-FFF2-40B4-BE49-F238E27FC236}">
                <a16:creationId xmlns:a16="http://schemas.microsoft.com/office/drawing/2014/main" id="{76A1FCB4-7C8E-4608-B8F8-B4AF427B1CDD}"/>
              </a:ext>
            </a:extLst>
          </p:cNvPr>
          <p:cNvGrpSpPr/>
          <p:nvPr/>
        </p:nvGrpSpPr>
        <p:grpSpPr>
          <a:xfrm>
            <a:off x="1423003" y="385788"/>
            <a:ext cx="9833264" cy="6202004"/>
            <a:chOff x="1423003" y="385788"/>
            <a:chExt cx="9833264" cy="6202004"/>
          </a:xfrm>
        </p:grpSpPr>
        <p:grpSp>
          <p:nvGrpSpPr>
            <p:cNvPr id="3" name="Group 2">
              <a:extLst>
                <a:ext uri="{FF2B5EF4-FFF2-40B4-BE49-F238E27FC236}">
                  <a16:creationId xmlns:a16="http://schemas.microsoft.com/office/drawing/2014/main" id="{AD45D0D8-62A4-4B4D-87F3-EA56D219ACAD}"/>
                </a:ext>
              </a:extLst>
            </p:cNvPr>
            <p:cNvGrpSpPr/>
            <p:nvPr/>
          </p:nvGrpSpPr>
          <p:grpSpPr>
            <a:xfrm>
              <a:off x="1423003" y="385788"/>
              <a:ext cx="9833264" cy="5323239"/>
              <a:chOff x="1423003" y="385788"/>
              <a:chExt cx="9833264" cy="5323239"/>
            </a:xfrm>
          </p:grpSpPr>
          <p:grpSp>
            <p:nvGrpSpPr>
              <p:cNvPr id="4" name="Group 3">
                <a:extLst>
                  <a:ext uri="{FF2B5EF4-FFF2-40B4-BE49-F238E27FC236}">
                    <a16:creationId xmlns:a16="http://schemas.microsoft.com/office/drawing/2014/main" id="{BCB2859E-AD69-4CC3-84F3-F5F064F801B8}"/>
                  </a:ext>
                </a:extLst>
              </p:cNvPr>
              <p:cNvGrpSpPr/>
              <p:nvPr/>
            </p:nvGrpSpPr>
            <p:grpSpPr>
              <a:xfrm>
                <a:off x="1423003" y="385788"/>
                <a:ext cx="9833264" cy="5323239"/>
                <a:chOff x="1423003" y="385788"/>
                <a:chExt cx="9833264" cy="5323239"/>
              </a:xfrm>
            </p:grpSpPr>
            <p:sp>
              <p:nvSpPr>
                <p:cNvPr id="75" name="TextBox 74">
                  <a:extLst>
                    <a:ext uri="{FF2B5EF4-FFF2-40B4-BE49-F238E27FC236}">
                      <a16:creationId xmlns:a16="http://schemas.microsoft.com/office/drawing/2014/main" id="{8476C0E1-3244-453B-A89F-785DB80957F9}"/>
                    </a:ext>
                  </a:extLst>
                </p:cNvPr>
                <p:cNvSpPr txBox="1"/>
                <p:nvPr/>
              </p:nvSpPr>
              <p:spPr>
                <a:xfrm>
                  <a:off x="1427446" y="3819830"/>
                  <a:ext cx="911352" cy="338554"/>
                </a:xfrm>
                <a:prstGeom prst="rect">
                  <a:avLst/>
                </a:prstGeom>
                <a:solidFill>
                  <a:schemeClr val="bg1"/>
                </a:solidFill>
              </p:spPr>
              <p:txBody>
                <a:bodyPr wrap="square" rtlCol="0">
                  <a:spAutoFit/>
                </a:bodyPr>
                <a:lstStyle/>
                <a:p>
                  <a:r>
                    <a:rPr lang="en-US" sz="1600" dirty="0"/>
                    <a:t>R</a:t>
                  </a:r>
                  <a:r>
                    <a:rPr lang="en-US" sz="1600" baseline="30000" dirty="0"/>
                    <a:t>2</a:t>
                  </a:r>
                  <a:r>
                    <a:rPr lang="en-US" sz="1600" dirty="0"/>
                    <a:t>=0.75</a:t>
                  </a:r>
                </a:p>
              </p:txBody>
            </p:sp>
            <p:sp>
              <p:nvSpPr>
                <p:cNvPr id="71" name="TextBox 70">
                  <a:extLst>
                    <a:ext uri="{FF2B5EF4-FFF2-40B4-BE49-F238E27FC236}">
                      <a16:creationId xmlns:a16="http://schemas.microsoft.com/office/drawing/2014/main" id="{9521DC56-2995-4805-A4A0-D22727EB415E}"/>
                    </a:ext>
                  </a:extLst>
                </p:cNvPr>
                <p:cNvSpPr txBox="1"/>
                <p:nvPr/>
              </p:nvSpPr>
              <p:spPr>
                <a:xfrm>
                  <a:off x="6426769" y="5370473"/>
                  <a:ext cx="911352" cy="338554"/>
                </a:xfrm>
                <a:prstGeom prst="rect">
                  <a:avLst/>
                </a:prstGeom>
                <a:solidFill>
                  <a:schemeClr val="bg1"/>
                </a:solidFill>
              </p:spPr>
              <p:txBody>
                <a:bodyPr wrap="square" rtlCol="0">
                  <a:spAutoFit/>
                </a:bodyPr>
                <a:lstStyle/>
                <a:p>
                  <a:r>
                    <a:rPr lang="en-US" sz="1600" dirty="0"/>
                    <a:t>R</a:t>
                  </a:r>
                  <a:r>
                    <a:rPr lang="en-US" sz="1600" baseline="30000" dirty="0"/>
                    <a:t>2</a:t>
                  </a:r>
                  <a:r>
                    <a:rPr lang="en-US" sz="1600" dirty="0"/>
                    <a:t>=0.06</a:t>
                  </a:r>
                </a:p>
              </p:txBody>
            </p:sp>
            <p:sp>
              <p:nvSpPr>
                <p:cNvPr id="72" name="TextBox 71">
                  <a:extLst>
                    <a:ext uri="{FF2B5EF4-FFF2-40B4-BE49-F238E27FC236}">
                      <a16:creationId xmlns:a16="http://schemas.microsoft.com/office/drawing/2014/main" id="{E1FECDD7-ED46-421A-92D4-E62F1A723C0C}"/>
                    </a:ext>
                  </a:extLst>
                </p:cNvPr>
                <p:cNvSpPr txBox="1"/>
                <p:nvPr/>
              </p:nvSpPr>
              <p:spPr>
                <a:xfrm>
                  <a:off x="4326059" y="5358474"/>
                  <a:ext cx="911352" cy="338554"/>
                </a:xfrm>
                <a:prstGeom prst="rect">
                  <a:avLst/>
                </a:prstGeom>
                <a:solidFill>
                  <a:schemeClr val="bg1"/>
                </a:solidFill>
              </p:spPr>
              <p:txBody>
                <a:bodyPr wrap="square" rtlCol="0">
                  <a:spAutoFit/>
                </a:bodyPr>
                <a:lstStyle/>
                <a:p>
                  <a:r>
                    <a:rPr lang="en-US" sz="1600" dirty="0"/>
                    <a:t>R</a:t>
                  </a:r>
                  <a:r>
                    <a:rPr lang="en-US" sz="1600" baseline="30000" dirty="0"/>
                    <a:t>2</a:t>
                  </a:r>
                  <a:r>
                    <a:rPr lang="en-US" sz="1600" dirty="0"/>
                    <a:t>=0.10</a:t>
                  </a:r>
                </a:p>
              </p:txBody>
            </p:sp>
            <p:sp>
              <p:nvSpPr>
                <p:cNvPr id="77" name="TextBox 76">
                  <a:extLst>
                    <a:ext uri="{FF2B5EF4-FFF2-40B4-BE49-F238E27FC236}">
                      <a16:creationId xmlns:a16="http://schemas.microsoft.com/office/drawing/2014/main" id="{9BDB5401-9162-4224-AA31-BF568269EF66}"/>
                    </a:ext>
                  </a:extLst>
                </p:cNvPr>
                <p:cNvSpPr txBox="1"/>
                <p:nvPr/>
              </p:nvSpPr>
              <p:spPr>
                <a:xfrm>
                  <a:off x="10344915" y="2992161"/>
                  <a:ext cx="911352" cy="338554"/>
                </a:xfrm>
                <a:prstGeom prst="rect">
                  <a:avLst/>
                </a:prstGeom>
                <a:solidFill>
                  <a:schemeClr val="bg1"/>
                </a:solidFill>
              </p:spPr>
              <p:txBody>
                <a:bodyPr wrap="square" rtlCol="0">
                  <a:spAutoFit/>
                </a:bodyPr>
                <a:lstStyle/>
                <a:p>
                  <a:r>
                    <a:rPr lang="en-US" sz="1600" dirty="0"/>
                    <a:t>R</a:t>
                  </a:r>
                  <a:r>
                    <a:rPr lang="en-US" sz="1600" baseline="30000" dirty="0"/>
                    <a:t>2</a:t>
                  </a:r>
                  <a:r>
                    <a:rPr lang="en-US" sz="1600" dirty="0"/>
                    <a:t>=0.72</a:t>
                  </a:r>
                </a:p>
              </p:txBody>
            </p:sp>
            <p:grpSp>
              <p:nvGrpSpPr>
                <p:cNvPr id="179" name="Group 178">
                  <a:extLst>
                    <a:ext uri="{FF2B5EF4-FFF2-40B4-BE49-F238E27FC236}">
                      <a16:creationId xmlns:a16="http://schemas.microsoft.com/office/drawing/2014/main" id="{F41B6587-879D-4666-9374-6382C778C72F}"/>
                    </a:ext>
                  </a:extLst>
                </p:cNvPr>
                <p:cNvGrpSpPr/>
                <p:nvPr/>
              </p:nvGrpSpPr>
              <p:grpSpPr>
                <a:xfrm>
                  <a:off x="1423003" y="385788"/>
                  <a:ext cx="9691757" cy="5252116"/>
                  <a:chOff x="1423003" y="385788"/>
                  <a:chExt cx="9691757" cy="5252116"/>
                </a:xfrm>
              </p:grpSpPr>
              <p:grpSp>
                <p:nvGrpSpPr>
                  <p:cNvPr id="45" name="Group 44">
                    <a:extLst>
                      <a:ext uri="{FF2B5EF4-FFF2-40B4-BE49-F238E27FC236}">
                        <a16:creationId xmlns:a16="http://schemas.microsoft.com/office/drawing/2014/main" id="{50FC6278-26E9-410D-A46F-B62589206249}"/>
                      </a:ext>
                    </a:extLst>
                  </p:cNvPr>
                  <p:cNvGrpSpPr/>
                  <p:nvPr/>
                </p:nvGrpSpPr>
                <p:grpSpPr>
                  <a:xfrm>
                    <a:off x="1423003" y="385788"/>
                    <a:ext cx="8311497" cy="5252116"/>
                    <a:chOff x="1013571" y="71887"/>
                    <a:chExt cx="8311497" cy="5252116"/>
                  </a:xfrm>
                </p:grpSpPr>
                <p:grpSp>
                  <p:nvGrpSpPr>
                    <p:cNvPr id="24" name="Group 23">
                      <a:extLst>
                        <a:ext uri="{FF2B5EF4-FFF2-40B4-BE49-F238E27FC236}">
                          <a16:creationId xmlns:a16="http://schemas.microsoft.com/office/drawing/2014/main" id="{290D7851-1735-45C7-ACA2-8125FCFADF55}"/>
                        </a:ext>
                      </a:extLst>
                    </p:cNvPr>
                    <p:cNvGrpSpPr/>
                    <p:nvPr/>
                  </p:nvGrpSpPr>
                  <p:grpSpPr>
                    <a:xfrm>
                      <a:off x="1013571" y="71887"/>
                      <a:ext cx="8311497" cy="5252116"/>
                      <a:chOff x="1038147" y="85128"/>
                      <a:chExt cx="8311497" cy="5252116"/>
                    </a:xfrm>
                  </p:grpSpPr>
                  <p:grpSp>
                    <p:nvGrpSpPr>
                      <p:cNvPr id="101" name="Group 100">
                        <a:extLst>
                          <a:ext uri="{FF2B5EF4-FFF2-40B4-BE49-F238E27FC236}">
                            <a16:creationId xmlns:a16="http://schemas.microsoft.com/office/drawing/2014/main" id="{2F55BF20-C698-44BB-87C4-F5822568F7C6}"/>
                          </a:ext>
                        </a:extLst>
                      </p:cNvPr>
                      <p:cNvGrpSpPr/>
                      <p:nvPr/>
                    </p:nvGrpSpPr>
                    <p:grpSpPr>
                      <a:xfrm>
                        <a:off x="3586976" y="1490221"/>
                        <a:ext cx="5762668" cy="3847023"/>
                        <a:chOff x="3416012" y="2182345"/>
                        <a:chExt cx="5762668" cy="3847023"/>
                      </a:xfrm>
                    </p:grpSpPr>
                    <p:cxnSp>
                      <p:nvCxnSpPr>
                        <p:cNvPr id="40" name="Straight Arrow Connector 39">
                          <a:extLst>
                            <a:ext uri="{FF2B5EF4-FFF2-40B4-BE49-F238E27FC236}">
                              <a16:creationId xmlns:a16="http://schemas.microsoft.com/office/drawing/2014/main" id="{54459FE6-9004-4E38-AA18-DB13F4F6B324}"/>
                            </a:ext>
                          </a:extLst>
                        </p:cNvPr>
                        <p:cNvCxnSpPr>
                          <a:cxnSpLocks/>
                          <a:stCxn id="195" idx="2"/>
                          <a:endCxn id="201" idx="0"/>
                        </p:cNvCxnSpPr>
                        <p:nvPr/>
                      </p:nvCxnSpPr>
                      <p:spPr>
                        <a:xfrm flipH="1">
                          <a:off x="3416012" y="2182345"/>
                          <a:ext cx="1305056" cy="3472041"/>
                        </a:xfrm>
                        <a:prstGeom prst="straightConnector1">
                          <a:avLst/>
                        </a:prstGeom>
                        <a:ln w="63500">
                          <a:solidFill>
                            <a:schemeClr val="tx1"/>
                          </a:solidFill>
                          <a:prstDash val="solid"/>
                          <a:tailEnd type="triangle"/>
                        </a:ln>
                      </p:spPr>
                      <p:style>
                        <a:lnRef idx="1">
                          <a:schemeClr val="dk1"/>
                        </a:lnRef>
                        <a:fillRef idx="0">
                          <a:schemeClr val="dk1"/>
                        </a:fillRef>
                        <a:effectRef idx="0">
                          <a:schemeClr val="dk1"/>
                        </a:effectRef>
                        <a:fontRef idx="minor">
                          <a:schemeClr val="tx1"/>
                        </a:fontRef>
                      </p:style>
                    </p:cxnSp>
                    <p:cxnSp>
                      <p:nvCxnSpPr>
                        <p:cNvPr id="58" name="Connector: Curved 57">
                          <a:extLst>
                            <a:ext uri="{FF2B5EF4-FFF2-40B4-BE49-F238E27FC236}">
                              <a16:creationId xmlns:a16="http://schemas.microsoft.com/office/drawing/2014/main" id="{57BA9F8B-A023-4005-AC1C-1F1F808332EC}"/>
                            </a:ext>
                          </a:extLst>
                        </p:cNvPr>
                        <p:cNvCxnSpPr>
                          <a:cxnSpLocks/>
                        </p:cNvCxnSpPr>
                        <p:nvPr/>
                      </p:nvCxnSpPr>
                      <p:spPr>
                        <a:xfrm rot="16200000" flipH="1">
                          <a:off x="4454442" y="4985288"/>
                          <a:ext cx="5650" cy="2082510"/>
                        </a:xfrm>
                        <a:prstGeom prst="curvedConnector3">
                          <a:avLst>
                            <a:gd name="adj1" fmla="val 4146018"/>
                          </a:avLst>
                        </a:prstGeom>
                        <a:ln w="63500">
                          <a:solidFill>
                            <a:schemeClr val="tx1"/>
                          </a:solidFill>
                          <a:prstDash val="solid"/>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79">
                          <a:extLst>
                            <a:ext uri="{FF2B5EF4-FFF2-40B4-BE49-F238E27FC236}">
                              <a16:creationId xmlns:a16="http://schemas.microsoft.com/office/drawing/2014/main" id="{D3287750-80F4-4E52-8AAD-8466A16BC1A2}"/>
                            </a:ext>
                          </a:extLst>
                        </p:cNvPr>
                        <p:cNvCxnSpPr>
                          <a:cxnSpLocks/>
                        </p:cNvCxnSpPr>
                        <p:nvPr/>
                      </p:nvCxnSpPr>
                      <p:spPr>
                        <a:xfrm>
                          <a:off x="4721068" y="2182346"/>
                          <a:ext cx="4457612" cy="1566327"/>
                        </a:xfrm>
                        <a:prstGeom prst="straightConnector1">
                          <a:avLst/>
                        </a:prstGeom>
                        <a:ln w="127000">
                          <a:solidFill>
                            <a:schemeClr val="tx1"/>
                          </a:solidFill>
                          <a:tailEnd type="triangle"/>
                        </a:ln>
                      </p:spPr>
                      <p:style>
                        <a:lnRef idx="1">
                          <a:schemeClr val="dk1"/>
                        </a:lnRef>
                        <a:fillRef idx="0">
                          <a:schemeClr val="dk1"/>
                        </a:fillRef>
                        <a:effectRef idx="0">
                          <a:schemeClr val="dk1"/>
                        </a:effectRef>
                        <a:fontRef idx="minor">
                          <a:schemeClr val="tx1"/>
                        </a:fontRef>
                      </p:style>
                    </p:cxnSp>
                  </p:grpSp>
                  <p:sp>
                    <p:nvSpPr>
                      <p:cNvPr id="198" name="TextBox 197">
                        <a:extLst>
                          <a:ext uri="{FF2B5EF4-FFF2-40B4-BE49-F238E27FC236}">
                            <a16:creationId xmlns:a16="http://schemas.microsoft.com/office/drawing/2014/main" id="{696DB69C-B6CD-4ED1-B197-A5DC79849158}"/>
                          </a:ext>
                        </a:extLst>
                      </p:cNvPr>
                      <p:cNvSpPr txBox="1"/>
                      <p:nvPr/>
                    </p:nvSpPr>
                    <p:spPr>
                      <a:xfrm>
                        <a:off x="1038147" y="85128"/>
                        <a:ext cx="5383067" cy="461665"/>
                      </a:xfrm>
                      <a:prstGeom prst="rect">
                        <a:avLst/>
                      </a:prstGeom>
                      <a:noFill/>
                    </p:spPr>
                    <p:txBody>
                      <a:bodyPr wrap="square" rtlCol="0">
                        <a:spAutoFit/>
                      </a:bodyPr>
                      <a:lstStyle/>
                      <a:p>
                        <a:r>
                          <a:rPr lang="en-US" sz="2400" b="1" dirty="0"/>
                          <a:t>d.   </a:t>
                        </a:r>
                        <a:r>
                          <a:rPr lang="en-US" sz="2400" b="1" i="1" dirty="0"/>
                          <a:t>Eucera pruinosa</a:t>
                        </a:r>
                        <a:endParaRPr lang="en-US" sz="2400" b="1" dirty="0"/>
                      </a:p>
                    </p:txBody>
                  </p:sp>
                </p:grpSp>
                <p:cxnSp>
                  <p:nvCxnSpPr>
                    <p:cNvPr id="83" name="Straight Arrow Connector 82">
                      <a:extLst>
                        <a:ext uri="{FF2B5EF4-FFF2-40B4-BE49-F238E27FC236}">
                          <a16:creationId xmlns:a16="http://schemas.microsoft.com/office/drawing/2014/main" id="{C6A1473C-B7C1-4BF4-9061-77963ACD9F7B}"/>
                        </a:ext>
                      </a:extLst>
                    </p:cNvPr>
                    <p:cNvCxnSpPr>
                      <a:cxnSpLocks/>
                    </p:cNvCxnSpPr>
                    <p:nvPr/>
                  </p:nvCxnSpPr>
                  <p:spPr>
                    <a:xfrm flipH="1">
                      <a:off x="1926509" y="1480621"/>
                      <a:ext cx="2908292" cy="1359596"/>
                    </a:xfrm>
                    <a:prstGeom prst="straightConnector1">
                      <a:avLst/>
                    </a:prstGeom>
                    <a:ln w="127000">
                      <a:solidFill>
                        <a:schemeClr val="tx1"/>
                      </a:solidFill>
                      <a:tailEnd type="triangle"/>
                    </a:ln>
                  </p:spPr>
                  <p:style>
                    <a:lnRef idx="1">
                      <a:schemeClr val="dk1"/>
                    </a:lnRef>
                    <a:fillRef idx="0">
                      <a:schemeClr val="dk1"/>
                    </a:fillRef>
                    <a:effectRef idx="0">
                      <a:schemeClr val="dk1"/>
                    </a:effectRef>
                    <a:fontRef idx="minor">
                      <a:schemeClr val="tx1"/>
                    </a:fontRef>
                  </p:style>
                </p:cxnSp>
              </p:grpSp>
              <p:sp>
                <p:nvSpPr>
                  <p:cNvPr id="193" name="TextBox 192">
                    <a:extLst>
                      <a:ext uri="{FF2B5EF4-FFF2-40B4-BE49-F238E27FC236}">
                        <a16:creationId xmlns:a16="http://schemas.microsoft.com/office/drawing/2014/main" id="{C3A3793F-76B8-44EC-931B-AB082E8ADC5D}"/>
                      </a:ext>
                    </a:extLst>
                  </p:cNvPr>
                  <p:cNvSpPr txBox="1"/>
                  <p:nvPr/>
                </p:nvSpPr>
                <p:spPr>
                  <a:xfrm>
                    <a:off x="6501824" y="1129236"/>
                    <a:ext cx="1194955" cy="646331"/>
                  </a:xfrm>
                  <a:prstGeom prst="rect">
                    <a:avLst/>
                  </a:prstGeom>
                  <a:solidFill>
                    <a:schemeClr val="bg1"/>
                  </a:solidFill>
                  <a:ln w="19050">
                    <a:solidFill>
                      <a:schemeClr val="tx1"/>
                    </a:solidFill>
                  </a:ln>
                </p:spPr>
                <p:txBody>
                  <a:bodyPr wrap="square" rtlCol="0">
                    <a:spAutoFit/>
                  </a:bodyPr>
                  <a:lstStyle/>
                  <a:p>
                    <a:pPr algn="ctr"/>
                    <a:r>
                      <a:rPr lang="en-US" dirty="0"/>
                      <a:t>Floral Richness</a:t>
                    </a:r>
                  </a:p>
                </p:txBody>
              </p:sp>
              <p:sp>
                <p:nvSpPr>
                  <p:cNvPr id="194" name="TextBox 193">
                    <a:extLst>
                      <a:ext uri="{FF2B5EF4-FFF2-40B4-BE49-F238E27FC236}">
                        <a16:creationId xmlns:a16="http://schemas.microsoft.com/office/drawing/2014/main" id="{CCA391C0-3B2E-496C-86B8-A13E09D0B1B2}"/>
                      </a:ext>
                    </a:extLst>
                  </p:cNvPr>
                  <p:cNvSpPr txBox="1"/>
                  <p:nvPr/>
                </p:nvSpPr>
                <p:spPr>
                  <a:xfrm>
                    <a:off x="8391916" y="1129576"/>
                    <a:ext cx="1194955" cy="646331"/>
                  </a:xfrm>
                  <a:prstGeom prst="rect">
                    <a:avLst/>
                  </a:prstGeom>
                  <a:solidFill>
                    <a:schemeClr val="bg1"/>
                  </a:solidFill>
                  <a:ln w="19050">
                    <a:solidFill>
                      <a:schemeClr val="tx1"/>
                    </a:solidFill>
                  </a:ln>
                </p:spPr>
                <p:txBody>
                  <a:bodyPr wrap="square" rtlCol="0">
                    <a:spAutoFit/>
                  </a:bodyPr>
                  <a:lstStyle/>
                  <a:p>
                    <a:pPr algn="ctr"/>
                    <a:r>
                      <a:rPr lang="en-US" dirty="0"/>
                      <a:t>Floral Density</a:t>
                    </a:r>
                  </a:p>
                </p:txBody>
              </p:sp>
              <p:sp>
                <p:nvSpPr>
                  <p:cNvPr id="195" name="TextBox 194">
                    <a:extLst>
                      <a:ext uri="{FF2B5EF4-FFF2-40B4-BE49-F238E27FC236}">
                        <a16:creationId xmlns:a16="http://schemas.microsoft.com/office/drawing/2014/main" id="{F4E2C213-4BEA-46EC-B00B-A6971E65BE9C}"/>
                      </a:ext>
                    </a:extLst>
                  </p:cNvPr>
                  <p:cNvSpPr txBox="1"/>
                  <p:nvPr/>
                </p:nvSpPr>
                <p:spPr>
                  <a:xfrm>
                    <a:off x="4679410" y="1144550"/>
                    <a:ext cx="1194955" cy="646331"/>
                  </a:xfrm>
                  <a:prstGeom prst="rect">
                    <a:avLst/>
                  </a:prstGeom>
                  <a:solidFill>
                    <a:schemeClr val="bg1"/>
                  </a:solidFill>
                  <a:ln w="19050">
                    <a:solidFill>
                      <a:schemeClr val="tx1"/>
                    </a:solidFill>
                  </a:ln>
                </p:spPr>
                <p:txBody>
                  <a:bodyPr wrap="square" rtlCol="0">
                    <a:spAutoFit/>
                  </a:bodyPr>
                  <a:lstStyle/>
                  <a:p>
                    <a:pPr algn="ctr"/>
                    <a:r>
                      <a:rPr lang="en-US" dirty="0"/>
                      <a:t>Natural Area</a:t>
                    </a:r>
                  </a:p>
                </p:txBody>
              </p:sp>
              <p:sp>
                <p:nvSpPr>
                  <p:cNvPr id="196" name="TextBox 195">
                    <a:extLst>
                      <a:ext uri="{FF2B5EF4-FFF2-40B4-BE49-F238E27FC236}">
                        <a16:creationId xmlns:a16="http://schemas.microsoft.com/office/drawing/2014/main" id="{46FC8C44-2AEE-4439-863C-0645F5C71AB7}"/>
                      </a:ext>
                    </a:extLst>
                  </p:cNvPr>
                  <p:cNvSpPr txBox="1"/>
                  <p:nvPr/>
                </p:nvSpPr>
                <p:spPr>
                  <a:xfrm>
                    <a:off x="2842419" y="1150200"/>
                    <a:ext cx="1194955" cy="646331"/>
                  </a:xfrm>
                  <a:prstGeom prst="rect">
                    <a:avLst/>
                  </a:prstGeom>
                  <a:solidFill>
                    <a:schemeClr val="bg1"/>
                  </a:solidFill>
                  <a:ln w="19050">
                    <a:solidFill>
                      <a:schemeClr val="tx1"/>
                    </a:solidFill>
                  </a:ln>
                </p:spPr>
                <p:txBody>
                  <a:bodyPr wrap="square" rtlCol="0">
                    <a:spAutoFit/>
                  </a:bodyPr>
                  <a:lstStyle/>
                  <a:p>
                    <a:pPr algn="ctr"/>
                    <a:r>
                      <a:rPr lang="en-US" dirty="0"/>
                      <a:t>Landscape Richness</a:t>
                    </a:r>
                  </a:p>
                </p:txBody>
              </p:sp>
              <p:sp>
                <p:nvSpPr>
                  <p:cNvPr id="199" name="TextBox 198">
                    <a:extLst>
                      <a:ext uri="{FF2B5EF4-FFF2-40B4-BE49-F238E27FC236}">
                        <a16:creationId xmlns:a16="http://schemas.microsoft.com/office/drawing/2014/main" id="{DB1382EC-AAEB-4DF8-A570-DF0A509187BE}"/>
                      </a:ext>
                    </a:extLst>
                  </p:cNvPr>
                  <p:cNvSpPr txBox="1"/>
                  <p:nvPr/>
                </p:nvSpPr>
                <p:spPr>
                  <a:xfrm>
                    <a:off x="9734500" y="3313046"/>
                    <a:ext cx="1380260" cy="923330"/>
                  </a:xfrm>
                  <a:prstGeom prst="rect">
                    <a:avLst/>
                  </a:prstGeom>
                  <a:solidFill>
                    <a:schemeClr val="bg1"/>
                  </a:solidFill>
                  <a:ln w="19050">
                    <a:solidFill>
                      <a:schemeClr val="tx1"/>
                    </a:solidFill>
                  </a:ln>
                </p:spPr>
                <p:txBody>
                  <a:bodyPr wrap="square" rtlCol="0">
                    <a:spAutoFit/>
                  </a:bodyPr>
                  <a:lstStyle/>
                  <a:p>
                    <a:pPr algn="ctr"/>
                    <a:r>
                      <a:rPr lang="en-US" i="1" dirty="0"/>
                      <a:t>Apis</a:t>
                    </a:r>
                    <a:r>
                      <a:rPr lang="en-US" dirty="0"/>
                      <a:t> + </a:t>
                    </a:r>
                    <a:r>
                      <a:rPr lang="en-US" i="1" dirty="0"/>
                      <a:t>Bombus</a:t>
                    </a:r>
                    <a:r>
                      <a:rPr lang="en-US" dirty="0"/>
                      <a:t> Abundance</a:t>
                    </a:r>
                  </a:p>
                </p:txBody>
              </p:sp>
              <p:sp>
                <p:nvSpPr>
                  <p:cNvPr id="201" name="TextBox 200">
                    <a:extLst>
                      <a:ext uri="{FF2B5EF4-FFF2-40B4-BE49-F238E27FC236}">
                        <a16:creationId xmlns:a16="http://schemas.microsoft.com/office/drawing/2014/main" id="{F802DADE-3EC8-4457-860E-15285132487C}"/>
                      </a:ext>
                    </a:extLst>
                  </p:cNvPr>
                  <p:cNvSpPr txBox="1"/>
                  <p:nvPr/>
                </p:nvSpPr>
                <p:spPr>
                  <a:xfrm>
                    <a:off x="3569184" y="5262922"/>
                    <a:ext cx="805296" cy="369332"/>
                  </a:xfrm>
                  <a:prstGeom prst="rect">
                    <a:avLst/>
                  </a:prstGeom>
                  <a:noFill/>
                  <a:ln w="19050">
                    <a:solidFill>
                      <a:schemeClr val="tx1"/>
                    </a:solidFill>
                  </a:ln>
                </p:spPr>
                <p:txBody>
                  <a:bodyPr wrap="square" rtlCol="0">
                    <a:spAutoFit/>
                  </a:bodyPr>
                  <a:lstStyle/>
                  <a:p>
                    <a:pPr algn="ctr"/>
                    <a:r>
                      <a:rPr lang="en-US" dirty="0"/>
                      <a:t>DWV</a:t>
                    </a:r>
                  </a:p>
                </p:txBody>
              </p:sp>
              <p:sp>
                <p:nvSpPr>
                  <p:cNvPr id="202" name="TextBox 201">
                    <a:extLst>
                      <a:ext uri="{FF2B5EF4-FFF2-40B4-BE49-F238E27FC236}">
                        <a16:creationId xmlns:a16="http://schemas.microsoft.com/office/drawing/2014/main" id="{A8772DD1-DFB6-4077-9E42-78CAFB0E4C20}"/>
                      </a:ext>
                    </a:extLst>
                  </p:cNvPr>
                  <p:cNvSpPr txBox="1"/>
                  <p:nvPr/>
                </p:nvSpPr>
                <p:spPr>
                  <a:xfrm>
                    <a:off x="5651694" y="5268571"/>
                    <a:ext cx="805296" cy="369332"/>
                  </a:xfrm>
                  <a:prstGeom prst="rect">
                    <a:avLst/>
                  </a:prstGeom>
                  <a:noFill/>
                  <a:ln w="19050">
                    <a:solidFill>
                      <a:schemeClr val="tx1"/>
                    </a:solidFill>
                  </a:ln>
                </p:spPr>
                <p:txBody>
                  <a:bodyPr wrap="square" rtlCol="0">
                    <a:spAutoFit/>
                  </a:bodyPr>
                  <a:lstStyle/>
                  <a:p>
                    <a:pPr algn="ctr"/>
                    <a:r>
                      <a:rPr lang="en-US" dirty="0"/>
                      <a:t>BQCV</a:t>
                    </a:r>
                  </a:p>
                </p:txBody>
              </p:sp>
            </p:grpSp>
          </p:grpSp>
          <p:sp>
            <p:nvSpPr>
              <p:cNvPr id="126" name="TextBox 125">
                <a:extLst>
                  <a:ext uri="{FF2B5EF4-FFF2-40B4-BE49-F238E27FC236}">
                    <a16:creationId xmlns:a16="http://schemas.microsoft.com/office/drawing/2014/main" id="{F632BFFF-F387-4052-A52D-0FD6846E2FC9}"/>
                  </a:ext>
                </a:extLst>
              </p:cNvPr>
              <p:cNvSpPr txBox="1"/>
              <p:nvPr/>
            </p:nvSpPr>
            <p:spPr>
              <a:xfrm>
                <a:off x="1429199" y="3175593"/>
                <a:ext cx="1194955" cy="644237"/>
              </a:xfrm>
              <a:prstGeom prst="rect">
                <a:avLst/>
              </a:prstGeom>
              <a:solidFill>
                <a:schemeClr val="bg1"/>
              </a:solidFill>
              <a:ln w="19050">
                <a:solidFill>
                  <a:schemeClr val="tx1"/>
                </a:solidFill>
              </a:ln>
            </p:spPr>
            <p:txBody>
              <a:bodyPr wrap="square" rtlCol="0">
                <a:spAutoFit/>
              </a:bodyPr>
              <a:lstStyle/>
              <a:p>
                <a:pPr algn="ctr"/>
                <a:r>
                  <a:rPr lang="en-US" dirty="0"/>
                  <a:t>Species Richness</a:t>
                </a:r>
              </a:p>
            </p:txBody>
          </p:sp>
        </p:grpSp>
        <p:grpSp>
          <p:nvGrpSpPr>
            <p:cNvPr id="5" name="Group 4">
              <a:extLst>
                <a:ext uri="{FF2B5EF4-FFF2-40B4-BE49-F238E27FC236}">
                  <a16:creationId xmlns:a16="http://schemas.microsoft.com/office/drawing/2014/main" id="{00CEA173-7A5D-4703-A24A-6F5814CC17DA}"/>
                </a:ext>
              </a:extLst>
            </p:cNvPr>
            <p:cNvGrpSpPr/>
            <p:nvPr/>
          </p:nvGrpSpPr>
          <p:grpSpPr>
            <a:xfrm>
              <a:off x="8416542" y="4287386"/>
              <a:ext cx="2732724" cy="2300406"/>
              <a:chOff x="701786" y="5479924"/>
              <a:chExt cx="2732724" cy="2300406"/>
            </a:xfrm>
          </p:grpSpPr>
          <p:sp>
            <p:nvSpPr>
              <p:cNvPr id="127" name="Rectangle 126">
                <a:extLst>
                  <a:ext uri="{FF2B5EF4-FFF2-40B4-BE49-F238E27FC236}">
                    <a16:creationId xmlns:a16="http://schemas.microsoft.com/office/drawing/2014/main" id="{EA6A8724-4109-457B-ADFD-0520B009E7FB}"/>
                  </a:ext>
                </a:extLst>
              </p:cNvPr>
              <p:cNvSpPr/>
              <p:nvPr/>
            </p:nvSpPr>
            <p:spPr>
              <a:xfrm>
                <a:off x="701786" y="5479924"/>
                <a:ext cx="2692739" cy="2300406"/>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8" name="Straight Arrow Connector 127">
                <a:extLst>
                  <a:ext uri="{FF2B5EF4-FFF2-40B4-BE49-F238E27FC236}">
                    <a16:creationId xmlns:a16="http://schemas.microsoft.com/office/drawing/2014/main" id="{2D96B7C7-AE41-401D-9D76-4DDCB08EA068}"/>
                  </a:ext>
                </a:extLst>
              </p:cNvPr>
              <p:cNvCxnSpPr>
                <a:cxnSpLocks/>
              </p:cNvCxnSpPr>
              <p:nvPr/>
            </p:nvCxnSpPr>
            <p:spPr>
              <a:xfrm>
                <a:off x="897625" y="6655707"/>
                <a:ext cx="796593" cy="0"/>
              </a:xfrm>
              <a:prstGeom prst="straightConnector1">
                <a:avLst/>
              </a:prstGeom>
              <a:ln w="63500">
                <a:tailEnd type="triangle"/>
              </a:ln>
            </p:spPr>
            <p:style>
              <a:lnRef idx="1">
                <a:schemeClr val="dk1"/>
              </a:lnRef>
              <a:fillRef idx="0">
                <a:schemeClr val="dk1"/>
              </a:fillRef>
              <a:effectRef idx="0">
                <a:schemeClr val="dk1"/>
              </a:effectRef>
              <a:fontRef idx="minor">
                <a:schemeClr val="tx1"/>
              </a:fontRef>
            </p:style>
          </p:cxnSp>
          <p:cxnSp>
            <p:nvCxnSpPr>
              <p:cNvPr id="129" name="Straight Arrow Connector 128">
                <a:extLst>
                  <a:ext uri="{FF2B5EF4-FFF2-40B4-BE49-F238E27FC236}">
                    <a16:creationId xmlns:a16="http://schemas.microsoft.com/office/drawing/2014/main" id="{BC2C2934-C8CE-4971-A518-6335884010D3}"/>
                  </a:ext>
                </a:extLst>
              </p:cNvPr>
              <p:cNvCxnSpPr>
                <a:cxnSpLocks/>
                <a:endCxn id="130" idx="1"/>
              </p:cNvCxnSpPr>
              <p:nvPr/>
            </p:nvCxnSpPr>
            <p:spPr>
              <a:xfrm>
                <a:off x="897625" y="6289712"/>
                <a:ext cx="913404" cy="0"/>
              </a:xfrm>
              <a:prstGeom prst="straightConnector1">
                <a:avLst/>
              </a:prstGeom>
              <a:ln w="127000">
                <a:tailEnd type="triangle"/>
              </a:ln>
            </p:spPr>
            <p:style>
              <a:lnRef idx="1">
                <a:schemeClr val="dk1"/>
              </a:lnRef>
              <a:fillRef idx="0">
                <a:schemeClr val="dk1"/>
              </a:fillRef>
              <a:effectRef idx="0">
                <a:schemeClr val="dk1"/>
              </a:effectRef>
              <a:fontRef idx="minor">
                <a:schemeClr val="tx1"/>
              </a:fontRef>
            </p:style>
          </p:cxnSp>
          <p:sp>
            <p:nvSpPr>
              <p:cNvPr id="130" name="TextBox 129">
                <a:extLst>
                  <a:ext uri="{FF2B5EF4-FFF2-40B4-BE49-F238E27FC236}">
                    <a16:creationId xmlns:a16="http://schemas.microsoft.com/office/drawing/2014/main" id="{C7964F75-5E87-4640-BF76-3E4916C28B22}"/>
                  </a:ext>
                </a:extLst>
              </p:cNvPr>
              <p:cNvSpPr txBox="1"/>
              <p:nvPr/>
            </p:nvSpPr>
            <p:spPr>
              <a:xfrm>
                <a:off x="1811029" y="6105046"/>
                <a:ext cx="696524" cy="369332"/>
              </a:xfrm>
              <a:prstGeom prst="rect">
                <a:avLst/>
              </a:prstGeom>
              <a:noFill/>
            </p:spPr>
            <p:txBody>
              <a:bodyPr wrap="square" rtlCol="0">
                <a:spAutoFit/>
              </a:bodyPr>
              <a:lstStyle/>
              <a:p>
                <a:r>
                  <a:rPr lang="en-US" dirty="0"/>
                  <a:t>&gt; 0.4</a:t>
                </a:r>
              </a:p>
            </p:txBody>
          </p:sp>
          <p:sp>
            <p:nvSpPr>
              <p:cNvPr id="131" name="TextBox 130">
                <a:extLst>
                  <a:ext uri="{FF2B5EF4-FFF2-40B4-BE49-F238E27FC236}">
                    <a16:creationId xmlns:a16="http://schemas.microsoft.com/office/drawing/2014/main" id="{7071E6EC-CCA1-483E-A0DB-B649125309BB}"/>
                  </a:ext>
                </a:extLst>
              </p:cNvPr>
              <p:cNvSpPr txBox="1"/>
              <p:nvPr/>
            </p:nvSpPr>
            <p:spPr>
              <a:xfrm>
                <a:off x="1811028" y="6448602"/>
                <a:ext cx="1128915" cy="369332"/>
              </a:xfrm>
              <a:prstGeom prst="rect">
                <a:avLst/>
              </a:prstGeom>
              <a:noFill/>
            </p:spPr>
            <p:txBody>
              <a:bodyPr wrap="square" rtlCol="0">
                <a:spAutoFit/>
              </a:bodyPr>
              <a:lstStyle/>
              <a:p>
                <a:r>
                  <a:rPr lang="en-US" dirty="0"/>
                  <a:t>0.1 – 0.4</a:t>
                </a:r>
              </a:p>
            </p:txBody>
          </p:sp>
          <p:sp>
            <p:nvSpPr>
              <p:cNvPr id="132" name="TextBox 131">
                <a:extLst>
                  <a:ext uri="{FF2B5EF4-FFF2-40B4-BE49-F238E27FC236}">
                    <a16:creationId xmlns:a16="http://schemas.microsoft.com/office/drawing/2014/main" id="{7995F260-FFAF-49C4-A0C7-BADDA237D50D}"/>
                  </a:ext>
                </a:extLst>
              </p:cNvPr>
              <p:cNvSpPr txBox="1"/>
              <p:nvPr/>
            </p:nvSpPr>
            <p:spPr>
              <a:xfrm>
                <a:off x="756669" y="5484594"/>
                <a:ext cx="2108717" cy="646331"/>
              </a:xfrm>
              <a:prstGeom prst="rect">
                <a:avLst/>
              </a:prstGeom>
              <a:noFill/>
            </p:spPr>
            <p:txBody>
              <a:bodyPr wrap="square" rtlCol="0">
                <a:spAutoFit/>
              </a:bodyPr>
              <a:lstStyle/>
              <a:p>
                <a:r>
                  <a:rPr lang="en-US" dirty="0"/>
                  <a:t>Range Standardized Path Coefficients </a:t>
                </a:r>
              </a:p>
            </p:txBody>
          </p:sp>
          <p:cxnSp>
            <p:nvCxnSpPr>
              <p:cNvPr id="133" name="Straight Arrow Connector 132">
                <a:extLst>
                  <a:ext uri="{FF2B5EF4-FFF2-40B4-BE49-F238E27FC236}">
                    <a16:creationId xmlns:a16="http://schemas.microsoft.com/office/drawing/2014/main" id="{2CF7979B-F3B3-4C13-8404-5F486646D9E1}"/>
                  </a:ext>
                </a:extLst>
              </p:cNvPr>
              <p:cNvCxnSpPr>
                <a:cxnSpLocks/>
              </p:cNvCxnSpPr>
              <p:nvPr/>
            </p:nvCxnSpPr>
            <p:spPr>
              <a:xfrm>
                <a:off x="891751" y="6969685"/>
                <a:ext cx="796593" cy="0"/>
              </a:xfrm>
              <a:prstGeom prst="straightConnector1">
                <a:avLst/>
              </a:prstGeom>
              <a:ln w="31750">
                <a:prstDash val="solid"/>
                <a:tailEnd type="triangle"/>
              </a:ln>
            </p:spPr>
            <p:style>
              <a:lnRef idx="1">
                <a:schemeClr val="dk1"/>
              </a:lnRef>
              <a:fillRef idx="0">
                <a:schemeClr val="dk1"/>
              </a:fillRef>
              <a:effectRef idx="0">
                <a:schemeClr val="dk1"/>
              </a:effectRef>
              <a:fontRef idx="minor">
                <a:schemeClr val="tx1"/>
              </a:fontRef>
            </p:style>
          </p:cxnSp>
          <p:sp>
            <p:nvSpPr>
              <p:cNvPr id="134" name="TextBox 133">
                <a:extLst>
                  <a:ext uri="{FF2B5EF4-FFF2-40B4-BE49-F238E27FC236}">
                    <a16:creationId xmlns:a16="http://schemas.microsoft.com/office/drawing/2014/main" id="{39B7C1DA-289B-4B2B-9489-BB993547F131}"/>
                  </a:ext>
                </a:extLst>
              </p:cNvPr>
              <p:cNvSpPr txBox="1"/>
              <p:nvPr/>
            </p:nvSpPr>
            <p:spPr>
              <a:xfrm>
                <a:off x="1811028" y="6770088"/>
                <a:ext cx="1309313" cy="369332"/>
              </a:xfrm>
              <a:prstGeom prst="rect">
                <a:avLst/>
              </a:prstGeom>
              <a:noFill/>
            </p:spPr>
            <p:txBody>
              <a:bodyPr wrap="square" rtlCol="0">
                <a:spAutoFit/>
              </a:bodyPr>
              <a:lstStyle/>
              <a:p>
                <a:r>
                  <a:rPr lang="en-US" dirty="0"/>
                  <a:t>&lt; 0.1</a:t>
                </a:r>
              </a:p>
            </p:txBody>
          </p:sp>
          <p:cxnSp>
            <p:nvCxnSpPr>
              <p:cNvPr id="135" name="Straight Arrow Connector 134">
                <a:extLst>
                  <a:ext uri="{FF2B5EF4-FFF2-40B4-BE49-F238E27FC236}">
                    <a16:creationId xmlns:a16="http://schemas.microsoft.com/office/drawing/2014/main" id="{6757BB8F-4B73-4453-9328-E082F5835401}"/>
                  </a:ext>
                </a:extLst>
              </p:cNvPr>
              <p:cNvCxnSpPr>
                <a:cxnSpLocks/>
              </p:cNvCxnSpPr>
              <p:nvPr/>
            </p:nvCxnSpPr>
            <p:spPr>
              <a:xfrm>
                <a:off x="897625" y="7286841"/>
                <a:ext cx="796593" cy="0"/>
              </a:xfrm>
              <a:prstGeom prst="straightConnector1">
                <a:avLst/>
              </a:prstGeom>
              <a:ln w="57150">
                <a:solidFill>
                  <a:srgbClr val="FF0000"/>
                </a:solidFill>
                <a:tailEnd type="triangle"/>
              </a:ln>
            </p:spPr>
            <p:style>
              <a:lnRef idx="1">
                <a:schemeClr val="dk1"/>
              </a:lnRef>
              <a:fillRef idx="0">
                <a:schemeClr val="dk1"/>
              </a:fillRef>
              <a:effectRef idx="0">
                <a:schemeClr val="dk1"/>
              </a:effectRef>
              <a:fontRef idx="minor">
                <a:schemeClr val="tx1"/>
              </a:fontRef>
            </p:style>
          </p:cxnSp>
          <p:sp>
            <p:nvSpPr>
              <p:cNvPr id="136" name="TextBox 135">
                <a:extLst>
                  <a:ext uri="{FF2B5EF4-FFF2-40B4-BE49-F238E27FC236}">
                    <a16:creationId xmlns:a16="http://schemas.microsoft.com/office/drawing/2014/main" id="{6C193346-04C8-455E-ABAF-517BD094A6EB}"/>
                  </a:ext>
                </a:extLst>
              </p:cNvPr>
              <p:cNvSpPr txBox="1"/>
              <p:nvPr/>
            </p:nvSpPr>
            <p:spPr>
              <a:xfrm>
                <a:off x="1811028" y="7079736"/>
                <a:ext cx="1128915" cy="369332"/>
              </a:xfrm>
              <a:prstGeom prst="rect">
                <a:avLst/>
              </a:prstGeom>
              <a:noFill/>
            </p:spPr>
            <p:txBody>
              <a:bodyPr wrap="square" rtlCol="0">
                <a:spAutoFit/>
              </a:bodyPr>
              <a:lstStyle/>
              <a:p>
                <a:r>
                  <a:rPr lang="en-US" dirty="0"/>
                  <a:t>negative</a:t>
                </a:r>
              </a:p>
            </p:txBody>
          </p:sp>
          <p:sp>
            <p:nvSpPr>
              <p:cNvPr id="137" name="TextBox 136">
                <a:extLst>
                  <a:ext uri="{FF2B5EF4-FFF2-40B4-BE49-F238E27FC236}">
                    <a16:creationId xmlns:a16="http://schemas.microsoft.com/office/drawing/2014/main" id="{7A1AEE63-CBE5-464F-A63D-388E6A696E3A}"/>
                  </a:ext>
                </a:extLst>
              </p:cNvPr>
              <p:cNvSpPr txBox="1"/>
              <p:nvPr/>
            </p:nvSpPr>
            <p:spPr>
              <a:xfrm>
                <a:off x="1658250" y="7357990"/>
                <a:ext cx="1776260" cy="369332"/>
              </a:xfrm>
              <a:prstGeom prst="rect">
                <a:avLst/>
              </a:prstGeom>
              <a:noFill/>
            </p:spPr>
            <p:txBody>
              <a:bodyPr wrap="square" rtlCol="0">
                <a:spAutoFit/>
              </a:bodyPr>
              <a:lstStyle/>
              <a:p>
                <a:r>
                  <a:rPr lang="en-US" dirty="0"/>
                  <a:t>correlated errors</a:t>
                </a:r>
              </a:p>
            </p:txBody>
          </p:sp>
          <p:cxnSp>
            <p:nvCxnSpPr>
              <p:cNvPr id="138" name="Straight Arrow Connector 137">
                <a:extLst>
                  <a:ext uri="{FF2B5EF4-FFF2-40B4-BE49-F238E27FC236}">
                    <a16:creationId xmlns:a16="http://schemas.microsoft.com/office/drawing/2014/main" id="{E2E0A98D-88D3-413A-8AF1-82A00595BDC0}"/>
                  </a:ext>
                </a:extLst>
              </p:cNvPr>
              <p:cNvCxnSpPr>
                <a:cxnSpLocks/>
              </p:cNvCxnSpPr>
              <p:nvPr/>
            </p:nvCxnSpPr>
            <p:spPr>
              <a:xfrm>
                <a:off x="841373" y="7552781"/>
                <a:ext cx="809347" cy="0"/>
              </a:xfrm>
              <a:prstGeom prst="straightConnector1">
                <a:avLst/>
              </a:prstGeom>
              <a:ln w="635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5250202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Diagram&#10;&#10;Description automatically generated">
            <a:extLst>
              <a:ext uri="{FF2B5EF4-FFF2-40B4-BE49-F238E27FC236}">
                <a16:creationId xmlns:a16="http://schemas.microsoft.com/office/drawing/2014/main" id="{DCFAD731-BDAA-4AEA-9BCD-233DCECF54B6}"/>
              </a:ext>
            </a:extLst>
          </p:cNvPr>
          <p:cNvPicPr>
            <a:picLocks noChangeAspect="1"/>
          </p:cNvPicPr>
          <p:nvPr/>
        </p:nvPicPr>
        <p:blipFill rotWithShape="1">
          <a:blip r:embed="rId2">
            <a:extLst>
              <a:ext uri="{28A0092B-C50C-407E-A947-70E740481C1C}">
                <a14:useLocalDpi xmlns:a14="http://schemas.microsoft.com/office/drawing/2010/main" val="0"/>
              </a:ext>
            </a:extLst>
          </a:blip>
          <a:srcRect l="9797" t="10088" r="7663" b="22530"/>
          <a:stretch/>
        </p:blipFill>
        <p:spPr>
          <a:xfrm>
            <a:off x="6052458" y="3949461"/>
            <a:ext cx="6052457" cy="3818065"/>
          </a:xfrm>
          <a:prstGeom prst="rect">
            <a:avLst/>
          </a:prstGeom>
        </p:spPr>
      </p:pic>
      <p:pic>
        <p:nvPicPr>
          <p:cNvPr id="5" name="Picture 4" descr="Diagram&#10;&#10;Description automatically generated">
            <a:extLst>
              <a:ext uri="{FF2B5EF4-FFF2-40B4-BE49-F238E27FC236}">
                <a16:creationId xmlns:a16="http://schemas.microsoft.com/office/drawing/2014/main" id="{5C422A1D-C65A-40D9-AAAE-1C9B4523CDE7}"/>
              </a:ext>
            </a:extLst>
          </p:cNvPr>
          <p:cNvPicPr>
            <a:picLocks noChangeAspect="1"/>
          </p:cNvPicPr>
          <p:nvPr/>
        </p:nvPicPr>
        <p:blipFill rotWithShape="1">
          <a:blip r:embed="rId3">
            <a:extLst>
              <a:ext uri="{28A0092B-C50C-407E-A947-70E740481C1C}">
                <a14:useLocalDpi xmlns:a14="http://schemas.microsoft.com/office/drawing/2010/main" val="0"/>
              </a:ext>
            </a:extLst>
          </a:blip>
          <a:srcRect l="9660" t="10332" r="7801" b="27046"/>
          <a:stretch/>
        </p:blipFill>
        <p:spPr>
          <a:xfrm>
            <a:off x="1" y="3949461"/>
            <a:ext cx="6052457" cy="3548378"/>
          </a:xfrm>
          <a:prstGeom prst="rect">
            <a:avLst/>
          </a:prstGeom>
        </p:spPr>
      </p:pic>
      <p:pic>
        <p:nvPicPr>
          <p:cNvPr id="7" name="Picture 6" descr="Diagram&#10;&#10;Description automatically generated">
            <a:extLst>
              <a:ext uri="{FF2B5EF4-FFF2-40B4-BE49-F238E27FC236}">
                <a16:creationId xmlns:a16="http://schemas.microsoft.com/office/drawing/2014/main" id="{AA04CE21-4C42-4D2F-9347-52BD41ED223E}"/>
              </a:ext>
            </a:extLst>
          </p:cNvPr>
          <p:cNvPicPr>
            <a:picLocks noChangeAspect="1"/>
          </p:cNvPicPr>
          <p:nvPr/>
        </p:nvPicPr>
        <p:blipFill rotWithShape="1">
          <a:blip r:embed="rId4">
            <a:extLst>
              <a:ext uri="{28A0092B-C50C-407E-A947-70E740481C1C}">
                <a14:useLocalDpi xmlns:a14="http://schemas.microsoft.com/office/drawing/2010/main" val="0"/>
              </a:ext>
            </a:extLst>
          </a:blip>
          <a:srcRect l="10128" t="10759" r="7332" b="25075"/>
          <a:stretch/>
        </p:blipFill>
        <p:spPr>
          <a:xfrm>
            <a:off x="6052457" y="79023"/>
            <a:ext cx="6052457" cy="3635829"/>
          </a:xfrm>
          <a:prstGeom prst="rect">
            <a:avLst/>
          </a:prstGeom>
        </p:spPr>
      </p:pic>
      <p:pic>
        <p:nvPicPr>
          <p:cNvPr id="9" name="Picture 8" descr="Diagram&#10;&#10;Description automatically generated">
            <a:extLst>
              <a:ext uri="{FF2B5EF4-FFF2-40B4-BE49-F238E27FC236}">
                <a16:creationId xmlns:a16="http://schemas.microsoft.com/office/drawing/2014/main" id="{9B78F949-325F-4633-BF71-33D1298B69AF}"/>
              </a:ext>
            </a:extLst>
          </p:cNvPr>
          <p:cNvPicPr>
            <a:picLocks noChangeAspect="1"/>
          </p:cNvPicPr>
          <p:nvPr/>
        </p:nvPicPr>
        <p:blipFill rotWithShape="1">
          <a:blip r:embed="rId5">
            <a:extLst>
              <a:ext uri="{28A0092B-C50C-407E-A947-70E740481C1C}">
                <a14:useLocalDpi xmlns:a14="http://schemas.microsoft.com/office/drawing/2010/main" val="0"/>
              </a:ext>
            </a:extLst>
          </a:blip>
          <a:srcRect l="9660" t="10759" r="7801" b="25075"/>
          <a:stretch/>
        </p:blipFill>
        <p:spPr>
          <a:xfrm>
            <a:off x="0" y="79023"/>
            <a:ext cx="6052457" cy="3635829"/>
          </a:xfrm>
          <a:prstGeom prst="rect">
            <a:avLst/>
          </a:prstGeom>
        </p:spPr>
      </p:pic>
    </p:spTree>
    <p:extLst>
      <p:ext uri="{BB962C8B-B14F-4D97-AF65-F5344CB8AC3E}">
        <p14:creationId xmlns:p14="http://schemas.microsoft.com/office/powerpoint/2010/main" val="227573895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55590</TotalTime>
  <Words>543</Words>
  <Application>Microsoft Office PowerPoint</Application>
  <PresentationFormat>Custom</PresentationFormat>
  <Paragraphs>120</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Michelle Fearon</dc:creator>
  <cp:lastModifiedBy>Fearon, Michelle</cp:lastModifiedBy>
  <cp:revision>59</cp:revision>
  <cp:lastPrinted>2022-03-18T20:09:59Z</cp:lastPrinted>
  <dcterms:created xsi:type="dcterms:W3CDTF">2020-07-29T19:49:29Z</dcterms:created>
  <dcterms:modified xsi:type="dcterms:W3CDTF">2022-09-29T16:27:39Z</dcterms:modified>
</cp:coreProperties>
</file>