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92" d="100"/>
          <a:sy n="92" d="100"/>
        </p:scale>
        <p:origin x="33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A602F-63DD-428D-A356-AFDFD5526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7243C9-3463-407A-856C-30ECBCDA19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AA319-A7C7-4625-838F-F45CA11F7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2F90-7EFD-49D0-85A6-435CC668CCE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19A1A-4A14-49D1-92A8-98B761594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58F47-6BB3-46A0-BA13-0B385E9CE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59D6-2031-45D5-9CAC-CFA59EDA2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15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2A0A9-3E3B-4C75-9065-C8EBFBFED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F19B55-ABC1-4E32-AE2A-EB661E0AE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BDB72-FFC9-47CC-AB60-9DB54169E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2F90-7EFD-49D0-85A6-435CC668CCE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8B7D0-C403-4F33-ACE1-8F12B29D8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921A7-697B-4F15-8D0C-7F718E09D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59D6-2031-45D5-9CAC-CFA59EDA2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60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985CC4-840A-41F8-86D7-5F53F7B904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0B4C88-71DA-4F33-8198-8DED3D9D2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67F22-E6FC-4322-90E3-19C4EBF2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2F90-7EFD-49D0-85A6-435CC668CCE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E473C-9364-497F-8A0A-0B9E73FE5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1B5E2-363F-428A-A17D-98C57E5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59D6-2031-45D5-9CAC-CFA59EDA2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59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7F43D-6D12-40B6-A7FD-BD5CD3C6E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699C2-B53D-489D-97C9-2FC24764A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8C14D-EF20-4040-8F2B-5AFF78B8B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2F90-7EFD-49D0-85A6-435CC668CCE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ADFC9-C1AB-4319-8F7A-E33ADDDAF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57B88-1440-4D39-8F87-E9E4FC41D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59D6-2031-45D5-9CAC-CFA59EDA2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97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7C1F4-80C3-4897-B0F4-0DB642776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D0329-DDFC-42B6-8C0F-80E4F56D9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CE1C7-4E42-400D-87C2-4E196ECB5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2F90-7EFD-49D0-85A6-435CC668CCE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512CA-2BA1-438E-A997-43CEF1B7C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9D47B-592E-47BD-8DA1-187565997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59D6-2031-45D5-9CAC-CFA59EDA2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07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3C4B8-1F3E-46F5-A9F2-6EE060714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6ADFC-D4BC-4A63-8821-3150163F9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C1A532-4AAF-4102-B6F3-8EBC8BE0C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EBD1F-A5A6-47C2-BF81-F0D3936E4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2F90-7EFD-49D0-85A6-435CC668CCE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3DA3FB-3E62-4206-B81B-3D5DA1208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4B7C61-1A0E-4870-9CAD-4E7033412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59D6-2031-45D5-9CAC-CFA59EDA2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85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2A66F-778B-4156-80A6-A144AC4B2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1486C-CCEE-470B-B188-B302137D1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232D4B-C081-472C-BAF1-02B7EBB18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95D0A6-0AD2-4930-9F73-75A660C7F5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E4085C-EAF9-49C0-B44D-5F862D7D52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6A409F-A80E-4B10-803D-093A972FF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2F90-7EFD-49D0-85A6-435CC668CCE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A493C2-B092-4CE4-8CA3-BEA4AF846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D9536B-54AB-43A6-81E6-B6BD1FFD9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59D6-2031-45D5-9CAC-CFA59EDA2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38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1D68E-5179-477E-B413-CC04CE1A9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2B776B-17E7-4F48-B9E7-C1D017A9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2F90-7EFD-49D0-85A6-435CC668CCE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59380F-7E5E-460F-BFCE-DF9A816E3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CC9218-80C9-4D71-967B-CFC952569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59D6-2031-45D5-9CAC-CFA59EDA2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03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C6CD4B-A9FC-4687-B1CA-3097B750A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2F90-7EFD-49D0-85A6-435CC668CCE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FFB552-16A7-485F-8F79-67DEBC68C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2352B-9DFD-4D1E-8EDF-A14C53AA4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59D6-2031-45D5-9CAC-CFA59EDA2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0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ED6B4-CEA4-47C9-A7A0-81C744E0E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2C54D-A3F6-4573-A885-D07560AB2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52138-6782-402A-8004-59D3F5B06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62115-06F1-4276-A707-E3857E525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2F90-7EFD-49D0-85A6-435CC668CCE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610E4-1918-4A7A-839F-7D7E9378C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BD1C6-08F7-47C1-84CD-4CA26B707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59D6-2031-45D5-9CAC-CFA59EDA2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01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DB469-3A90-4CF6-9E9A-304460533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8B22BD-9F25-4F91-9C28-3DA97DEF90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109E2C-A001-495B-9B8F-2A74CFCBC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3CC9D5-46F3-4C65-A2A0-7B0FC454F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02F90-7EFD-49D0-85A6-435CC668CCE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D674F-55D9-49E3-AF6A-F4D58C8B0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171DDC-3346-425E-9F25-24A6AF177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59D6-2031-45D5-9CAC-CFA59EDA2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59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B24CE4-01EC-4D68-B221-222885CC1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AE854-DA56-4C5E-9691-1945B3384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9DAEC-9607-4A4B-9102-BAC91D13A4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02F90-7EFD-49D0-85A6-435CC668CCE4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E7D36-C50A-47B8-B71D-ABBD25D703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D4D57-8A27-4C3D-8FC7-02B8053F5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459D6-2031-45D5-9CAC-CFA59EDA2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25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9C1C81B2-8ECF-457A-8C3C-106111BC7B38}"/>
              </a:ext>
            </a:extLst>
          </p:cNvPr>
          <p:cNvGrpSpPr/>
          <p:nvPr/>
        </p:nvGrpSpPr>
        <p:grpSpPr>
          <a:xfrm>
            <a:off x="693274" y="1669616"/>
            <a:ext cx="5864725" cy="4762278"/>
            <a:chOff x="435822" y="3081165"/>
            <a:chExt cx="5864725" cy="476227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5EDE396-DD2F-4D22-B351-5743AC6035F2}"/>
                </a:ext>
              </a:extLst>
            </p:cNvPr>
            <p:cNvSpPr txBox="1"/>
            <p:nvPr/>
          </p:nvSpPr>
          <p:spPr>
            <a:xfrm>
              <a:off x="2428616" y="4427147"/>
              <a:ext cx="19244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Total host density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22AB8B3-8035-44BC-ADC8-58130B9459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0227" y="4807481"/>
              <a:ext cx="0" cy="675852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D8E64ED-BA13-4506-9D4B-0775EE33D827}"/>
                </a:ext>
              </a:extLst>
            </p:cNvPr>
            <p:cNvSpPr txBox="1"/>
            <p:nvPr/>
          </p:nvSpPr>
          <p:spPr>
            <a:xfrm>
              <a:off x="2674879" y="3122678"/>
              <a:ext cx="144495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Epidemic size (inf density)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298B348-FB8A-4B5F-B28E-8D4DE9326A92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1335748" y="3445843"/>
              <a:ext cx="1339131" cy="1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59911E8-FEC9-40CF-806B-46ABB90E60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54732" y="3767841"/>
              <a:ext cx="7975" cy="648304"/>
            </a:xfrm>
            <a:prstGeom prst="straightConnector1">
              <a:avLst/>
            </a:prstGeom>
            <a:ln w="12446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F98DFCD-426A-4501-A258-61D745760FB4}"/>
                </a:ext>
              </a:extLst>
            </p:cNvPr>
            <p:cNvSpPr txBox="1"/>
            <p:nvPr/>
          </p:nvSpPr>
          <p:spPr>
            <a:xfrm>
              <a:off x="3376328" y="4017756"/>
              <a:ext cx="1146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+0.49***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9A1C860-B17B-4314-9E72-3128F9CB676B}"/>
                </a:ext>
              </a:extLst>
            </p:cNvPr>
            <p:cNvSpPr txBox="1"/>
            <p:nvPr/>
          </p:nvSpPr>
          <p:spPr>
            <a:xfrm>
              <a:off x="4190358" y="6121420"/>
              <a:ext cx="8384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</a:t>
              </a:r>
              <a:r>
                <a:rPr lang="en-US" sz="1400" baseline="30000" dirty="0"/>
                <a:t>2</a:t>
              </a:r>
              <a:r>
                <a:rPr lang="en-US" sz="1400" dirty="0"/>
                <a:t> = 0.73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A94F67D-964D-4F86-A62B-5108E0127417}"/>
                </a:ext>
              </a:extLst>
            </p:cNvPr>
            <p:cNvSpPr txBox="1"/>
            <p:nvPr/>
          </p:nvSpPr>
          <p:spPr>
            <a:xfrm>
              <a:off x="3546982" y="3765045"/>
              <a:ext cx="8384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</a:t>
              </a:r>
              <a:r>
                <a:rPr lang="en-US" sz="1400" baseline="30000" dirty="0"/>
                <a:t>2</a:t>
              </a:r>
              <a:r>
                <a:rPr lang="en-US" sz="1400" dirty="0"/>
                <a:t> = 0.56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02B7438-49AA-48FD-905A-E112C0846428}"/>
                </a:ext>
              </a:extLst>
            </p:cNvPr>
            <p:cNvSpPr txBox="1"/>
            <p:nvPr/>
          </p:nvSpPr>
          <p:spPr>
            <a:xfrm>
              <a:off x="3804031" y="4797863"/>
              <a:ext cx="8384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</a:t>
              </a:r>
              <a:r>
                <a:rPr lang="en-US" sz="1400" baseline="30000" dirty="0"/>
                <a:t>2</a:t>
              </a:r>
              <a:r>
                <a:rPr lang="en-US" sz="1400" dirty="0"/>
                <a:t> = 0.56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AA22F43-79D5-43AF-B3D1-11950706C4F5}"/>
                </a:ext>
              </a:extLst>
            </p:cNvPr>
            <p:cNvCxnSpPr>
              <a:cxnSpLocks/>
            </p:cNvCxnSpPr>
            <p:nvPr/>
          </p:nvCxnSpPr>
          <p:spPr>
            <a:xfrm>
              <a:off x="1335748" y="3458906"/>
              <a:ext cx="1228848" cy="957239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DD67B90-6E0B-4D48-9B61-51F4377F1D8D}"/>
                </a:ext>
              </a:extLst>
            </p:cNvPr>
            <p:cNvSpPr txBox="1"/>
            <p:nvPr/>
          </p:nvSpPr>
          <p:spPr>
            <a:xfrm>
              <a:off x="2489449" y="7197112"/>
              <a:ext cx="17579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Total Phosphorus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0A8C4D3-667E-4C73-B5CC-2D6C40D34660}"/>
                </a:ext>
              </a:extLst>
            </p:cNvPr>
            <p:cNvSpPr txBox="1"/>
            <p:nvPr/>
          </p:nvSpPr>
          <p:spPr>
            <a:xfrm>
              <a:off x="3354732" y="6593000"/>
              <a:ext cx="1124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+0.26***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B3249B0-1F65-4781-8726-D3B07A69B383}"/>
                </a:ext>
              </a:extLst>
            </p:cNvPr>
            <p:cNvCxnSpPr>
              <a:cxnSpLocks/>
              <a:stCxn id="16" idx="0"/>
              <a:endCxn id="5" idx="2"/>
            </p:cNvCxnSpPr>
            <p:nvPr/>
          </p:nvCxnSpPr>
          <p:spPr>
            <a:xfrm flipH="1" flipV="1">
              <a:off x="3362707" y="6111865"/>
              <a:ext cx="5701" cy="1085247"/>
            </a:xfrm>
            <a:prstGeom prst="straightConnector1">
              <a:avLst/>
            </a:prstGeom>
            <a:ln w="66040">
              <a:solidFill>
                <a:schemeClr val="tx1"/>
              </a:solidFill>
              <a:prstDash val="soli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16A99BF-BE81-4F74-9A2C-97E31D846E4F}"/>
                </a:ext>
              </a:extLst>
            </p:cNvPr>
            <p:cNvSpPr txBox="1"/>
            <p:nvPr/>
          </p:nvSpPr>
          <p:spPr>
            <a:xfrm>
              <a:off x="3330890" y="5022588"/>
              <a:ext cx="775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-0.23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DB0FB3B-4DE5-43B2-ACA2-66F3CD9052F0}"/>
                </a:ext>
              </a:extLst>
            </p:cNvPr>
            <p:cNvSpPr txBox="1"/>
            <p:nvPr/>
          </p:nvSpPr>
          <p:spPr>
            <a:xfrm>
              <a:off x="1396819" y="3081165"/>
              <a:ext cx="10926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0.02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63DD4FC-6F1F-48B9-92FF-F127C87275DB}"/>
                </a:ext>
              </a:extLst>
            </p:cNvPr>
            <p:cNvSpPr txBox="1"/>
            <p:nvPr/>
          </p:nvSpPr>
          <p:spPr>
            <a:xfrm>
              <a:off x="1850019" y="3688661"/>
              <a:ext cx="7178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0.22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7735762-A518-4C77-9BFD-A20D151655CF}"/>
                </a:ext>
              </a:extLst>
            </p:cNvPr>
            <p:cNvSpPr txBox="1"/>
            <p:nvPr/>
          </p:nvSpPr>
          <p:spPr>
            <a:xfrm>
              <a:off x="5176283" y="5742533"/>
              <a:ext cx="1124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0.15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B009CF7-CE56-404D-BBEE-CE04A1F4716D}"/>
                </a:ext>
              </a:extLst>
            </p:cNvPr>
            <p:cNvCxnSpPr>
              <a:cxnSpLocks/>
            </p:cNvCxnSpPr>
            <p:nvPr/>
          </p:nvCxnSpPr>
          <p:spPr>
            <a:xfrm>
              <a:off x="1335748" y="3445843"/>
              <a:ext cx="757690" cy="198468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E941D0C-71C0-4531-BF11-949515848E90}"/>
                </a:ext>
              </a:extLst>
            </p:cNvPr>
            <p:cNvSpPr txBox="1"/>
            <p:nvPr/>
          </p:nvSpPr>
          <p:spPr>
            <a:xfrm>
              <a:off x="1670375" y="4317907"/>
              <a:ext cx="66987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0.04</a:t>
              </a:r>
            </a:p>
          </p:txBody>
        </p:sp>
        <p:cxnSp>
          <p:nvCxnSpPr>
            <p:cNvPr id="25" name="Connector: Curved 24">
              <a:extLst>
                <a:ext uri="{FF2B5EF4-FFF2-40B4-BE49-F238E27FC236}">
                  <a16:creationId xmlns:a16="http://schemas.microsoft.com/office/drawing/2014/main" id="{BB137E5C-0503-406F-8E44-7F160ABB0842}"/>
                </a:ext>
              </a:extLst>
            </p:cNvPr>
            <p:cNvCxnSpPr>
              <a:stCxn id="4" idx="3"/>
              <a:endCxn id="16" idx="3"/>
            </p:cNvCxnSpPr>
            <p:nvPr/>
          </p:nvCxnSpPr>
          <p:spPr>
            <a:xfrm flipH="1">
              <a:off x="4247366" y="4611813"/>
              <a:ext cx="105741" cy="2908465"/>
            </a:xfrm>
            <a:prstGeom prst="curvedConnector3">
              <a:avLst>
                <a:gd name="adj1" fmla="val -857401"/>
              </a:avLst>
            </a:prstGeom>
            <a:ln w="381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56C68F1-3328-43A9-AD7A-E166D84631E3}"/>
                </a:ext>
              </a:extLst>
            </p:cNvPr>
            <p:cNvSpPr txBox="1"/>
            <p:nvPr/>
          </p:nvSpPr>
          <p:spPr>
            <a:xfrm>
              <a:off x="1993323" y="5465534"/>
              <a:ext cx="273876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Quantity of algal resources (edible chlorophyll </a:t>
              </a:r>
              <a:r>
                <a:rPr lang="el-GR" dirty="0"/>
                <a:t>α</a:t>
              </a:r>
              <a:r>
                <a:rPr lang="en-US" dirty="0"/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22D0DA4-F4AA-4DD3-A0E2-028A29B5C57B}"/>
                </a:ext>
              </a:extLst>
            </p:cNvPr>
            <p:cNvSpPr txBox="1"/>
            <p:nvPr/>
          </p:nvSpPr>
          <p:spPr>
            <a:xfrm>
              <a:off x="435822" y="3261177"/>
              <a:ext cx="8999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Mixing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3126435-2C12-4D57-96C1-C9511382F652}"/>
              </a:ext>
            </a:extLst>
          </p:cNvPr>
          <p:cNvGrpSpPr/>
          <p:nvPr/>
        </p:nvGrpSpPr>
        <p:grpSpPr>
          <a:xfrm>
            <a:off x="6555198" y="1845468"/>
            <a:ext cx="4773367" cy="4668502"/>
            <a:chOff x="255447" y="3242730"/>
            <a:chExt cx="4773367" cy="466850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7C23263-89BD-4B26-9423-6A41E11F6C91}"/>
                </a:ext>
              </a:extLst>
            </p:cNvPr>
            <p:cNvSpPr txBox="1"/>
            <p:nvPr/>
          </p:nvSpPr>
          <p:spPr>
            <a:xfrm>
              <a:off x="2428616" y="4427147"/>
              <a:ext cx="19244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Total host density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720D3F1-DDAC-4E9A-9310-EB25E08C58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0227" y="4807481"/>
              <a:ext cx="0" cy="675852"/>
            </a:xfrm>
            <a:prstGeom prst="straightConnector1">
              <a:avLst/>
            </a:prstGeom>
            <a:ln w="91440">
              <a:solidFill>
                <a:srgbClr val="C00000"/>
              </a:solidFill>
              <a:prstDash val="solid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33A3D9D-E47A-488D-9525-86540BE4E633}"/>
                </a:ext>
              </a:extLst>
            </p:cNvPr>
            <p:cNvSpPr txBox="1"/>
            <p:nvPr/>
          </p:nvSpPr>
          <p:spPr>
            <a:xfrm>
              <a:off x="3409462" y="5046909"/>
              <a:ext cx="936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-0.36**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6124C98-8840-4EE9-94A5-E36547CEDDDE}"/>
                </a:ext>
              </a:extLst>
            </p:cNvPr>
            <p:cNvSpPr txBox="1"/>
            <p:nvPr/>
          </p:nvSpPr>
          <p:spPr>
            <a:xfrm>
              <a:off x="4190358" y="6121420"/>
              <a:ext cx="8384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</a:t>
              </a:r>
              <a:r>
                <a:rPr lang="en-US" sz="1400" baseline="30000" dirty="0"/>
                <a:t>2</a:t>
              </a:r>
              <a:r>
                <a:rPr lang="en-US" sz="1400" dirty="0"/>
                <a:t> = 0.74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9869454-D8DE-4800-BD2D-60952A00B45E}"/>
                </a:ext>
              </a:extLst>
            </p:cNvPr>
            <p:cNvSpPr txBox="1"/>
            <p:nvPr/>
          </p:nvSpPr>
          <p:spPr>
            <a:xfrm>
              <a:off x="3804031" y="4797863"/>
              <a:ext cx="8384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</a:t>
              </a:r>
              <a:r>
                <a:rPr lang="en-US" sz="1400" baseline="30000" dirty="0"/>
                <a:t>2</a:t>
              </a:r>
              <a:r>
                <a:rPr lang="en-US" sz="1400" dirty="0"/>
                <a:t> = 0.65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E3EE30D-97D0-4B88-A181-CE20424AEB92}"/>
                </a:ext>
              </a:extLst>
            </p:cNvPr>
            <p:cNvSpPr txBox="1"/>
            <p:nvPr/>
          </p:nvSpPr>
          <p:spPr>
            <a:xfrm>
              <a:off x="2486014" y="7264901"/>
              <a:ext cx="175791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Total Phosphorus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0666089-D99D-4069-9204-C848B67AB6D4}"/>
                </a:ext>
              </a:extLst>
            </p:cNvPr>
            <p:cNvSpPr txBox="1"/>
            <p:nvPr/>
          </p:nvSpPr>
          <p:spPr>
            <a:xfrm>
              <a:off x="3402556" y="6605282"/>
              <a:ext cx="9973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0.56***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2593188B-A877-4B56-9BF4-3F3E7480A50D}"/>
                </a:ext>
              </a:extLst>
            </p:cNvPr>
            <p:cNvCxnSpPr>
              <a:cxnSpLocks/>
              <a:stCxn id="33" idx="0"/>
              <a:endCxn id="28" idx="2"/>
            </p:cNvCxnSpPr>
            <p:nvPr/>
          </p:nvCxnSpPr>
          <p:spPr>
            <a:xfrm flipH="1" flipV="1">
              <a:off x="3362707" y="6111865"/>
              <a:ext cx="2266" cy="1153036"/>
            </a:xfrm>
            <a:prstGeom prst="straightConnector1">
              <a:avLst/>
            </a:prstGeom>
            <a:ln w="142240">
              <a:solidFill>
                <a:schemeClr val="tx1"/>
              </a:solidFill>
              <a:prstDash val="solid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2382D54-6784-4123-96F8-AD0C709A383B}"/>
                </a:ext>
              </a:extLst>
            </p:cNvPr>
            <p:cNvSpPr txBox="1"/>
            <p:nvPr/>
          </p:nvSpPr>
          <p:spPr>
            <a:xfrm>
              <a:off x="255447" y="3242730"/>
              <a:ext cx="89992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Mixing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4044A88-6F5F-44CB-B02C-0E6DB2BA6D71}"/>
                </a:ext>
              </a:extLst>
            </p:cNvPr>
            <p:cNvCxnSpPr>
              <a:cxnSpLocks/>
              <a:stCxn id="36" idx="3"/>
            </p:cNvCxnSpPr>
            <p:nvPr/>
          </p:nvCxnSpPr>
          <p:spPr>
            <a:xfrm>
              <a:off x="1155373" y="3427396"/>
              <a:ext cx="1409223" cy="988749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ADAAC40-48BB-4B98-8D0B-1BBEBA7256CC}"/>
                </a:ext>
              </a:extLst>
            </p:cNvPr>
            <p:cNvSpPr txBox="1"/>
            <p:nvPr/>
          </p:nvSpPr>
          <p:spPr>
            <a:xfrm>
              <a:off x="1683059" y="3552438"/>
              <a:ext cx="66987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0.24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172CEB65-2529-4830-9C5A-02EAEE1E4C5F}"/>
                </a:ext>
              </a:extLst>
            </p:cNvPr>
            <p:cNvCxnSpPr>
              <a:cxnSpLocks/>
              <a:stCxn id="36" idx="3"/>
            </p:cNvCxnSpPr>
            <p:nvPr/>
          </p:nvCxnSpPr>
          <p:spPr>
            <a:xfrm>
              <a:off x="1155373" y="3427396"/>
              <a:ext cx="857667" cy="2038138"/>
            </a:xfrm>
            <a:prstGeom prst="straightConnector1">
              <a:avLst/>
            </a:prstGeom>
            <a:ln w="83820">
              <a:solidFill>
                <a:schemeClr val="tx1"/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4231890-E2AF-4B8F-ACD9-FEFE3FF96A2B}"/>
                </a:ext>
              </a:extLst>
            </p:cNvPr>
            <p:cNvSpPr txBox="1"/>
            <p:nvPr/>
          </p:nvSpPr>
          <p:spPr>
            <a:xfrm>
              <a:off x="1565930" y="4358524"/>
              <a:ext cx="9475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+0.33*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872D975-B2D9-4D6B-923C-68BC749F3E77}"/>
                </a:ext>
              </a:extLst>
            </p:cNvPr>
            <p:cNvSpPr txBox="1"/>
            <p:nvPr/>
          </p:nvSpPr>
          <p:spPr>
            <a:xfrm>
              <a:off x="1993323" y="5465534"/>
              <a:ext cx="273876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Quantity of algal resources (edible chlorophyll </a:t>
              </a:r>
              <a:r>
                <a:rPr lang="el-GR" dirty="0"/>
                <a:t>α</a:t>
              </a:r>
              <a:r>
                <a:rPr lang="en-US" dirty="0"/>
                <a:t>)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C4F5877D-0070-4D4D-9D69-C71D91EFE606}"/>
              </a:ext>
            </a:extLst>
          </p:cNvPr>
          <p:cNvSpPr txBox="1"/>
          <p:nvPr/>
        </p:nvSpPr>
        <p:spPr>
          <a:xfrm>
            <a:off x="693274" y="966661"/>
            <a:ext cx="375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a.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</a:rPr>
              <a:t>+spores </a:t>
            </a:r>
            <a:r>
              <a:rPr lang="en-US" b="1" dirty="0"/>
              <a:t>path model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AFC6819-B198-4DC0-A2D5-ABC47B26EF4F}"/>
              </a:ext>
            </a:extLst>
          </p:cNvPr>
          <p:cNvSpPr txBox="1"/>
          <p:nvPr/>
        </p:nvSpPr>
        <p:spPr>
          <a:xfrm>
            <a:off x="6555198" y="966661"/>
            <a:ext cx="375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b.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</a:rPr>
              <a:t>–spores </a:t>
            </a:r>
            <a:r>
              <a:rPr lang="en-US" b="1" dirty="0"/>
              <a:t>path model</a:t>
            </a:r>
          </a:p>
        </p:txBody>
      </p:sp>
    </p:spTree>
    <p:extLst>
      <p:ext uri="{BB962C8B-B14F-4D97-AF65-F5344CB8AC3E}">
        <p14:creationId xmlns:p14="http://schemas.microsoft.com/office/powerpoint/2010/main" val="4220226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3BD41ED1-80A3-4683-BB48-BBB7FDDE6E1A}"/>
              </a:ext>
            </a:extLst>
          </p:cNvPr>
          <p:cNvGrpSpPr/>
          <p:nvPr/>
        </p:nvGrpSpPr>
        <p:grpSpPr>
          <a:xfrm>
            <a:off x="693274" y="1607468"/>
            <a:ext cx="4592992" cy="4485279"/>
            <a:chOff x="435822" y="3081165"/>
            <a:chExt cx="4592992" cy="4485279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7477A8E-A787-47F6-BD9B-9079C0A0817F}"/>
                </a:ext>
              </a:extLst>
            </p:cNvPr>
            <p:cNvCxnSpPr/>
            <p:nvPr/>
          </p:nvCxnSpPr>
          <p:spPr>
            <a:xfrm flipV="1">
              <a:off x="3380227" y="4807481"/>
              <a:ext cx="0" cy="675852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F8EC9E2-7006-48CA-8245-32FCFAE2C216}"/>
                </a:ext>
              </a:extLst>
            </p:cNvPr>
            <p:cNvSpPr txBox="1"/>
            <p:nvPr/>
          </p:nvSpPr>
          <p:spPr>
            <a:xfrm>
              <a:off x="2674879" y="3122678"/>
              <a:ext cx="144495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Epidemic size (inf density)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C91B851-5C75-46F0-925C-201D08DDC5DC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1335748" y="3445843"/>
              <a:ext cx="1339131" cy="1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5C729A8-5CE0-4960-9D6E-2BBBBCB463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54732" y="3767841"/>
              <a:ext cx="0" cy="675852"/>
            </a:xfrm>
            <a:prstGeom prst="straightConnector1">
              <a:avLst/>
            </a:prstGeom>
            <a:ln w="124460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0B042B4-7B9C-4F47-938A-843090C4EF03}"/>
                </a:ext>
              </a:extLst>
            </p:cNvPr>
            <p:cNvSpPr txBox="1"/>
            <p:nvPr/>
          </p:nvSpPr>
          <p:spPr>
            <a:xfrm>
              <a:off x="3415514" y="4017756"/>
              <a:ext cx="11467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+0.49***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3FDCB43-581A-45A9-A64A-F1D240619C86}"/>
                </a:ext>
              </a:extLst>
            </p:cNvPr>
            <p:cNvSpPr txBox="1"/>
            <p:nvPr/>
          </p:nvSpPr>
          <p:spPr>
            <a:xfrm>
              <a:off x="4190358" y="6121420"/>
              <a:ext cx="8384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</a:t>
              </a:r>
              <a:r>
                <a:rPr lang="en-US" sz="1400" baseline="30000" dirty="0"/>
                <a:t>2</a:t>
              </a:r>
              <a:r>
                <a:rPr lang="en-US" sz="1400" dirty="0"/>
                <a:t> = 0.77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09B1A87-47CC-48A1-810A-18E5AD1971F8}"/>
                </a:ext>
              </a:extLst>
            </p:cNvPr>
            <p:cNvSpPr txBox="1"/>
            <p:nvPr/>
          </p:nvSpPr>
          <p:spPr>
            <a:xfrm>
              <a:off x="3546982" y="3765045"/>
              <a:ext cx="8384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</a:t>
              </a:r>
              <a:r>
                <a:rPr lang="en-US" sz="1400" baseline="30000" dirty="0"/>
                <a:t>2</a:t>
              </a:r>
              <a:r>
                <a:rPr lang="en-US" sz="1400" dirty="0"/>
                <a:t> = 0.56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B6FF51D-8CBC-4A43-BE49-C365D75121E7}"/>
                </a:ext>
              </a:extLst>
            </p:cNvPr>
            <p:cNvSpPr txBox="1"/>
            <p:nvPr/>
          </p:nvSpPr>
          <p:spPr>
            <a:xfrm>
              <a:off x="3804031" y="4797863"/>
              <a:ext cx="8384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</a:t>
              </a:r>
              <a:r>
                <a:rPr lang="en-US" sz="1400" baseline="30000" dirty="0"/>
                <a:t>2</a:t>
              </a:r>
              <a:r>
                <a:rPr lang="en-US" sz="1400" dirty="0"/>
                <a:t> = 0.56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13736F1-3EC9-4935-83C5-1115EF6E1C46}"/>
                </a:ext>
              </a:extLst>
            </p:cNvPr>
            <p:cNvCxnSpPr>
              <a:cxnSpLocks/>
            </p:cNvCxnSpPr>
            <p:nvPr/>
          </p:nvCxnSpPr>
          <p:spPr>
            <a:xfrm>
              <a:off x="1335748" y="3458906"/>
              <a:ext cx="1228848" cy="957239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CB725F8-0653-4081-8305-2E92BA82DEF2}"/>
                </a:ext>
              </a:extLst>
            </p:cNvPr>
            <p:cNvSpPr txBox="1"/>
            <p:nvPr/>
          </p:nvSpPr>
          <p:spPr>
            <a:xfrm>
              <a:off x="2489449" y="7197112"/>
              <a:ext cx="17579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Total Nitrogen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633C20E-49A2-40FA-B322-2ED0A7BCAD15}"/>
                </a:ext>
              </a:extLst>
            </p:cNvPr>
            <p:cNvSpPr txBox="1"/>
            <p:nvPr/>
          </p:nvSpPr>
          <p:spPr>
            <a:xfrm>
              <a:off x="3420042" y="6593000"/>
              <a:ext cx="1124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+0.29***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04AB0DB-0A02-499D-8E02-7C45C4CD9E0D}"/>
                </a:ext>
              </a:extLst>
            </p:cNvPr>
            <p:cNvCxnSpPr>
              <a:cxnSpLocks/>
              <a:stCxn id="16" idx="0"/>
              <a:endCxn id="5" idx="2"/>
            </p:cNvCxnSpPr>
            <p:nvPr/>
          </p:nvCxnSpPr>
          <p:spPr>
            <a:xfrm flipH="1" flipV="1">
              <a:off x="3362707" y="6111865"/>
              <a:ext cx="5701" cy="1085247"/>
            </a:xfrm>
            <a:prstGeom prst="straightConnector1">
              <a:avLst/>
            </a:prstGeom>
            <a:ln w="73660">
              <a:solidFill>
                <a:schemeClr val="tx1"/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7C8A2DF-25EE-4411-9100-0725703241B8}"/>
                </a:ext>
              </a:extLst>
            </p:cNvPr>
            <p:cNvSpPr txBox="1"/>
            <p:nvPr/>
          </p:nvSpPr>
          <p:spPr>
            <a:xfrm>
              <a:off x="3435386" y="5022588"/>
              <a:ext cx="775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-0.23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ECC85BE-B94F-4107-916F-61D520B00897}"/>
                </a:ext>
              </a:extLst>
            </p:cNvPr>
            <p:cNvSpPr txBox="1"/>
            <p:nvPr/>
          </p:nvSpPr>
          <p:spPr>
            <a:xfrm>
              <a:off x="1396819" y="3081165"/>
              <a:ext cx="109263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0.02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EC4FF56-9959-450B-B405-735E3D162EC3}"/>
                </a:ext>
              </a:extLst>
            </p:cNvPr>
            <p:cNvSpPr txBox="1"/>
            <p:nvPr/>
          </p:nvSpPr>
          <p:spPr>
            <a:xfrm>
              <a:off x="1948062" y="3693202"/>
              <a:ext cx="66987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0.22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5EAA648-7870-45E5-A631-0B71A4CF166B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1335748" y="3445843"/>
              <a:ext cx="723973" cy="199745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49E86EB-5DA8-45E2-9229-85E470C7E2D3}"/>
                </a:ext>
              </a:extLst>
            </p:cNvPr>
            <p:cNvSpPr txBox="1"/>
            <p:nvPr/>
          </p:nvSpPr>
          <p:spPr>
            <a:xfrm>
              <a:off x="1670375" y="4317907"/>
              <a:ext cx="66987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0.05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6EC06CC-96C6-48E5-818A-96CB2B39CD73}"/>
                </a:ext>
              </a:extLst>
            </p:cNvPr>
            <p:cNvSpPr txBox="1"/>
            <p:nvPr/>
          </p:nvSpPr>
          <p:spPr>
            <a:xfrm>
              <a:off x="435822" y="3261177"/>
              <a:ext cx="8999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Mixing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E4FE5F6-C21E-417E-BB13-860E593F4D69}"/>
                </a:ext>
              </a:extLst>
            </p:cNvPr>
            <p:cNvSpPr txBox="1"/>
            <p:nvPr/>
          </p:nvSpPr>
          <p:spPr>
            <a:xfrm>
              <a:off x="2428616" y="4427147"/>
              <a:ext cx="192449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Total host density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3360A14-996A-498E-B9B8-683B78364991}"/>
                </a:ext>
              </a:extLst>
            </p:cNvPr>
            <p:cNvSpPr txBox="1"/>
            <p:nvPr/>
          </p:nvSpPr>
          <p:spPr>
            <a:xfrm>
              <a:off x="1993323" y="5465534"/>
              <a:ext cx="273876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Quantity of algal resources (edible chlorophyll </a:t>
              </a:r>
              <a:r>
                <a:rPr lang="el-GR" dirty="0"/>
                <a:t>α</a:t>
              </a:r>
              <a:r>
                <a:rPr lang="en-US" dirty="0"/>
                <a:t>)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3B6DE93-AA48-4A0C-9FD1-D7FB54C8EC20}"/>
              </a:ext>
            </a:extLst>
          </p:cNvPr>
          <p:cNvSpPr txBox="1"/>
          <p:nvPr/>
        </p:nvSpPr>
        <p:spPr>
          <a:xfrm>
            <a:off x="693274" y="966661"/>
            <a:ext cx="375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a.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</a:rPr>
              <a:t>+spores </a:t>
            </a:r>
            <a:r>
              <a:rPr lang="en-US" b="1" dirty="0"/>
              <a:t>path model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99FBF0-79FE-4D73-A402-959E6ECA20E9}"/>
              </a:ext>
            </a:extLst>
          </p:cNvPr>
          <p:cNvSpPr txBox="1"/>
          <p:nvPr/>
        </p:nvSpPr>
        <p:spPr>
          <a:xfrm>
            <a:off x="6351007" y="966661"/>
            <a:ext cx="375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b.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</a:rPr>
              <a:t>–spores </a:t>
            </a:r>
            <a:r>
              <a:rPr lang="en-US" b="1" dirty="0"/>
              <a:t>path model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DC8B5C0-917D-47B5-BCFB-D115BD02AA4B}"/>
              </a:ext>
            </a:extLst>
          </p:cNvPr>
          <p:cNvGrpSpPr/>
          <p:nvPr/>
        </p:nvGrpSpPr>
        <p:grpSpPr>
          <a:xfrm>
            <a:off x="6351007" y="1796085"/>
            <a:ext cx="6002127" cy="4391503"/>
            <a:chOff x="255447" y="3242730"/>
            <a:chExt cx="6002127" cy="4391503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CEB3203-FD84-4B90-B5A0-114196A14421}"/>
                </a:ext>
              </a:extLst>
            </p:cNvPr>
            <p:cNvSpPr txBox="1"/>
            <p:nvPr/>
          </p:nvSpPr>
          <p:spPr>
            <a:xfrm>
              <a:off x="2428616" y="4427147"/>
              <a:ext cx="192449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Total host density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7302C21-F326-4333-BD15-EA5415A1E2A9}"/>
                </a:ext>
              </a:extLst>
            </p:cNvPr>
            <p:cNvSpPr txBox="1"/>
            <p:nvPr/>
          </p:nvSpPr>
          <p:spPr>
            <a:xfrm>
              <a:off x="1993323" y="5465534"/>
              <a:ext cx="273876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Quantity of algal resources (edible chlorophyll </a:t>
              </a:r>
              <a:r>
                <a:rPr lang="el-GR" dirty="0"/>
                <a:t>α</a:t>
              </a:r>
              <a:r>
                <a:rPr lang="en-US" dirty="0"/>
                <a:t>)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AB294DC-83C9-4B7A-954A-724E1AA65B7F}"/>
                </a:ext>
              </a:extLst>
            </p:cNvPr>
            <p:cNvCxnSpPr>
              <a:cxnSpLocks/>
              <a:stCxn id="28" idx="0"/>
            </p:cNvCxnSpPr>
            <p:nvPr/>
          </p:nvCxnSpPr>
          <p:spPr>
            <a:xfrm flipV="1">
              <a:off x="3362707" y="4807481"/>
              <a:ext cx="17520" cy="658053"/>
            </a:xfrm>
            <a:prstGeom prst="straightConnector1">
              <a:avLst/>
            </a:prstGeom>
            <a:ln w="91440">
              <a:solidFill>
                <a:srgbClr val="C00000"/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7932EB5-9F72-4B20-891C-773E3A627DFC}"/>
                </a:ext>
              </a:extLst>
            </p:cNvPr>
            <p:cNvSpPr txBox="1"/>
            <p:nvPr/>
          </p:nvSpPr>
          <p:spPr>
            <a:xfrm>
              <a:off x="3454141" y="5046909"/>
              <a:ext cx="911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-0.36**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9B9518-C9EB-4FC8-BE71-7DB8057486AD}"/>
                </a:ext>
              </a:extLst>
            </p:cNvPr>
            <p:cNvSpPr txBox="1"/>
            <p:nvPr/>
          </p:nvSpPr>
          <p:spPr>
            <a:xfrm>
              <a:off x="4190358" y="6121420"/>
              <a:ext cx="8384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</a:t>
              </a:r>
              <a:r>
                <a:rPr lang="en-US" sz="1400" baseline="30000" dirty="0"/>
                <a:t>2</a:t>
              </a:r>
              <a:r>
                <a:rPr lang="en-US" sz="1400" dirty="0"/>
                <a:t> = 0.81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023CC29-C726-47BB-871D-9339AC7DD6CE}"/>
                </a:ext>
              </a:extLst>
            </p:cNvPr>
            <p:cNvSpPr txBox="1"/>
            <p:nvPr/>
          </p:nvSpPr>
          <p:spPr>
            <a:xfrm>
              <a:off x="3804031" y="4797863"/>
              <a:ext cx="8384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</a:t>
              </a:r>
              <a:r>
                <a:rPr lang="en-US" sz="1400" baseline="30000" dirty="0"/>
                <a:t>2</a:t>
              </a:r>
              <a:r>
                <a:rPr lang="en-US" sz="1400" dirty="0"/>
                <a:t> = 0.65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884766F-BFC4-4350-BA07-9A76DF7BB5FC}"/>
                </a:ext>
              </a:extLst>
            </p:cNvPr>
            <p:cNvSpPr txBox="1"/>
            <p:nvPr/>
          </p:nvSpPr>
          <p:spPr>
            <a:xfrm>
              <a:off x="2486014" y="7264901"/>
              <a:ext cx="175791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Total Nitrogen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97570EF-A62D-446D-9967-4C5991787AC3}"/>
                </a:ext>
              </a:extLst>
            </p:cNvPr>
            <p:cNvSpPr txBox="1"/>
            <p:nvPr/>
          </p:nvSpPr>
          <p:spPr>
            <a:xfrm>
              <a:off x="3447236" y="6605282"/>
              <a:ext cx="9973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0.50***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6300B21-F69A-4B08-AC37-390B9B78A3E0}"/>
                </a:ext>
              </a:extLst>
            </p:cNvPr>
            <p:cNvCxnSpPr>
              <a:cxnSpLocks/>
              <a:stCxn id="33" idx="0"/>
              <a:endCxn id="28" idx="2"/>
            </p:cNvCxnSpPr>
            <p:nvPr/>
          </p:nvCxnSpPr>
          <p:spPr>
            <a:xfrm flipH="1" flipV="1">
              <a:off x="3362707" y="6111865"/>
              <a:ext cx="2266" cy="1153036"/>
            </a:xfrm>
            <a:prstGeom prst="straightConnector1">
              <a:avLst/>
            </a:prstGeom>
            <a:solidFill>
              <a:schemeClr val="bg1"/>
            </a:solidFill>
            <a:ln w="127000">
              <a:solidFill>
                <a:schemeClr val="tx1"/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9BC6AC2-9CD7-4C10-8B7C-3CE99DA1F168}"/>
                </a:ext>
              </a:extLst>
            </p:cNvPr>
            <p:cNvCxnSpPr>
              <a:cxnSpLocks/>
              <a:stCxn id="36" idx="3"/>
            </p:cNvCxnSpPr>
            <p:nvPr/>
          </p:nvCxnSpPr>
          <p:spPr>
            <a:xfrm>
              <a:off x="1155373" y="3427396"/>
              <a:ext cx="1409223" cy="988749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25E74EC-2642-4BF0-9454-B5B565276BE5}"/>
                </a:ext>
              </a:extLst>
            </p:cNvPr>
            <p:cNvSpPr txBox="1"/>
            <p:nvPr/>
          </p:nvSpPr>
          <p:spPr>
            <a:xfrm>
              <a:off x="1683058" y="3552438"/>
              <a:ext cx="99793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+0.24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9EE8E5C-80DC-44B4-AE1B-39671D7336D0}"/>
                </a:ext>
              </a:extLst>
            </p:cNvPr>
            <p:cNvCxnSpPr>
              <a:cxnSpLocks/>
              <a:stCxn id="36" idx="3"/>
            </p:cNvCxnSpPr>
            <p:nvPr/>
          </p:nvCxnSpPr>
          <p:spPr>
            <a:xfrm>
              <a:off x="1155373" y="3427396"/>
              <a:ext cx="857667" cy="2038138"/>
            </a:xfrm>
            <a:prstGeom prst="straightConnector1">
              <a:avLst/>
            </a:prstGeom>
            <a:ln w="109220">
              <a:solidFill>
                <a:schemeClr val="tx1"/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3FF81B1-ECC2-4B99-9EAE-3C23DE72EF05}"/>
                </a:ext>
              </a:extLst>
            </p:cNvPr>
            <p:cNvSpPr txBox="1"/>
            <p:nvPr/>
          </p:nvSpPr>
          <p:spPr>
            <a:xfrm>
              <a:off x="1591561" y="4465438"/>
              <a:ext cx="9475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+0.43*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FE7A98A-9ECD-4B65-92F8-0D4A9D6009E2}"/>
                </a:ext>
              </a:extLst>
            </p:cNvPr>
            <p:cNvSpPr txBox="1"/>
            <p:nvPr/>
          </p:nvSpPr>
          <p:spPr>
            <a:xfrm>
              <a:off x="5133310" y="5738362"/>
              <a:ext cx="11242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+0.16*</a:t>
              </a:r>
            </a:p>
          </p:txBody>
        </p:sp>
        <p:cxnSp>
          <p:nvCxnSpPr>
            <p:cNvPr id="42" name="Connector: Curved 41">
              <a:extLst>
                <a:ext uri="{FF2B5EF4-FFF2-40B4-BE49-F238E27FC236}">
                  <a16:creationId xmlns:a16="http://schemas.microsoft.com/office/drawing/2014/main" id="{BF47C35C-3E47-41D4-A5AF-C931C790E3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58664" y="4611813"/>
              <a:ext cx="105741" cy="2908465"/>
            </a:xfrm>
            <a:prstGeom prst="curvedConnector3">
              <a:avLst>
                <a:gd name="adj1" fmla="val -857401"/>
              </a:avLst>
            </a:prstGeom>
            <a:ln w="40640">
              <a:solidFill>
                <a:schemeClr val="tx1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F0F4A19-504F-4B16-AAA1-6D3CE0568A27}"/>
                </a:ext>
              </a:extLst>
            </p:cNvPr>
            <p:cNvSpPr txBox="1"/>
            <p:nvPr/>
          </p:nvSpPr>
          <p:spPr>
            <a:xfrm>
              <a:off x="255447" y="3242730"/>
              <a:ext cx="8999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Mixing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8079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1343</TotalTime>
  <Words>171</Words>
  <Application>Microsoft Office PowerPoint</Application>
  <PresentationFormat>Widescreen</PresentationFormat>
  <Paragraphs>54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Fearon</dc:creator>
  <cp:lastModifiedBy>Michelle Fearon</cp:lastModifiedBy>
  <cp:revision>3</cp:revision>
  <cp:lastPrinted>2022-03-29T18:07:42Z</cp:lastPrinted>
  <dcterms:created xsi:type="dcterms:W3CDTF">2022-03-28T19:48:03Z</dcterms:created>
  <dcterms:modified xsi:type="dcterms:W3CDTF">2022-03-29T18:11:10Z</dcterms:modified>
</cp:coreProperties>
</file>