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p:scale>
          <a:sx n="100" d="100"/>
          <a:sy n="100" d="100"/>
        </p:scale>
        <p:origin x="828" y="1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3454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0996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835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8938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5386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8713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28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801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7757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82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3753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7/18/2020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84837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7/18/2020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0569379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1" r:id="rId7"/>
    <p:sldLayoutId id="2147483712" r:id="rId8"/>
    <p:sldLayoutId id="2147483713" r:id="rId9"/>
    <p:sldLayoutId id="2147483714" r:id="rId10"/>
    <p:sldLayoutId id="2147483715" r:id="rId11"/>
    <p:sldLayoutId id="2147483717"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atasets/covid-19/tree/master/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D3C3D-D6DD-491F-9805-4DDDA88D60B9}"/>
              </a:ext>
            </a:extLst>
          </p:cNvPr>
          <p:cNvSpPr>
            <a:spLocks noGrp="1"/>
          </p:cNvSpPr>
          <p:nvPr>
            <p:ph type="ctrTitle"/>
          </p:nvPr>
        </p:nvSpPr>
        <p:spPr>
          <a:xfrm>
            <a:off x="1524000" y="3851974"/>
            <a:ext cx="9144000" cy="1152663"/>
          </a:xfrm>
        </p:spPr>
        <p:txBody>
          <a:bodyPr>
            <a:normAutofit/>
          </a:bodyPr>
          <a:lstStyle/>
          <a:p>
            <a:pPr algn="ctr"/>
            <a:r>
              <a:rPr lang="en-US" sz="1200" b="1" i="0" dirty="0">
                <a:effectLst/>
                <a:latin typeface="Segoe UI" panose="020B0502040204020203" pitchFamily="34" charset="0"/>
                <a:cs typeface="Segoe UI" panose="020B0502040204020203" pitchFamily="34" charset="0"/>
              </a:rPr>
              <a:t>Modeling and Simulation in Python</a:t>
            </a:r>
            <a:br>
              <a:rPr lang="en-US" sz="1200" b="1" i="0" dirty="0">
                <a:effectLst/>
                <a:latin typeface="Segoe UI" panose="020B0502040204020203" pitchFamily="34" charset="0"/>
                <a:cs typeface="Segoe UI" panose="020B0502040204020203" pitchFamily="34" charset="0"/>
              </a:rPr>
            </a:br>
            <a:r>
              <a:rPr lang="en-US" sz="1200" b="1" i="0" dirty="0">
                <a:effectLst/>
                <a:latin typeface="Segoe UI" panose="020B0502040204020203" pitchFamily="34" charset="0"/>
                <a:cs typeface="Segoe UI" panose="020B0502040204020203" pitchFamily="34" charset="0"/>
              </a:rPr>
              <a:t>Course: Data 604 - Final Project</a:t>
            </a:r>
            <a:br>
              <a:rPr lang="en-US" sz="1200" b="1" i="0" dirty="0">
                <a:effectLst/>
                <a:latin typeface="Segoe UI" panose="020B0502040204020203" pitchFamily="34" charset="0"/>
                <a:cs typeface="Segoe UI" panose="020B0502040204020203" pitchFamily="34" charset="0"/>
              </a:rPr>
            </a:br>
            <a:r>
              <a:rPr lang="en-US" sz="1200" b="1" i="0" dirty="0">
                <a:effectLst/>
                <a:latin typeface="Segoe UI" panose="020B0502040204020203" pitchFamily="34" charset="0"/>
                <a:cs typeface="Segoe UI" panose="020B0502040204020203" pitchFamily="34" charset="0"/>
              </a:rPr>
              <a:t>Name: Sachid Deshmukh</a:t>
            </a:r>
            <a:br>
              <a:rPr lang="en-US" sz="1200" b="1" i="0" dirty="0">
                <a:effectLst/>
                <a:latin typeface="Segoe UI" panose="020B0502040204020203" pitchFamily="34" charset="0"/>
                <a:cs typeface="Segoe UI" panose="020B0502040204020203" pitchFamily="34" charset="0"/>
              </a:rPr>
            </a:br>
            <a:r>
              <a:rPr lang="en-US" sz="1200" b="1" i="0" dirty="0">
                <a:effectLst/>
                <a:latin typeface="Segoe UI" panose="020B0502040204020203" pitchFamily="34" charset="0"/>
                <a:cs typeface="Segoe UI" panose="020B0502040204020203" pitchFamily="34" charset="0"/>
              </a:rPr>
              <a:t>Date: 07/18/2020</a:t>
            </a:r>
            <a:br>
              <a:rPr lang="en-US" sz="1200" b="1" i="0" dirty="0">
                <a:effectLst/>
                <a:latin typeface="Segoe UI" panose="020B0502040204020203" pitchFamily="34" charset="0"/>
                <a:cs typeface="Segoe UI" panose="020B0502040204020203" pitchFamily="34" charset="0"/>
              </a:rPr>
            </a:br>
            <a:endParaRPr lang="en-US" sz="1200"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41BF99BA-2253-4382-AE15-7D8319EAB762}"/>
              </a:ext>
            </a:extLst>
          </p:cNvPr>
          <p:cNvSpPr>
            <a:spLocks noGrp="1"/>
          </p:cNvSpPr>
          <p:nvPr>
            <p:ph type="subTitle" idx="1"/>
          </p:nvPr>
        </p:nvSpPr>
        <p:spPr>
          <a:xfrm>
            <a:off x="1524000" y="5071718"/>
            <a:ext cx="9144000" cy="646785"/>
          </a:xfrm>
        </p:spPr>
        <p:txBody>
          <a:bodyPr>
            <a:normAutofit/>
          </a:bodyPr>
          <a:lstStyle/>
          <a:p>
            <a:pPr algn="ctr"/>
            <a:endParaRPr lang="en-US"/>
          </a:p>
        </p:txBody>
      </p:sp>
      <p:pic>
        <p:nvPicPr>
          <p:cNvPr id="4" name="Picture 3">
            <a:extLst>
              <a:ext uri="{FF2B5EF4-FFF2-40B4-BE49-F238E27FC236}">
                <a16:creationId xmlns:a16="http://schemas.microsoft.com/office/drawing/2014/main" id="{8897F205-2A0B-482F-9B15-4A967248CEE2}"/>
              </a:ext>
            </a:extLst>
          </p:cNvPr>
          <p:cNvPicPr>
            <a:picLocks noChangeAspect="1"/>
          </p:cNvPicPr>
          <p:nvPr/>
        </p:nvPicPr>
        <p:blipFill rotWithShape="1">
          <a:blip r:embed="rId2"/>
          <a:srcRect t="9018" b="24280"/>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1627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1FF1-847D-41A6-8619-78352FEC80E7}"/>
              </a:ext>
            </a:extLst>
          </p:cNvPr>
          <p:cNvSpPr>
            <a:spLocks noGrp="1"/>
          </p:cNvSpPr>
          <p:nvPr>
            <p:ph type="title"/>
          </p:nvPr>
        </p:nvSpPr>
        <p:spPr/>
        <p:txBody>
          <a:bodyPr/>
          <a:lstStyle/>
          <a:p>
            <a:r>
              <a:rPr lang="en-US" dirty="0"/>
              <a:t>Finding-3</a:t>
            </a:r>
          </a:p>
        </p:txBody>
      </p:sp>
      <p:pic>
        <p:nvPicPr>
          <p:cNvPr id="5" name="Picture 4">
            <a:extLst>
              <a:ext uri="{FF2B5EF4-FFF2-40B4-BE49-F238E27FC236}">
                <a16:creationId xmlns:a16="http://schemas.microsoft.com/office/drawing/2014/main" id="{E73BE601-6687-4FAE-9906-525825AA4C7A}"/>
              </a:ext>
            </a:extLst>
          </p:cNvPr>
          <p:cNvPicPr>
            <a:picLocks noChangeAspect="1"/>
          </p:cNvPicPr>
          <p:nvPr/>
        </p:nvPicPr>
        <p:blipFill>
          <a:blip r:embed="rId2"/>
          <a:stretch>
            <a:fillRect/>
          </a:stretch>
        </p:blipFill>
        <p:spPr>
          <a:xfrm>
            <a:off x="1638300" y="1314450"/>
            <a:ext cx="8692032" cy="5503711"/>
          </a:xfrm>
          <a:prstGeom prst="rect">
            <a:avLst/>
          </a:prstGeom>
        </p:spPr>
      </p:pic>
    </p:spTree>
    <p:extLst>
      <p:ext uri="{BB962C8B-B14F-4D97-AF65-F5344CB8AC3E}">
        <p14:creationId xmlns:p14="http://schemas.microsoft.com/office/powerpoint/2010/main" val="387725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3834-8FFD-4A82-AF77-9A737654DD7B}"/>
              </a:ext>
            </a:extLst>
          </p:cNvPr>
          <p:cNvSpPr>
            <a:spLocks noGrp="1"/>
          </p:cNvSpPr>
          <p:nvPr>
            <p:ph type="title"/>
          </p:nvPr>
        </p:nvSpPr>
        <p:spPr/>
        <p:txBody>
          <a:bodyPr/>
          <a:lstStyle/>
          <a:p>
            <a:r>
              <a:rPr lang="en-US" b="1" i="0" dirty="0">
                <a:solidFill>
                  <a:srgbClr val="000000"/>
                </a:solidFill>
                <a:effectLst/>
                <a:latin typeface="Helvetica Neue"/>
              </a:rPr>
              <a:t>State the problem and its significance.</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42EFF82A-01F1-4D35-A88C-9132036D845D}"/>
              </a:ext>
            </a:extLst>
          </p:cNvPr>
          <p:cNvSpPr>
            <a:spLocks noGrp="1"/>
          </p:cNvSpPr>
          <p:nvPr>
            <p:ph idx="1"/>
          </p:nvPr>
        </p:nvSpPr>
        <p:spPr/>
        <p:txBody>
          <a:bodyPr>
            <a:normAutofit fontScale="47500" lnSpcReduction="20000"/>
          </a:bodyPr>
          <a:lstStyle/>
          <a:p>
            <a:pPr algn="l"/>
            <a:r>
              <a:rPr lang="en-US" b="1" i="0" dirty="0">
                <a:solidFill>
                  <a:srgbClr val="000000"/>
                </a:solidFill>
                <a:effectLst/>
                <a:latin typeface="Helvetica Neue"/>
              </a:rPr>
              <a:t>Problem Statement: Simulate Covid-19 infections and deaths for the state of New York and </a:t>
            </a:r>
            <a:r>
              <a:rPr lang="en-US" b="1" i="0" dirty="0" err="1">
                <a:solidFill>
                  <a:srgbClr val="000000"/>
                </a:solidFill>
                <a:effectLst/>
                <a:latin typeface="Helvetica Neue"/>
              </a:rPr>
              <a:t>analyse</a:t>
            </a:r>
            <a:r>
              <a:rPr lang="en-US" b="1" i="0" dirty="0">
                <a:solidFill>
                  <a:srgbClr val="000000"/>
                </a:solidFill>
                <a:effectLst/>
                <a:latin typeface="Helvetica Neue"/>
              </a:rPr>
              <a:t> the effect of social distancing on final outcome (# infections and deaths)</a:t>
            </a:r>
          </a:p>
          <a:p>
            <a:pPr algn="l"/>
            <a:r>
              <a:rPr lang="en-US" b="1" i="0" dirty="0">
                <a:solidFill>
                  <a:srgbClr val="000000"/>
                </a:solidFill>
                <a:effectLst/>
                <a:latin typeface="Helvetica Neue"/>
              </a:rPr>
              <a:t>This project uses an actual Covid-19 dataset for New York State. Following are the goals of the project.</a:t>
            </a:r>
          </a:p>
          <a:p>
            <a:pPr algn="l">
              <a:buFont typeface="Arial" panose="020B0604020202020204" pitchFamily="34" charset="0"/>
              <a:buChar char="•"/>
            </a:pPr>
            <a:r>
              <a:rPr lang="en-US" b="0" i="0" dirty="0">
                <a:solidFill>
                  <a:srgbClr val="000000"/>
                </a:solidFill>
                <a:effectLst/>
                <a:latin typeface="Helvetica Neue"/>
              </a:rPr>
              <a:t>Analyze open source Covid-19 data available for New York State</a:t>
            </a:r>
          </a:p>
          <a:p>
            <a:pPr algn="l">
              <a:buFont typeface="Arial" panose="020B0604020202020204" pitchFamily="34" charset="0"/>
              <a:buChar char="•"/>
            </a:pPr>
            <a:r>
              <a:rPr lang="en-US" b="0" i="0" dirty="0" err="1">
                <a:solidFill>
                  <a:srgbClr val="000000"/>
                </a:solidFill>
                <a:effectLst/>
                <a:latin typeface="Helvetica Neue"/>
              </a:rPr>
              <a:t>Devide</a:t>
            </a:r>
            <a:r>
              <a:rPr lang="en-US" b="0" i="0" dirty="0">
                <a:solidFill>
                  <a:srgbClr val="000000"/>
                </a:solidFill>
                <a:effectLst/>
                <a:latin typeface="Helvetica Neue"/>
              </a:rPr>
              <a:t> data into two parts based on severity of social distancing followed (No Social Distancing vs Social Distancing)</a:t>
            </a:r>
          </a:p>
          <a:p>
            <a:pPr algn="l">
              <a:buFont typeface="Arial" panose="020B0604020202020204" pitchFamily="34" charset="0"/>
              <a:buChar char="•"/>
            </a:pPr>
            <a:r>
              <a:rPr lang="en-US" b="0" i="0" dirty="0">
                <a:solidFill>
                  <a:srgbClr val="000000"/>
                </a:solidFill>
                <a:effectLst/>
                <a:latin typeface="Helvetica Neue"/>
              </a:rPr>
              <a:t>Develop mathematical simulation to fit actual Covid-19 data for New York State (Use linear interpolation)</a:t>
            </a:r>
          </a:p>
          <a:p>
            <a:pPr algn="l">
              <a:buFont typeface="Arial" panose="020B0604020202020204" pitchFamily="34" charset="0"/>
              <a:buChar char="•"/>
            </a:pPr>
            <a:r>
              <a:rPr lang="en-US" b="0" i="0" dirty="0">
                <a:solidFill>
                  <a:srgbClr val="000000"/>
                </a:solidFill>
                <a:effectLst/>
                <a:latin typeface="Helvetica Neue"/>
              </a:rPr>
              <a:t>Identify Infection Rate and Death Rate between No Social Distancing period and Social Distancing period (Using mathematical model through simulation)</a:t>
            </a:r>
          </a:p>
          <a:p>
            <a:pPr algn="l">
              <a:buFont typeface="Arial" panose="020B0604020202020204" pitchFamily="34" charset="0"/>
              <a:buChar char="•"/>
            </a:pPr>
            <a:r>
              <a:rPr lang="en-US" b="0" i="0" dirty="0">
                <a:solidFill>
                  <a:srgbClr val="000000"/>
                </a:solidFill>
                <a:effectLst/>
                <a:latin typeface="Helvetica Neue"/>
              </a:rPr>
              <a:t>Perform "What If" analysis: The impact of social distancing on the final outcome (# of Infections and # of deaths)</a:t>
            </a:r>
          </a:p>
          <a:p>
            <a:pPr algn="l"/>
            <a:r>
              <a:rPr lang="en-US" b="1" i="0" dirty="0">
                <a:solidFill>
                  <a:srgbClr val="000000"/>
                </a:solidFill>
                <a:effectLst/>
                <a:latin typeface="Helvetica Neue"/>
              </a:rPr>
              <a:t>This project answers a critical question: "How many lives could have been saved if we followed Social Distancing earlier in the state of New York during Covid-19 Pandemic"</a:t>
            </a:r>
          </a:p>
          <a:p>
            <a:pPr algn="l"/>
            <a:r>
              <a:rPr lang="en-US" b="1" i="0" dirty="0">
                <a:solidFill>
                  <a:srgbClr val="000000"/>
                </a:solidFill>
                <a:effectLst/>
                <a:latin typeface="Helvetica Neue"/>
              </a:rPr>
              <a:t>Data is obtained from following open source </a:t>
            </a:r>
            <a:r>
              <a:rPr lang="en-US" b="1" i="0" dirty="0" err="1">
                <a:solidFill>
                  <a:srgbClr val="000000"/>
                </a:solidFill>
                <a:effectLst/>
                <a:latin typeface="Helvetica Neue"/>
              </a:rPr>
              <a:t>github</a:t>
            </a:r>
            <a:r>
              <a:rPr lang="en-US" b="1" i="0" dirty="0">
                <a:solidFill>
                  <a:srgbClr val="000000"/>
                </a:solidFill>
                <a:effectLst/>
                <a:latin typeface="Helvetica Neue"/>
              </a:rPr>
              <a:t> repo</a:t>
            </a:r>
          </a:p>
          <a:p>
            <a:pPr algn="l"/>
            <a:r>
              <a:rPr lang="en-US" b="1" i="0" dirty="0">
                <a:solidFill>
                  <a:srgbClr val="000000"/>
                </a:solidFill>
                <a:effectLst/>
                <a:latin typeface="Helvetica Neue"/>
              </a:rPr>
              <a:t>Data Set Location: </a:t>
            </a:r>
            <a:r>
              <a:rPr lang="en-US" b="1" i="0" u="sng" dirty="0">
                <a:solidFill>
                  <a:srgbClr val="337AB7"/>
                </a:solidFill>
                <a:effectLst/>
                <a:latin typeface="Helvetica Neue"/>
                <a:hlinkClick r:id="rId2"/>
              </a:rPr>
              <a:t>https://github.com/datasets/covid-19/tree/master/data</a:t>
            </a:r>
            <a:endParaRPr lang="en-US" b="1" i="0" dirty="0">
              <a:solidFill>
                <a:srgbClr val="000000"/>
              </a:solidFill>
              <a:effectLst/>
              <a:latin typeface="Helvetica Neue"/>
            </a:endParaRPr>
          </a:p>
          <a:p>
            <a:pPr algn="l"/>
            <a:r>
              <a:rPr lang="en-US" b="1" i="0" dirty="0">
                <a:solidFill>
                  <a:srgbClr val="000000"/>
                </a:solidFill>
                <a:effectLst/>
                <a:latin typeface="Helvetica Neue"/>
              </a:rPr>
              <a:t>Note</a:t>
            </a:r>
            <a:r>
              <a:rPr lang="en-US" b="0" i="0" dirty="0">
                <a:solidFill>
                  <a:srgbClr val="000000"/>
                </a:solidFill>
                <a:effectLst/>
                <a:latin typeface="Helvetica Neue"/>
              </a:rPr>
              <a:t> : Data is filtered and aggregated to reflect Covid-19 stats only for the state of New York. In the original git repo, there are two separate datasets for tracking infections and deaths. For the purpose of this project, data is already pre-processed by combining two separate datasets (infections and deaths) into one consolidated dataset</a:t>
            </a:r>
          </a:p>
          <a:p>
            <a:endParaRPr lang="en-US" dirty="0"/>
          </a:p>
        </p:txBody>
      </p:sp>
    </p:spTree>
    <p:extLst>
      <p:ext uri="{BB962C8B-B14F-4D97-AF65-F5344CB8AC3E}">
        <p14:creationId xmlns:p14="http://schemas.microsoft.com/office/powerpoint/2010/main" val="2406230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3B8F-EA90-44D5-B817-B58A68CA4B1F}"/>
              </a:ext>
            </a:extLst>
          </p:cNvPr>
          <p:cNvSpPr>
            <a:spLocks noGrp="1"/>
          </p:cNvSpPr>
          <p:nvPr>
            <p:ph type="title"/>
          </p:nvPr>
        </p:nvSpPr>
        <p:spPr/>
        <p:txBody>
          <a:bodyPr/>
          <a:lstStyle/>
          <a:p>
            <a:r>
              <a:rPr lang="en-US" b="1" i="0" dirty="0">
                <a:solidFill>
                  <a:srgbClr val="000000"/>
                </a:solidFill>
                <a:effectLst/>
                <a:latin typeface="Helvetica Neue"/>
              </a:rPr>
              <a:t>Provide a flow-chart model.</a:t>
            </a:r>
            <a:br>
              <a:rPr lang="en-US" b="1" i="0" dirty="0">
                <a:solidFill>
                  <a:srgbClr val="000000"/>
                </a:solidFill>
                <a:effectLst/>
                <a:latin typeface="Helvetica Neue"/>
              </a:rPr>
            </a:br>
            <a:endParaRPr lang="en-US" dirty="0"/>
          </a:p>
        </p:txBody>
      </p:sp>
      <p:sp>
        <p:nvSpPr>
          <p:cNvPr id="3" name="AutoShape 2">
            <a:extLst>
              <a:ext uri="{FF2B5EF4-FFF2-40B4-BE49-F238E27FC236}">
                <a16:creationId xmlns:a16="http://schemas.microsoft.com/office/drawing/2014/main" id="{C65A69ED-D952-48E4-8321-FC2A4A9936C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A76FAFD-2E61-4B67-BAB5-C28967FA502F}"/>
              </a:ext>
            </a:extLst>
          </p:cNvPr>
          <p:cNvPicPr>
            <a:picLocks noChangeAspect="1"/>
          </p:cNvPicPr>
          <p:nvPr/>
        </p:nvPicPr>
        <p:blipFill>
          <a:blip r:embed="rId2"/>
          <a:stretch>
            <a:fillRect/>
          </a:stretch>
        </p:blipFill>
        <p:spPr>
          <a:xfrm>
            <a:off x="1954167" y="1511457"/>
            <a:ext cx="8588465" cy="4981418"/>
          </a:xfrm>
          <a:prstGeom prst="rect">
            <a:avLst/>
          </a:prstGeom>
        </p:spPr>
      </p:pic>
    </p:spTree>
    <p:extLst>
      <p:ext uri="{BB962C8B-B14F-4D97-AF65-F5344CB8AC3E}">
        <p14:creationId xmlns:p14="http://schemas.microsoft.com/office/powerpoint/2010/main" val="330389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3AC5-8DF4-4F88-980C-7E2A3EC4134A}"/>
              </a:ext>
            </a:extLst>
          </p:cNvPr>
          <p:cNvSpPr>
            <a:spLocks noGrp="1"/>
          </p:cNvSpPr>
          <p:nvPr>
            <p:ph type="title"/>
          </p:nvPr>
        </p:nvSpPr>
        <p:spPr/>
        <p:txBody>
          <a:bodyPr/>
          <a:lstStyle/>
          <a:p>
            <a:r>
              <a:rPr lang="en-US" dirty="0"/>
              <a:t>Load Data</a:t>
            </a:r>
          </a:p>
        </p:txBody>
      </p:sp>
      <p:pic>
        <p:nvPicPr>
          <p:cNvPr id="9" name="Picture 8">
            <a:extLst>
              <a:ext uri="{FF2B5EF4-FFF2-40B4-BE49-F238E27FC236}">
                <a16:creationId xmlns:a16="http://schemas.microsoft.com/office/drawing/2014/main" id="{EC565218-0950-4E34-BA7C-0F6F673018F5}"/>
              </a:ext>
            </a:extLst>
          </p:cNvPr>
          <p:cNvPicPr>
            <a:picLocks noChangeAspect="1"/>
          </p:cNvPicPr>
          <p:nvPr/>
        </p:nvPicPr>
        <p:blipFill>
          <a:blip r:embed="rId2"/>
          <a:stretch>
            <a:fillRect/>
          </a:stretch>
        </p:blipFill>
        <p:spPr>
          <a:xfrm>
            <a:off x="838200" y="1476375"/>
            <a:ext cx="9270838" cy="5248275"/>
          </a:xfrm>
          <a:prstGeom prst="rect">
            <a:avLst/>
          </a:prstGeom>
        </p:spPr>
      </p:pic>
    </p:spTree>
    <p:extLst>
      <p:ext uri="{BB962C8B-B14F-4D97-AF65-F5344CB8AC3E}">
        <p14:creationId xmlns:p14="http://schemas.microsoft.com/office/powerpoint/2010/main" val="417557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236F-F1A8-48CF-826C-8C34426096A7}"/>
              </a:ext>
            </a:extLst>
          </p:cNvPr>
          <p:cNvSpPr>
            <a:spLocks noGrp="1"/>
          </p:cNvSpPr>
          <p:nvPr>
            <p:ph type="title"/>
          </p:nvPr>
        </p:nvSpPr>
        <p:spPr/>
        <p:txBody>
          <a:bodyPr/>
          <a:lstStyle/>
          <a:p>
            <a:r>
              <a:rPr lang="en-US" dirty="0"/>
              <a:t>Model Fitting</a:t>
            </a:r>
          </a:p>
        </p:txBody>
      </p:sp>
      <p:pic>
        <p:nvPicPr>
          <p:cNvPr id="5" name="Picture 4">
            <a:extLst>
              <a:ext uri="{FF2B5EF4-FFF2-40B4-BE49-F238E27FC236}">
                <a16:creationId xmlns:a16="http://schemas.microsoft.com/office/drawing/2014/main" id="{94E24750-468B-4A85-8B93-F28BEB14D3CB}"/>
              </a:ext>
            </a:extLst>
          </p:cNvPr>
          <p:cNvPicPr>
            <a:picLocks noChangeAspect="1"/>
          </p:cNvPicPr>
          <p:nvPr/>
        </p:nvPicPr>
        <p:blipFill>
          <a:blip r:embed="rId2"/>
          <a:stretch>
            <a:fillRect/>
          </a:stretch>
        </p:blipFill>
        <p:spPr>
          <a:xfrm>
            <a:off x="717607" y="1493305"/>
            <a:ext cx="11293417" cy="5174195"/>
          </a:xfrm>
          <a:prstGeom prst="rect">
            <a:avLst/>
          </a:prstGeom>
        </p:spPr>
      </p:pic>
    </p:spTree>
    <p:extLst>
      <p:ext uri="{BB962C8B-B14F-4D97-AF65-F5344CB8AC3E}">
        <p14:creationId xmlns:p14="http://schemas.microsoft.com/office/powerpoint/2010/main" val="135600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7FFE-B035-4E54-AAB2-5EFF38876653}"/>
              </a:ext>
            </a:extLst>
          </p:cNvPr>
          <p:cNvSpPr>
            <a:spLocks noGrp="1"/>
          </p:cNvSpPr>
          <p:nvPr>
            <p:ph type="title"/>
          </p:nvPr>
        </p:nvSpPr>
        <p:spPr/>
        <p:txBody>
          <a:bodyPr>
            <a:normAutofit fontScale="90000"/>
          </a:bodyPr>
          <a:lstStyle/>
          <a:p>
            <a:r>
              <a:rPr lang="en-US" b="1" i="0" dirty="0">
                <a:solidFill>
                  <a:srgbClr val="000000"/>
                </a:solidFill>
                <a:effectLst/>
                <a:latin typeface="Helvetica Neue"/>
              </a:rPr>
              <a:t>Justify the validity of the model and discuss how you verified it.</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CEE0504F-928F-4308-872C-8B084997F304}"/>
              </a:ext>
            </a:extLst>
          </p:cNvPr>
          <p:cNvSpPr>
            <a:spLocks noGrp="1"/>
          </p:cNvSpPr>
          <p:nvPr>
            <p:ph idx="1"/>
          </p:nvPr>
        </p:nvSpPr>
        <p:spPr/>
        <p:txBody>
          <a:bodyPr>
            <a:normAutofit fontScale="77500" lnSpcReduction="20000"/>
          </a:bodyPr>
          <a:lstStyle/>
          <a:p>
            <a:pPr algn="l"/>
            <a:r>
              <a:rPr lang="en-US" b="1" i="0" dirty="0">
                <a:solidFill>
                  <a:srgbClr val="000000"/>
                </a:solidFill>
                <a:effectLst/>
                <a:latin typeface="Helvetica Neue"/>
              </a:rPr>
              <a:t>Model Verification</a:t>
            </a:r>
          </a:p>
          <a:p>
            <a:pPr algn="l"/>
            <a:r>
              <a:rPr lang="en-US" b="0" i="0" dirty="0">
                <a:solidFill>
                  <a:srgbClr val="000000"/>
                </a:solidFill>
                <a:effectLst/>
                <a:latin typeface="Helvetica Neue"/>
              </a:rPr>
              <a:t>Model assumes linear interpolation for fitting actual Covid-19 data observed for the state of New York while coming up with simulation From the graph above we can see that simulated curve nicely fits the actual curve. We can see that actual curve is not purely linear however linear interpolation seems to be doing a pretty good job while fitting the actual curve with some exception</a:t>
            </a:r>
          </a:p>
          <a:p>
            <a:pPr algn="l"/>
            <a:r>
              <a:rPr lang="en-US" b="0" i="0" dirty="0">
                <a:solidFill>
                  <a:srgbClr val="000000"/>
                </a:solidFill>
                <a:effectLst/>
                <a:latin typeface="Helvetica Neue"/>
              </a:rPr>
              <a:t>Model also uses linear functions for simulation</a:t>
            </a:r>
          </a:p>
          <a:p>
            <a:pPr algn="l"/>
            <a:r>
              <a:rPr lang="en-US" b="0" i="0" dirty="0">
                <a:solidFill>
                  <a:srgbClr val="000000"/>
                </a:solidFill>
                <a:effectLst/>
                <a:latin typeface="Helvetica Neue"/>
              </a:rPr>
              <a:t>I = Constant + (time * IR) Where IR = Infection Rate</a:t>
            </a:r>
          </a:p>
          <a:p>
            <a:pPr algn="l"/>
            <a:r>
              <a:rPr lang="en-US" b="0" i="0" dirty="0">
                <a:solidFill>
                  <a:srgbClr val="000000"/>
                </a:solidFill>
                <a:effectLst/>
                <a:latin typeface="Helvetica Neue"/>
              </a:rPr>
              <a:t>D = Constant + (I * DR) Where DR = Death Rate</a:t>
            </a:r>
          </a:p>
          <a:p>
            <a:pPr algn="l"/>
            <a:r>
              <a:rPr lang="en-US" b="1" i="0" dirty="0">
                <a:solidFill>
                  <a:srgbClr val="000000"/>
                </a:solidFill>
                <a:effectLst/>
                <a:latin typeface="Helvetica Neue"/>
              </a:rPr>
              <a:t>Note: IR and DR varies between period where no social distancing is followed and for period where social distancing was followed</a:t>
            </a:r>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5785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6CB3-1AFF-4C9A-B362-995E9FD0CCD9}"/>
              </a:ext>
            </a:extLst>
          </p:cNvPr>
          <p:cNvSpPr>
            <a:spLocks noGrp="1"/>
          </p:cNvSpPr>
          <p:nvPr>
            <p:ph type="title"/>
          </p:nvPr>
        </p:nvSpPr>
        <p:spPr/>
        <p:txBody>
          <a:bodyPr/>
          <a:lstStyle/>
          <a:p>
            <a:r>
              <a:rPr lang="en-US" dirty="0"/>
              <a:t>Model Validation</a:t>
            </a:r>
          </a:p>
        </p:txBody>
      </p:sp>
      <p:pic>
        <p:nvPicPr>
          <p:cNvPr id="5" name="Picture 4">
            <a:extLst>
              <a:ext uri="{FF2B5EF4-FFF2-40B4-BE49-F238E27FC236}">
                <a16:creationId xmlns:a16="http://schemas.microsoft.com/office/drawing/2014/main" id="{E1DA421B-8C5F-4E8C-A087-C98CFAEA4CEF}"/>
              </a:ext>
            </a:extLst>
          </p:cNvPr>
          <p:cNvPicPr>
            <a:picLocks noChangeAspect="1"/>
          </p:cNvPicPr>
          <p:nvPr/>
        </p:nvPicPr>
        <p:blipFill>
          <a:blip r:embed="rId2"/>
          <a:stretch>
            <a:fillRect/>
          </a:stretch>
        </p:blipFill>
        <p:spPr>
          <a:xfrm>
            <a:off x="838200" y="1448953"/>
            <a:ext cx="9620250" cy="5274285"/>
          </a:xfrm>
          <a:prstGeom prst="rect">
            <a:avLst/>
          </a:prstGeom>
        </p:spPr>
      </p:pic>
    </p:spTree>
    <p:extLst>
      <p:ext uri="{BB962C8B-B14F-4D97-AF65-F5344CB8AC3E}">
        <p14:creationId xmlns:p14="http://schemas.microsoft.com/office/powerpoint/2010/main" val="89362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04CDC-63E3-4D77-9E10-C263D05B04BF}"/>
              </a:ext>
            </a:extLst>
          </p:cNvPr>
          <p:cNvSpPr>
            <a:spLocks noGrp="1"/>
          </p:cNvSpPr>
          <p:nvPr>
            <p:ph type="title"/>
          </p:nvPr>
        </p:nvSpPr>
        <p:spPr/>
        <p:txBody>
          <a:bodyPr/>
          <a:lstStyle/>
          <a:p>
            <a:r>
              <a:rPr lang="en-US" dirty="0"/>
              <a:t>Finding-1</a:t>
            </a:r>
          </a:p>
        </p:txBody>
      </p:sp>
      <p:pic>
        <p:nvPicPr>
          <p:cNvPr id="5" name="Picture 4">
            <a:extLst>
              <a:ext uri="{FF2B5EF4-FFF2-40B4-BE49-F238E27FC236}">
                <a16:creationId xmlns:a16="http://schemas.microsoft.com/office/drawing/2014/main" id="{832C263D-5081-4DB5-AE56-E126292AEF44}"/>
              </a:ext>
            </a:extLst>
          </p:cNvPr>
          <p:cNvPicPr>
            <a:picLocks noChangeAspect="1"/>
          </p:cNvPicPr>
          <p:nvPr/>
        </p:nvPicPr>
        <p:blipFill>
          <a:blip r:embed="rId2"/>
          <a:stretch>
            <a:fillRect/>
          </a:stretch>
        </p:blipFill>
        <p:spPr>
          <a:xfrm>
            <a:off x="1066800" y="1409700"/>
            <a:ext cx="9191625" cy="5400918"/>
          </a:xfrm>
          <a:prstGeom prst="rect">
            <a:avLst/>
          </a:prstGeom>
        </p:spPr>
      </p:pic>
    </p:spTree>
    <p:extLst>
      <p:ext uri="{BB962C8B-B14F-4D97-AF65-F5344CB8AC3E}">
        <p14:creationId xmlns:p14="http://schemas.microsoft.com/office/powerpoint/2010/main" val="47861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11EF-4300-4B88-AE6F-EC542EAB0CA4}"/>
              </a:ext>
            </a:extLst>
          </p:cNvPr>
          <p:cNvSpPr>
            <a:spLocks noGrp="1"/>
          </p:cNvSpPr>
          <p:nvPr>
            <p:ph type="title"/>
          </p:nvPr>
        </p:nvSpPr>
        <p:spPr/>
        <p:txBody>
          <a:bodyPr/>
          <a:lstStyle/>
          <a:p>
            <a:r>
              <a:rPr lang="en-US" dirty="0"/>
              <a:t>Finding-2</a:t>
            </a:r>
          </a:p>
        </p:txBody>
      </p:sp>
      <p:pic>
        <p:nvPicPr>
          <p:cNvPr id="5" name="Picture 4">
            <a:extLst>
              <a:ext uri="{FF2B5EF4-FFF2-40B4-BE49-F238E27FC236}">
                <a16:creationId xmlns:a16="http://schemas.microsoft.com/office/drawing/2014/main" id="{D340563A-3D30-4CE0-9764-DEB3CAD618B8}"/>
              </a:ext>
            </a:extLst>
          </p:cNvPr>
          <p:cNvPicPr>
            <a:picLocks noChangeAspect="1"/>
          </p:cNvPicPr>
          <p:nvPr/>
        </p:nvPicPr>
        <p:blipFill>
          <a:blip r:embed="rId2"/>
          <a:stretch>
            <a:fillRect/>
          </a:stretch>
        </p:blipFill>
        <p:spPr>
          <a:xfrm>
            <a:off x="1238250" y="1245103"/>
            <a:ext cx="9180180" cy="5612897"/>
          </a:xfrm>
          <a:prstGeom prst="rect">
            <a:avLst/>
          </a:prstGeom>
        </p:spPr>
      </p:pic>
    </p:spTree>
    <p:extLst>
      <p:ext uri="{BB962C8B-B14F-4D97-AF65-F5344CB8AC3E}">
        <p14:creationId xmlns:p14="http://schemas.microsoft.com/office/powerpoint/2010/main" val="2232269606"/>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313820"/>
      </a:dk2>
      <a:lt2>
        <a:srgbClr val="E8E2E2"/>
      </a:lt2>
      <a:accent1>
        <a:srgbClr val="32B1AF"/>
      </a:accent1>
      <a:accent2>
        <a:srgbClr val="28B679"/>
      </a:accent2>
      <a:accent3>
        <a:srgbClr val="34B748"/>
      </a:accent3>
      <a:accent4>
        <a:srgbClr val="4EB728"/>
      </a:accent4>
      <a:accent5>
        <a:srgbClr val="85AC31"/>
      </a:accent5>
      <a:accent6>
        <a:srgbClr val="AEA126"/>
      </a:accent6>
      <a:hlink>
        <a:srgbClr val="5F8D2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9</TotalTime>
  <Words>447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Elephant</vt:lpstr>
      <vt:lpstr>Helvetica Neue</vt:lpstr>
      <vt:lpstr>Segoe UI</vt:lpstr>
      <vt:lpstr>BrushVTI</vt:lpstr>
      <vt:lpstr>Modeling and Simulation in Python Course: Data 604 - Final Project Name: Sachid Deshmukh Date: 07/18/2020 </vt:lpstr>
      <vt:lpstr>State the problem and its significance. </vt:lpstr>
      <vt:lpstr>Provide a flow-chart model. </vt:lpstr>
      <vt:lpstr>Load Data</vt:lpstr>
      <vt:lpstr>Model Fitting</vt:lpstr>
      <vt:lpstr>Justify the validity of the model and discuss how you verified it. </vt:lpstr>
      <vt:lpstr>Model Validation</vt:lpstr>
      <vt:lpstr>Finding-1</vt:lpstr>
      <vt:lpstr>Finding-2</vt:lpstr>
      <vt:lpstr>Finding-3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Simulation in Python Course: Data 604 - Final Project Name: Sachid Deshmukh Date: 07/18/2020 </dc:title>
  <dc:creator>Sachid Deshmukh</dc:creator>
  <cp:lastModifiedBy>Sachid Deshmukh</cp:lastModifiedBy>
  <cp:revision>1</cp:revision>
  <dcterms:created xsi:type="dcterms:W3CDTF">2020-07-19T05:17:53Z</dcterms:created>
  <dcterms:modified xsi:type="dcterms:W3CDTF">2020-07-19T05:27:04Z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2020-07-19T05:26:29Z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65443b48-6249-4d64-96b2-506b3a7ab3f0</vt:lpwstr>
  </property>
  <property fmtid="{D5CDD505-2E9C-101B-9397-08002B2CF9AE}" pid="8" name="MSIP_Label_f42aa342-8706-4288-bd11-ebb85995028c_ContentBits">
    <vt:lpwstr>0</vt:lpwstr>
  </property>
</Properties>
</file>