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390" r:id="rId2"/>
    <p:sldId id="339" r:id="rId3"/>
    <p:sldId id="340" r:id="rId4"/>
    <p:sldId id="341" r:id="rId5"/>
    <p:sldId id="344" r:id="rId6"/>
    <p:sldId id="345" r:id="rId7"/>
    <p:sldId id="346" r:id="rId8"/>
    <p:sldId id="347" r:id="rId9"/>
    <p:sldId id="348" r:id="rId10"/>
    <p:sldId id="349" r:id="rId11"/>
    <p:sldId id="385" r:id="rId12"/>
    <p:sldId id="350" r:id="rId13"/>
    <p:sldId id="351" r:id="rId14"/>
    <p:sldId id="352" r:id="rId15"/>
    <p:sldId id="353" r:id="rId16"/>
    <p:sldId id="354" r:id="rId17"/>
    <p:sldId id="355" r:id="rId18"/>
    <p:sldId id="35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2863" autoAdjust="0"/>
  </p:normalViewPr>
  <p:slideViewPr>
    <p:cSldViewPr>
      <p:cViewPr varScale="1">
        <p:scale>
          <a:sx n="106" d="100"/>
          <a:sy n="106" d="100"/>
        </p:scale>
        <p:origin x="960" y="39"/>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7/16/2019</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7/16/2019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18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a:solidFill>
                  <a:schemeClr val="tx1"/>
                </a:solidFill>
                <a:effectLst/>
                <a:latin typeface="+mn-lt"/>
                <a:ea typeface="+mn-ea"/>
                <a:cs typeface="+mn-cs"/>
              </a:rPr>
              <a:t>In 1988,</a:t>
            </a:r>
            <a:r>
              <a:rPr lang="en-US" sz="1200" b="0" i="0" kern="1200" dirty="0">
                <a:solidFill>
                  <a:schemeClr val="tx1"/>
                </a:solidFill>
                <a:effectLst/>
                <a:latin typeface="+mn-lt"/>
                <a:ea typeface="+mn-ea"/>
                <a:cs typeface="+mn-cs"/>
              </a:rPr>
              <a:t> a British mountain climber named Joe Simpson wrote a book called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a:solidFill>
                  <a:schemeClr val="tx1"/>
                </a:solidFill>
                <a:effectLst/>
                <a:latin typeface="+mn-lt"/>
                <a:ea typeface="+mn-ea"/>
                <a:cs typeface="+mn-cs"/>
              </a:rPr>
              <a:t>Krakauer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wrote</a:t>
            </a:r>
            <a:r>
              <a:rPr lang="en-US" sz="1200" b="0" i="1" kern="1200" dirty="0" err="1">
                <a:solidFill>
                  <a:schemeClr val="tx1"/>
                </a:solidFill>
                <a:effectLst/>
                <a:latin typeface="+mn-lt"/>
                <a:ea typeface="+mn-ea"/>
                <a:cs typeface="+mn-cs"/>
              </a:rPr>
              <a:t>Into</a:t>
            </a:r>
            <a:r>
              <a:rPr lang="en-US" sz="1200" b="0" i="1" kern="1200" dirty="0">
                <a:solidFill>
                  <a:schemeClr val="tx1"/>
                </a:solidFill>
                <a:effectLst/>
                <a:latin typeface="+mn-lt"/>
                <a:ea typeface="+mn-ea"/>
                <a:cs typeface="+mn-cs"/>
              </a:rPr>
              <a:t> Thin Air</a:t>
            </a:r>
            <a:r>
              <a:rPr lang="en-US" sz="1200" b="0" i="0" kern="1200" dirty="0">
                <a:solidFill>
                  <a:schemeClr val="tx1"/>
                </a:solidFill>
                <a:effectLst/>
                <a:latin typeface="+mn-lt"/>
                <a:ea typeface="+mn-ea"/>
                <a:cs typeface="+mn-cs"/>
              </a:rPr>
              <a:t>, another book about a mountain-climbing tragedy, which became a publishing sensation. </a:t>
            </a:r>
            <a:r>
              <a:rPr lang="en-US" sz="1200" b="0" i="0" kern="1200" dirty="0" err="1">
                <a:solidFill>
                  <a:schemeClr val="tx1"/>
                </a:solidFill>
                <a:effectLst/>
                <a:latin typeface="+mn-lt"/>
                <a:ea typeface="+mn-ea"/>
                <a:cs typeface="+mn-cs"/>
              </a:rPr>
              <a:t>Suddenly</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started to sell 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House rushed out a new edition to keep up with demand. Booksellers began to promote it next to their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displays, and sales rose further. A revised paperback edition, which came out in January, spent 14 weeks on </a:t>
            </a:r>
            <a:r>
              <a:rPr lang="en-US" sz="1200" b="0" i="0" kern="1200" dirty="0" err="1">
                <a:solidFill>
                  <a:schemeClr val="tx1"/>
                </a:solidFill>
                <a:effectLst/>
                <a:latin typeface="+mn-lt"/>
                <a:ea typeface="+mn-ea"/>
                <a:cs typeface="+mn-cs"/>
              </a:rPr>
              <a:t>the</a:t>
            </a:r>
            <a:r>
              <a:rPr lang="en-US" sz="1200" b="0" i="1" kern="1200" dirty="0" err="1">
                <a:solidFill>
                  <a:schemeClr val="tx1"/>
                </a:solidFill>
                <a:effectLst/>
                <a:latin typeface="+mn-lt"/>
                <a:ea typeface="+mn-ea"/>
                <a:cs typeface="+mn-cs"/>
              </a:rPr>
              <a:t>New</a:t>
            </a:r>
            <a:r>
              <a:rPr lang="en-US" sz="1200" b="0" i="1" kern="1200" dirty="0">
                <a:solidFill>
                  <a:schemeClr val="tx1"/>
                </a:solidFill>
                <a:effectLst/>
                <a:latin typeface="+mn-lt"/>
                <a:ea typeface="+mn-ea"/>
                <a:cs typeface="+mn-cs"/>
              </a:rPr>
              <a:t> York Times</a:t>
            </a:r>
            <a:r>
              <a:rPr lang="en-US" sz="1200" b="0" i="0" kern="1200" dirty="0">
                <a:solidFill>
                  <a:schemeClr val="tx1"/>
                </a:solidFill>
                <a:effectLst/>
                <a:latin typeface="+mn-lt"/>
                <a:ea typeface="+mn-ea"/>
                <a:cs typeface="+mn-cs"/>
              </a:rPr>
              <a:t> bestseller list. That same month, IFC Films released a docudrama of the story to critical acclaim. </a:t>
            </a:r>
            <a:r>
              <a:rPr lang="en-US" sz="1200" b="0" i="0" kern="1200" dirty="0" err="1">
                <a:solidFill>
                  <a:schemeClr val="tx1"/>
                </a:solidFill>
                <a:effectLst/>
                <a:latin typeface="+mn-lt"/>
                <a:ea typeface="+mn-ea"/>
                <a:cs typeface="+mn-cs"/>
              </a:rPr>
              <a:t>Now</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outsells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more than two to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a:solidFill>
                  <a:schemeClr val="tx1"/>
                </a:solidFill>
                <a:effectLst/>
                <a:latin typeface="+mn-lt"/>
                <a:ea typeface="+mn-ea"/>
                <a:cs typeface="+mn-cs"/>
              </a:rPr>
              <a:t>Into Thin </a:t>
            </a:r>
            <a:r>
              <a:rPr lang="en-US" sz="1200" b="0" i="1" kern="1200" dirty="0" err="1">
                <a:solidFill>
                  <a:schemeClr val="tx1"/>
                </a:solidFill>
                <a:effectLst/>
                <a:latin typeface="+mn-lt"/>
                <a:ea typeface="+mn-ea"/>
                <a:cs typeface="+mn-cs"/>
              </a:rPr>
              <a:t>Air</a:t>
            </a:r>
            <a:r>
              <a:rPr lang="en-US" sz="1200" b="0" i="0" kern="1200" dirty="0" err="1">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also like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31C4BB1-A878-4825-A4F2-F0DAA5EC3304}" type="datetime1">
              <a:rPr lang="en-US" smtClean="0"/>
              <a:t>7/16/2019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7/16/2019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7/16/2019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7/16/2019</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7/16/2019</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7/16/2019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7/16/2019</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7/16/2019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7/16/2019</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D04938-6495-4583-82D2-72E00C667A90}" type="datetime1">
              <a:rPr lang="en-US" smtClean="0"/>
              <a:t>7/16/2019</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7/16/2019</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7/16/2019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7/16/2019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7/16/2019</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Tree>
    <p:extLst>
      <p:ext uri="{BB962C8B-B14F-4D97-AF65-F5344CB8AC3E}">
        <p14:creationId xmlns:p14="http://schemas.microsoft.com/office/powerpoint/2010/main" val="291968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13</a:t>
            </a:fld>
            <a:endParaRPr lang="en-US"/>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15</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spTree>
    <p:extLst>
      <p:ext uri="{BB962C8B-B14F-4D97-AF65-F5344CB8AC3E}">
        <p14:creationId xmlns:p14="http://schemas.microsoft.com/office/powerpoint/2010/main" val="75412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18</a:t>
            </a:fld>
            <a:endParaRPr lang="en-US"/>
          </a:p>
        </p:txBody>
      </p:sp>
    </p:spTree>
    <p:extLst>
      <p:ext uri="{BB962C8B-B14F-4D97-AF65-F5344CB8AC3E}">
        <p14:creationId xmlns:p14="http://schemas.microsoft.com/office/powerpoint/2010/main" val="258760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2125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4864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1"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7</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3692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72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29107</TotalTime>
  <Words>1019</Words>
  <Application>Microsoft Office PowerPoint</Application>
  <PresentationFormat>On-screen Show (4:3)</PresentationFormat>
  <Paragraphs>205</Paragraphs>
  <Slides>18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Cambria Math</vt:lpstr>
      <vt:lpstr>cmsy10</vt:lpstr>
      <vt:lpstr>Corbel</vt:lpstr>
      <vt:lpstr>Wingdings</vt:lpstr>
      <vt:lpstr>Wingdings 2</vt:lpstr>
      <vt:lpstr>Module</vt:lpstr>
      <vt:lpstr>Equation</vt:lpstr>
      <vt:lpstr>Recommender Systems: Content-based Systems &amp; Collaborative Filtering</vt:lpstr>
      <vt:lpstr>Example: Recommender Systems</vt:lpstr>
      <vt:lpstr>Recommendations </vt:lpstr>
      <vt:lpstr>From Scarcity to Abundance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Sachid Deshmukh</cp:lastModifiedBy>
  <cp:revision>1516</cp:revision>
  <cp:lastPrinted>2012-01-25T16:54:23Z</cp:lastPrinted>
  <dcterms:created xsi:type="dcterms:W3CDTF">2009-06-12T17:14:38Z</dcterms:created>
  <dcterms:modified xsi:type="dcterms:W3CDTF">2019-07-17T04:39:12Z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sadesh@microsoft.com</vt:lpwstr>
  </property>
  <property fmtid="{D5CDD505-2E9C-101B-9397-08002B2CF9AE}" pid="5" name="MSIP_Label_f42aa342-8706-4288-bd11-ebb85995028c_SetDate">
    <vt:lpwstr>2019-07-17T04:36:31.3991099Z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286798ad-cdca-4a96-bd95-5a5a76c3c792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