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7"/>
  </p:notesMasterIdLst>
  <p:handoutMasterIdLst>
    <p:handoutMasterId r:id="rId38"/>
  </p:handoutMasterIdLst>
  <p:sldIdLst>
    <p:sldId id="256" r:id="rId2"/>
    <p:sldId id="257" r:id="rId3"/>
    <p:sldId id="266" r:id="rId4"/>
    <p:sldId id="293" r:id="rId5"/>
    <p:sldId id="263" r:id="rId6"/>
    <p:sldId id="272" r:id="rId7"/>
    <p:sldId id="271" r:id="rId8"/>
    <p:sldId id="270" r:id="rId9"/>
    <p:sldId id="269" r:id="rId10"/>
    <p:sldId id="296" r:id="rId11"/>
    <p:sldId id="268" r:id="rId12"/>
    <p:sldId id="274" r:id="rId13"/>
    <p:sldId id="281" r:id="rId14"/>
    <p:sldId id="273" r:id="rId15"/>
    <p:sldId id="276" r:id="rId16"/>
    <p:sldId id="277" r:id="rId17"/>
    <p:sldId id="280" r:id="rId18"/>
    <p:sldId id="279" r:id="rId19"/>
    <p:sldId id="282" r:id="rId20"/>
    <p:sldId id="278" r:id="rId21"/>
    <p:sldId id="286" r:id="rId22"/>
    <p:sldId id="283" r:id="rId23"/>
    <p:sldId id="285" r:id="rId24"/>
    <p:sldId id="284" r:id="rId25"/>
    <p:sldId id="287" r:id="rId26"/>
    <p:sldId id="288" r:id="rId27"/>
    <p:sldId id="289" r:id="rId28"/>
    <p:sldId id="290" r:id="rId29"/>
    <p:sldId id="291" r:id="rId30"/>
    <p:sldId id="292" r:id="rId31"/>
    <p:sldId id="297" r:id="rId32"/>
    <p:sldId id="258" r:id="rId33"/>
    <p:sldId id="260" r:id="rId34"/>
    <p:sldId id="262" r:id="rId35"/>
    <p:sldId id="261" r:id="rId36"/>
  </p:sldIdLst>
  <p:sldSz cx="9144000" cy="6858000" type="screen4x3"/>
  <p:notesSz cx="6858000" cy="9107488"/>
  <p:defaultTextStyle>
    <a:defPPr>
      <a:defRPr lang="en-GB"/>
    </a:defPPr>
    <a:lvl1pPr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1pPr>
    <a:lvl2pPr marL="4572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2pPr>
    <a:lvl3pPr marL="9144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3pPr>
    <a:lvl4pPr marL="13716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4pPr>
    <a:lvl5pPr marL="1828800" algn="l" defTabSz="449263" rtl="0" fontAlgn="base">
      <a:spcBef>
        <a:spcPct val="0"/>
      </a:spcBef>
      <a:spcAft>
        <a:spcPct val="0"/>
      </a:spcAft>
      <a:buClr>
        <a:srgbClr val="000000"/>
      </a:buClr>
      <a:buSzPct val="100000"/>
      <a:buFont typeface="Arial" charset="0"/>
      <a:defRPr kern="1200">
        <a:solidFill>
          <a:srgbClr val="000000"/>
        </a:solidFill>
        <a:latin typeface="Arial" charset="0"/>
        <a:ea typeface="+mn-ea"/>
        <a:cs typeface="Arial" charset="0"/>
      </a:defRPr>
    </a:lvl5pPr>
    <a:lvl6pPr marL="2286000" algn="l" defTabSz="914400" rtl="0" eaLnBrk="1" latinLnBrk="0" hangingPunct="1">
      <a:defRPr kern="1200">
        <a:solidFill>
          <a:srgbClr val="000000"/>
        </a:solidFill>
        <a:latin typeface="Arial" charset="0"/>
        <a:ea typeface="+mn-ea"/>
        <a:cs typeface="Arial" charset="0"/>
      </a:defRPr>
    </a:lvl6pPr>
    <a:lvl7pPr marL="2743200" algn="l" defTabSz="914400" rtl="0" eaLnBrk="1" latinLnBrk="0" hangingPunct="1">
      <a:defRPr kern="1200">
        <a:solidFill>
          <a:srgbClr val="000000"/>
        </a:solidFill>
        <a:latin typeface="Arial" charset="0"/>
        <a:ea typeface="+mn-ea"/>
        <a:cs typeface="Arial" charset="0"/>
      </a:defRPr>
    </a:lvl7pPr>
    <a:lvl8pPr marL="3200400" algn="l" defTabSz="914400" rtl="0" eaLnBrk="1" latinLnBrk="0" hangingPunct="1">
      <a:defRPr kern="1200">
        <a:solidFill>
          <a:srgbClr val="000000"/>
        </a:solidFill>
        <a:latin typeface="Arial" charset="0"/>
        <a:ea typeface="+mn-ea"/>
        <a:cs typeface="Arial" charset="0"/>
      </a:defRPr>
    </a:lvl8pPr>
    <a:lvl9pPr marL="3657600" algn="l" defTabSz="914400" rtl="0" eaLnBrk="1" latinLnBrk="0" hangingPunct="1">
      <a:defRPr kern="1200">
        <a:solidFill>
          <a:srgbClr val="000000"/>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B7E7FF"/>
    <a:srgbClr val="FFFFFF"/>
    <a:srgbClr val="00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06" autoAdjust="0"/>
    <p:restoredTop sz="85734" autoAdjust="0"/>
  </p:normalViewPr>
  <p:slideViewPr>
    <p:cSldViewPr snapToGrid="0">
      <p:cViewPr varScale="1">
        <p:scale>
          <a:sx n="82" d="100"/>
          <a:sy n="82" d="100"/>
        </p:scale>
        <p:origin x="-138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530"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hdr"/>
          </p:nvPr>
        </p:nvSpPr>
        <p:spPr bwMode="auto">
          <a:xfrm>
            <a:off x="0" y="0"/>
            <a:ext cx="1588" cy="1588"/>
          </a:xfrm>
          <a:prstGeom prst="rect">
            <a:avLst/>
          </a:prstGeom>
          <a:noFill/>
          <a:ln w="9525">
            <a:noFill/>
            <a:miter lim="800000"/>
            <a:headEnd/>
            <a:tailEnd/>
          </a:ln>
        </p:spPr>
        <p:txBody>
          <a:bodyPr vert="horz" wrap="square" lIns="91080" tIns="45720" rIns="91080" bIns="45720" numCol="1" anchor="t" anchorCtr="0" compatLnSpc="1">
            <a:prstTxWarp prst="textNoShape">
              <a:avLst/>
            </a:prstTxWarp>
            <a:spAutoFit/>
          </a:bodyPr>
          <a:lstStyle>
            <a:lvl1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endParaRPr lang="en-GB"/>
          </a:p>
        </p:txBody>
      </p:sp>
      <p:sp>
        <p:nvSpPr>
          <p:cNvPr id="4098" name="Rectangle 2"/>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91080" tIns="45720" rIns="91080" bIns="45720" numCol="1" anchor="t" anchorCtr="0" compatLnSpc="1">
            <a:prstTxWarp prst="textNoShape">
              <a:avLst/>
            </a:prstTxWarp>
            <a:spAutoFit/>
          </a:bodyPr>
          <a:lstStyle>
            <a:lvl1pPr algn="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endParaRPr lang="en-GB"/>
          </a:p>
        </p:txBody>
      </p:sp>
      <p:sp>
        <p:nvSpPr>
          <p:cNvPr id="4099" name="Rectangle 3"/>
          <p:cNvSpPr>
            <a:spLocks noGrp="1" noChangeArrowheads="1"/>
          </p:cNvSpPr>
          <p:nvPr>
            <p:ph type="ftr" idx="2"/>
          </p:nvPr>
        </p:nvSpPr>
        <p:spPr bwMode="auto">
          <a:xfrm>
            <a:off x="0" y="0"/>
            <a:ext cx="1588" cy="1588"/>
          </a:xfrm>
          <a:prstGeom prst="rect">
            <a:avLst/>
          </a:prstGeom>
          <a:noFill/>
          <a:ln w="9525">
            <a:noFill/>
            <a:miter lim="800000"/>
            <a:headEnd/>
            <a:tailEnd/>
          </a:ln>
        </p:spPr>
        <p:txBody>
          <a:bodyPr vert="horz" wrap="square" lIns="91080" tIns="45720" rIns="91080" bIns="45720" numCol="1" anchor="b" anchorCtr="0" compatLnSpc="1">
            <a:prstTxWarp prst="textNoShape">
              <a:avLst/>
            </a:prstTxWarp>
            <a:spAutoFit/>
          </a:bodyPr>
          <a:lstStyle>
            <a:lvl1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lvl1pPr>
          </a:lstStyle>
          <a:p>
            <a:endParaRPr lang="en-GB"/>
          </a:p>
        </p:txBody>
      </p:sp>
      <p:sp>
        <p:nvSpPr>
          <p:cNvPr id="4100" name="Rectangle 4"/>
          <p:cNvSpPr>
            <a:spLocks noGrp="1" noChangeArrowheads="1"/>
          </p:cNvSpPr>
          <p:nvPr>
            <p:ph type="sldNum" idx="3"/>
          </p:nvPr>
        </p:nvSpPr>
        <p:spPr bwMode="auto">
          <a:xfrm>
            <a:off x="0" y="0"/>
            <a:ext cx="1588" cy="1588"/>
          </a:xfrm>
          <a:prstGeom prst="rect">
            <a:avLst/>
          </a:prstGeom>
          <a:noFill/>
          <a:ln w="9525">
            <a:noFill/>
            <a:miter lim="800000"/>
            <a:headEnd/>
            <a:tailEnd/>
          </a:ln>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fld id="{F79426E2-C1AF-4D41-949B-9920FF1B40F0}" type="slidenum">
              <a:rPr lang="en-GB"/>
              <a:pPr/>
              <a:t>‹#›</a:t>
            </a:fld>
            <a:endParaRPr lang="en-GB"/>
          </a:p>
        </p:txBody>
      </p:sp>
    </p:spTree>
    <p:extLst>
      <p:ext uri="{BB962C8B-B14F-4D97-AF65-F5344CB8AC3E}">
        <p14:creationId xmlns:p14="http://schemas.microsoft.com/office/powerpoint/2010/main" xmlns="" val="516957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hdr"/>
          </p:nvPr>
        </p:nvSpPr>
        <p:spPr bwMode="auto">
          <a:xfrm>
            <a:off x="0" y="0"/>
            <a:ext cx="1588" cy="1588"/>
          </a:xfrm>
          <a:prstGeom prst="rect">
            <a:avLst/>
          </a:prstGeom>
          <a:noFill/>
          <a:ln w="9525">
            <a:noFill/>
            <a:miter lim="800000"/>
            <a:headEnd/>
            <a:tailEnd/>
          </a:ln>
        </p:spPr>
        <p:txBody>
          <a:bodyPr vert="horz" wrap="square" lIns="91080" tIns="45720" rIns="91080" bIns="45720" numCol="1" anchor="t" anchorCtr="0" compatLnSpc="1">
            <a:prstTxWarp prst="textNoShape">
              <a:avLst/>
            </a:prstTxWarp>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endParaRPr lang="en-GB"/>
          </a:p>
        </p:txBody>
      </p:sp>
      <p:sp>
        <p:nvSpPr>
          <p:cNvPr id="3074" name="Rectangle 2"/>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square" lIns="91080" tIns="45720" rIns="91080" bIns="45720" numCol="1" anchor="t"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endParaRPr lang="en-GB"/>
          </a:p>
        </p:txBody>
      </p:sp>
      <p:sp>
        <p:nvSpPr>
          <p:cNvPr id="3075" name="Rectangle 3"/>
          <p:cNvSpPr>
            <a:spLocks noGrp="1" noRot="1" noChangeAspect="1" noChangeArrowheads="1" noTextEdit="1"/>
          </p:cNvSpPr>
          <p:nvPr>
            <p:ph type="sldImg" idx="2"/>
          </p:nvPr>
        </p:nvSpPr>
        <p:spPr bwMode="auto">
          <a:xfrm>
            <a:off x="1152525" y="682625"/>
            <a:ext cx="4552950" cy="3414713"/>
          </a:xfrm>
          <a:prstGeom prst="rect">
            <a:avLst/>
          </a:prstGeom>
          <a:solidFill>
            <a:srgbClr val="FFFFFF"/>
          </a:solidFill>
          <a:ln w="9525">
            <a:solidFill>
              <a:srgbClr val="000000"/>
            </a:solidFill>
            <a:miter lim="800000"/>
            <a:headEnd/>
            <a:tailEnd/>
          </a:ln>
          <a:effectLst/>
        </p:spPr>
      </p:sp>
      <p:sp>
        <p:nvSpPr>
          <p:cNvPr id="3076" name="Text Box 4"/>
          <p:cNvSpPr txBox="1">
            <a:spLocks noGrp="1" noChangeArrowheads="1"/>
          </p:cNvSpPr>
          <p:nvPr>
            <p:ph type="body" idx="3"/>
          </p:nvPr>
        </p:nvSpPr>
        <p:spPr bwMode="auto">
          <a:xfrm>
            <a:off x="273050" y="4273550"/>
            <a:ext cx="6311900" cy="4098925"/>
          </a:xfrm>
          <a:prstGeom prst="rect">
            <a:avLst/>
          </a:prstGeom>
          <a:noFill/>
          <a:ln w="9525">
            <a:noFill/>
            <a:miter lim="800000"/>
            <a:headEnd/>
            <a:tailEnd/>
          </a:ln>
        </p:spPr>
        <p:txBody>
          <a:bodyPr vert="horz" wrap="square" lIns="91080" tIns="45720" rIns="91080" bIns="45720" numCol="1" anchor="t" anchorCtr="0" compatLnSpc="1">
            <a:prstTxWarp prst="textNoShape">
              <a:avLst/>
            </a:prstTxWarp>
          </a:bodyPr>
          <a:lstStyle/>
          <a:p>
            <a:pPr lvl="0"/>
            <a:r>
              <a:rPr lang="en-GB" smtClean="0"/>
              <a:t>Click to edit the notes format</a:t>
            </a:r>
          </a:p>
        </p:txBody>
      </p:sp>
      <p:sp>
        <p:nvSpPr>
          <p:cNvPr id="3077" name="Rectangle 5"/>
          <p:cNvSpPr>
            <a:spLocks noGrp="1" noChangeArrowheads="1"/>
          </p:cNvSpPr>
          <p:nvPr>
            <p:ph type="ftr" idx="4"/>
          </p:nvPr>
        </p:nvSpPr>
        <p:spPr bwMode="auto">
          <a:xfrm>
            <a:off x="0" y="0"/>
            <a:ext cx="1588" cy="1588"/>
          </a:xfrm>
          <a:prstGeom prst="rect">
            <a:avLst/>
          </a:prstGeom>
          <a:noFill/>
          <a:ln w="9525">
            <a:noFill/>
            <a:miter lim="800000"/>
            <a:headEnd/>
            <a:tailEnd/>
          </a:ln>
        </p:spPr>
        <p:txBody>
          <a:bodyPr vert="horz" wrap="square" lIns="91080" tIns="45720" rIns="91080" bIns="45720" numCol="1" anchor="b" anchorCtr="0" compatLnSpc="1">
            <a:prstTxWarp prst="textNoShape">
              <a:avLst/>
            </a:prstTxWarp>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lvl1pPr>
          </a:lstStyle>
          <a:p>
            <a:endParaRPr lang="en-GB"/>
          </a:p>
        </p:txBody>
      </p:sp>
      <p:sp>
        <p:nvSpPr>
          <p:cNvPr id="3078" name="Rectangle 6"/>
          <p:cNvSpPr>
            <a:spLocks noGrp="1" noChangeArrowheads="1"/>
          </p:cNvSpPr>
          <p:nvPr>
            <p:ph type="sldNum" idx="5"/>
          </p:nvPr>
        </p:nvSpPr>
        <p:spPr bwMode="auto">
          <a:xfrm>
            <a:off x="0" y="0"/>
            <a:ext cx="1588" cy="1588"/>
          </a:xfrm>
          <a:prstGeom prst="rect">
            <a:avLst/>
          </a:prstGeom>
          <a:noFill/>
          <a:ln w="9525">
            <a:noFill/>
            <a:miter lim="800000"/>
            <a:headEnd/>
            <a:tailEnd/>
          </a:ln>
        </p:spPr>
        <p:txBody>
          <a:bodyPr vert="horz" wrap="square" lIns="91080" tIns="45720" rIns="91080" bIns="45720" numCol="1" anchor="b" anchorCtr="0" compatLnSpc="1">
            <a:prstTxWarp prst="textNoShape">
              <a:avLst/>
            </a:prstTxWarp>
            <a:spAutoFit/>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b="1"/>
            </a:lvl1pPr>
          </a:lstStyle>
          <a:p>
            <a:fld id="{82AE011C-8FD6-48F9-AD4F-EDC3B0DBCA54}" type="slidenum">
              <a:rPr lang="en-GB"/>
              <a:pPr/>
              <a:t>‹#›</a:t>
            </a:fld>
            <a:endParaRPr lang="en-GB"/>
          </a:p>
        </p:txBody>
      </p:sp>
    </p:spTree>
    <p:extLst>
      <p:ext uri="{BB962C8B-B14F-4D97-AF65-F5344CB8AC3E}">
        <p14:creationId xmlns:p14="http://schemas.microsoft.com/office/powerpoint/2010/main" xmlns="" val="58107424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1pPr>
    <a:lvl2pPr marL="209550" indent="-207963" algn="l" defTabSz="449263" rtl="0" eaLnBrk="0" fontAlgn="base" hangingPunct="0">
      <a:spcBef>
        <a:spcPct val="30000"/>
      </a:spcBef>
      <a:spcAft>
        <a:spcPct val="0"/>
      </a:spcAft>
      <a:buClr>
        <a:srgbClr val="000000"/>
      </a:buClr>
      <a:buSzPct val="100000"/>
      <a:buFont typeface="Wingdings" pitchFamily="2" charset="2"/>
      <a:defRPr sz="1200" kern="1200">
        <a:solidFill>
          <a:srgbClr val="000000"/>
        </a:solidFill>
        <a:latin typeface="Arial" charset="0"/>
        <a:ea typeface="+mn-ea"/>
        <a:cs typeface="+mn-cs"/>
      </a:defRPr>
    </a:lvl2pPr>
    <a:lvl3pPr marL="439738" indent="-228600" algn="l" defTabSz="449263" rtl="0" eaLnBrk="0" fontAlgn="base" hangingPunct="0">
      <a:spcBef>
        <a:spcPct val="30000"/>
      </a:spcBef>
      <a:spcAft>
        <a:spcPct val="0"/>
      </a:spcAft>
      <a:buClr>
        <a:srgbClr val="000000"/>
      </a:buClr>
      <a:buSzPct val="100000"/>
      <a:buFont typeface="Arial" charset="0"/>
      <a:buChar char="–"/>
      <a:defRPr sz="1200" kern="1200">
        <a:solidFill>
          <a:srgbClr val="000000"/>
        </a:solidFill>
        <a:latin typeface="Arial" charset="0"/>
        <a:ea typeface="+mn-ea"/>
        <a:cs typeface="+mn-cs"/>
      </a:defRPr>
    </a:lvl3pPr>
    <a:lvl4pPr marL="660400" indent="-219075" algn="l" defTabSz="449263" rtl="0" eaLnBrk="0" fontAlgn="base" hangingPunct="0">
      <a:spcBef>
        <a:spcPct val="30000"/>
      </a:spcBef>
      <a:spcAft>
        <a:spcPct val="0"/>
      </a:spcAft>
      <a:buClr>
        <a:srgbClr val="000000"/>
      </a:buClr>
      <a:buSzPct val="100000"/>
      <a:buFont typeface="Wingdings" pitchFamily="2" charset="2"/>
      <a:buChar char="w"/>
      <a:defRPr sz="1200" kern="1200">
        <a:solidFill>
          <a:srgbClr val="000000"/>
        </a:solidFill>
        <a:latin typeface="Arial"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Arial" charset="0"/>
      <a:defRPr sz="1200" kern="1200">
        <a:solidFill>
          <a:srgbClr val="000000"/>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44DE641D-AF54-4955-8BCD-0419EA0A0AE1}" type="slidenum">
              <a:rPr lang="en-GB"/>
              <a:pPr/>
              <a:t>1</a:t>
            </a:fld>
            <a:endParaRPr lang="en-GB"/>
          </a:p>
        </p:txBody>
      </p:sp>
      <p:sp>
        <p:nvSpPr>
          <p:cNvPr id="11265" name="Rectangle 1"/>
          <p:cNvSpPr>
            <a:spLocks noGrp="1" noRot="1" noChangeAspect="1" noChangeArrowheads="1" noTextEdit="1"/>
          </p:cNvSpPr>
          <p:nvPr>
            <p:ph type="sldImg"/>
          </p:nvPr>
        </p:nvSpPr>
        <p:spPr bwMode="auto">
          <a:xfrm>
            <a:off x="1152525" y="682625"/>
            <a:ext cx="4552950" cy="3414713"/>
          </a:xfrm>
          <a:prstGeom prst="rect">
            <a:avLst/>
          </a:prstGeom>
          <a:solidFill>
            <a:srgbClr val="FFFFFF"/>
          </a:solidFill>
          <a:ln>
            <a:solidFill>
              <a:srgbClr val="000000"/>
            </a:solidFill>
            <a:miter lim="800000"/>
            <a:headEnd/>
            <a:tailEnd/>
          </a:ln>
        </p:spPr>
      </p:sp>
      <p:sp>
        <p:nvSpPr>
          <p:cNvPr id="11266" name="Text Box 2"/>
          <p:cNvSpPr txBox="1">
            <a:spLocks noGrp="1" noChangeArrowheads="1"/>
          </p:cNvSpPr>
          <p:nvPr>
            <p:ph type="body" idx="1"/>
          </p:nvPr>
        </p:nvSpPr>
        <p:spPr bwMode="auto">
          <a:xfrm>
            <a:off x="273050" y="4273550"/>
            <a:ext cx="6311900" cy="4364038"/>
          </a:xfrm>
          <a:prstGeom prst="rect">
            <a:avLst/>
          </a:prstGeom>
          <a:noFill/>
          <a:ln>
            <a:miter lim="800000"/>
            <a:headEnd/>
            <a:tailEnd/>
          </a:ln>
        </p:spPr>
        <p:txBody>
          <a:bodyPr lIns="91080" rIns="91080">
            <a:spAutoFit/>
          </a:bodyPr>
          <a:lstStyle/>
          <a:p>
            <a:pPr marL="123825" indent="-123825" eaLnBrk="1" hangingPunct="1">
              <a:lnSpc>
                <a:spcPct val="90000"/>
              </a:lnSpc>
              <a:spcBef>
                <a:spcPts val="313"/>
              </a:spcBef>
              <a:buClr>
                <a:srgbClr val="BBE0E3"/>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See demo code</a:t>
            </a:r>
            <a:r>
              <a:rPr lang="en-US" baseline="0" dirty="0" smtClean="0"/>
              <a:t> for examples. We don’t use </a:t>
            </a:r>
            <a:r>
              <a:rPr lang="en-US" baseline="0" dirty="0" err="1" smtClean="0"/>
              <a:t>Hazelcast’s</a:t>
            </a:r>
            <a:r>
              <a:rPr lang="en-US" baseline="0" dirty="0" smtClean="0"/>
              <a:t> </a:t>
            </a:r>
            <a:r>
              <a:rPr lang="en-US" baseline="0" dirty="0" err="1" smtClean="0"/>
              <a:t>ExecutorService</a:t>
            </a:r>
            <a:r>
              <a:rPr lang="en-US" baseline="0" dirty="0" smtClean="0"/>
              <a:t> yet but we are looking into it.</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Hazelcast development is moving along rather quickly. Between</a:t>
            </a:r>
            <a:r>
              <a:rPr lang="en-US" baseline="0" dirty="0" smtClean="0"/>
              <a:t> when I started the PowerPoint slides for this talk and when I finished them the dev team added a full distributed </a:t>
            </a:r>
            <a:r>
              <a:rPr lang="en-US" baseline="0" dirty="0" err="1" smtClean="0"/>
              <a:t>java.util.List</a:t>
            </a:r>
            <a:r>
              <a:rPr lang="en-US" baseline="0" dirty="0" smtClean="0"/>
              <a:t> implementation and fixed several issues we’ve encountered.</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our earliest queue</a:t>
            </a:r>
            <a:r>
              <a:rPr lang="en-US" baseline="0" dirty="0" smtClean="0"/>
              <a:t> counter tests we used a shared file that we literally wrote just the queue count into. We quickly outgrew this as we added </a:t>
            </a:r>
            <a:r>
              <a:rPr lang="en-US" baseline="0" dirty="0" err="1" smtClean="0"/>
              <a:t>testcases</a:t>
            </a:r>
            <a:r>
              <a:rPr lang="en-US" baseline="0" dirty="0" smtClean="0"/>
              <a:t>…the file was being updated way too often. </a:t>
            </a:r>
          </a:p>
          <a:p>
            <a:r>
              <a:rPr lang="en-US" baseline="0" dirty="0" smtClean="0"/>
              <a:t>However, if you have something like 3 total machines and they update the shared file no more often than every couple minutes a shared folder might be all you need.</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3AC03BB0-AA33-42CF-88CF-7D8289D10AB2}" type="slidenum">
              <a:rPr lang="en-GB"/>
              <a:pPr/>
              <a:t>2</a:t>
            </a:fld>
            <a:endParaRPr lang="en-GB"/>
          </a:p>
        </p:txBody>
      </p:sp>
      <p:sp>
        <p:nvSpPr>
          <p:cNvPr id="12289" name="Rectangle 1"/>
          <p:cNvSpPr>
            <a:spLocks noGrp="1" noRot="1" noChangeAspect="1" noChangeArrowheads="1" noTextEdit="1"/>
          </p:cNvSpPr>
          <p:nvPr>
            <p:ph type="sldImg"/>
          </p:nvPr>
        </p:nvSpPr>
        <p:spPr bwMode="auto">
          <a:xfrm>
            <a:off x="1152525" y="682625"/>
            <a:ext cx="4552950" cy="3414713"/>
          </a:xfrm>
          <a:prstGeom prst="rect">
            <a:avLst/>
          </a:prstGeom>
          <a:solidFill>
            <a:srgbClr val="FFFFFF"/>
          </a:solidFill>
          <a:ln>
            <a:solidFill>
              <a:srgbClr val="000000"/>
            </a:solidFill>
            <a:miter lim="800000"/>
            <a:headEnd/>
            <a:tailEnd/>
          </a:ln>
        </p:spPr>
      </p:sp>
      <p:sp>
        <p:nvSpPr>
          <p:cNvPr id="12290" name="Text Box 2"/>
          <p:cNvSpPr txBox="1">
            <a:spLocks noGrp="1" noChangeArrowheads="1"/>
          </p:cNvSpPr>
          <p:nvPr>
            <p:ph type="body" idx="1"/>
          </p:nvPr>
        </p:nvSpPr>
        <p:spPr bwMode="auto">
          <a:xfrm>
            <a:off x="273050" y="4273550"/>
            <a:ext cx="6311900" cy="5235575"/>
          </a:xfrm>
          <a:prstGeom prst="rect">
            <a:avLst/>
          </a:prstGeom>
          <a:noFill/>
          <a:ln>
            <a:miter lim="800000"/>
            <a:headEnd/>
            <a:tailEnd/>
          </a:ln>
        </p:spPr>
        <p:txBody>
          <a:bodyPr lIns="91080" rIns="91080">
            <a:spAutoFit/>
          </a:bodyPr>
          <a:lstStyle/>
          <a:p>
            <a:pPr marL="122238" indent="-122238" eaLnBrk="1" hangingPunct="1">
              <a:lnSpc>
                <a:spcPct val="80000"/>
              </a:lnSpc>
              <a:spcBef>
                <a:spcPts val="313"/>
              </a:spcBef>
              <a:buClr>
                <a:srgbClr val="7889FB"/>
              </a:buClr>
              <a:buFont typeface="Wingdings" pitchFamily="2" charset="2"/>
              <a:buNone/>
              <a:tabLst>
                <a:tab pos="909638" algn="l"/>
                <a:tab pos="1824038" algn="l"/>
                <a:tab pos="2738438" algn="l"/>
                <a:tab pos="3652838" algn="l"/>
                <a:tab pos="4567238" algn="l"/>
                <a:tab pos="5481638" algn="l"/>
                <a:tab pos="6396038" algn="l"/>
                <a:tab pos="7310438" algn="l"/>
                <a:tab pos="8224838" algn="l"/>
                <a:tab pos="9139238" algn="l"/>
                <a:tab pos="10053638" algn="l"/>
              </a:tabLst>
            </a:pPr>
            <a:endParaRPr lang="en-GB" sz="900" dirty="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Excel files can be merged</a:t>
            </a:r>
            <a:r>
              <a:rPr lang="en-US" baseline="0" dirty="0" smtClean="0"/>
              <a:t>, if “merging” means opening both side by side and copying and pasting data from one to the other…but that requires a human.</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may not sound</a:t>
            </a:r>
            <a:r>
              <a:rPr lang="en-US" baseline="0" dirty="0" smtClean="0"/>
              <a:t> that simple, but parallel programming never is, regardless of what’s running in parallel.</a:t>
            </a:r>
          </a:p>
          <a:p>
            <a:endParaRPr lang="en-US" baseline="0" dirty="0" smtClean="0"/>
          </a:p>
          <a:p>
            <a:r>
              <a:rPr lang="en-US" baseline="0" dirty="0" smtClean="0"/>
              <a:t>When scripts started they would register a </a:t>
            </a:r>
            <a:r>
              <a:rPr lang="en-US" baseline="0" dirty="0" err="1" smtClean="0"/>
              <a:t>MessageListener</a:t>
            </a:r>
            <a:r>
              <a:rPr lang="en-US" baseline="0" dirty="0" smtClean="0"/>
              <a:t> object with the queue named (</a:t>
            </a:r>
            <a:r>
              <a:rPr lang="en-US" baseline="0" dirty="0" err="1" smtClean="0"/>
              <a:t>webservice</a:t>
            </a:r>
            <a:r>
              <a:rPr lang="en-US" baseline="0" dirty="0" smtClean="0"/>
              <a:t>) + (company name)</a:t>
            </a:r>
          </a:p>
          <a:p>
            <a:r>
              <a:rPr lang="en-US" baseline="0" dirty="0" smtClean="0"/>
              <a:t>Whenever some other script using the same company tried to invoke the same </a:t>
            </a:r>
            <a:r>
              <a:rPr lang="en-US" baseline="0" dirty="0" err="1" smtClean="0"/>
              <a:t>webservice</a:t>
            </a:r>
            <a:r>
              <a:rPr lang="en-US" baseline="0" dirty="0" smtClean="0"/>
              <a:t> the other script would send out the response as a message to this queue.</a:t>
            </a:r>
          </a:p>
          <a:p>
            <a:r>
              <a:rPr lang="en-US" baseline="0" dirty="0" smtClean="0"/>
              <a:t>All scripts working with that vendor and web service could then check the response to see if it contained their test data.</a:t>
            </a:r>
          </a:p>
          <a:p>
            <a:r>
              <a:rPr lang="en-US" baseline="0" dirty="0" smtClean="0"/>
              <a:t>If it did they wouldn’t have to invoke the web service themselves.</a:t>
            </a:r>
          </a:p>
          <a:p>
            <a:endParaRPr lang="en-US" baseline="0" dirty="0" smtClean="0"/>
          </a:p>
          <a:p>
            <a:endParaRPr lang="en-US" dirty="0" smtClean="0"/>
          </a:p>
          <a:p>
            <a:r>
              <a:rPr lang="en-US" dirty="0" smtClean="0"/>
              <a:t>Why not a database?</a:t>
            </a:r>
          </a:p>
          <a:p>
            <a:r>
              <a:rPr lang="en-US" baseline="0" dirty="0" smtClean="0"/>
              <a:t>	1. Hassle of implementing a locking system to limit a vendor’s downloading to once every two minutes</a:t>
            </a:r>
          </a:p>
          <a:p>
            <a:r>
              <a:rPr lang="en-US" baseline="0" dirty="0" smtClean="0"/>
              <a:t>	2. Hassle of converting Java objects to database tables. </a:t>
            </a:r>
          </a:p>
          <a:p>
            <a:r>
              <a:rPr lang="en-US" baseline="0" dirty="0" smtClean="0"/>
              <a:t>		A. Already converted XML web service response to Java object. </a:t>
            </a:r>
          </a:p>
          <a:p>
            <a:r>
              <a:rPr lang="en-US" baseline="0" dirty="0" smtClean="0"/>
              <a:t>	3. No way to notify every machine that a vendor had hit this method.</a:t>
            </a:r>
          </a:p>
          <a:p>
            <a:r>
              <a:rPr lang="en-US" baseline="0" dirty="0" smtClean="0"/>
              <a:t>	4. No way to know when we can / should delete the data.</a:t>
            </a:r>
          </a:p>
          <a:p>
            <a:endParaRPr lang="en-US" baseline="0" dirty="0" smtClean="0"/>
          </a:p>
          <a:p>
            <a:r>
              <a:rPr lang="en-US" dirty="0" smtClean="0"/>
              <a:t>Why not a shared folder</a:t>
            </a:r>
            <a:r>
              <a:rPr lang="en-US" baseline="0" dirty="0" smtClean="0"/>
              <a:t> filled with response XML files</a:t>
            </a:r>
            <a:r>
              <a:rPr lang="en-US" dirty="0" smtClean="0"/>
              <a:t>?</a:t>
            </a:r>
          </a:p>
          <a:p>
            <a:r>
              <a:rPr lang="en-US" dirty="0" smtClean="0"/>
              <a:t>	1. No</a:t>
            </a:r>
            <a:r>
              <a:rPr lang="en-US" baseline="0" dirty="0" smtClean="0"/>
              <a:t> way to know if a machine has done a download without polling the directory constantly</a:t>
            </a:r>
          </a:p>
          <a:p>
            <a:r>
              <a:rPr lang="en-US" baseline="0" dirty="0" smtClean="0"/>
              <a:t>	2. No way to lock a vendor if the “request too frequent” message comes up.</a:t>
            </a:r>
          </a:p>
          <a:p>
            <a:endParaRPr lang="en-US" baseline="0" dirty="0" smtClean="0"/>
          </a:p>
          <a:p>
            <a:r>
              <a:rPr lang="en-US" baseline="0" dirty="0" smtClean="0"/>
              <a:t>Why not a Hazelcast Map or other collection?</a:t>
            </a:r>
          </a:p>
          <a:p>
            <a:r>
              <a:rPr lang="en-US" baseline="0" dirty="0" smtClean="0"/>
              <a:t>	1. No need to hold on to this data forever. No way to know when we can safely flush it.</a:t>
            </a:r>
          </a:p>
          <a:p>
            <a:r>
              <a:rPr lang="en-US" baseline="0" dirty="0" smtClean="0"/>
              <a:t>	</a:t>
            </a:r>
          </a:p>
          <a:p>
            <a:r>
              <a:rPr lang="en-US" baseline="0" dirty="0" smtClean="0"/>
              <a:t>Why a Hazelcast topic?</a:t>
            </a:r>
          </a:p>
          <a:p>
            <a:r>
              <a:rPr lang="en-US" baseline="0" dirty="0" smtClean="0"/>
              <a:t>	1. Immediate delivery of the responses to all interested scripts</a:t>
            </a:r>
          </a:p>
          <a:p>
            <a:r>
              <a:rPr lang="en-US" baseline="0" dirty="0" smtClean="0"/>
              <a:t>	2. Scripts manage holding on to the responses for as long as they each need to.</a:t>
            </a:r>
          </a:p>
          <a:p>
            <a:r>
              <a:rPr lang="en-US" baseline="0" dirty="0" smtClean="0"/>
              <a:t>	3. Scripts need the responses immediately because more activity can be queuing up basically instantly</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 Why not use SVN?</a:t>
            </a:r>
            <a:endParaRPr lang="en-US" baseline="0" dirty="0" smtClean="0"/>
          </a:p>
          <a:p>
            <a:pPr lvl="2">
              <a:buFont typeface="Arial" pitchFamily="34" charset="0"/>
              <a:buChar char="•"/>
            </a:pPr>
            <a:r>
              <a:rPr lang="en-US" baseline="0" dirty="0" smtClean="0"/>
              <a:t>There is window of time where the modified spreadsheet is the only source with the true password.  </a:t>
            </a:r>
          </a:p>
          <a:p>
            <a:pPr lvl="2">
              <a:buFont typeface="Arial" pitchFamily="34" charset="0"/>
              <a:buChar char="•"/>
            </a:pPr>
            <a:r>
              <a:rPr lang="en-US" baseline="0" dirty="0" smtClean="0"/>
              <a:t>What if the script fails mid-run before it was able to commit?</a:t>
            </a:r>
          </a:p>
          <a:p>
            <a:pPr lvl="2">
              <a:buFont typeface="Arial" pitchFamily="34" charset="0"/>
              <a:buChar char="•"/>
            </a:pPr>
            <a:r>
              <a:rPr lang="en-US" baseline="0" dirty="0" smtClean="0"/>
              <a:t>If we archive our old SVN code we’re associating it with stale passwords.</a:t>
            </a:r>
          </a:p>
          <a:p>
            <a:pPr lvl="3">
              <a:buFont typeface="Arial" pitchFamily="34" charset="0"/>
              <a:buChar char="•"/>
            </a:pPr>
            <a:r>
              <a:rPr lang="en-US" baseline="0" dirty="0" smtClean="0"/>
              <a:t>Therefore if we have to run against an old version of the application we have to update our passwords manually and/or refresh the file from the current codebase.</a:t>
            </a:r>
          </a:p>
          <a:p>
            <a:pPr lvl="3">
              <a:buFont typeface="Arial" pitchFamily="34" charset="0"/>
              <a:buChar char="•"/>
            </a:pPr>
            <a:endParaRPr lang="en-US" baseline="0" dirty="0" smtClean="0"/>
          </a:p>
          <a:p>
            <a:pPr lvl="1">
              <a:buFont typeface="Arial" pitchFamily="34" charset="0"/>
              <a:buChar char="•"/>
            </a:pPr>
            <a:r>
              <a:rPr lang="en-US" baseline="0" dirty="0" smtClean="0"/>
              <a:t>Why not use Hazelcast?</a:t>
            </a:r>
          </a:p>
          <a:p>
            <a:pPr lvl="2">
              <a:buFont typeface="Arial" pitchFamily="34" charset="0"/>
              <a:buChar char="•"/>
            </a:pPr>
            <a:r>
              <a:rPr lang="en-US" baseline="0" dirty="0" smtClean="0"/>
              <a:t>Security. No way to finely control access to the passwords….these are passwords we’re talking about here.</a:t>
            </a:r>
          </a:p>
          <a:p>
            <a:pPr lvl="2">
              <a:buFont typeface="Arial" pitchFamily="34" charset="0"/>
              <a:buChar char="•"/>
            </a:pPr>
            <a:r>
              <a:rPr lang="en-US" baseline="0" dirty="0" smtClean="0"/>
              <a:t>Persistence isn’t 100% guaranteed. Hazelcast doesn’t save data to disk without a lot of coding.</a:t>
            </a:r>
          </a:p>
          <a:p>
            <a:pPr lvl="1">
              <a:buFont typeface="Arial" pitchFamily="34" charset="0"/>
              <a:buChar char="•"/>
            </a:pPr>
            <a:endParaRPr lang="en-US" baseline="0" dirty="0" smtClean="0"/>
          </a:p>
          <a:p>
            <a:pPr lvl="1">
              <a:buFont typeface="Arial" pitchFamily="34" charset="0"/>
              <a:buChar char="•"/>
            </a:pPr>
            <a:r>
              <a:rPr lang="en-US" baseline="0" dirty="0" smtClean="0"/>
              <a:t>Why not just update the passwords in the app’s database?</a:t>
            </a:r>
          </a:p>
          <a:p>
            <a:pPr lvl="2">
              <a:buFont typeface="Arial" pitchFamily="34" charset="0"/>
              <a:buChar char="•"/>
            </a:pPr>
            <a:r>
              <a:rPr lang="en-US" baseline="0" dirty="0" smtClean="0"/>
              <a:t>This would require database write access or coordination with DBAs.</a:t>
            </a:r>
          </a:p>
          <a:p>
            <a:pPr lvl="2">
              <a:buFont typeface="Arial" pitchFamily="34" charset="0"/>
              <a:buChar char="•"/>
            </a:pPr>
            <a:r>
              <a:rPr lang="en-US" baseline="0" dirty="0" smtClean="0"/>
              <a:t>Wouldn’t work if the app was using Active Directory or similar as its password manager.</a:t>
            </a:r>
          </a:p>
          <a:p>
            <a:pPr lvl="1">
              <a:buFont typeface="Arial" pitchFamily="34" charset="0"/>
              <a:buNone/>
            </a:pPr>
            <a:endParaRPr lang="en-US" baseline="0" dirty="0" smtClean="0"/>
          </a:p>
          <a:p>
            <a:pPr lvl="1">
              <a:buFont typeface="Arial" pitchFamily="34" charset="0"/>
              <a:buChar char="•"/>
            </a:pPr>
            <a:r>
              <a:rPr lang="en-US" baseline="0" dirty="0" smtClean="0"/>
              <a:t>Why use our own database?</a:t>
            </a:r>
          </a:p>
          <a:p>
            <a:pPr lvl="2">
              <a:buFont typeface="Arial" pitchFamily="34" charset="0"/>
              <a:buChar char="•"/>
            </a:pPr>
            <a:r>
              <a:rPr lang="en-US" baseline="0" dirty="0" smtClean="0"/>
              <a:t>As soon as an update occurs all machines can effectively use it.</a:t>
            </a:r>
          </a:p>
          <a:p>
            <a:pPr lvl="2">
              <a:buFont typeface="Arial" pitchFamily="34" charset="0"/>
              <a:buChar char="•"/>
            </a:pPr>
            <a:r>
              <a:rPr lang="en-US" baseline="0" dirty="0" smtClean="0"/>
              <a:t>Can finely control access to selected people and/or teams.</a:t>
            </a:r>
          </a:p>
          <a:p>
            <a:pPr lvl="2">
              <a:buFont typeface="Arial" pitchFamily="34" charset="0"/>
              <a:buChar char="•"/>
            </a:pPr>
            <a:r>
              <a:rPr lang="en-US" baseline="0" dirty="0" smtClean="0"/>
              <a:t>Easy to write/use simple </a:t>
            </a:r>
            <a:r>
              <a:rPr lang="en-US" baseline="0" dirty="0" err="1" smtClean="0"/>
              <a:t>webapps</a:t>
            </a:r>
            <a:r>
              <a:rPr lang="en-US" baseline="0" dirty="0" smtClean="0"/>
              <a:t> to interface with the data if necessary </a:t>
            </a:r>
          </a:p>
          <a:p>
            <a:pPr lvl="3">
              <a:buFont typeface="Arial" pitchFamily="34" charset="0"/>
              <a:buChar char="•"/>
            </a:pPr>
            <a:r>
              <a:rPr lang="en-US" baseline="0" dirty="0" smtClean="0"/>
              <a:t>Don’t have to write Java </a:t>
            </a:r>
            <a:r>
              <a:rPr lang="en-US" baseline="0" dirty="0" err="1" smtClean="0"/>
              <a:t>webapps</a:t>
            </a:r>
            <a:r>
              <a:rPr lang="en-US" baseline="0" dirty="0" smtClean="0"/>
              <a:t>. Can use other languages.</a:t>
            </a:r>
          </a:p>
          <a:p>
            <a:pPr lvl="2">
              <a:buFont typeface="Arial" pitchFamily="34" charset="0"/>
              <a:buChar char="•"/>
            </a:pPr>
            <a:endParaRPr lang="en-US" baseline="0" dirty="0" smtClean="0"/>
          </a:p>
        </p:txBody>
      </p:sp>
      <p:sp>
        <p:nvSpPr>
          <p:cNvPr id="4" name="Slide Number Placeholder 3"/>
          <p:cNvSpPr>
            <a:spLocks noGrp="1"/>
          </p:cNvSpPr>
          <p:nvPr>
            <p:ph type="sldNum" idx="10"/>
          </p:nvPr>
        </p:nvSpPr>
        <p:spPr/>
        <p:txBody>
          <a:bodyPr/>
          <a:lstStyle/>
          <a:p>
            <a:fld id="{82AE011C-8FD6-48F9-AD4F-EDC3B0DBCA54}"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idx="10"/>
          </p:nvPr>
        </p:nvSpPr>
        <p:spPr/>
        <p:txBody>
          <a:bodyPr/>
          <a:lstStyle/>
          <a:p>
            <a:fld id="{82AE011C-8FD6-48F9-AD4F-EDC3B0DBCA54}"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No matter how</a:t>
            </a:r>
            <a:r>
              <a:rPr lang="en-US" baseline="0" dirty="0" smtClean="0"/>
              <a:t> you share the current count, you have to take the time to study the business rules to figure out what causes the queue count to change.</a:t>
            </a:r>
          </a:p>
          <a:p>
            <a:endParaRPr lang="en-US" baseline="0" dirty="0" smtClean="0"/>
          </a:p>
          <a:p>
            <a:r>
              <a:rPr lang="en-US" baseline="0" dirty="0" smtClean="0"/>
              <a:t>Why not use a database?</a:t>
            </a:r>
          </a:p>
          <a:p>
            <a:r>
              <a:rPr lang="en-US" baseline="0" dirty="0" smtClean="0"/>
              <a:t>	This data is too transient to be worth putting in a database or hassling with JDBC.</a:t>
            </a:r>
          </a:p>
          <a:p>
            <a:r>
              <a:rPr lang="en-US" baseline="0" dirty="0" smtClean="0"/>
              <a:t>	You would be spending too much time executing UPDATE statements to update this value.</a:t>
            </a:r>
          </a:p>
          <a:p>
            <a:endParaRPr lang="en-US" baseline="0" dirty="0" smtClean="0"/>
          </a:p>
          <a:p>
            <a:r>
              <a:rPr lang="en-US" baseline="0" dirty="0" smtClean="0"/>
              <a:t>Why not use a shared file?</a:t>
            </a:r>
          </a:p>
          <a:p>
            <a:r>
              <a:rPr lang="en-US" baseline="0" dirty="0" smtClean="0"/>
              <a:t>	Too easy for one machine to overwrite another’s data. No locking at all.</a:t>
            </a:r>
          </a:p>
          <a:p>
            <a:endParaRPr lang="en-US" dirty="0" smtClean="0"/>
          </a:p>
          <a:p>
            <a:r>
              <a:rPr lang="en-US" dirty="0" smtClean="0"/>
              <a:t>Why not use SVN?</a:t>
            </a:r>
          </a:p>
          <a:p>
            <a:r>
              <a:rPr lang="en-US" dirty="0" smtClean="0"/>
              <a:t>	No</a:t>
            </a:r>
            <a:r>
              <a:rPr lang="en-US" baseline="0" dirty="0" smtClean="0"/>
              <a:t> need to track this changing over time…also no way for machines to know they need to update.</a:t>
            </a:r>
          </a:p>
          <a:p>
            <a:endParaRPr lang="en-US" baseline="0" dirty="0" smtClean="0"/>
          </a:p>
          <a:p>
            <a:r>
              <a:rPr lang="en-US" dirty="0" smtClean="0"/>
              <a:t>Why use Hazelcast?</a:t>
            </a:r>
          </a:p>
          <a:p>
            <a:pPr marL="0" marR="0"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baseline="0" dirty="0" smtClean="0"/>
              <a:t>	Hazelcast is fastest at updates…and it also automatically runs them in another thread…and it offers nice locking APIs if you’re truly paranoid.</a:t>
            </a:r>
          </a:p>
          <a:p>
            <a:r>
              <a:rPr lang="en-US" dirty="0" smtClean="0"/>
              <a:t>	Also, </a:t>
            </a:r>
            <a:r>
              <a:rPr lang="en-US" dirty="0" err="1" smtClean="0"/>
              <a:t>Map.put</a:t>
            </a:r>
            <a:r>
              <a:rPr lang="en-US" dirty="0" smtClean="0"/>
              <a:t>() is much easier to deal with in terms of development</a:t>
            </a:r>
            <a:r>
              <a:rPr lang="en-US" baseline="0" dirty="0" smtClean="0"/>
              <a:t> effort versus designing a table schema *AND* creating the relevant SELECT and UPDATE statements</a:t>
            </a:r>
          </a:p>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3"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dirty="0" smtClean="0"/>
              <a:t>When it comes to ensuring configuration settings, sometimes automating the configuration steps is an acceptable workaround.  </a:t>
            </a:r>
          </a:p>
          <a:p>
            <a:pPr marL="0" marR="0" lvl="3"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endParaRPr lang="en-US" dirty="0" smtClean="0"/>
          </a:p>
          <a:p>
            <a:pPr marL="0" marR="0" lvl="3"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dirty="0" smtClean="0"/>
              <a:t>If you’re lucky enough to have write access to your pre-prod environment databases</a:t>
            </a:r>
            <a:r>
              <a:rPr lang="en-US" baseline="0" dirty="0" smtClean="0"/>
              <a:t> a</a:t>
            </a:r>
            <a:r>
              <a:rPr lang="en-US" dirty="0" smtClean="0"/>
              <a:t> few SQL UPDATE statements can ensure</a:t>
            </a:r>
            <a:r>
              <a:rPr lang="en-US" baseline="0" dirty="0" smtClean="0"/>
              <a:t> your configurations are correct in a matter of seconds. This is also massively more stable than scripting the configuration UI.</a:t>
            </a:r>
          </a:p>
          <a:p>
            <a:pPr marL="0" marR="0" lvl="3"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baseline="0" dirty="0" smtClean="0"/>
              <a:t>	</a:t>
            </a:r>
          </a:p>
          <a:p>
            <a:pPr marL="0" marR="0" lvl="3" indent="0" algn="l" defTabSz="449263" rtl="0" eaLnBrk="0" fontAlgn="base" latinLnBrk="0" hangingPunct="0">
              <a:lnSpc>
                <a:spcPct val="100000"/>
              </a:lnSpc>
              <a:spcBef>
                <a:spcPct val="30000"/>
              </a:spcBef>
              <a:spcAft>
                <a:spcPct val="0"/>
              </a:spcAft>
              <a:buClr>
                <a:srgbClr val="000000"/>
              </a:buClr>
              <a:buSzPct val="100000"/>
              <a:buFont typeface="Arial" charset="0"/>
              <a:buNone/>
              <a:tabLst/>
              <a:defRPr/>
            </a:pPr>
            <a:r>
              <a:rPr lang="en-US" baseline="0" dirty="0" smtClean="0"/>
              <a:t>Unfortunately we do not have write access to any of our apps’ databases.</a:t>
            </a:r>
            <a:endParaRPr lang="en-US" dirty="0" smtClean="0"/>
          </a:p>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have seen that the title of this</a:t>
            </a:r>
            <a:r>
              <a:rPr lang="en-US" baseline="0" dirty="0" smtClean="0"/>
              <a:t> slide set was “RFT Testing Clouds”. What do we mean by the term “</a:t>
            </a:r>
            <a:r>
              <a:rPr lang="en-US" baseline="0" smtClean="0"/>
              <a:t>Testing Clouds” ?</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Why not a</a:t>
            </a:r>
            <a:r>
              <a:rPr lang="en-US" baseline="0" dirty="0" smtClean="0"/>
              <a:t> database?</a:t>
            </a:r>
          </a:p>
          <a:p>
            <a:r>
              <a:rPr lang="en-US" baseline="0" dirty="0" smtClean="0"/>
              <a:t>	1. The data doesn’t need to be permanent.</a:t>
            </a:r>
          </a:p>
          <a:p>
            <a:r>
              <a:rPr lang="en-US" baseline="0" dirty="0" smtClean="0"/>
              <a:t>	2. The data doesn’t need to be secured.</a:t>
            </a:r>
          </a:p>
          <a:p>
            <a:r>
              <a:rPr lang="en-US" baseline="0" dirty="0" smtClean="0"/>
              <a:t>	3. The nature of the data is too fluid to easily fit into a database table (or collection of tables)</a:t>
            </a:r>
          </a:p>
          <a:p>
            <a:r>
              <a:rPr lang="en-US" baseline="0" dirty="0" smtClean="0"/>
              <a:t>		A. If not careful you could mistakenly recreate the application’s database.</a:t>
            </a:r>
          </a:p>
          <a:p>
            <a:endParaRPr lang="en-US" dirty="0" smtClean="0"/>
          </a:p>
          <a:p>
            <a:r>
              <a:rPr lang="en-US" dirty="0" smtClean="0"/>
              <a:t>Why not shared files?</a:t>
            </a:r>
          </a:p>
          <a:p>
            <a:r>
              <a:rPr lang="en-US" dirty="0" smtClean="0"/>
              <a:t>	1. Massive</a:t>
            </a:r>
            <a:r>
              <a:rPr lang="en-US" baseline="0" dirty="0" smtClean="0"/>
              <a:t> development effort required to create the file formats necessary to store all the information we might deal with.</a:t>
            </a:r>
          </a:p>
          <a:p>
            <a:r>
              <a:rPr lang="en-US" baseline="0" dirty="0" smtClean="0"/>
              <a:t>	2. No way to lock particular items.</a:t>
            </a:r>
          </a:p>
          <a:p>
            <a:r>
              <a:rPr lang="en-US" baseline="0" dirty="0" smtClean="0"/>
              <a:t>	3. No easy way to store metadata about our data.</a:t>
            </a:r>
          </a:p>
          <a:p>
            <a:endParaRPr lang="en-US" baseline="0" dirty="0" smtClean="0"/>
          </a:p>
          <a:p>
            <a:r>
              <a:rPr lang="en-US" baseline="0" dirty="0" smtClean="0"/>
              <a:t>Why not SVN?</a:t>
            </a:r>
          </a:p>
          <a:p>
            <a:r>
              <a:rPr lang="en-US" baseline="0" dirty="0" smtClean="0"/>
              <a:t>	1. No need to track the history of the test data </a:t>
            </a:r>
          </a:p>
          <a:p>
            <a:r>
              <a:rPr lang="en-US" baseline="0" dirty="0" smtClean="0"/>
              <a:t>	2. (See shared file reasons)</a:t>
            </a:r>
          </a:p>
          <a:p>
            <a:r>
              <a:rPr lang="en-US" baseline="0" dirty="0" smtClean="0"/>
              <a:t>	</a:t>
            </a:r>
          </a:p>
          <a:p>
            <a:r>
              <a:rPr lang="en-US" baseline="0" dirty="0" smtClean="0"/>
              <a:t>Why Hazelcast?</a:t>
            </a:r>
          </a:p>
          <a:p>
            <a:r>
              <a:rPr lang="en-US" baseline="0" dirty="0" smtClean="0"/>
              <a:t>	1. The collections make it easy to stash arbitrary Java objects.</a:t>
            </a:r>
          </a:p>
          <a:p>
            <a:r>
              <a:rPr lang="en-US" baseline="0" dirty="0" smtClean="0"/>
              <a:t>	2. The collections are nameable, making it easy to sort / catalog data</a:t>
            </a:r>
          </a:p>
          <a:p>
            <a:r>
              <a:rPr lang="en-US" baseline="0" dirty="0" smtClean="0"/>
              <a:t>	</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797EF5E9-6203-4008-9C95-D48F0ADB68E2}" type="slidenum">
              <a:rPr lang="en-GB"/>
              <a:pPr/>
              <a:t>31</a:t>
            </a:fld>
            <a:endParaRPr lang="en-GB"/>
          </a:p>
        </p:txBody>
      </p:sp>
      <p:sp>
        <p:nvSpPr>
          <p:cNvPr id="40962" name="Rectangle 2"/>
          <p:cNvSpPr>
            <a:spLocks noGrp="1" noRot="1" noChangeAspect="1" noChangeArrowheads="1" noTextEdit="1"/>
          </p:cNvSpPr>
          <p:nvPr>
            <p:ph type="sldImg"/>
          </p:nvPr>
        </p:nvSpPr>
        <p:spPr bwMode="auto">
          <a:xfrm>
            <a:off x="1152525" y="682625"/>
            <a:ext cx="4554538" cy="3416300"/>
          </a:xfrm>
          <a:prstGeom prst="rect">
            <a:avLst/>
          </a:prstGeom>
          <a:solidFill>
            <a:srgbClr val="FFFFFF"/>
          </a:solidFill>
          <a:ln>
            <a:solidFill>
              <a:srgbClr val="000000"/>
            </a:solidFill>
            <a:miter lim="800000"/>
            <a:headEnd/>
            <a:tailEnd/>
          </a:ln>
        </p:spPr>
      </p:sp>
      <p:sp>
        <p:nvSpPr>
          <p:cNvPr id="40963" name="Text Box 3"/>
          <p:cNvSpPr txBox="1">
            <a:spLocks noGrp="1" noChangeArrowheads="1"/>
          </p:cNvSpPr>
          <p:nvPr>
            <p:ph type="body" idx="1"/>
          </p:nvPr>
        </p:nvSpPr>
        <p:spPr>
          <a:xfrm>
            <a:off x="685800" y="4325938"/>
            <a:ext cx="5486400" cy="4098925"/>
          </a:xfrm>
        </p:spPr>
        <p:txBody>
          <a:bodyPr/>
          <a:lstStyle/>
          <a:p>
            <a:r>
              <a:rPr lang="en-US" dirty="0"/>
              <a:t>Author Note: Optional Rational QUESTIONS slide. </a:t>
            </a:r>
            <a:r>
              <a:rPr lang="en-US"/>
              <a:t>Available in English only.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AD68AFE1-4B45-4447-AA59-2254ACD1C2D0}" type="slidenum">
              <a:rPr lang="en-GB"/>
              <a:pPr/>
              <a:t>32</a:t>
            </a:fld>
            <a:endParaRPr lang="en-GB"/>
          </a:p>
        </p:txBody>
      </p:sp>
      <p:sp>
        <p:nvSpPr>
          <p:cNvPr id="36866" name="Rectangle 2"/>
          <p:cNvSpPr>
            <a:spLocks noGrp="1" noRot="1" noChangeAspect="1" noChangeArrowheads="1" noTextEdit="1"/>
          </p:cNvSpPr>
          <p:nvPr>
            <p:ph type="sldImg"/>
          </p:nvPr>
        </p:nvSpPr>
        <p:spPr bwMode="auto">
          <a:xfrm>
            <a:off x="1152525" y="682625"/>
            <a:ext cx="4554538" cy="3416300"/>
          </a:xfrm>
          <a:prstGeom prst="rect">
            <a:avLst/>
          </a:prstGeom>
          <a:solidFill>
            <a:srgbClr val="FFFFFF"/>
          </a:solidFill>
          <a:ln>
            <a:solidFill>
              <a:srgbClr val="000000"/>
            </a:solidFill>
            <a:miter lim="800000"/>
            <a:headEnd/>
            <a:tailEnd/>
          </a:ln>
        </p:spPr>
      </p:sp>
      <p:sp>
        <p:nvSpPr>
          <p:cNvPr id="36867" name="Text Box 3"/>
          <p:cNvSpPr txBox="1">
            <a:spLocks noGrp="1" noChangeArrowheads="1"/>
          </p:cNvSpPr>
          <p:nvPr>
            <p:ph type="body" idx="1"/>
          </p:nvPr>
        </p:nvSpPr>
        <p:spPr>
          <a:xfrm>
            <a:off x="685800" y="4325938"/>
            <a:ext cx="5486400" cy="4098925"/>
          </a:xfrm>
        </p:spPr>
        <p:txBody>
          <a:bodyPr/>
          <a:lstStyle/>
          <a:p>
            <a:r>
              <a:rPr lang="en-US"/>
              <a:t>Author Note: Optional Rational DEMO slide. Available in English only.</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797EF5E9-6203-4008-9C95-D48F0ADB68E2}" type="slidenum">
              <a:rPr lang="en-GB"/>
              <a:pPr/>
              <a:t>33</a:t>
            </a:fld>
            <a:endParaRPr lang="en-GB"/>
          </a:p>
        </p:txBody>
      </p:sp>
      <p:sp>
        <p:nvSpPr>
          <p:cNvPr id="40962" name="Rectangle 2"/>
          <p:cNvSpPr>
            <a:spLocks noGrp="1" noRot="1" noChangeAspect="1" noChangeArrowheads="1" noTextEdit="1"/>
          </p:cNvSpPr>
          <p:nvPr>
            <p:ph type="sldImg"/>
          </p:nvPr>
        </p:nvSpPr>
        <p:spPr bwMode="auto">
          <a:xfrm>
            <a:off x="1152525" y="682625"/>
            <a:ext cx="4554538" cy="3416300"/>
          </a:xfrm>
          <a:prstGeom prst="rect">
            <a:avLst/>
          </a:prstGeom>
          <a:solidFill>
            <a:srgbClr val="FFFFFF"/>
          </a:solidFill>
          <a:ln>
            <a:solidFill>
              <a:srgbClr val="000000"/>
            </a:solidFill>
            <a:miter lim="800000"/>
            <a:headEnd/>
            <a:tailEnd/>
          </a:ln>
        </p:spPr>
      </p:sp>
      <p:sp>
        <p:nvSpPr>
          <p:cNvPr id="40963" name="Text Box 3"/>
          <p:cNvSpPr txBox="1">
            <a:spLocks noGrp="1" noChangeArrowheads="1"/>
          </p:cNvSpPr>
          <p:nvPr>
            <p:ph type="body" idx="1"/>
          </p:nvPr>
        </p:nvSpPr>
        <p:spPr>
          <a:xfrm>
            <a:off x="685800" y="4325938"/>
            <a:ext cx="5486400" cy="4098925"/>
          </a:xfrm>
        </p:spPr>
        <p:txBody>
          <a:bodyPr/>
          <a:lstStyle/>
          <a:p>
            <a:r>
              <a:rPr lang="en-US"/>
              <a:t>Author Note: Optional Rational QUESTIONS slide. Available in English only.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64674786-2E76-4E8A-972A-FF18D891DF08}" type="slidenum">
              <a:rPr lang="en-GB"/>
              <a:pPr/>
              <a:t>34</a:t>
            </a:fld>
            <a:endParaRPr lang="en-GB"/>
          </a:p>
        </p:txBody>
      </p:sp>
      <p:sp>
        <p:nvSpPr>
          <p:cNvPr id="45058" name="Rectangle 2"/>
          <p:cNvSpPr>
            <a:spLocks noGrp="1" noRot="1" noChangeAspect="1" noChangeArrowheads="1" noTextEdit="1"/>
          </p:cNvSpPr>
          <p:nvPr>
            <p:ph type="sldImg"/>
          </p:nvPr>
        </p:nvSpPr>
        <p:spPr bwMode="auto">
          <a:xfrm>
            <a:off x="1152525" y="682625"/>
            <a:ext cx="4552950" cy="3414713"/>
          </a:xfrm>
          <a:prstGeom prst="rect">
            <a:avLst/>
          </a:prstGeom>
          <a:solidFill>
            <a:srgbClr val="FFFFFF"/>
          </a:solidFill>
          <a:ln>
            <a:solidFill>
              <a:srgbClr val="000000"/>
            </a:solidFill>
            <a:miter lim="800000"/>
            <a:headEnd/>
            <a:tailEnd/>
          </a:ln>
        </p:spPr>
      </p:sp>
      <p:sp>
        <p:nvSpPr>
          <p:cNvPr id="45059" name="Text Box 3"/>
          <p:cNvSpPr txBox="1">
            <a:spLocks noGrp="1" noChangeArrowheads="1"/>
          </p:cNvSpPr>
          <p:nvPr>
            <p:ph type="body" idx="1"/>
          </p:nvPr>
        </p:nvSpPr>
        <p:spPr>
          <a:ln/>
        </p:spPr>
        <p:txBody>
          <a:bodyPr>
            <a:spAutoFit/>
          </a:bodyPr>
          <a:lstStyle/>
          <a:p>
            <a:pPr marL="123825" indent="-123825" eaLnBrk="1" hangingPunct="1">
              <a:lnSpc>
                <a:spcPct val="90000"/>
              </a:lnSpc>
              <a:spcBef>
                <a:spcPts val="313"/>
              </a:spcBef>
              <a:buClr>
                <a:srgbClr val="7889FB"/>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000">
                <a:cs typeface="Arial" charset="0"/>
              </a:rPr>
              <a:t>Daily iPod Touch giveaway sponsored by Alliance Tech</a:t>
            </a:r>
          </a:p>
          <a:p>
            <a:pPr marL="123825" indent="-123825" eaLnBrk="1" hangingPunct="1">
              <a:lnSpc>
                <a:spcPct val="90000"/>
              </a:lnSpc>
              <a:spcBef>
                <a:spcPts val="313"/>
              </a:spcBef>
              <a:buClr>
                <a:srgbClr val="7889FB"/>
              </a:buCl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1000">
              <a:cs typeface="Arial" charset="0"/>
            </a:endParaRPr>
          </a:p>
          <a:p>
            <a:pPr marL="123825" indent="-123825" eaLnBrk="1" hangingPunct="1">
              <a:lnSpc>
                <a:spcPct val="90000"/>
              </a:lnSpc>
              <a:spcBef>
                <a:spcPts val="313"/>
              </a:spcBef>
              <a:buClr>
                <a:srgbClr val="7889F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000">
                <a:cs typeface="Arial" charset="0"/>
              </a:rPr>
              <a:t>Each time you complete a session survey, your name </a:t>
            </a:r>
            <a:br>
              <a:rPr lang="en-GB" sz="1000">
                <a:cs typeface="Arial" charset="0"/>
              </a:rPr>
            </a:br>
            <a:r>
              <a:rPr lang="en-GB" sz="1000">
                <a:cs typeface="Arial" charset="0"/>
              </a:rPr>
              <a:t>will be entered to win the daily IPOD touch!</a:t>
            </a:r>
            <a:br>
              <a:rPr lang="en-GB" sz="1000">
                <a:cs typeface="Arial" charset="0"/>
              </a:rPr>
            </a:br>
            <a:endParaRPr lang="en-GB" sz="1000">
              <a:cs typeface="Arial" charset="0"/>
            </a:endParaRPr>
          </a:p>
          <a:p>
            <a:pPr marL="123825" indent="-123825" eaLnBrk="1" hangingPunct="1">
              <a:lnSpc>
                <a:spcPct val="90000"/>
              </a:lnSpc>
              <a:spcBef>
                <a:spcPts val="313"/>
              </a:spcBef>
              <a:buClr>
                <a:srgbClr val="7889F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000">
                <a:cs typeface="Arial" charset="0"/>
              </a:rPr>
              <a:t>Complete your session surveys online each day </a:t>
            </a:r>
            <a:br>
              <a:rPr lang="en-GB" sz="1000">
                <a:cs typeface="Arial" charset="0"/>
              </a:rPr>
            </a:br>
            <a:r>
              <a:rPr lang="en-GB" sz="1000">
                <a:cs typeface="Arial" charset="0"/>
              </a:rPr>
              <a:t>at a conference kiosk or on your Innovate 2010 Portal!</a:t>
            </a:r>
            <a:br>
              <a:rPr lang="en-GB" sz="1000">
                <a:cs typeface="Arial" charset="0"/>
              </a:rPr>
            </a:br>
            <a:endParaRPr lang="en-GB" sz="1000">
              <a:cs typeface="Arial" charset="0"/>
            </a:endParaRPr>
          </a:p>
          <a:p>
            <a:pPr marL="123825" indent="-123825" eaLnBrk="1" hangingPunct="1">
              <a:lnSpc>
                <a:spcPct val="90000"/>
              </a:lnSpc>
              <a:spcBef>
                <a:spcPts val="313"/>
              </a:spcBef>
              <a:buClr>
                <a:srgbClr val="7889FB"/>
              </a:buClr>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000">
                <a:cs typeface="Arial" charset="0"/>
              </a:rPr>
              <a:t>On Wednesday be sure to complete </a:t>
            </a:r>
            <a:br>
              <a:rPr lang="en-GB" sz="1000">
                <a:cs typeface="Arial" charset="0"/>
              </a:rPr>
            </a:br>
            <a:r>
              <a:rPr lang="en-GB" sz="1000">
                <a:cs typeface="Arial" charset="0"/>
              </a:rPr>
              <a:t>your full conference evaluation to receive </a:t>
            </a:r>
            <a:br>
              <a:rPr lang="en-GB" sz="1000">
                <a:cs typeface="Arial" charset="0"/>
              </a:rPr>
            </a:br>
            <a:r>
              <a:rPr lang="en-GB" sz="1000">
                <a:cs typeface="Arial" charset="0"/>
              </a:rPr>
              <a:t>your free conference t-shirt!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idx="5"/>
          </p:nvPr>
        </p:nvSpPr>
        <p:spPr>
          <a:ln/>
        </p:spPr>
        <p:txBody>
          <a:bodyPr/>
          <a:lstStyle/>
          <a:p>
            <a:fld id="{A22D6B39-60E8-4DCF-A2FB-D92508C3DD57}" type="slidenum">
              <a:rPr lang="en-GB"/>
              <a:pPr/>
              <a:t>35</a:t>
            </a:fld>
            <a:endParaRPr lang="en-GB"/>
          </a:p>
        </p:txBody>
      </p:sp>
      <p:sp>
        <p:nvSpPr>
          <p:cNvPr id="43010" name="Rectangle 2"/>
          <p:cNvSpPr>
            <a:spLocks noGrp="1" noRot="1" noChangeAspect="1" noChangeArrowheads="1" noTextEdit="1"/>
          </p:cNvSpPr>
          <p:nvPr>
            <p:ph type="sldImg"/>
          </p:nvPr>
        </p:nvSpPr>
        <p:spPr bwMode="auto">
          <a:xfrm>
            <a:off x="1152525" y="682625"/>
            <a:ext cx="4554538" cy="3416300"/>
          </a:xfrm>
          <a:prstGeom prst="rect">
            <a:avLst/>
          </a:prstGeom>
          <a:solidFill>
            <a:srgbClr val="FFFFFF"/>
          </a:solidFill>
          <a:ln>
            <a:solidFill>
              <a:srgbClr val="000000"/>
            </a:solidFill>
            <a:miter lim="800000"/>
            <a:headEnd/>
            <a:tailEnd/>
          </a:ln>
        </p:spPr>
      </p:sp>
      <p:sp>
        <p:nvSpPr>
          <p:cNvPr id="43011" name="Text Box 3"/>
          <p:cNvSpPr txBox="1">
            <a:spLocks noGrp="1" noChangeArrowheads="1"/>
          </p:cNvSpPr>
          <p:nvPr>
            <p:ph type="body" idx="1"/>
          </p:nvPr>
        </p:nvSpPr>
        <p:spPr>
          <a:xfrm>
            <a:off x="685800" y="4325938"/>
            <a:ext cx="5486400" cy="4098925"/>
          </a:xfrm>
        </p:spPr>
        <p:txBody>
          <a:bodyPr/>
          <a:lstStyle/>
          <a:p>
            <a:r>
              <a:rPr lang="en-US"/>
              <a:t>Author Note: </a:t>
            </a:r>
            <a:r>
              <a:rPr lang="en-US" b="1"/>
              <a:t>Mandatory Rational Closing Slide</a:t>
            </a:r>
            <a:r>
              <a:rPr lang="en-US"/>
              <a:t> (includes standard legal disclaimer).  Available in English only.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r>
              <a:rPr lang="en-US" dirty="0" smtClean="0"/>
              <a:t>Example</a:t>
            </a:r>
            <a:r>
              <a:rPr lang="en-US" baseline="0" dirty="0" smtClean="0"/>
              <a:t> of “</a:t>
            </a:r>
            <a:r>
              <a:rPr lang="en-US" dirty="0" smtClean="0"/>
              <a:t>One at a time resources”</a:t>
            </a:r>
          </a:p>
          <a:p>
            <a:pPr lvl="2"/>
            <a:r>
              <a:rPr lang="en-US" dirty="0" smtClean="0"/>
              <a:t>LPS Desktop PM – one-session-per-user optional limit</a:t>
            </a:r>
          </a:p>
          <a:p>
            <a:pPr lvl="2"/>
            <a:r>
              <a:rPr lang="en-US" dirty="0" smtClean="0"/>
              <a:t>LPS Desktop IM – a vendor can submit</a:t>
            </a:r>
            <a:r>
              <a:rPr lang="en-US" baseline="0" dirty="0" smtClean="0"/>
              <a:t> only one invoice at a time per loan </a:t>
            </a:r>
            <a:endParaRPr lang="en-US" dirty="0" smtClean="0"/>
          </a:p>
          <a:p>
            <a:pPr lvl="3"/>
            <a:r>
              <a:rPr lang="en-US" dirty="0" smtClean="0"/>
              <a:t>Each loan</a:t>
            </a:r>
            <a:r>
              <a:rPr lang="en-US" baseline="0" dirty="0" smtClean="0"/>
              <a:t> in Invoice Mgmt can have many invoices from a vendor on it, but only one from that vendor can be in a “submitted” state at any moment</a:t>
            </a:r>
            <a:endParaRPr lang="en-US" dirty="0" smtClean="0"/>
          </a:p>
          <a:p>
            <a:pPr lvl="1"/>
            <a:r>
              <a:rPr lang="en-US" dirty="0" smtClean="0"/>
              <a:t>Example of “Small pool of resources”</a:t>
            </a:r>
          </a:p>
          <a:p>
            <a:pPr lvl="2"/>
            <a:r>
              <a:rPr lang="en-US" dirty="0" smtClean="0"/>
              <a:t>LPS Desktop IM &lt;-&gt; Fannie Mae integration enabled loans</a:t>
            </a:r>
          </a:p>
          <a:p>
            <a:pPr lvl="3"/>
            <a:r>
              <a:rPr lang="en-US" dirty="0" smtClean="0"/>
              <a:t>Fannie Mae gave</a:t>
            </a:r>
            <a:r>
              <a:rPr lang="en-US" baseline="0" dirty="0" smtClean="0"/>
              <a:t> us only a small number of loan numbers to test with</a:t>
            </a:r>
          </a:p>
          <a:p>
            <a:pPr lvl="3"/>
            <a:r>
              <a:rPr lang="en-US" baseline="0" dirty="0" smtClean="0"/>
              <a:t>We can’t add more</a:t>
            </a:r>
          </a:p>
          <a:p>
            <a:pPr lvl="3"/>
            <a:r>
              <a:rPr lang="en-US" baseline="0" dirty="0" smtClean="0"/>
              <a:t>There were more test scenarios than loan numbers</a:t>
            </a:r>
          </a:p>
          <a:p>
            <a:pPr lvl="3"/>
            <a:r>
              <a:rPr lang="en-US" baseline="0" dirty="0" smtClean="0"/>
              <a:t>Some loan numbers would NOT work with certain test scenarios</a:t>
            </a:r>
            <a:endParaRPr lang="en-US" dirty="0" smtClean="0"/>
          </a:p>
          <a:p>
            <a:endParaRPr lang="en-US" dirty="0" smtClean="0"/>
          </a:p>
          <a:p>
            <a:endParaRPr lang="en-US" dirty="0" smtClean="0"/>
          </a:p>
          <a:p>
            <a:r>
              <a:rPr lang="en-US" dirty="0" smtClean="0"/>
              <a:t>LPS Desktop  - My Account</a:t>
            </a:r>
          </a:p>
          <a:p>
            <a:r>
              <a:rPr lang="en-US" dirty="0" smtClean="0"/>
              <a:t>	All our test users are shared</a:t>
            </a:r>
          </a:p>
          <a:p>
            <a:r>
              <a:rPr lang="en-US" dirty="0" smtClean="0"/>
              <a:t>	In some places</a:t>
            </a:r>
            <a:r>
              <a:rPr lang="en-US" baseline="0" dirty="0" smtClean="0"/>
              <a:t> we have to select our user using the user login</a:t>
            </a:r>
          </a:p>
          <a:p>
            <a:r>
              <a:rPr lang="en-US" baseline="0" dirty="0" smtClean="0"/>
              <a:t>	In some places we have to select our user using the first and last name</a:t>
            </a:r>
          </a:p>
          <a:p>
            <a:r>
              <a:rPr lang="en-US" baseline="0" dirty="0" smtClean="0"/>
              <a:t>	We need to be able to have scripts notify each other when the ones testing the “My Accounts” page change the first and last name</a:t>
            </a:r>
          </a:p>
          <a:p>
            <a:r>
              <a:rPr lang="en-US" baseline="0" dirty="0" smtClean="0"/>
              <a:t>LPS Desktop – Queues</a:t>
            </a:r>
          </a:p>
          <a:p>
            <a:r>
              <a:rPr lang="en-US" baseline="0" dirty="0" smtClean="0"/>
              <a:t>	LPS Desktop PM is a workflow management application</a:t>
            </a:r>
          </a:p>
          <a:p>
            <a:r>
              <a:rPr lang="en-US" baseline="0" dirty="0" smtClean="0"/>
              <a:t>	Most of the loans in it go through work queues</a:t>
            </a:r>
          </a:p>
          <a:p>
            <a:r>
              <a:rPr lang="en-US" baseline="0" dirty="0" smtClean="0"/>
              <a:t>	When scripts running in parallel on multiple machines do actions that would add or remove items from the queues they can notify each other (or at a minimum update a shared count of items in queue)</a:t>
            </a:r>
          </a:p>
          <a:p>
            <a:r>
              <a:rPr lang="en-US" baseline="0" dirty="0" smtClean="0"/>
              <a:t>	Some of our test scenarios involve verifying that the queue count is correct, so we need to monitor all activity </a:t>
            </a:r>
            <a:endParaRPr lang="en-US" dirty="0" smtClean="0"/>
          </a:p>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a:t>
            </a:r>
            <a:r>
              <a:rPr lang="en-US" baseline="0" dirty="0" smtClean="0"/>
              <a:t> was what started the clustering / communication thing for us. </a:t>
            </a:r>
          </a:p>
          <a:p>
            <a:r>
              <a:rPr lang="en-US" baseline="0" dirty="0" smtClean="0"/>
              <a:t>We would launch scripts on our lab and we noticed that the first thing they ALL did was to enter orders into LPS Desktop PM…so we started wondering “can’t a few of them create orders and the rest reuse them?”</a:t>
            </a:r>
          </a:p>
          <a:p>
            <a:r>
              <a:rPr lang="en-US" baseline="0" dirty="0" smtClean="0"/>
              <a:t>We couldn’t stage data for several reasons</a:t>
            </a:r>
          </a:p>
          <a:p>
            <a:r>
              <a:rPr lang="en-US" baseline="0" dirty="0" smtClean="0"/>
              <a:t>	1. We run in multiple environments, and any of them could be refreshed or reset at almost any time (especially the developer environment)</a:t>
            </a:r>
          </a:p>
          <a:p>
            <a:r>
              <a:rPr lang="en-US" baseline="0" dirty="0" smtClean="0"/>
              <a:t>	2. Very easy for other users (e.g. manual QA team) to wind up altering pre-staged data </a:t>
            </a:r>
          </a:p>
          <a:p>
            <a:r>
              <a:rPr lang="en-US" baseline="0" dirty="0" smtClean="0"/>
              <a:t>	3. Configuration settings and other things can change between staging and running</a:t>
            </a:r>
          </a:p>
          <a:p>
            <a:pPr marL="660400" lvl="3" indent="0">
              <a:buFont typeface="+mj-lt"/>
              <a:buNone/>
            </a:pPr>
            <a:r>
              <a:rPr lang="en-US" baseline="0" dirty="0" smtClean="0"/>
              <a:t>- Sometimes automating the configuration steps is an acceptable workaround.  Even better if you’re lucky enough to have write access to your pre-prod environments (we were not so lucky) a few update statements can easily take care of the problem without opening your script up to more UI vulnerabilities. </a:t>
            </a:r>
          </a:p>
          <a:p>
            <a:r>
              <a:rPr lang="en-US" baseline="0" dirty="0" smtClean="0"/>
              <a:t>Calling into a library totally under your control is more stable than having to find objects, click, type, etc your way through the UI to grab a piece of data.</a:t>
            </a:r>
          </a:p>
          <a:p>
            <a:endParaRPr lang="en-US" baseline="0" dirty="0" smtClean="0"/>
          </a:p>
          <a:p>
            <a:r>
              <a:rPr lang="en-US" baseline="0" dirty="0" smtClean="0"/>
              <a:t>In our case, shared lookups were OK because the likelihood of data changing while scripts are running is exponentially lower than data changing between a staging and a run.</a:t>
            </a:r>
            <a:endParaRPr lang="en-US"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Ideal when multiple machines are going in parallel</a:t>
            </a:r>
          </a:p>
          <a:p>
            <a:r>
              <a:rPr lang="en-US" dirty="0" smtClean="0"/>
              <a:t>Still good for single</a:t>
            </a:r>
            <a:r>
              <a:rPr lang="en-US" baseline="0" dirty="0" smtClean="0"/>
              <a:t> machines, though, if you design as a sort of mailbox system. Script A can leave a message for </a:t>
            </a:r>
            <a:r>
              <a:rPr lang="en-US" baseline="0" smtClean="0"/>
              <a:t>script B.</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attempted to use clustering to solve</a:t>
            </a:r>
            <a:r>
              <a:rPr lang="en-US" baseline="0" dirty="0" smtClean="0"/>
              <a:t> our problems with the integrity of our data.</a:t>
            </a:r>
          </a:p>
          <a:p>
            <a:endParaRPr lang="en-US" baseline="0" dirty="0" smtClean="0"/>
          </a:p>
          <a:p>
            <a:endParaRPr lang="en-US" baseline="0" dirty="0" smtClean="0"/>
          </a:p>
          <a:p>
            <a:r>
              <a:rPr lang="en-US" baseline="0" dirty="0" smtClean="0"/>
              <a:t>Shared file storage</a:t>
            </a:r>
          </a:p>
          <a:p>
            <a:r>
              <a:rPr lang="en-US" baseline="0" dirty="0" smtClean="0"/>
              <a:t>	-</a:t>
            </a:r>
            <a:r>
              <a:rPr lang="en-US" baseline="0" dirty="0" err="1" smtClean="0"/>
              <a:t>lockfiles</a:t>
            </a:r>
            <a:endParaRPr lang="en-US" baseline="0" dirty="0" smtClean="0"/>
          </a:p>
          <a:p>
            <a:r>
              <a:rPr lang="en-US" baseline="0" dirty="0" smtClean="0"/>
              <a:t>	-</a:t>
            </a:r>
            <a:r>
              <a:rPr lang="en-US" baseline="0" dirty="0" err="1" smtClean="0"/>
              <a:t>datafiles</a:t>
            </a:r>
            <a:endParaRPr lang="en-US" baseline="0" dirty="0" smtClean="0"/>
          </a:p>
          <a:p>
            <a:r>
              <a:rPr lang="en-US" baseline="0" dirty="0" smtClean="0"/>
              <a:t>	</a:t>
            </a:r>
          </a:p>
          <a:p>
            <a:r>
              <a:rPr lang="en-US" baseline="0" dirty="0" smtClean="0"/>
              <a:t>Database</a:t>
            </a:r>
          </a:p>
          <a:p>
            <a:r>
              <a:rPr lang="en-US" baseline="0" dirty="0" smtClean="0"/>
              <a:t>	temp tables</a:t>
            </a:r>
          </a:p>
          <a:p>
            <a:r>
              <a:rPr lang="en-US" baseline="0" dirty="0" smtClean="0"/>
              <a:t>	permanent tables</a:t>
            </a:r>
          </a:p>
          <a:p>
            <a:endParaRPr lang="en-US" baseline="0" dirty="0" smtClean="0"/>
          </a:p>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configuration is relatively simple. </a:t>
            </a:r>
          </a:p>
          <a:p>
            <a:r>
              <a:rPr lang="en-US" dirty="0" smtClean="0"/>
              <a:t>	On each lab machine we have a standalone Java</a:t>
            </a:r>
            <a:r>
              <a:rPr lang="en-US" baseline="0" dirty="0" smtClean="0"/>
              <a:t> application that runs on machine startup as a Hazelcast “instance”. </a:t>
            </a:r>
          </a:p>
          <a:p>
            <a:r>
              <a:rPr lang="en-US" baseline="0" dirty="0" smtClean="0"/>
              <a:t>	RFT scripts start up as “</a:t>
            </a:r>
            <a:r>
              <a:rPr lang="en-US" baseline="0" dirty="0" err="1" smtClean="0"/>
              <a:t>superclients</a:t>
            </a:r>
            <a:r>
              <a:rPr lang="en-US" baseline="0" dirty="0" smtClean="0"/>
              <a:t>” and connect to those instances. </a:t>
            </a:r>
          </a:p>
          <a:p>
            <a:r>
              <a:rPr lang="en-US" baseline="0" dirty="0" smtClean="0"/>
              <a:t>	We made this design because there are stretches of time where our lab is completely devoid of running scripts and/or just stuff running on one machine. </a:t>
            </a:r>
          </a:p>
          <a:p>
            <a:r>
              <a:rPr lang="en-US" baseline="0" dirty="0" smtClean="0"/>
              <a:t>	A busy enough lab might be able to make RFT scripts run as “instances” and forego the standalone application.  </a:t>
            </a:r>
          </a:p>
          <a:p>
            <a:r>
              <a:rPr lang="en-US" baseline="0" dirty="0" smtClean="0"/>
              <a:t>	We chose to make our scripts “</a:t>
            </a:r>
            <a:r>
              <a:rPr lang="en-US" baseline="0" dirty="0" err="1" smtClean="0"/>
              <a:t>superclients</a:t>
            </a:r>
            <a:r>
              <a:rPr lang="en-US" baseline="0" dirty="0" smtClean="0"/>
              <a:t>” rather than “clients” because it made them extremely resilient to rebooting some of the instances, since they’re connected to every instance at once.</a:t>
            </a:r>
            <a:endParaRPr lang="en-US" dirty="0"/>
          </a:p>
        </p:txBody>
      </p:sp>
      <p:sp>
        <p:nvSpPr>
          <p:cNvPr id="4" name="Slide Number Placeholder 3"/>
          <p:cNvSpPr>
            <a:spLocks noGrp="1"/>
          </p:cNvSpPr>
          <p:nvPr>
            <p:ph type="sldNum" idx="10"/>
          </p:nvPr>
        </p:nvSpPr>
        <p:spPr/>
        <p:txBody>
          <a:bodyPr/>
          <a:lstStyle/>
          <a:p>
            <a:fld id="{82AE011C-8FD6-48F9-AD4F-EDC3B0DBCA54}"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3565" name="Picture 13"/>
          <p:cNvPicPr>
            <a:picLocks noChangeAspect="1" noChangeArrowheads="1"/>
          </p:cNvPicPr>
          <p:nvPr userDrawn="1"/>
        </p:nvPicPr>
        <p:blipFill>
          <a:blip r:embed="rId2" cstate="print"/>
          <a:srcRect/>
          <a:stretch>
            <a:fillRect/>
          </a:stretch>
        </p:blipFill>
        <p:spPr bwMode="auto">
          <a:xfrm>
            <a:off x="8539163" y="5270500"/>
            <a:ext cx="369887" cy="1357313"/>
          </a:xfrm>
          <a:prstGeom prst="rect">
            <a:avLst/>
          </a:prstGeom>
          <a:noFill/>
        </p:spPr>
      </p:pic>
      <p:grpSp>
        <p:nvGrpSpPr>
          <p:cNvPr id="23568" name="Group 16"/>
          <p:cNvGrpSpPr>
            <a:grpSpLocks/>
          </p:cNvGrpSpPr>
          <p:nvPr userDrawn="1"/>
        </p:nvGrpSpPr>
        <p:grpSpPr bwMode="auto">
          <a:xfrm>
            <a:off x="180975" y="5167313"/>
            <a:ext cx="4538663" cy="1541462"/>
            <a:chOff x="114" y="2979"/>
            <a:chExt cx="2859" cy="971"/>
          </a:xfrm>
        </p:grpSpPr>
        <p:sp>
          <p:nvSpPr>
            <p:cNvPr id="14" name="Text Box 13"/>
            <p:cNvSpPr txBox="1">
              <a:spLocks noChangeArrowheads="1"/>
            </p:cNvSpPr>
            <p:nvPr userDrawn="1"/>
          </p:nvSpPr>
          <p:spPr bwMode="auto">
            <a:xfrm>
              <a:off x="1734" y="3728"/>
              <a:ext cx="1239" cy="173"/>
            </a:xfrm>
            <a:prstGeom prst="rect">
              <a:avLst/>
            </a:prstGeom>
            <a:noFill/>
            <a:ln w="9525">
              <a:noFill/>
              <a:miter lim="800000"/>
              <a:headEnd/>
              <a:tailEnd/>
            </a:ln>
            <a:effectLst/>
          </p:spPr>
          <p:txBody>
            <a:bodyPr wrap="none" anchor="ctr">
              <a:spAutoFit/>
            </a:bodyPr>
            <a:lstStyle/>
            <a:p>
              <a:pPr defTabSz="914400" eaLnBrk="0" hangingPunct="0">
                <a:buClrTx/>
                <a:buSzTx/>
                <a:buFontTx/>
                <a:buNone/>
              </a:pPr>
              <a:r>
                <a:rPr lang="en-US" sz="1200" b="1">
                  <a:solidFill>
                    <a:schemeClr val="tx1"/>
                  </a:solidFill>
                  <a:ea typeface="MS PGothic" pitchFamily="34" charset="-128"/>
                </a:rPr>
                <a:t>June 5–9 </a:t>
              </a:r>
              <a:r>
                <a:rPr lang="en-US" sz="1200">
                  <a:solidFill>
                    <a:schemeClr val="tx1"/>
                  </a:solidFill>
                  <a:ea typeface="MS PGothic" pitchFamily="34" charset="-128"/>
                </a:rPr>
                <a:t>Orlando, Florida</a:t>
              </a:r>
              <a:endParaRPr lang="en-US" sz="1200" b="1">
                <a:solidFill>
                  <a:schemeClr val="tx1"/>
                </a:solidFill>
                <a:ea typeface="MS PGothic" pitchFamily="34" charset="-128"/>
              </a:endParaRPr>
            </a:p>
          </p:txBody>
        </p:sp>
        <p:pic>
          <p:nvPicPr>
            <p:cNvPr id="23567" name="Picture 14" descr="INNOVATE 2011_new descriptor.png"/>
            <p:cNvPicPr>
              <a:picLocks noChangeAspect="1"/>
            </p:cNvPicPr>
            <p:nvPr userDrawn="1"/>
          </p:nvPicPr>
          <p:blipFill>
            <a:blip r:embed="rId3" cstate="print"/>
            <a:srcRect l="2921"/>
            <a:stretch>
              <a:fillRect/>
            </a:stretch>
          </p:blipFill>
          <p:spPr bwMode="auto">
            <a:xfrm>
              <a:off x="114" y="2979"/>
              <a:ext cx="2526" cy="971"/>
            </a:xfrm>
            <a:prstGeom prst="rect">
              <a:avLst/>
            </a:prstGeom>
            <a:noFill/>
            <a:ln w="9525">
              <a:noFill/>
              <a:miter lim="800000"/>
              <a:headEnd/>
              <a:tailEnd/>
            </a:ln>
          </p:spPr>
        </p:pic>
      </p:grpSp>
      <p:sp>
        <p:nvSpPr>
          <p:cNvPr id="23556" name="Rectangle 4"/>
          <p:cNvSpPr>
            <a:spLocks noGrp="1" noChangeArrowheads="1"/>
          </p:cNvSpPr>
          <p:nvPr>
            <p:ph type="ctrTitle"/>
          </p:nvPr>
        </p:nvSpPr>
        <p:spPr>
          <a:xfrm>
            <a:off x="180975" y="1708150"/>
            <a:ext cx="4306888" cy="969963"/>
          </a:xfrm>
        </p:spPr>
        <p:txBody>
          <a:bodyPr lIns="0" rIns="0"/>
          <a:lstStyle>
            <a:lvl1pPr>
              <a:buClr>
                <a:srgbClr val="000000"/>
              </a:buClr>
              <a:defRPr sz="2800"/>
            </a:lvl1pPr>
          </a:lstStyle>
          <a:p>
            <a:r>
              <a:rPr lang="en-US"/>
              <a:t>Click to edit Master title style</a:t>
            </a:r>
          </a:p>
        </p:txBody>
      </p:sp>
      <p:sp>
        <p:nvSpPr>
          <p:cNvPr id="23557" name="Rectangle 5"/>
          <p:cNvSpPr>
            <a:spLocks noGrp="1" noChangeArrowheads="1"/>
          </p:cNvSpPr>
          <p:nvPr>
            <p:ph type="subTitle" idx="1"/>
          </p:nvPr>
        </p:nvSpPr>
        <p:spPr>
          <a:xfrm>
            <a:off x="180975" y="3584575"/>
            <a:ext cx="4310063" cy="1239838"/>
          </a:xfrm>
        </p:spPr>
        <p:txBody>
          <a:bodyPr lIns="0" rIns="0"/>
          <a:lstStyle>
            <a:lvl1pPr marL="0" indent="0">
              <a:lnSpc>
                <a:spcPct val="90000"/>
              </a:lnSpc>
              <a:spcBef>
                <a:spcPct val="0"/>
              </a:spcBef>
              <a:spcAft>
                <a:spcPct val="0"/>
              </a:spcAft>
              <a:buFont typeface="Wingdings" pitchFamily="2" charset="2"/>
              <a:buNone/>
              <a:defRPr sz="2000"/>
            </a:lvl1pPr>
          </a:lstStyle>
          <a:p>
            <a:r>
              <a:rPr lang="en-US"/>
              <a:t>Click to edit Master subtitle style</a:t>
            </a:r>
          </a:p>
        </p:txBody>
      </p:sp>
      <p:sp>
        <p:nvSpPr>
          <p:cNvPr id="2" name="Rectangle 1"/>
          <p:cNvSpPr>
            <a:spLocks noChangeArrowheads="1"/>
          </p:cNvSpPr>
          <p:nvPr userDrawn="1"/>
        </p:nvSpPr>
        <p:spPr bwMode="auto">
          <a:xfrm>
            <a:off x="0" y="0"/>
            <a:ext cx="9144000" cy="427038"/>
          </a:xfrm>
          <a:prstGeom prst="rect">
            <a:avLst/>
          </a:prstGeom>
          <a:solidFill>
            <a:srgbClr val="00B0DA"/>
          </a:solidFill>
          <a:ln w="9525">
            <a:noFill/>
            <a:miter lim="800000"/>
            <a:headEnd/>
            <a:tailEnd/>
          </a:ln>
        </p:spPr>
        <p:txBody>
          <a:bodyPr anchor="ctr"/>
          <a:lstStyle/>
          <a:p>
            <a:endParaRPr lang="en-US">
              <a:ea typeface="MS PGothic" pitchFamily="34" charset="-128"/>
            </a:endParaRPr>
          </a:p>
        </p:txBody>
      </p:sp>
      <p:pic>
        <p:nvPicPr>
          <p:cNvPr id="23564" name="Picture 11" descr="Innovate2010_Graphic_.png"/>
          <p:cNvPicPr>
            <a:picLocks noChangeAspect="1"/>
          </p:cNvPicPr>
          <p:nvPr userDrawn="1"/>
        </p:nvPicPr>
        <p:blipFill>
          <a:blip r:embed="rId4" cstate="print"/>
          <a:srcRect/>
          <a:stretch>
            <a:fillRect/>
          </a:stretch>
        </p:blipFill>
        <p:spPr bwMode="auto">
          <a:xfrm>
            <a:off x="3810000" y="-11113"/>
            <a:ext cx="5334000" cy="4324351"/>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7525" y="512763"/>
            <a:ext cx="2246313" cy="2439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5413" y="512763"/>
            <a:ext cx="6589712" cy="2439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5413" y="1619250"/>
            <a:ext cx="4313237" cy="133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91050" y="1619250"/>
            <a:ext cx="4314825" cy="133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a:off x="0" y="6430963"/>
            <a:ext cx="9144000" cy="427037"/>
          </a:xfrm>
          <a:prstGeom prst="rect">
            <a:avLst/>
          </a:prstGeom>
          <a:solidFill>
            <a:srgbClr val="00B0DA"/>
          </a:solidFill>
          <a:ln w="9525">
            <a:noFill/>
            <a:miter lim="800000"/>
            <a:headEnd/>
            <a:tailEnd/>
          </a:ln>
        </p:spPr>
        <p:txBody>
          <a:bodyPr anchor="ctr"/>
          <a:lstStyle/>
          <a:p>
            <a:endParaRPr lang="en-US">
              <a:ea typeface="MS PGothic" pitchFamily="34" charset="-128"/>
            </a:endParaRPr>
          </a:p>
        </p:txBody>
      </p:sp>
      <p:pic>
        <p:nvPicPr>
          <p:cNvPr id="1036" name="Picture 9" descr="Innovate2010_Graphic_crop.png"/>
          <p:cNvPicPr>
            <a:picLocks noChangeAspect="1"/>
          </p:cNvPicPr>
          <p:nvPr userDrawn="1"/>
        </p:nvPicPr>
        <p:blipFill>
          <a:blip r:embed="rId13" cstate="print"/>
          <a:srcRect/>
          <a:stretch>
            <a:fillRect/>
          </a:stretch>
        </p:blipFill>
        <p:spPr bwMode="auto">
          <a:xfrm>
            <a:off x="6053138" y="5930900"/>
            <a:ext cx="3089275" cy="936625"/>
          </a:xfrm>
          <a:prstGeom prst="rect">
            <a:avLst/>
          </a:prstGeom>
          <a:noFill/>
          <a:ln w="9525">
            <a:noFill/>
            <a:miter lim="800000"/>
            <a:headEnd/>
            <a:tailEnd/>
          </a:ln>
        </p:spPr>
      </p:pic>
      <p:sp>
        <p:nvSpPr>
          <p:cNvPr id="1032" name="Rectangle 8"/>
          <p:cNvSpPr>
            <a:spLocks noGrp="1" noChangeArrowheads="1"/>
          </p:cNvSpPr>
          <p:nvPr>
            <p:ph type="title"/>
          </p:nvPr>
        </p:nvSpPr>
        <p:spPr bwMode="auto">
          <a:xfrm>
            <a:off x="125413" y="512763"/>
            <a:ext cx="8988425" cy="419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the title text format</a:t>
            </a:r>
          </a:p>
        </p:txBody>
      </p:sp>
      <p:sp>
        <p:nvSpPr>
          <p:cNvPr id="1033" name="Rectangle 9"/>
          <p:cNvSpPr>
            <a:spLocks noGrp="1" noChangeArrowheads="1"/>
          </p:cNvSpPr>
          <p:nvPr>
            <p:ph type="body" idx="1"/>
          </p:nvPr>
        </p:nvSpPr>
        <p:spPr bwMode="auto">
          <a:xfrm>
            <a:off x="125413" y="1619250"/>
            <a:ext cx="8780462" cy="13335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p:txBody>
      </p:sp>
      <p:grpSp>
        <p:nvGrpSpPr>
          <p:cNvPr id="1049" name="Group 25"/>
          <p:cNvGrpSpPr>
            <a:grpSpLocks/>
          </p:cNvGrpSpPr>
          <p:nvPr userDrawn="1"/>
        </p:nvGrpSpPr>
        <p:grpSpPr bwMode="auto">
          <a:xfrm>
            <a:off x="0" y="0"/>
            <a:ext cx="9142413" cy="428625"/>
            <a:chOff x="0" y="0"/>
            <a:chExt cx="5759" cy="270"/>
          </a:xfrm>
        </p:grpSpPr>
        <p:pic>
          <p:nvPicPr>
            <p:cNvPr id="1025" name="Picture 1"/>
            <p:cNvPicPr>
              <a:picLocks noChangeAspect="1" noChangeArrowheads="1"/>
            </p:cNvPicPr>
            <p:nvPr userDrawn="1"/>
          </p:nvPicPr>
          <p:blipFill>
            <a:blip r:embed="rId14" cstate="print"/>
            <a:srcRect/>
            <a:stretch>
              <a:fillRect/>
            </a:stretch>
          </p:blipFill>
          <p:spPr bwMode="auto">
            <a:xfrm>
              <a:off x="0" y="0"/>
              <a:ext cx="5759" cy="270"/>
            </a:xfrm>
            <a:prstGeom prst="rect">
              <a:avLst/>
            </a:prstGeom>
            <a:noFill/>
          </p:spPr>
        </p:pic>
        <p:grpSp>
          <p:nvGrpSpPr>
            <p:cNvPr id="1048" name="Group 24"/>
            <p:cNvGrpSpPr>
              <a:grpSpLocks/>
            </p:cNvGrpSpPr>
            <p:nvPr userDrawn="1"/>
          </p:nvGrpSpPr>
          <p:grpSpPr bwMode="auto">
            <a:xfrm>
              <a:off x="0" y="0"/>
              <a:ext cx="5051" cy="269"/>
              <a:chOff x="0" y="0"/>
              <a:chExt cx="5051" cy="269"/>
            </a:xfrm>
          </p:grpSpPr>
          <p:sp>
            <p:nvSpPr>
              <p:cNvPr id="3" name="Rectangle 1"/>
              <p:cNvSpPr>
                <a:spLocks noChangeArrowheads="1"/>
              </p:cNvSpPr>
              <p:nvPr userDrawn="1"/>
            </p:nvSpPr>
            <p:spPr bwMode="auto">
              <a:xfrm>
                <a:off x="0" y="0"/>
                <a:ext cx="5051" cy="269"/>
              </a:xfrm>
              <a:prstGeom prst="rect">
                <a:avLst/>
              </a:prstGeom>
              <a:solidFill>
                <a:srgbClr val="00B0DA"/>
              </a:solidFill>
              <a:ln w="9525">
                <a:noFill/>
                <a:miter lim="800000"/>
                <a:headEnd/>
                <a:tailEnd/>
              </a:ln>
            </p:spPr>
            <p:txBody>
              <a:bodyPr anchor="ctr"/>
              <a:lstStyle/>
              <a:p>
                <a:endParaRPr lang="en-US">
                  <a:ea typeface="MS PGothic" pitchFamily="34" charset="-128"/>
                </a:endParaRPr>
              </a:p>
            </p:txBody>
          </p:sp>
          <p:grpSp>
            <p:nvGrpSpPr>
              <p:cNvPr id="1047" name="Group 23"/>
              <p:cNvGrpSpPr>
                <a:grpSpLocks/>
              </p:cNvGrpSpPr>
              <p:nvPr userDrawn="1"/>
            </p:nvGrpSpPr>
            <p:grpSpPr bwMode="auto">
              <a:xfrm>
                <a:off x="60" y="54"/>
                <a:ext cx="3030" cy="161"/>
                <a:chOff x="60" y="54"/>
                <a:chExt cx="3030" cy="161"/>
              </a:xfrm>
            </p:grpSpPr>
            <p:pic>
              <p:nvPicPr>
                <p:cNvPr id="1038" name="Picture 18" descr="ppt text header"/>
                <p:cNvPicPr>
                  <a:picLocks noChangeAspect="1" noChangeArrowheads="1"/>
                </p:cNvPicPr>
                <p:nvPr userDrawn="1"/>
              </p:nvPicPr>
              <p:blipFill>
                <a:blip r:embed="rId15" cstate="print"/>
                <a:srcRect r="63617" b="-653"/>
                <a:stretch>
                  <a:fillRect/>
                </a:stretch>
              </p:blipFill>
              <p:spPr bwMode="auto">
                <a:xfrm>
                  <a:off x="60" y="54"/>
                  <a:ext cx="851" cy="154"/>
                </a:xfrm>
                <a:prstGeom prst="rect">
                  <a:avLst/>
                </a:prstGeom>
                <a:noFill/>
                <a:ln w="9525">
                  <a:noFill/>
                  <a:miter lim="800000"/>
                  <a:headEnd/>
                  <a:tailEnd/>
                </a:ln>
              </p:spPr>
            </p:pic>
            <p:sp>
              <p:nvSpPr>
                <p:cNvPr id="11" name="TextBox 10"/>
                <p:cNvSpPr txBox="1"/>
                <p:nvPr userDrawn="1"/>
              </p:nvSpPr>
              <p:spPr>
                <a:xfrm>
                  <a:off x="902" y="79"/>
                  <a:ext cx="2188" cy="136"/>
                </a:xfrm>
                <a:prstGeom prst="rect">
                  <a:avLst/>
                </a:prstGeom>
                <a:noFill/>
              </p:spPr>
              <p:txBody>
                <a:bodyPr>
                  <a:spAutoFit/>
                </a:bodyPr>
                <a:lstStyle/>
                <a:p>
                  <a:pPr defTabSz="914400" eaLnBrk="0" hangingPunct="0">
                    <a:buClrTx/>
                    <a:buSzTx/>
                    <a:buFontTx/>
                    <a:buNone/>
                  </a:pPr>
                  <a:r>
                    <a:rPr lang="en-US" sz="800" b="1">
                      <a:solidFill>
                        <a:schemeClr val="bg1"/>
                      </a:solidFill>
                      <a:ea typeface="MS PGothic" pitchFamily="34" charset="-128"/>
                    </a:rPr>
                    <a:t>The Premier Event for Software and Systems Innovation </a:t>
                  </a:r>
                </a:p>
              </p:txBody>
            </p:sp>
          </p:grpSp>
        </p:grpSp>
      </p:grpSp>
      <p:sp>
        <p:nvSpPr>
          <p:cNvPr id="1044" name="Text Box 20"/>
          <p:cNvSpPr txBox="1">
            <a:spLocks noChangeArrowheads="1"/>
          </p:cNvSpPr>
          <p:nvPr userDrawn="1"/>
        </p:nvSpPr>
        <p:spPr bwMode="auto">
          <a:xfrm>
            <a:off x="38100" y="6546850"/>
            <a:ext cx="431800" cy="244475"/>
          </a:xfrm>
          <a:prstGeom prst="rect">
            <a:avLst/>
          </a:prstGeom>
          <a:noFill/>
          <a:ln w="9525">
            <a:noFill/>
            <a:miter lim="800000"/>
            <a:headEnd/>
            <a:tailEnd/>
          </a:ln>
          <a:effectLst/>
        </p:spPr>
        <p:txBody>
          <a:bodyPr>
            <a:spAutoFit/>
          </a:bodyPr>
          <a:lstStyle/>
          <a:p>
            <a:pPr>
              <a:spcBef>
                <a:spcPct val="50000"/>
              </a:spcBef>
            </a:pPr>
            <a:fld id="{C1F365A6-48B2-45AA-AC36-B83B554C2712}" type="slidenum">
              <a:rPr lang="en-US" sz="1000">
                <a:solidFill>
                  <a:schemeClr val="bg1"/>
                </a:solidFill>
              </a:rPr>
              <a:pPr>
                <a:spcBef>
                  <a:spcPct val="50000"/>
                </a:spcBef>
              </a:pPr>
              <a:t>‹#›</a:t>
            </a:fld>
            <a:endParaRPr lang="en-US" sz="1000">
              <a:solidFill>
                <a:schemeClr val="bg1"/>
              </a:solidFill>
            </a:endParaRPr>
          </a:p>
        </p:txBody>
      </p:sp>
      <p:sp>
        <p:nvSpPr>
          <p:cNvPr id="15" name="Rectangle 6"/>
          <p:cNvSpPr>
            <a:spLocks noChangeArrowheads="1"/>
          </p:cNvSpPr>
          <p:nvPr userDrawn="1"/>
        </p:nvSpPr>
        <p:spPr bwMode="black">
          <a:xfrm>
            <a:off x="7742238" y="6651625"/>
            <a:ext cx="1371600" cy="184150"/>
          </a:xfrm>
          <a:prstGeom prst="rect">
            <a:avLst/>
          </a:prstGeom>
          <a:noFill/>
          <a:ln w="9525">
            <a:noFill/>
            <a:miter lim="800000"/>
            <a:headEnd/>
            <a:tailEnd/>
          </a:ln>
        </p:spPr>
        <p:txBody>
          <a:bodyPr lIns="92075" tIns="46038" rIns="92075" bIns="46038"/>
          <a:lstStyle/>
          <a:p>
            <a:pPr algn="r">
              <a:buClrTx/>
              <a:buSzTx/>
              <a:buFontTx/>
              <a:buNone/>
            </a:pPr>
            <a:r>
              <a:rPr lang="en-US" sz="600">
                <a:solidFill>
                  <a:schemeClr val="bg1"/>
                </a:solidFill>
              </a:rPr>
              <a:t>© 2011 IBM Corporation</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mj-lt"/>
          <a:ea typeface="+mj-ea"/>
          <a:cs typeface="+mj-cs"/>
        </a:defRPr>
      </a:lvl1pPr>
      <a:lvl2pPr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2pPr>
      <a:lvl3pPr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3pPr>
      <a:lvl4pPr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4pPr>
      <a:lvl5pPr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5pPr>
      <a:lvl6pPr marL="4572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6pPr>
      <a:lvl7pPr marL="9144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7pPr>
      <a:lvl8pPr marL="13716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8pPr>
      <a:lvl9pPr marL="1828800" algn="l" defTabSz="449263" rtl="0" fontAlgn="base">
        <a:lnSpc>
          <a:spcPct val="90000"/>
        </a:lnSpc>
        <a:spcBef>
          <a:spcPct val="0"/>
        </a:spcBef>
        <a:spcAft>
          <a:spcPct val="0"/>
        </a:spcAft>
        <a:buClr>
          <a:srgbClr val="7889FB"/>
        </a:buClr>
        <a:buSzPct val="100000"/>
        <a:buFont typeface="Arial" charset="0"/>
        <a:defRPr sz="2400">
          <a:solidFill>
            <a:srgbClr val="7889FB"/>
          </a:solidFill>
          <a:latin typeface="Arial" charset="0"/>
          <a:cs typeface="Arial" charset="0"/>
        </a:defRPr>
      </a:lvl9pPr>
    </p:titleStyle>
    <p:bodyStyle>
      <a:lvl1pPr marL="231775" indent="-231775" algn="l" defTabSz="449263" rtl="0" fontAlgn="base">
        <a:spcBef>
          <a:spcPts val="563"/>
        </a:spcBef>
        <a:spcAft>
          <a:spcPts val="338"/>
        </a:spcAft>
        <a:buClr>
          <a:srgbClr val="7889FB"/>
        </a:buClr>
        <a:buSzPct val="100000"/>
        <a:buFont typeface="Wingdings" pitchFamily="2" charset="2"/>
        <a:buChar char=""/>
        <a:defRPr>
          <a:solidFill>
            <a:srgbClr val="000000"/>
          </a:solidFill>
          <a:latin typeface="+mn-lt"/>
          <a:ea typeface="+mn-ea"/>
          <a:cs typeface="+mn-cs"/>
        </a:defRPr>
      </a:lvl1pPr>
      <a:lvl2pPr marL="460375" indent="-227013" algn="l" defTabSz="449263" rtl="0" fontAlgn="base">
        <a:spcBef>
          <a:spcPts val="300"/>
        </a:spcBef>
        <a:spcAft>
          <a:spcPts val="300"/>
        </a:spcAft>
        <a:buClr>
          <a:srgbClr val="7889FB"/>
        </a:buClr>
        <a:buSzPct val="100000"/>
        <a:buFont typeface="Webdings" pitchFamily="18" charset="2"/>
        <a:buChar char=""/>
        <a:defRPr sz="1600">
          <a:solidFill>
            <a:srgbClr val="000000"/>
          </a:solidFill>
          <a:latin typeface="+mn-lt"/>
          <a:cs typeface="+mn-cs"/>
        </a:defRPr>
      </a:lvl2pPr>
      <a:lvl3pPr marL="685800" indent="-223838" algn="l" defTabSz="449263" rtl="0" fontAlgn="base">
        <a:spcBef>
          <a:spcPts val="300"/>
        </a:spcBef>
        <a:spcAft>
          <a:spcPts val="300"/>
        </a:spcAft>
        <a:buClr>
          <a:srgbClr val="7889FB"/>
        </a:buClr>
        <a:buSzPct val="100000"/>
        <a:buFont typeface="Wingdings" pitchFamily="2" charset="2"/>
        <a:buChar char=""/>
        <a:defRPr sz="1600">
          <a:solidFill>
            <a:srgbClr val="000000"/>
          </a:solidFill>
          <a:latin typeface="+mn-lt"/>
          <a:cs typeface="+mn-cs"/>
        </a:defRPr>
      </a:lvl3pPr>
      <a:lvl4pPr marL="915988"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4pPr>
      <a:lvl5pPr marL="1146175"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5pPr>
      <a:lvl6pPr marL="1603375"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6pPr>
      <a:lvl7pPr marL="2060575"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7pPr>
      <a:lvl8pPr marL="2517775"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8pPr>
      <a:lvl9pPr marL="2974975" indent="-228600" algn="l" defTabSz="449263" rtl="0" fontAlgn="base">
        <a:spcBef>
          <a:spcPts val="300"/>
        </a:spcBef>
        <a:spcAft>
          <a:spcPts val="300"/>
        </a:spcAft>
        <a:buClr>
          <a:srgbClr val="7889FB"/>
        </a:buClr>
        <a:buSzPct val="100000"/>
        <a:buFont typeface="Arial" charset="0"/>
        <a:buChar char="–"/>
        <a:defRPr sz="16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lfreeman@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lzaguilar@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hazelcas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hazelcast.googlecode.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IBM Innovate 2010 Session Track Template">
    <p:spTree>
      <p:nvGrpSpPr>
        <p:cNvPr id="1" name=""/>
        <p:cNvGrpSpPr/>
        <p:nvPr/>
      </p:nvGrpSpPr>
      <p:grpSpPr>
        <a:xfrm>
          <a:off x="0" y="0"/>
          <a:ext cx="0" cy="0"/>
          <a:chOff x="0" y="0"/>
          <a:chExt cx="0" cy="0"/>
        </a:xfrm>
      </p:grpSpPr>
      <p:sp>
        <p:nvSpPr>
          <p:cNvPr id="5162" name="Rectangle 42"/>
          <p:cNvSpPr>
            <a:spLocks noGrp="1" noChangeArrowheads="1"/>
          </p:cNvSpPr>
          <p:nvPr>
            <p:ph type="ctrTitle"/>
          </p:nvPr>
        </p:nvSpPr>
        <p:spPr>
          <a:xfrm>
            <a:off x="189442" y="1488017"/>
            <a:ext cx="4306888" cy="969963"/>
          </a:xfrm>
        </p:spPr>
        <p:txBody>
          <a:bodyPr/>
          <a:lstStyle/>
          <a:p>
            <a:r>
              <a:rPr lang="en-GB" dirty="0" smtClean="0"/>
              <a:t>RFT Testing Clouds</a:t>
            </a:r>
            <a:endParaRPr lang="en-GB" dirty="0"/>
          </a:p>
        </p:txBody>
      </p:sp>
      <p:sp>
        <p:nvSpPr>
          <p:cNvPr id="5163" name="Rectangle 43"/>
          <p:cNvSpPr>
            <a:spLocks noGrp="1" noChangeArrowheads="1"/>
          </p:cNvSpPr>
          <p:nvPr>
            <p:ph type="subTitle" idx="1"/>
          </p:nvPr>
        </p:nvSpPr>
        <p:spPr>
          <a:xfrm>
            <a:off x="180975" y="2001308"/>
            <a:ext cx="4310063" cy="3139321"/>
          </a:xfrm>
        </p:spPr>
        <p:txBody>
          <a:bodyPr/>
          <a:lstStyle/>
          <a:p>
            <a:r>
              <a:rPr lang="en-GB" dirty="0" smtClean="0"/>
              <a:t>Michael Freeman</a:t>
            </a:r>
          </a:p>
          <a:p>
            <a:r>
              <a:rPr lang="en-GB" dirty="0" smtClean="0"/>
              <a:t>Applications Development Analyst Lender Processing Services</a:t>
            </a:r>
            <a:endParaRPr lang="en-GB" dirty="0"/>
          </a:p>
          <a:p>
            <a:r>
              <a:rPr lang="en-GB" dirty="0" smtClean="0">
                <a:hlinkClick r:id="rId3"/>
              </a:rPr>
              <a:t>mlfreeman@gmail.com</a:t>
            </a:r>
            <a:endParaRPr lang="en-GB" dirty="0" smtClean="0"/>
          </a:p>
          <a:p>
            <a:endParaRPr lang="en-GB" dirty="0" smtClean="0"/>
          </a:p>
          <a:p>
            <a:r>
              <a:rPr lang="en-GB" dirty="0" smtClean="0"/>
              <a:t>Latisha Aguilar</a:t>
            </a:r>
          </a:p>
          <a:p>
            <a:r>
              <a:rPr lang="en-GB" dirty="0" smtClean="0"/>
              <a:t>Applications Development Manager Lender Processing Services</a:t>
            </a:r>
          </a:p>
          <a:p>
            <a:r>
              <a:rPr lang="en-GB" dirty="0" smtClean="0">
                <a:hlinkClick r:id="rId4"/>
              </a:rPr>
              <a:t>lzaguilar@gmail.com</a:t>
            </a:r>
            <a:r>
              <a:rPr lang="en-GB" dirty="0" smtClean="0"/>
              <a:t> </a:t>
            </a:r>
          </a:p>
          <a:p>
            <a:endParaRPr lang="en-GB" dirty="0"/>
          </a:p>
          <a:p>
            <a:r>
              <a:rPr lang="en-GB" dirty="0" smtClean="0"/>
              <a:t>QM-1284</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Hazelcast Cluster Design</a:t>
            </a:r>
            <a:endParaRPr lang="en-US" dirty="0"/>
          </a:p>
        </p:txBody>
      </p:sp>
      <p:pic>
        <p:nvPicPr>
          <p:cNvPr id="1026" name="Picture 2" descr="http://www.hazelcast.com/resources/hazelcast-cluster-labels.png"/>
          <p:cNvPicPr>
            <a:picLocks noChangeAspect="1" noChangeArrowheads="1"/>
          </p:cNvPicPr>
          <p:nvPr/>
        </p:nvPicPr>
        <p:blipFill>
          <a:blip r:embed="rId3" cstate="print"/>
          <a:srcRect/>
          <a:stretch>
            <a:fillRect/>
          </a:stretch>
        </p:blipFill>
        <p:spPr bwMode="auto">
          <a:xfrm>
            <a:off x="323526" y="1520888"/>
            <a:ext cx="8786049" cy="392818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Overview Continued</a:t>
            </a:r>
            <a:endParaRPr lang="en-US" dirty="0"/>
          </a:p>
        </p:txBody>
      </p:sp>
      <p:sp>
        <p:nvSpPr>
          <p:cNvPr id="3" name="Content Placeholder 2"/>
          <p:cNvSpPr>
            <a:spLocks noGrp="1"/>
          </p:cNvSpPr>
          <p:nvPr>
            <p:ph idx="1"/>
          </p:nvPr>
        </p:nvSpPr>
        <p:spPr>
          <a:xfrm>
            <a:off x="125413" y="1619250"/>
            <a:ext cx="8780462" cy="2377574"/>
          </a:xfrm>
        </p:spPr>
        <p:txBody>
          <a:bodyPr/>
          <a:lstStyle/>
          <a:p>
            <a:r>
              <a:rPr lang="en-US" dirty="0" smtClean="0"/>
              <a:t>Features of the cloud</a:t>
            </a:r>
          </a:p>
          <a:p>
            <a:pPr lvl="1"/>
            <a:r>
              <a:rPr lang="en-US" dirty="0" smtClean="0"/>
              <a:t>Distributed </a:t>
            </a:r>
            <a:r>
              <a:rPr lang="en-US" dirty="0" err="1" smtClean="0"/>
              <a:t>java.util</a:t>
            </a:r>
            <a:r>
              <a:rPr lang="en-US" dirty="0" smtClean="0"/>
              <a:t>.{Queue, Set, List, Map} </a:t>
            </a:r>
          </a:p>
          <a:p>
            <a:pPr lvl="1"/>
            <a:r>
              <a:rPr lang="en-US" dirty="0" smtClean="0"/>
              <a:t>Distributed </a:t>
            </a:r>
            <a:r>
              <a:rPr lang="en-US" dirty="0" err="1" smtClean="0"/>
              <a:t>java.util.concurrency.locks.Lock</a:t>
            </a:r>
            <a:r>
              <a:rPr lang="en-US" dirty="0" smtClean="0"/>
              <a:t> </a:t>
            </a:r>
          </a:p>
          <a:p>
            <a:pPr lvl="1"/>
            <a:r>
              <a:rPr lang="en-US" dirty="0" smtClean="0"/>
              <a:t>Distributed </a:t>
            </a:r>
            <a:r>
              <a:rPr lang="en-US" dirty="0" err="1" smtClean="0"/>
              <a:t>java.util.concurrent.ExecutorService</a:t>
            </a:r>
            <a:endParaRPr lang="en-US" dirty="0" smtClean="0"/>
          </a:p>
          <a:p>
            <a:pPr lvl="1"/>
            <a:r>
              <a:rPr lang="en-US" dirty="0" smtClean="0"/>
              <a:t>Distributed </a:t>
            </a:r>
            <a:r>
              <a:rPr lang="en-US" dirty="0" err="1" smtClean="0"/>
              <a:t>MultiMap</a:t>
            </a:r>
            <a:r>
              <a:rPr lang="en-US" dirty="0" smtClean="0"/>
              <a:t> for one to many mapping </a:t>
            </a:r>
          </a:p>
          <a:p>
            <a:pPr lvl="1"/>
            <a:r>
              <a:rPr lang="en-US" dirty="0" smtClean="0"/>
              <a:t>Distributed Topic  for publish/subscribe messaging</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Advantages</a:t>
            </a:r>
            <a:endParaRPr lang="en-US" dirty="0"/>
          </a:p>
        </p:txBody>
      </p:sp>
      <p:sp>
        <p:nvSpPr>
          <p:cNvPr id="3" name="Content Placeholder 2"/>
          <p:cNvSpPr>
            <a:spLocks noGrp="1"/>
          </p:cNvSpPr>
          <p:nvPr>
            <p:ph idx="1"/>
          </p:nvPr>
        </p:nvSpPr>
        <p:spPr>
          <a:xfrm>
            <a:off x="125413" y="1619250"/>
            <a:ext cx="8780462" cy="3008516"/>
          </a:xfrm>
        </p:spPr>
        <p:txBody>
          <a:bodyPr/>
          <a:lstStyle/>
          <a:p>
            <a:r>
              <a:rPr lang="en-US" dirty="0" smtClean="0"/>
              <a:t>Hazelcast can be run without any sort of central server</a:t>
            </a:r>
          </a:p>
          <a:p>
            <a:r>
              <a:rPr lang="en-US" dirty="0" smtClean="0"/>
              <a:t>Compared to other ways of communicating it offers lots of features</a:t>
            </a:r>
          </a:p>
          <a:p>
            <a:pPr lvl="1"/>
            <a:r>
              <a:rPr lang="en-US" dirty="0" smtClean="0"/>
              <a:t>Built in queuing, messaging, locking, and more</a:t>
            </a:r>
          </a:p>
          <a:p>
            <a:pPr lvl="1"/>
            <a:r>
              <a:rPr lang="en-US" dirty="0" smtClean="0"/>
              <a:t>Hazelcast implementations of </a:t>
            </a:r>
            <a:r>
              <a:rPr lang="en-US" dirty="0" err="1" smtClean="0"/>
              <a:t>java.util.Queue</a:t>
            </a:r>
            <a:r>
              <a:rPr lang="en-US" dirty="0" smtClean="0"/>
              <a:t>, Set, and Map work just like the regular local versions</a:t>
            </a:r>
          </a:p>
          <a:p>
            <a:pPr lvl="1"/>
            <a:r>
              <a:rPr lang="en-US" dirty="0" smtClean="0"/>
              <a:t>If you can use a regular Java </a:t>
            </a:r>
            <a:r>
              <a:rPr lang="en-US" dirty="0" err="1" smtClean="0"/>
              <a:t>Hashmap</a:t>
            </a:r>
            <a:r>
              <a:rPr lang="en-US" dirty="0" smtClean="0"/>
              <a:t> or </a:t>
            </a:r>
            <a:r>
              <a:rPr lang="en-US" dirty="0" err="1" smtClean="0"/>
              <a:t>Hashtable</a:t>
            </a:r>
            <a:r>
              <a:rPr lang="en-US" dirty="0" smtClean="0"/>
              <a:t> you can push an object into a Hazelcast map and pull it out on another machine.</a:t>
            </a:r>
          </a:p>
          <a:p>
            <a:r>
              <a:rPr lang="en-US" dirty="0" smtClean="0"/>
              <a:t>No need to get permission to install applications</a:t>
            </a:r>
          </a:p>
          <a:p>
            <a:r>
              <a:rPr lang="en-US" dirty="0" smtClean="0"/>
              <a:t>Developers and Community are responsive when issues are found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Advantages Continued</a:t>
            </a:r>
            <a:endParaRPr lang="en-US" dirty="0"/>
          </a:p>
        </p:txBody>
      </p:sp>
      <p:sp>
        <p:nvSpPr>
          <p:cNvPr id="3" name="Content Placeholder 2"/>
          <p:cNvSpPr>
            <a:spLocks noGrp="1"/>
          </p:cNvSpPr>
          <p:nvPr>
            <p:ph idx="1"/>
          </p:nvPr>
        </p:nvSpPr>
        <p:spPr>
          <a:xfrm>
            <a:off x="125413" y="1619250"/>
            <a:ext cx="8780462" cy="2546851"/>
          </a:xfrm>
        </p:spPr>
        <p:txBody>
          <a:bodyPr/>
          <a:lstStyle/>
          <a:p>
            <a:r>
              <a:rPr lang="en-US" dirty="0" smtClean="0"/>
              <a:t>The API is very easy to use.</a:t>
            </a:r>
          </a:p>
          <a:p>
            <a:pPr lvl="1"/>
            <a:r>
              <a:rPr lang="en-US" dirty="0" smtClean="0"/>
              <a:t>If you have a Java class all you have to do is add “implements </a:t>
            </a:r>
            <a:r>
              <a:rPr lang="en-US" dirty="0" err="1" smtClean="0"/>
              <a:t>Serializable</a:t>
            </a:r>
            <a:r>
              <a:rPr lang="en-US" dirty="0" smtClean="0"/>
              <a:t>” and it’s usable with Hazelcast</a:t>
            </a:r>
          </a:p>
          <a:p>
            <a:pPr lvl="2"/>
            <a:r>
              <a:rPr lang="en-US" dirty="0" smtClean="0"/>
              <a:t>E.g. “</a:t>
            </a:r>
            <a:r>
              <a:rPr lang="en-US" i="1" dirty="0" smtClean="0"/>
              <a:t>public class </a:t>
            </a:r>
            <a:r>
              <a:rPr lang="en-US" i="1" dirty="0" err="1" smtClean="0"/>
              <a:t>Foo</a:t>
            </a:r>
            <a:r>
              <a:rPr lang="en-US" i="1" dirty="0" smtClean="0"/>
              <a:t> {</a:t>
            </a:r>
            <a:r>
              <a:rPr lang="en-US" dirty="0" smtClean="0"/>
              <a:t>“ just has to become “</a:t>
            </a:r>
            <a:r>
              <a:rPr lang="en-US" i="1" dirty="0" smtClean="0"/>
              <a:t>public class </a:t>
            </a:r>
            <a:r>
              <a:rPr lang="en-US" i="1" dirty="0" err="1" smtClean="0"/>
              <a:t>Foo</a:t>
            </a:r>
            <a:r>
              <a:rPr lang="en-US" i="1" dirty="0" smtClean="0"/>
              <a:t> implements </a:t>
            </a:r>
            <a:r>
              <a:rPr lang="en-US" i="1" dirty="0" err="1" smtClean="0"/>
              <a:t>Serializable</a:t>
            </a:r>
            <a:r>
              <a:rPr lang="en-US" i="1" dirty="0" smtClean="0"/>
              <a:t> {</a:t>
            </a:r>
            <a:r>
              <a:rPr lang="en-US" dirty="0" smtClean="0"/>
              <a:t>“</a:t>
            </a:r>
          </a:p>
          <a:p>
            <a:pPr lvl="3"/>
            <a:r>
              <a:rPr lang="en-US" dirty="0" smtClean="0"/>
              <a:t>Now </a:t>
            </a:r>
            <a:r>
              <a:rPr lang="en-US" dirty="0" err="1" smtClean="0"/>
              <a:t>Foo</a:t>
            </a:r>
            <a:r>
              <a:rPr lang="en-US" dirty="0" smtClean="0"/>
              <a:t> is ready to be put into Hazelcast structures and passed around your RFT machines</a:t>
            </a:r>
          </a:p>
          <a:p>
            <a:endParaRPr lang="en-US" dirty="0" smtClean="0"/>
          </a:p>
          <a:p>
            <a:pPr lvl="2"/>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Disadvantages </a:t>
            </a:r>
            <a:endParaRPr lang="en-US" dirty="0"/>
          </a:p>
        </p:txBody>
      </p:sp>
      <p:sp>
        <p:nvSpPr>
          <p:cNvPr id="3" name="Content Placeholder 2"/>
          <p:cNvSpPr>
            <a:spLocks noGrp="1"/>
          </p:cNvSpPr>
          <p:nvPr>
            <p:ph idx="1"/>
          </p:nvPr>
        </p:nvSpPr>
        <p:spPr>
          <a:xfrm>
            <a:off x="125413" y="1619250"/>
            <a:ext cx="8780462" cy="5309146"/>
          </a:xfrm>
        </p:spPr>
        <p:txBody>
          <a:bodyPr/>
          <a:lstStyle/>
          <a:p>
            <a:r>
              <a:rPr lang="en-US" dirty="0" err="1" smtClean="0"/>
              <a:t>MultiMap</a:t>
            </a:r>
            <a:r>
              <a:rPr lang="en-US" dirty="0" smtClean="0"/>
              <a:t> and other new features have stability issues</a:t>
            </a:r>
          </a:p>
          <a:p>
            <a:r>
              <a:rPr lang="en-US" dirty="0" smtClean="0"/>
              <a:t>Network instability and/or overzealous antivirus software can drive a cluster nuts</a:t>
            </a:r>
          </a:p>
          <a:p>
            <a:r>
              <a:rPr lang="en-US" dirty="0" smtClean="0"/>
              <a:t>When the last member of the cloud signs off the cloud has effectively vanished (and so has the data)</a:t>
            </a:r>
          </a:p>
          <a:p>
            <a:pPr lvl="1"/>
            <a:r>
              <a:rPr lang="en-US" dirty="0" smtClean="0"/>
              <a:t>We made a little Java app that we leave always running to ensure that the cloud is always there even if no RFT scripts are running.</a:t>
            </a:r>
          </a:p>
          <a:p>
            <a:pPr lvl="1"/>
            <a:r>
              <a:rPr lang="en-US" dirty="0" smtClean="0"/>
              <a:t>There is an API you can code to if you want to provide a way for Hazelcast to persist data to a database.</a:t>
            </a:r>
          </a:p>
          <a:p>
            <a:r>
              <a:rPr lang="en-US" dirty="0" smtClean="0"/>
              <a:t>Limited Access Control</a:t>
            </a:r>
          </a:p>
          <a:p>
            <a:pPr lvl="1"/>
            <a:r>
              <a:rPr lang="en-US" dirty="0" smtClean="0"/>
              <a:t>If certain data needs to be protected more than others (e.g. passwords) Hazelcast is not right for it.</a:t>
            </a:r>
          </a:p>
          <a:p>
            <a:pPr lvl="1"/>
            <a:r>
              <a:rPr lang="en-US" dirty="0" smtClean="0"/>
              <a:t>A node that knows the group password can see everything on the group</a:t>
            </a:r>
          </a:p>
          <a:p>
            <a:r>
              <a:rPr lang="en-US" dirty="0" smtClean="0"/>
              <a:t>Harder to load data into from 3</a:t>
            </a:r>
            <a:r>
              <a:rPr lang="en-US" baseline="30000" dirty="0" smtClean="0"/>
              <a:t>rd</a:t>
            </a:r>
            <a:r>
              <a:rPr lang="en-US" dirty="0" smtClean="0"/>
              <a:t> party sources (e.g. manual testers or apps not written in Java)</a:t>
            </a:r>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as a script communication tool</a:t>
            </a:r>
            <a:endParaRPr lang="en-US" dirty="0"/>
          </a:p>
        </p:txBody>
      </p:sp>
      <p:sp>
        <p:nvSpPr>
          <p:cNvPr id="3" name="Content Placeholder 2"/>
          <p:cNvSpPr>
            <a:spLocks noGrp="1"/>
          </p:cNvSpPr>
          <p:nvPr>
            <p:ph idx="1"/>
          </p:nvPr>
        </p:nvSpPr>
        <p:spPr>
          <a:xfrm>
            <a:off x="125413" y="1619250"/>
            <a:ext cx="8780462" cy="2054409"/>
          </a:xfrm>
        </p:spPr>
        <p:txBody>
          <a:bodyPr/>
          <a:lstStyle/>
          <a:p>
            <a:r>
              <a:rPr lang="en-US" dirty="0" smtClean="0"/>
              <a:t>We actually use a </a:t>
            </a:r>
            <a:r>
              <a:rPr lang="en-US" dirty="0" err="1" smtClean="0"/>
              <a:t>MySQL</a:t>
            </a:r>
            <a:r>
              <a:rPr lang="en-US" dirty="0" smtClean="0"/>
              <a:t> database for certain needs</a:t>
            </a:r>
          </a:p>
          <a:p>
            <a:pPr lvl="1"/>
            <a:r>
              <a:rPr lang="en-US" dirty="0" smtClean="0"/>
              <a:t>Currently:</a:t>
            </a:r>
          </a:p>
          <a:p>
            <a:pPr lvl="2"/>
            <a:r>
              <a:rPr lang="en-US" dirty="0" smtClean="0"/>
              <a:t>Passwords</a:t>
            </a:r>
          </a:p>
          <a:p>
            <a:pPr lvl="2"/>
            <a:r>
              <a:rPr lang="en-US" dirty="0" smtClean="0"/>
              <a:t>Logs</a:t>
            </a:r>
          </a:p>
          <a:p>
            <a:pPr lvl="2"/>
            <a:r>
              <a:rPr lang="en-US" dirty="0" smtClean="0"/>
              <a:t>Data that manual testers frequently update</a:t>
            </a:r>
          </a:p>
          <a:p>
            <a:r>
              <a:rPr lang="en-US" dirty="0" smtClean="0"/>
              <a:t>Any SQL database could work, but </a:t>
            </a:r>
            <a:r>
              <a:rPr lang="en-US" dirty="0" err="1" smtClean="0"/>
              <a:t>MySQL</a:t>
            </a:r>
            <a:r>
              <a:rPr lang="en-US" dirty="0" smtClean="0"/>
              <a:t> is free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Advantages</a:t>
            </a:r>
            <a:endParaRPr lang="en-US" dirty="0"/>
          </a:p>
        </p:txBody>
      </p:sp>
      <p:sp>
        <p:nvSpPr>
          <p:cNvPr id="3" name="Content Placeholder 2"/>
          <p:cNvSpPr>
            <a:spLocks noGrp="1"/>
          </p:cNvSpPr>
          <p:nvPr>
            <p:ph idx="1"/>
          </p:nvPr>
        </p:nvSpPr>
        <p:spPr>
          <a:xfrm>
            <a:off x="125413" y="1619250"/>
            <a:ext cx="8780462" cy="1869743"/>
          </a:xfrm>
        </p:spPr>
        <p:txBody>
          <a:bodyPr/>
          <a:lstStyle/>
          <a:p>
            <a:r>
              <a:rPr lang="en-US" dirty="0" smtClean="0"/>
              <a:t>Fine-Grained Access Control</a:t>
            </a:r>
          </a:p>
          <a:p>
            <a:pPr lvl="1"/>
            <a:r>
              <a:rPr lang="en-US" dirty="0" smtClean="0"/>
              <a:t>Easy to restrict access to certain things (e.g. passwords) to specific users</a:t>
            </a:r>
          </a:p>
          <a:p>
            <a:r>
              <a:rPr lang="en-US" dirty="0" smtClean="0"/>
              <a:t>Easier for non-Java applications to update than Hazelcast</a:t>
            </a:r>
          </a:p>
          <a:p>
            <a:r>
              <a:rPr lang="en-US" dirty="0" smtClean="0"/>
              <a:t>Persistent</a:t>
            </a:r>
          </a:p>
          <a:p>
            <a:pPr lvl="1"/>
            <a:r>
              <a:rPr lang="en-US" dirty="0" smtClean="0"/>
              <a:t>Data doesn’t go away unless you actively erase it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Disadvantages</a:t>
            </a:r>
            <a:endParaRPr lang="en-US" dirty="0"/>
          </a:p>
        </p:txBody>
      </p:sp>
      <p:sp>
        <p:nvSpPr>
          <p:cNvPr id="3" name="Content Placeholder 2"/>
          <p:cNvSpPr>
            <a:spLocks noGrp="1"/>
          </p:cNvSpPr>
          <p:nvPr>
            <p:ph idx="1"/>
          </p:nvPr>
        </p:nvSpPr>
        <p:spPr>
          <a:xfrm>
            <a:off x="125413" y="1619250"/>
            <a:ext cx="8780462" cy="2262158"/>
          </a:xfrm>
        </p:spPr>
        <p:txBody>
          <a:bodyPr/>
          <a:lstStyle/>
          <a:p>
            <a:r>
              <a:rPr lang="en-US" dirty="0" smtClean="0"/>
              <a:t>Need to know SQL</a:t>
            </a:r>
          </a:p>
          <a:p>
            <a:r>
              <a:rPr lang="en-US" dirty="0" smtClean="0"/>
              <a:t>Hard to dump arbitrary Java classes into a database</a:t>
            </a:r>
          </a:p>
          <a:p>
            <a:r>
              <a:rPr lang="en-US" dirty="0" smtClean="0"/>
              <a:t>Might need IT department permission to run a “server”</a:t>
            </a:r>
          </a:p>
          <a:p>
            <a:r>
              <a:rPr lang="en-US" dirty="0" smtClean="0"/>
              <a:t>Single Point Of Failure </a:t>
            </a:r>
          </a:p>
          <a:p>
            <a:pPr lvl="1"/>
            <a:r>
              <a:rPr lang="en-US" dirty="0" smtClean="0"/>
              <a:t>Or expensive and time consuming to get clustered database servers going</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File Storage (shared folder, FTP, etc)</a:t>
            </a:r>
          </a:p>
        </p:txBody>
      </p:sp>
      <p:sp>
        <p:nvSpPr>
          <p:cNvPr id="3" name="Content Placeholder 2"/>
          <p:cNvSpPr>
            <a:spLocks noGrp="1"/>
          </p:cNvSpPr>
          <p:nvPr>
            <p:ph idx="1"/>
          </p:nvPr>
        </p:nvSpPr>
        <p:spPr>
          <a:xfrm>
            <a:off x="125413" y="1619250"/>
            <a:ext cx="8780462" cy="3085460"/>
          </a:xfrm>
        </p:spPr>
        <p:txBody>
          <a:bodyPr/>
          <a:lstStyle/>
          <a:p>
            <a:r>
              <a:rPr lang="en-US" dirty="0" smtClean="0"/>
              <a:t>Advantages</a:t>
            </a:r>
          </a:p>
          <a:p>
            <a:pPr lvl="1"/>
            <a:r>
              <a:rPr lang="en-US" dirty="0" smtClean="0"/>
              <a:t>Probably the “simplest” way to store data. </a:t>
            </a:r>
          </a:p>
          <a:p>
            <a:pPr lvl="1"/>
            <a:r>
              <a:rPr lang="en-US" dirty="0" smtClean="0"/>
              <a:t>Just open a file in the folder and write data</a:t>
            </a:r>
          </a:p>
          <a:p>
            <a:r>
              <a:rPr lang="en-US" dirty="0" smtClean="0"/>
              <a:t>For very simple scenarios it’s not too bad</a:t>
            </a:r>
          </a:p>
          <a:p>
            <a:r>
              <a:rPr lang="en-US" dirty="0" smtClean="0"/>
              <a:t>Disadvantages</a:t>
            </a:r>
          </a:p>
          <a:p>
            <a:pPr lvl="1"/>
            <a:r>
              <a:rPr lang="en-US" dirty="0" smtClean="0"/>
              <a:t>Security of data – You have to make sure proper permissions are set on the shared folder</a:t>
            </a:r>
          </a:p>
          <a:p>
            <a:pPr lvl="1"/>
            <a:r>
              <a:rPr lang="en-US" dirty="0" smtClean="0"/>
              <a:t>File format – You have to invent and maintain a custom file format to store your data with</a:t>
            </a:r>
          </a:p>
          <a:p>
            <a:pPr lvl="1"/>
            <a:r>
              <a:rPr lang="en-US" dirty="0" smtClean="0"/>
              <a:t>Collisions – Very easy for two scripts to overwrite each other if they try to update a file at the same time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Subversion</a:t>
            </a:r>
            <a:endParaRPr lang="en-US" dirty="0"/>
          </a:p>
        </p:txBody>
      </p:sp>
      <p:sp>
        <p:nvSpPr>
          <p:cNvPr id="3" name="Content Placeholder 2"/>
          <p:cNvSpPr>
            <a:spLocks noGrp="1"/>
          </p:cNvSpPr>
          <p:nvPr>
            <p:ph idx="1"/>
          </p:nvPr>
        </p:nvSpPr>
        <p:spPr>
          <a:xfrm>
            <a:off x="125413" y="1619250"/>
            <a:ext cx="8780462" cy="1408078"/>
          </a:xfrm>
        </p:spPr>
        <p:txBody>
          <a:bodyPr/>
          <a:lstStyle/>
          <a:p>
            <a:r>
              <a:rPr lang="en-US" dirty="0" smtClean="0"/>
              <a:t>Subversion (SVN) is a commonly used document version control system.</a:t>
            </a:r>
          </a:p>
          <a:p>
            <a:pPr lvl="1"/>
            <a:r>
              <a:rPr lang="en-US" dirty="0" smtClean="0"/>
              <a:t>Mostly used for source code control for open source projects</a:t>
            </a:r>
          </a:p>
          <a:p>
            <a:pPr lvl="1"/>
            <a:r>
              <a:rPr lang="en-US" dirty="0" smtClean="0"/>
              <a:t>Similar to </a:t>
            </a:r>
            <a:r>
              <a:rPr lang="en-US" dirty="0" err="1" smtClean="0"/>
              <a:t>Clearcase</a:t>
            </a:r>
            <a:r>
              <a:rPr lang="en-US" dirty="0" smtClean="0"/>
              <a:t>, TFS, etc</a:t>
            </a:r>
          </a:p>
          <a:p>
            <a:r>
              <a:rPr lang="en-US" dirty="0" smtClean="0"/>
              <a:t> You can store any sort of file you want in it.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How to use this template">
    <p:spTree>
      <p:nvGrpSpPr>
        <p:cNvPr id="1" name=""/>
        <p:cNvGrpSpPr/>
        <p:nvPr/>
      </p:nvGrpSpPr>
      <p:grpSpPr>
        <a:xfrm>
          <a:off x="0" y="0"/>
          <a:ext cx="0" cy="0"/>
          <a:chOff x="0" y="0"/>
          <a:chExt cx="0" cy="0"/>
        </a:xfrm>
      </p:grpSpPr>
      <p:sp>
        <p:nvSpPr>
          <p:cNvPr id="6152" name="Rectangle 8"/>
          <p:cNvSpPr>
            <a:spLocks noGrp="1" noChangeArrowheads="1"/>
          </p:cNvSpPr>
          <p:nvPr>
            <p:ph type="title"/>
          </p:nvPr>
        </p:nvSpPr>
        <p:spPr/>
        <p:txBody>
          <a:bodyPr/>
          <a:lstStyle/>
          <a:p>
            <a:r>
              <a:rPr lang="en-GB" dirty="0" smtClean="0"/>
              <a:t>Agenda</a:t>
            </a:r>
            <a:endParaRPr lang="en-GB" dirty="0"/>
          </a:p>
        </p:txBody>
      </p:sp>
      <p:sp>
        <p:nvSpPr>
          <p:cNvPr id="6153" name="Rectangle 9"/>
          <p:cNvSpPr>
            <a:spLocks noGrp="1" noChangeArrowheads="1"/>
          </p:cNvSpPr>
          <p:nvPr>
            <p:ph type="body" idx="1"/>
          </p:nvPr>
        </p:nvSpPr>
        <p:spPr>
          <a:xfrm>
            <a:off x="125413" y="1619250"/>
            <a:ext cx="8780462" cy="3693319"/>
          </a:xfrm>
        </p:spPr>
        <p:txBody>
          <a:bodyPr/>
          <a:lstStyle/>
          <a:p>
            <a:r>
              <a:rPr lang="en-GB" dirty="0" smtClean="0"/>
              <a:t>Why connect RFT scripts?</a:t>
            </a:r>
          </a:p>
          <a:p>
            <a:pPr lvl="1"/>
            <a:r>
              <a:rPr lang="en-GB" dirty="0" smtClean="0"/>
              <a:t>What can you gain?</a:t>
            </a:r>
          </a:p>
          <a:p>
            <a:r>
              <a:rPr lang="en-GB" dirty="0" smtClean="0"/>
              <a:t>When is it appropriate?</a:t>
            </a:r>
          </a:p>
          <a:p>
            <a:r>
              <a:rPr lang="en-GB" dirty="0" smtClean="0"/>
              <a:t>How to connect RFT scripts</a:t>
            </a:r>
          </a:p>
          <a:p>
            <a:pPr lvl="1"/>
            <a:r>
              <a:rPr lang="en-GB" dirty="0" err="1" smtClean="0"/>
              <a:t>Hazelcast</a:t>
            </a:r>
            <a:endParaRPr lang="en-GB" dirty="0" smtClean="0"/>
          </a:p>
          <a:p>
            <a:pPr lvl="1"/>
            <a:r>
              <a:rPr lang="en-GB" dirty="0" smtClean="0"/>
              <a:t>Others</a:t>
            </a:r>
          </a:p>
          <a:p>
            <a:r>
              <a:rPr lang="en-GB" dirty="0" smtClean="0"/>
              <a:t>Example scenarios</a:t>
            </a:r>
          </a:p>
          <a:p>
            <a:pPr lvl="1"/>
            <a:r>
              <a:rPr lang="en-GB" dirty="0" smtClean="0"/>
              <a:t>Where we’ve put this knowledge to use</a:t>
            </a:r>
          </a:p>
          <a:p>
            <a:r>
              <a:rPr lang="en-GB" dirty="0" smtClean="0"/>
              <a:t>Demo</a:t>
            </a:r>
          </a:p>
          <a:p>
            <a:r>
              <a:rPr lang="en-GB" dirty="0" smtClean="0"/>
              <a:t>Questions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Subversion Advantages</a:t>
            </a:r>
            <a:endParaRPr lang="en-US" dirty="0"/>
          </a:p>
        </p:txBody>
      </p:sp>
      <p:sp>
        <p:nvSpPr>
          <p:cNvPr id="3" name="Content Placeholder 2"/>
          <p:cNvSpPr>
            <a:spLocks noGrp="1"/>
          </p:cNvSpPr>
          <p:nvPr>
            <p:ph idx="1"/>
          </p:nvPr>
        </p:nvSpPr>
        <p:spPr>
          <a:xfrm>
            <a:off x="125413" y="1619250"/>
            <a:ext cx="8780462" cy="1754326"/>
          </a:xfrm>
        </p:spPr>
        <p:txBody>
          <a:bodyPr/>
          <a:lstStyle/>
          <a:p>
            <a:r>
              <a:rPr lang="en-US" dirty="0" smtClean="0"/>
              <a:t>Using it as a store for data files has the unique advantage of providing a historical record of data </a:t>
            </a:r>
          </a:p>
          <a:p>
            <a:pPr lvl="1"/>
            <a:r>
              <a:rPr lang="en-US" dirty="0" smtClean="0"/>
              <a:t>Each change is a SVN revision</a:t>
            </a:r>
          </a:p>
          <a:p>
            <a:r>
              <a:rPr lang="en-US" dirty="0" smtClean="0"/>
              <a:t>No worrying about  scripts overwriting each other’s data, unlike shared folders</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Subversion Disadvantages</a:t>
            </a:r>
            <a:endParaRPr lang="en-US" dirty="0"/>
          </a:p>
        </p:txBody>
      </p:sp>
      <p:sp>
        <p:nvSpPr>
          <p:cNvPr id="3" name="Content Placeholder 2"/>
          <p:cNvSpPr>
            <a:spLocks noGrp="1"/>
          </p:cNvSpPr>
          <p:nvPr>
            <p:ph idx="1"/>
          </p:nvPr>
        </p:nvSpPr>
        <p:spPr>
          <a:xfrm>
            <a:off x="125413" y="1619250"/>
            <a:ext cx="8780462" cy="3578544"/>
          </a:xfrm>
        </p:spPr>
        <p:txBody>
          <a:bodyPr/>
          <a:lstStyle/>
          <a:p>
            <a:r>
              <a:rPr lang="en-US" dirty="0" smtClean="0"/>
              <a:t>Having to invent your own file format and possibly map it to Java objects</a:t>
            </a:r>
          </a:p>
          <a:p>
            <a:r>
              <a:rPr lang="en-US" dirty="0" smtClean="0"/>
              <a:t>It is another server component that can fail</a:t>
            </a:r>
          </a:p>
          <a:p>
            <a:r>
              <a:rPr lang="en-US" dirty="0" smtClean="0"/>
              <a:t>No way to know when another machine has checked in a new version of a file, short of polling the server or trying to check in yourself</a:t>
            </a:r>
          </a:p>
          <a:p>
            <a:pPr lvl="1"/>
            <a:r>
              <a:rPr lang="en-US" dirty="0" smtClean="0"/>
              <a:t>When another machine has, you have a SVN “collision” and have to merge the two files.</a:t>
            </a:r>
          </a:p>
          <a:p>
            <a:pPr lvl="1"/>
            <a:r>
              <a:rPr lang="en-US" dirty="0" smtClean="0"/>
              <a:t>Merging usually needs a human. If done improperly it can cause data to be overwritten.</a:t>
            </a:r>
          </a:p>
          <a:p>
            <a:pPr lvl="1"/>
            <a:r>
              <a:rPr lang="en-US" dirty="0" smtClean="0"/>
              <a:t>Some file formats (e.g. Excel) can’t be merged at all.</a:t>
            </a:r>
          </a:p>
          <a:p>
            <a:r>
              <a:rPr lang="en-US" dirty="0" smtClean="0"/>
              <a:t>What happens if a script changes data but crashes before it commits?</a:t>
            </a:r>
          </a:p>
          <a:p>
            <a:pPr lvl="1"/>
            <a:r>
              <a:rPr lang="en-US" dirty="0" smtClean="0"/>
              <a:t>No way to know data was ever changed, but it was.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Mailbox</a:t>
            </a:r>
            <a:endParaRPr lang="en-US" dirty="0"/>
          </a:p>
        </p:txBody>
      </p:sp>
      <p:sp>
        <p:nvSpPr>
          <p:cNvPr id="3" name="Content Placeholder 2"/>
          <p:cNvSpPr>
            <a:spLocks noGrp="1"/>
          </p:cNvSpPr>
          <p:nvPr>
            <p:ph idx="1"/>
          </p:nvPr>
        </p:nvSpPr>
        <p:spPr>
          <a:xfrm>
            <a:off x="125413" y="1619250"/>
            <a:ext cx="8780462" cy="4839786"/>
          </a:xfrm>
        </p:spPr>
        <p:txBody>
          <a:bodyPr/>
          <a:lstStyle/>
          <a:p>
            <a:r>
              <a:rPr lang="en-US" dirty="0" smtClean="0"/>
              <a:t>We’ve seen this done.</a:t>
            </a:r>
          </a:p>
          <a:p>
            <a:r>
              <a:rPr lang="en-US" dirty="0" smtClean="0"/>
              <a:t>It’s like a shared folder, but done over a different protocol. </a:t>
            </a:r>
          </a:p>
          <a:p>
            <a:r>
              <a:rPr lang="en-US" dirty="0" smtClean="0"/>
              <a:t>It may seem odd but a previous coworker used this as a data sharing system.</a:t>
            </a:r>
          </a:p>
          <a:p>
            <a:pPr lvl="1"/>
            <a:r>
              <a:rPr lang="en-US" dirty="0" smtClean="0"/>
              <a:t>He claimed it was more reliable for writing data than a shared folder</a:t>
            </a:r>
          </a:p>
          <a:p>
            <a:r>
              <a:rPr lang="en-US" dirty="0" smtClean="0"/>
              <a:t>Advantages</a:t>
            </a:r>
          </a:p>
          <a:p>
            <a:pPr lvl="1"/>
            <a:r>
              <a:rPr lang="en-US" dirty="0" smtClean="0"/>
              <a:t>Very easy to see what data is being shared….simply open your email client of choice.</a:t>
            </a:r>
          </a:p>
          <a:p>
            <a:pPr lvl="1"/>
            <a:r>
              <a:rPr lang="en-US" dirty="0" smtClean="0"/>
              <a:t>Reliable timestamps on every message</a:t>
            </a:r>
          </a:p>
          <a:p>
            <a:r>
              <a:rPr lang="en-US" dirty="0" smtClean="0"/>
              <a:t>Disadvantages</a:t>
            </a:r>
          </a:p>
          <a:p>
            <a:pPr lvl="1"/>
            <a:r>
              <a:rPr lang="en-US" dirty="0" smtClean="0"/>
              <a:t>Mailbox can fill up, even due to external sources (e.g. spam)</a:t>
            </a:r>
          </a:p>
          <a:p>
            <a:pPr lvl="1"/>
            <a:r>
              <a:rPr lang="en-US" dirty="0" smtClean="0"/>
              <a:t>Extra server that could fail</a:t>
            </a:r>
          </a:p>
          <a:p>
            <a:pPr lvl="1"/>
            <a:r>
              <a:rPr lang="en-US" dirty="0" smtClean="0"/>
              <a:t>IMAP / Outlook MAPI protocols require additional libraries and coding time compared to shared folders or Hazelcast. </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 Rate Limited Resources</a:t>
            </a:r>
            <a:endParaRPr lang="en-US" dirty="0"/>
          </a:p>
        </p:txBody>
      </p:sp>
      <p:sp>
        <p:nvSpPr>
          <p:cNvPr id="3" name="Content Placeholder 2"/>
          <p:cNvSpPr>
            <a:spLocks noGrp="1"/>
          </p:cNvSpPr>
          <p:nvPr>
            <p:ph idx="1"/>
          </p:nvPr>
        </p:nvSpPr>
        <p:spPr>
          <a:xfrm>
            <a:off x="125413" y="1619250"/>
            <a:ext cx="8780462" cy="2723823"/>
          </a:xfrm>
        </p:spPr>
        <p:txBody>
          <a:bodyPr/>
          <a:lstStyle/>
          <a:p>
            <a:r>
              <a:rPr lang="en-US" dirty="0" smtClean="0"/>
              <a:t>LPS Desktop DIS batch download web services</a:t>
            </a:r>
          </a:p>
          <a:p>
            <a:pPr lvl="1"/>
            <a:r>
              <a:rPr lang="en-US" dirty="0" smtClean="0"/>
              <a:t>All Desktop activity involving a vendor (aka attorney) gets queued up as XML for download with this service</a:t>
            </a:r>
          </a:p>
          <a:p>
            <a:pPr lvl="1"/>
            <a:r>
              <a:rPr lang="en-US" dirty="0" smtClean="0"/>
              <a:t>This service brings back up to a certain number of items each time</a:t>
            </a:r>
          </a:p>
          <a:p>
            <a:pPr lvl="1"/>
            <a:r>
              <a:rPr lang="en-US" dirty="0" smtClean="0"/>
              <a:t>Server limits you to one download every few minutes</a:t>
            </a:r>
          </a:p>
          <a:p>
            <a:pPr lvl="1"/>
            <a:r>
              <a:rPr lang="en-US" dirty="0" smtClean="0"/>
              <a:t>Multiple machines would generate traffic and try to hit this service to make sure their data got added to the queue</a:t>
            </a:r>
          </a:p>
          <a:p>
            <a:pPr lvl="1"/>
            <a:r>
              <a:rPr lang="en-US" dirty="0" smtClean="0"/>
              <a:t>Very easy for scripts to falsely fail because machine A happened to download machine B’s data in addition to its own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1 – Rate Limited </a:t>
            </a:r>
            <a:r>
              <a:rPr lang="en-US" smtClean="0"/>
              <a:t>Resources – </a:t>
            </a:r>
            <a:r>
              <a:rPr lang="en-US" dirty="0" smtClean="0"/>
              <a:t>Solution</a:t>
            </a:r>
            <a:endParaRPr lang="en-US" dirty="0"/>
          </a:p>
        </p:txBody>
      </p:sp>
      <p:sp>
        <p:nvSpPr>
          <p:cNvPr id="3" name="Content Placeholder 2"/>
          <p:cNvSpPr>
            <a:spLocks noGrp="1"/>
          </p:cNvSpPr>
          <p:nvPr>
            <p:ph idx="1"/>
          </p:nvPr>
        </p:nvSpPr>
        <p:spPr>
          <a:xfrm>
            <a:off x="125413" y="1619250"/>
            <a:ext cx="8780462" cy="3093668"/>
          </a:xfrm>
        </p:spPr>
        <p:txBody>
          <a:bodyPr/>
          <a:lstStyle/>
          <a:p>
            <a:r>
              <a:rPr lang="en-US" dirty="0" smtClean="0"/>
              <a:t>Hazelcast came in handy here</a:t>
            </a:r>
          </a:p>
          <a:p>
            <a:pPr lvl="1"/>
            <a:r>
              <a:rPr lang="en-US" dirty="0" smtClean="0"/>
              <a:t>We used the locking and Topic messaging APIs </a:t>
            </a:r>
          </a:p>
          <a:p>
            <a:r>
              <a:rPr lang="en-US" dirty="0" smtClean="0"/>
              <a:t>When one script invoked one of the </a:t>
            </a:r>
            <a:r>
              <a:rPr lang="en-US" dirty="0" err="1" smtClean="0"/>
              <a:t>webservices</a:t>
            </a:r>
            <a:r>
              <a:rPr lang="en-US" dirty="0" smtClean="0"/>
              <a:t> in question, it would send out the response as a message to all the other scripts using that vendor.</a:t>
            </a:r>
          </a:p>
          <a:p>
            <a:r>
              <a:rPr lang="en-US" dirty="0" smtClean="0"/>
              <a:t>If it encountered a “request too frequent” response it would acquire a lock on the vendor and hold on to the lock for two minutes</a:t>
            </a:r>
          </a:p>
          <a:p>
            <a:r>
              <a:rPr lang="en-US" dirty="0" smtClean="0"/>
              <a:t>Every script would try to get that lock before invoking the </a:t>
            </a:r>
            <a:r>
              <a:rPr lang="en-US" dirty="0" err="1" smtClean="0"/>
              <a:t>webservice</a:t>
            </a:r>
            <a:r>
              <a:rPr lang="en-US" dirty="0" smtClean="0"/>
              <a:t> </a:t>
            </a:r>
          </a:p>
          <a:p>
            <a:r>
              <a:rPr lang="en-US" dirty="0" smtClean="0"/>
              <a:t>If a message with the data came in while the script was waiting the script would break the lock and never have to actually invoke the </a:t>
            </a:r>
            <a:r>
              <a:rPr lang="en-US" dirty="0" err="1" smtClean="0"/>
              <a:t>webservice</a:t>
            </a:r>
            <a:r>
              <a:rPr lang="en-US" dirty="0" smtClean="0"/>
              <a:t> itself</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 Password Requirements</a:t>
            </a:r>
            <a:endParaRPr lang="en-US" dirty="0"/>
          </a:p>
        </p:txBody>
      </p:sp>
      <p:sp>
        <p:nvSpPr>
          <p:cNvPr id="3" name="Content Placeholder 2"/>
          <p:cNvSpPr>
            <a:spLocks noGrp="1"/>
          </p:cNvSpPr>
          <p:nvPr>
            <p:ph idx="1"/>
          </p:nvPr>
        </p:nvSpPr>
        <p:spPr>
          <a:xfrm>
            <a:off x="125413" y="1619250"/>
            <a:ext cx="8780462" cy="2100575"/>
          </a:xfrm>
        </p:spPr>
        <p:txBody>
          <a:bodyPr/>
          <a:lstStyle/>
          <a:p>
            <a:r>
              <a:rPr lang="en-US" dirty="0" smtClean="0"/>
              <a:t>In all LPS Desktop applications, security rules require passwords to change every 90 days (or less)</a:t>
            </a:r>
          </a:p>
          <a:p>
            <a:r>
              <a:rPr lang="en-US" dirty="0" smtClean="0"/>
              <a:t>Passwords from production testing accounts are supposed to be closely guarded by the persons / teams they are issued to</a:t>
            </a:r>
          </a:p>
          <a:p>
            <a:r>
              <a:rPr lang="en-US" dirty="0" smtClean="0"/>
              <a:t>We have hundreds of accounts on each environment for each Desktop application.</a:t>
            </a:r>
          </a:p>
          <a:p>
            <a:pPr lvl="1"/>
            <a:r>
              <a:rPr lang="en-US" dirty="0" smtClean="0"/>
              <a:t>Thousands of accounts total. Too large for manual password management.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2 – Password Requirements - Solution</a:t>
            </a:r>
            <a:endParaRPr lang="en-US" dirty="0"/>
          </a:p>
        </p:txBody>
      </p:sp>
      <p:sp>
        <p:nvSpPr>
          <p:cNvPr id="3" name="Content Placeholder 2"/>
          <p:cNvSpPr>
            <a:spLocks noGrp="1"/>
          </p:cNvSpPr>
          <p:nvPr>
            <p:ph idx="1"/>
          </p:nvPr>
        </p:nvSpPr>
        <p:spPr>
          <a:xfrm>
            <a:off x="125413" y="1619250"/>
            <a:ext cx="8780462" cy="3600986"/>
          </a:xfrm>
        </p:spPr>
        <p:txBody>
          <a:bodyPr/>
          <a:lstStyle/>
          <a:p>
            <a:r>
              <a:rPr lang="en-US" dirty="0" smtClean="0"/>
              <a:t>Initially we used a spreadsheet to track the user accounts and password information</a:t>
            </a:r>
          </a:p>
          <a:p>
            <a:pPr lvl="1"/>
            <a:r>
              <a:rPr lang="en-US" dirty="0" smtClean="0"/>
              <a:t>We reformatted the manual team’s spreadsheet into a machine readable format.</a:t>
            </a:r>
          </a:p>
          <a:p>
            <a:r>
              <a:rPr lang="en-US" dirty="0" smtClean="0"/>
              <a:t>We created a script that would use the UI to reset the password, update the spreadsheet with the new password and finally check the modified spreadsheet into SVN.</a:t>
            </a:r>
          </a:p>
          <a:p>
            <a:r>
              <a:rPr lang="en-US" dirty="0" smtClean="0"/>
              <a:t>Eventually, we retired the spreadsheet solution and implemented a database.</a:t>
            </a:r>
          </a:p>
          <a:p>
            <a:pPr lvl="1"/>
            <a:r>
              <a:rPr lang="en-US" dirty="0" smtClean="0"/>
              <a:t>Why?</a:t>
            </a:r>
          </a:p>
          <a:p>
            <a:pPr lvl="2"/>
            <a:r>
              <a:rPr lang="en-US" dirty="0" smtClean="0"/>
              <a:t>Centralized</a:t>
            </a:r>
          </a:p>
          <a:p>
            <a:pPr lvl="2"/>
            <a:r>
              <a:rPr lang="en-US" dirty="0" smtClean="0"/>
              <a:t>Controlled Access</a:t>
            </a:r>
          </a:p>
          <a:p>
            <a:pPr lvl="2"/>
            <a:r>
              <a:rPr lang="en-US" dirty="0" smtClean="0"/>
              <a:t>Changes take effect in real time, basically.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Queue Counts</a:t>
            </a:r>
            <a:endParaRPr lang="en-US" dirty="0"/>
          </a:p>
        </p:txBody>
      </p:sp>
      <p:sp>
        <p:nvSpPr>
          <p:cNvPr id="3" name="Content Placeholder 2"/>
          <p:cNvSpPr>
            <a:spLocks noGrp="1"/>
          </p:cNvSpPr>
          <p:nvPr>
            <p:ph idx="1"/>
          </p:nvPr>
        </p:nvSpPr>
        <p:spPr>
          <a:xfrm>
            <a:off x="125413" y="1619250"/>
            <a:ext cx="8780462" cy="2769989"/>
          </a:xfrm>
        </p:spPr>
        <p:txBody>
          <a:bodyPr/>
          <a:lstStyle/>
          <a:p>
            <a:r>
              <a:rPr lang="en-US" dirty="0" smtClean="0"/>
              <a:t>LPS Desktop PM is a workflow management application</a:t>
            </a:r>
          </a:p>
          <a:p>
            <a:r>
              <a:rPr lang="en-US" dirty="0" smtClean="0"/>
              <a:t>Most of the loans in it go through work queues</a:t>
            </a:r>
          </a:p>
          <a:p>
            <a:r>
              <a:rPr lang="en-US" dirty="0" smtClean="0"/>
              <a:t>When scripts running in parallel on multiple machines do actions that would add or remove items from the queues they can notify each other (or at a minimum update a shared count of items in queue)</a:t>
            </a:r>
          </a:p>
          <a:p>
            <a:r>
              <a:rPr lang="en-US" dirty="0" smtClean="0"/>
              <a:t>Some of our test scenarios involve verifying that the queue count is correct, so we need to monitor all activity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3 – Queue Counts – Solution</a:t>
            </a:r>
            <a:endParaRPr lang="en-US" dirty="0"/>
          </a:p>
        </p:txBody>
      </p:sp>
      <p:sp>
        <p:nvSpPr>
          <p:cNvPr id="3" name="Content Placeholder 2"/>
          <p:cNvSpPr>
            <a:spLocks noGrp="1"/>
          </p:cNvSpPr>
          <p:nvPr>
            <p:ph idx="1"/>
          </p:nvPr>
        </p:nvSpPr>
        <p:spPr>
          <a:xfrm>
            <a:off x="125413" y="1619250"/>
            <a:ext cx="8780462" cy="1431161"/>
          </a:xfrm>
        </p:spPr>
        <p:txBody>
          <a:bodyPr/>
          <a:lstStyle/>
          <a:p>
            <a:r>
              <a:rPr lang="en-US" dirty="0" smtClean="0"/>
              <a:t>A Hazelcast Map worked well here.</a:t>
            </a:r>
          </a:p>
          <a:p>
            <a:r>
              <a:rPr lang="en-US" dirty="0" smtClean="0"/>
              <a:t>The map was {Queue Name =&gt; Queue Count}</a:t>
            </a:r>
          </a:p>
          <a:p>
            <a:r>
              <a:rPr lang="en-US" dirty="0" smtClean="0"/>
              <a:t>Any time a script did something that would update a queue, it would access that Hazelcast Map, get the key, and add 1 to the value.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4 – Redundant Steps</a:t>
            </a:r>
            <a:endParaRPr lang="en-US" dirty="0"/>
          </a:p>
        </p:txBody>
      </p:sp>
      <p:sp>
        <p:nvSpPr>
          <p:cNvPr id="3" name="Content Placeholder 2"/>
          <p:cNvSpPr>
            <a:spLocks noGrp="1"/>
          </p:cNvSpPr>
          <p:nvPr>
            <p:ph idx="1"/>
          </p:nvPr>
        </p:nvSpPr>
        <p:spPr>
          <a:xfrm>
            <a:off x="125413" y="1619250"/>
            <a:ext cx="8780462" cy="5009064"/>
          </a:xfrm>
        </p:spPr>
        <p:txBody>
          <a:bodyPr/>
          <a:lstStyle/>
          <a:p>
            <a:r>
              <a:rPr lang="en-US" dirty="0" smtClean="0"/>
              <a:t>This was what started the clustering / communication thing for us. </a:t>
            </a:r>
          </a:p>
          <a:p>
            <a:r>
              <a:rPr lang="en-US" dirty="0" smtClean="0"/>
              <a:t>We would launch scripts on our lab and we noticed that the first thing they ALL did was to enter orders into LPS Desktop PM…so we started wondering “can’t a few of them create orders and the rest reuse them?”</a:t>
            </a:r>
          </a:p>
          <a:p>
            <a:r>
              <a:rPr lang="en-US" dirty="0" smtClean="0"/>
              <a:t>We couldn’t stage data for several reasons</a:t>
            </a:r>
          </a:p>
          <a:p>
            <a:pPr marL="342900" indent="-342900">
              <a:buFont typeface="+mj-lt"/>
              <a:buAutoNum type="arabicPeriod"/>
            </a:pPr>
            <a:r>
              <a:rPr lang="en-US" dirty="0" smtClean="0"/>
              <a:t>We run in multiple environments, and any of them could be refreshed or reset at almost any time (especially the developer environment)</a:t>
            </a:r>
          </a:p>
          <a:p>
            <a:pPr marL="342900" indent="-342900">
              <a:buFont typeface="+mj-lt"/>
              <a:buAutoNum type="arabicPeriod"/>
            </a:pPr>
            <a:r>
              <a:rPr lang="en-US" dirty="0" smtClean="0"/>
              <a:t>Very easy for other users (e.g. manual QA team) to wind up altering pre-staged data </a:t>
            </a:r>
          </a:p>
          <a:p>
            <a:pPr marL="342900" indent="-342900">
              <a:buFont typeface="+mj-lt"/>
              <a:buAutoNum type="arabicPeriod"/>
            </a:pPr>
            <a:r>
              <a:rPr lang="en-US" dirty="0" smtClean="0"/>
              <a:t>Configuration settings and other things can change between staging and running</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mean by “testing clouds”?</a:t>
            </a:r>
            <a:endParaRPr lang="en-US" dirty="0"/>
          </a:p>
        </p:txBody>
      </p:sp>
      <p:sp>
        <p:nvSpPr>
          <p:cNvPr id="3" name="Content Placeholder 2"/>
          <p:cNvSpPr>
            <a:spLocks noGrp="1"/>
          </p:cNvSpPr>
          <p:nvPr>
            <p:ph idx="1"/>
          </p:nvPr>
        </p:nvSpPr>
        <p:spPr>
          <a:xfrm>
            <a:off x="125413" y="1619250"/>
            <a:ext cx="8780462" cy="3729227"/>
          </a:xfrm>
        </p:spPr>
        <p:txBody>
          <a:bodyPr/>
          <a:lstStyle/>
          <a:p>
            <a:r>
              <a:rPr lang="en-US" dirty="0" smtClean="0"/>
              <a:t>The vast majority (probably 99%) of automated test scripts run completely alone on individual machines</a:t>
            </a:r>
          </a:p>
          <a:p>
            <a:pPr lvl="1"/>
            <a:r>
              <a:rPr lang="en-US" dirty="0" smtClean="0"/>
              <a:t>In a typical QA automation lab, each script runs on a single machine completely and utterly unaware that there are who knows how many more scripts running on other machines right there.</a:t>
            </a:r>
          </a:p>
          <a:p>
            <a:r>
              <a:rPr lang="en-US" dirty="0" smtClean="0"/>
              <a:t>With a little additional coding the scripts in a typical smoke test or regression test suite can be made aware in real time of each others’ existence and activities, creating a “cloud.”</a:t>
            </a:r>
          </a:p>
          <a:p>
            <a:pPr lvl="1"/>
            <a:r>
              <a:rPr lang="en-US" dirty="0" smtClean="0"/>
              <a:t>This opens the door to a whole new world of testing enhancements</a:t>
            </a:r>
          </a:p>
          <a:p>
            <a:r>
              <a:rPr lang="en-US" dirty="0" smtClean="0"/>
              <a:t>We’ve just begun to explore this and have already found many ways to improve execution suite speed, stability, and manageability.</a:t>
            </a:r>
          </a:p>
          <a:p>
            <a:pPr lvl="1"/>
            <a:r>
              <a:rPr lang="en-US" dirty="0" smtClean="0"/>
              <a:t>You’ll see some of those today.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4 – Redundant </a:t>
            </a:r>
            <a:r>
              <a:rPr lang="en-US" dirty="0" smtClean="0"/>
              <a:t>Steps - Solution</a:t>
            </a:r>
            <a:endParaRPr lang="en-US" dirty="0"/>
          </a:p>
        </p:txBody>
      </p:sp>
      <p:sp>
        <p:nvSpPr>
          <p:cNvPr id="3" name="Content Placeholder 2"/>
          <p:cNvSpPr>
            <a:spLocks noGrp="1"/>
          </p:cNvSpPr>
          <p:nvPr>
            <p:ph idx="1"/>
          </p:nvPr>
        </p:nvSpPr>
        <p:spPr>
          <a:xfrm>
            <a:off x="125413" y="1619250"/>
            <a:ext cx="8780462" cy="4008790"/>
          </a:xfrm>
        </p:spPr>
        <p:txBody>
          <a:bodyPr/>
          <a:lstStyle/>
          <a:p>
            <a:r>
              <a:rPr lang="en-US" dirty="0" smtClean="0"/>
              <a:t>Hazelcast came in handy quite a bit here.</a:t>
            </a:r>
          </a:p>
          <a:p>
            <a:r>
              <a:rPr lang="en-US" dirty="0" smtClean="0"/>
              <a:t>We would have scripts store lots of data and other scripts would pull it out as they went</a:t>
            </a:r>
          </a:p>
          <a:p>
            <a:r>
              <a:rPr lang="en-US" dirty="0" smtClean="0"/>
              <a:t>We did have to carefully map out what sort of data each script created / consumed so we could ensure that scripts shared the correct data</a:t>
            </a:r>
          </a:p>
          <a:p>
            <a:pPr lvl="1"/>
            <a:r>
              <a:rPr lang="en-US" dirty="0" smtClean="0"/>
              <a:t>E.g. If script A needs an open order and script B opens an order and script C opens and closes an order, only script A and B can share an order. Script A has to be coded to ensure it won’t grab script C’s closed order by accident.</a:t>
            </a:r>
          </a:p>
          <a:p>
            <a:r>
              <a:rPr lang="en-US" dirty="0" smtClean="0"/>
              <a:t>In order to use this to its fullest we did have to also do some reordering of how our scripts ran.</a:t>
            </a:r>
          </a:p>
          <a:p>
            <a:pPr lvl="1"/>
            <a:r>
              <a:rPr lang="en-US" dirty="0" smtClean="0"/>
              <a:t>If your scripts need fairly common data a little bit of reordering is all it takes to gain a nice speedup. If your scripts require obscure data (e.g. an order in an odd state) it will take a bit more reordering to make the same sort of speedups.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Questions_Graphic"/>
          <p:cNvPicPr>
            <a:picLocks noChangeAspect="1" noChangeArrowheads="1"/>
          </p:cNvPicPr>
          <p:nvPr/>
        </p:nvPicPr>
        <p:blipFill>
          <a:blip r:embed="rId3" cstate="print"/>
          <a:srcRect/>
          <a:stretch>
            <a:fillRect/>
          </a:stretch>
        </p:blipFill>
        <p:spPr bwMode="auto">
          <a:xfrm>
            <a:off x="762000" y="1414463"/>
            <a:ext cx="7620000" cy="4029075"/>
          </a:xfrm>
          <a:prstGeom prst="rect">
            <a:avLst/>
          </a:prstGeom>
          <a:noFill/>
        </p:spPr>
      </p:pic>
      <p:sp>
        <p:nvSpPr>
          <p:cNvPr id="39940" name="Rectangle 4"/>
          <p:cNvSpPr>
            <a:spLocks noChangeArrowheads="1"/>
          </p:cNvSpPr>
          <p:nvPr/>
        </p:nvSpPr>
        <p:spPr bwMode="auto">
          <a:xfrm>
            <a:off x="2527300" y="3808413"/>
            <a:ext cx="4089400" cy="397738"/>
          </a:xfrm>
          <a:prstGeom prst="rect">
            <a:avLst/>
          </a:prstGeom>
          <a:noFill/>
          <a:ln w="9525">
            <a:noFill/>
            <a:miter lim="800000"/>
            <a:headEnd/>
            <a:tailEnd/>
          </a:ln>
        </p:spPr>
        <p:txBody>
          <a:bodyPr>
            <a:spAutoFit/>
          </a:bodyPr>
          <a:lstStyle/>
          <a:p>
            <a:pPr marL="92075" indent="-92075" algn="ctr">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dirty="0" err="1" smtClean="0">
                <a:solidFill>
                  <a:srgbClr val="009BFF"/>
                </a:solidFill>
              </a:rPr>
              <a:t>www.ibm.com</a:t>
            </a:r>
            <a:r>
              <a:rPr lang="en-GB" sz="2000" b="1" dirty="0" smtClean="0">
                <a:solidFill>
                  <a:srgbClr val="009BFF"/>
                </a:solidFill>
              </a:rPr>
              <a:t>/software/rational</a:t>
            </a:r>
            <a:endParaRPr lang="en-GB" sz="2000" b="1" dirty="0">
              <a:solidFill>
                <a:srgbClr val="009BFF"/>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Demo_Graphic"/>
          <p:cNvPicPr>
            <a:picLocks noChangeAspect="1" noChangeArrowheads="1"/>
          </p:cNvPicPr>
          <p:nvPr/>
        </p:nvPicPr>
        <p:blipFill>
          <a:blip r:embed="rId3" cstate="print"/>
          <a:srcRect/>
          <a:stretch>
            <a:fillRect/>
          </a:stretch>
        </p:blipFill>
        <p:spPr bwMode="auto">
          <a:xfrm>
            <a:off x="762000" y="1344613"/>
            <a:ext cx="7620000" cy="4029075"/>
          </a:xfrm>
          <a:prstGeom prst="rect">
            <a:avLst/>
          </a:prstGeom>
          <a:noFill/>
        </p:spPr>
      </p:pic>
      <p:sp>
        <p:nvSpPr>
          <p:cNvPr id="35844" name="Rectangle 4"/>
          <p:cNvSpPr>
            <a:spLocks noChangeArrowheads="1"/>
          </p:cNvSpPr>
          <p:nvPr/>
        </p:nvSpPr>
        <p:spPr bwMode="auto">
          <a:xfrm>
            <a:off x="2527300" y="3808413"/>
            <a:ext cx="4089400" cy="397738"/>
          </a:xfrm>
          <a:prstGeom prst="rect">
            <a:avLst/>
          </a:prstGeom>
          <a:noFill/>
          <a:ln w="9525">
            <a:noFill/>
            <a:miter lim="800000"/>
            <a:headEnd/>
            <a:tailEnd/>
          </a:ln>
        </p:spPr>
        <p:txBody>
          <a:bodyPr>
            <a:spAutoFit/>
          </a:bodyPr>
          <a:lstStyle/>
          <a:p>
            <a:pPr marL="92075" indent="-92075" algn="ctr">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dirty="0" err="1" smtClean="0">
                <a:solidFill>
                  <a:srgbClr val="009BFF"/>
                </a:solidFill>
              </a:rPr>
              <a:t>www.ibm.com</a:t>
            </a:r>
            <a:r>
              <a:rPr lang="en-GB" sz="2000" b="1" dirty="0" smtClean="0">
                <a:solidFill>
                  <a:srgbClr val="009BFF"/>
                </a:solidFill>
              </a:rPr>
              <a:t>/software/rational</a:t>
            </a:r>
            <a:endParaRPr lang="en-GB" sz="2000" b="1" dirty="0">
              <a:solidFill>
                <a:srgbClr val="009BFF"/>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Questions_Graphic"/>
          <p:cNvPicPr>
            <a:picLocks noChangeAspect="1" noChangeArrowheads="1"/>
          </p:cNvPicPr>
          <p:nvPr/>
        </p:nvPicPr>
        <p:blipFill>
          <a:blip r:embed="rId3" cstate="print"/>
          <a:srcRect/>
          <a:stretch>
            <a:fillRect/>
          </a:stretch>
        </p:blipFill>
        <p:spPr bwMode="auto">
          <a:xfrm>
            <a:off x="762000" y="1414463"/>
            <a:ext cx="7620000" cy="4029075"/>
          </a:xfrm>
          <a:prstGeom prst="rect">
            <a:avLst/>
          </a:prstGeom>
          <a:noFill/>
        </p:spPr>
      </p:pic>
      <p:sp>
        <p:nvSpPr>
          <p:cNvPr id="39940" name="Rectangle 4"/>
          <p:cNvSpPr>
            <a:spLocks noChangeArrowheads="1"/>
          </p:cNvSpPr>
          <p:nvPr/>
        </p:nvSpPr>
        <p:spPr bwMode="auto">
          <a:xfrm>
            <a:off x="2527300" y="3808413"/>
            <a:ext cx="4089400" cy="397738"/>
          </a:xfrm>
          <a:prstGeom prst="rect">
            <a:avLst/>
          </a:prstGeom>
          <a:noFill/>
          <a:ln w="9525">
            <a:noFill/>
            <a:miter lim="800000"/>
            <a:headEnd/>
            <a:tailEnd/>
          </a:ln>
        </p:spPr>
        <p:txBody>
          <a:bodyPr>
            <a:spAutoFit/>
          </a:bodyPr>
          <a:lstStyle/>
          <a:p>
            <a:pPr marL="92075" indent="-92075" algn="ctr">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dirty="0" err="1" smtClean="0">
                <a:solidFill>
                  <a:srgbClr val="009BFF"/>
                </a:solidFill>
              </a:rPr>
              <a:t>www.ibm.com</a:t>
            </a:r>
            <a:r>
              <a:rPr lang="en-GB" sz="2000" b="1" dirty="0" smtClean="0">
                <a:solidFill>
                  <a:srgbClr val="009BFF"/>
                </a:solidFill>
              </a:rPr>
              <a:t>/software/rational</a:t>
            </a:r>
            <a:endParaRPr lang="en-GB" sz="2000" b="1" dirty="0">
              <a:solidFill>
                <a:srgbClr val="009BFF"/>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3" name="Rectangle 11"/>
          <p:cNvSpPr>
            <a:spLocks noGrp="1" noChangeArrowheads="1"/>
          </p:cNvSpPr>
          <p:nvPr>
            <p:ph type="title"/>
          </p:nvPr>
        </p:nvSpPr>
        <p:spPr/>
        <p:txBody>
          <a:bodyPr/>
          <a:lstStyle/>
          <a:p>
            <a:r>
              <a:rPr lang="en-GB"/>
              <a:t>Daily iPod Touch giveaway</a:t>
            </a:r>
          </a:p>
        </p:txBody>
      </p:sp>
      <p:sp>
        <p:nvSpPr>
          <p:cNvPr id="44035" name="Rectangle 3"/>
          <p:cNvSpPr>
            <a:spLocks noChangeArrowheads="1"/>
          </p:cNvSpPr>
          <p:nvPr/>
        </p:nvSpPr>
        <p:spPr bwMode="auto">
          <a:xfrm>
            <a:off x="125413" y="1201738"/>
            <a:ext cx="8782050" cy="2874962"/>
          </a:xfrm>
          <a:prstGeom prst="rect">
            <a:avLst/>
          </a:prstGeom>
          <a:noFill/>
          <a:ln w="9525">
            <a:noFill/>
            <a:miter lim="800000"/>
            <a:headEnd/>
            <a:tailEnd/>
          </a:ln>
        </p:spPr>
        <p:txBody>
          <a:bodyPr>
            <a:spAutoFit/>
          </a:bodyPr>
          <a:lstStyle/>
          <a:p>
            <a:pPr marL="228600" indent="-228600">
              <a:spcBef>
                <a:spcPts val="563"/>
              </a:spcBef>
              <a:spcAft>
                <a:spcPts val="338"/>
              </a:spcAft>
              <a:buClr>
                <a:srgbClr val="7889FB"/>
              </a:buClr>
              <a:buFont typeface="Wingdings"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t>Complete your session surveys online each day </a:t>
            </a:r>
            <a:br>
              <a:rPr lang="en-GB"/>
            </a:br>
            <a:r>
              <a:rPr lang="en-GB"/>
              <a:t>at a conference kiosk or on your Innovate 2011 Portal!</a:t>
            </a:r>
            <a:br>
              <a:rPr lang="en-GB"/>
            </a:br>
            <a:endParaRPr lang="en-GB"/>
          </a:p>
          <a:p>
            <a:pPr marL="228600" indent="-228600">
              <a:lnSpc>
                <a:spcPct val="97000"/>
              </a:lnSpc>
              <a:spcBef>
                <a:spcPts val="563"/>
              </a:spcBef>
              <a:spcAft>
                <a:spcPts val="338"/>
              </a:spcAft>
              <a:buClr>
                <a:srgbClr val="7889FB"/>
              </a:buClr>
              <a:buFont typeface="Wingdings"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t>Each day that you complete all of that day’s session </a:t>
            </a:r>
            <a:br>
              <a:rPr lang="en-US"/>
            </a:br>
            <a:r>
              <a:rPr lang="en-US"/>
              <a:t>surveys, your name will be entered to win the daily </a:t>
            </a:r>
            <a:br>
              <a:rPr lang="en-US"/>
            </a:br>
            <a:r>
              <a:rPr lang="en-US"/>
              <a:t>IPOD touch!</a:t>
            </a:r>
          </a:p>
          <a:p>
            <a:pPr marL="228600" indent="-228600">
              <a:lnSpc>
                <a:spcPct val="97000"/>
              </a:lnSpc>
              <a:spcBef>
                <a:spcPts val="563"/>
              </a:spcBef>
              <a:spcAft>
                <a:spcPts val="338"/>
              </a:spcAft>
              <a:buClr>
                <a:srgbClr val="7889FB"/>
              </a:buClr>
              <a:buFont typeface="Wingdings"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p>
          <a:p>
            <a:pPr marL="228600" indent="-228600">
              <a:spcBef>
                <a:spcPts val="563"/>
              </a:spcBef>
              <a:spcAft>
                <a:spcPts val="338"/>
              </a:spcAft>
              <a:buClr>
                <a:srgbClr val="7889FB"/>
              </a:buClr>
              <a:buFont typeface="Wingdings" pitchFamily="2"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t>On Wednesday be sure to complete your full conference evaluation </a:t>
            </a:r>
            <a:br>
              <a:rPr lang="en-GB"/>
            </a:br>
            <a:r>
              <a:rPr lang="en-GB"/>
              <a:t>to receive your free conference t-shirt!</a:t>
            </a:r>
          </a:p>
        </p:txBody>
      </p:sp>
      <p:pic>
        <p:nvPicPr>
          <p:cNvPr id="44036" name="Picture 4"/>
          <p:cNvPicPr>
            <a:picLocks noChangeAspect="1" noChangeArrowheads="1"/>
          </p:cNvPicPr>
          <p:nvPr/>
        </p:nvPicPr>
        <p:blipFill>
          <a:blip r:embed="rId3" cstate="print"/>
          <a:srcRect/>
          <a:stretch>
            <a:fillRect/>
          </a:stretch>
        </p:blipFill>
        <p:spPr bwMode="auto">
          <a:xfrm>
            <a:off x="6711950" y="1774825"/>
            <a:ext cx="1663700" cy="673100"/>
          </a:xfrm>
          <a:prstGeom prst="rect">
            <a:avLst/>
          </a:prstGeom>
          <a:noFill/>
        </p:spPr>
      </p:pic>
      <p:sp>
        <p:nvSpPr>
          <p:cNvPr id="44037" name="Text Box 5"/>
          <p:cNvSpPr txBox="1">
            <a:spLocks noChangeArrowheads="1"/>
          </p:cNvSpPr>
          <p:nvPr/>
        </p:nvSpPr>
        <p:spPr bwMode="auto">
          <a:xfrm>
            <a:off x="6386513" y="981075"/>
            <a:ext cx="2314575" cy="349250"/>
          </a:xfrm>
          <a:prstGeom prst="rect">
            <a:avLst/>
          </a:prstGeom>
          <a:noFill/>
          <a:ln w="9525">
            <a:noFill/>
            <a:miter lim="800000"/>
            <a:headEnd/>
            <a:tailEnd/>
          </a:ln>
        </p:spPr>
        <p:txBody>
          <a:bodyPr>
            <a:spAutoFit/>
          </a:bodyPr>
          <a:lstStyle/>
          <a:p>
            <a:pPr algn="ctr">
              <a:lnSpc>
                <a:spcPct val="90000"/>
              </a:lnSpc>
              <a:spcBef>
                <a:spcPts val="1125"/>
              </a:spcBef>
              <a:buClr>
                <a:srgbClr val="7889FB"/>
              </a:buClr>
              <a:buFont typeface="Wingdings" pitchFamily="2" charset="2"/>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a:solidFill>
                  <a:srgbClr val="009BFF"/>
                </a:solidFill>
              </a:rPr>
              <a:t>SPONSORED BY</a:t>
            </a:r>
          </a:p>
        </p:txBody>
      </p:sp>
      <p:grpSp>
        <p:nvGrpSpPr>
          <p:cNvPr id="44038" name="Group 6"/>
          <p:cNvGrpSpPr>
            <a:grpSpLocks/>
          </p:cNvGrpSpPr>
          <p:nvPr/>
        </p:nvGrpSpPr>
        <p:grpSpPr bwMode="auto">
          <a:xfrm>
            <a:off x="0" y="4356100"/>
            <a:ext cx="3195638" cy="2149475"/>
            <a:chOff x="0" y="2744"/>
            <a:chExt cx="2013" cy="1354"/>
          </a:xfrm>
        </p:grpSpPr>
        <p:pic>
          <p:nvPicPr>
            <p:cNvPr id="44039" name="Picture 7"/>
            <p:cNvPicPr>
              <a:picLocks noChangeAspect="1" noChangeArrowheads="1"/>
            </p:cNvPicPr>
            <p:nvPr/>
          </p:nvPicPr>
          <p:blipFill>
            <a:blip r:embed="rId4" cstate="print"/>
            <a:srcRect/>
            <a:stretch>
              <a:fillRect/>
            </a:stretch>
          </p:blipFill>
          <p:spPr bwMode="auto">
            <a:xfrm>
              <a:off x="929" y="2744"/>
              <a:ext cx="1085" cy="1355"/>
            </a:xfrm>
            <a:prstGeom prst="rect">
              <a:avLst/>
            </a:prstGeom>
            <a:noFill/>
          </p:spPr>
        </p:pic>
        <p:pic>
          <p:nvPicPr>
            <p:cNvPr id="44040" name="Picture 8"/>
            <p:cNvPicPr>
              <a:picLocks noChangeAspect="1" noChangeArrowheads="1"/>
            </p:cNvPicPr>
            <p:nvPr/>
          </p:nvPicPr>
          <p:blipFill>
            <a:blip r:embed="rId5" cstate="print"/>
            <a:srcRect l="17421"/>
            <a:stretch>
              <a:fillRect/>
            </a:stretch>
          </p:blipFill>
          <p:spPr bwMode="auto">
            <a:xfrm>
              <a:off x="0" y="2895"/>
              <a:ext cx="1226" cy="1160"/>
            </a:xfrm>
            <a:prstGeom prst="rect">
              <a:avLst/>
            </a:prstGeom>
            <a:noFill/>
          </p:spPr>
        </p:pic>
      </p:grpSp>
      <p:sp>
        <p:nvSpPr>
          <p:cNvPr id="44041" name="Freeform 9"/>
          <p:cNvSpPr>
            <a:spLocks noChangeArrowheads="1"/>
          </p:cNvSpPr>
          <p:nvPr/>
        </p:nvSpPr>
        <p:spPr bwMode="auto">
          <a:xfrm>
            <a:off x="6350000" y="825500"/>
            <a:ext cx="2389188" cy="1833563"/>
          </a:xfrm>
          <a:custGeom>
            <a:avLst/>
            <a:gdLst>
              <a:gd name="T0" fmla="*/ 0 w 10000"/>
              <a:gd name="T1" fmla="*/ 0 h 10000"/>
              <a:gd name="T2" fmla="*/ 10000 w 10000"/>
              <a:gd name="T3" fmla="*/ 10000 h 10000"/>
            </a:gdLst>
            <a:ahLst/>
            <a:cxnLst>
              <a:cxn ang="0">
                <a:pos x="0" y="0"/>
              </a:cxn>
              <a:cxn ang="0">
                <a:pos x="0" y="10000"/>
              </a:cxn>
              <a:cxn ang="0">
                <a:pos x="10000" y="10000"/>
              </a:cxn>
              <a:cxn ang="0">
                <a:pos x="10000" y="0"/>
              </a:cxn>
            </a:cxnLst>
            <a:rect l="T0" t="T1" r="T2" b="T3"/>
            <a:pathLst>
              <a:path w="10000" h="10000">
                <a:moveTo>
                  <a:pt x="0" y="0"/>
                </a:moveTo>
                <a:lnTo>
                  <a:pt x="0" y="10000"/>
                </a:lnTo>
                <a:lnTo>
                  <a:pt x="10000" y="10000"/>
                </a:lnTo>
                <a:lnTo>
                  <a:pt x="10000" y="0"/>
                </a:lnTo>
                <a:close/>
              </a:path>
            </a:pathLst>
          </a:custGeom>
          <a:noFill/>
          <a:ln w="9525">
            <a:solidFill>
              <a:srgbClr val="00B8FF"/>
            </a:solidFill>
            <a:round/>
            <a:headEnd/>
            <a:tailEnd/>
          </a:ln>
        </p:spPr>
        <p:txBody>
          <a:bodyPr anchor="ctr"/>
          <a:lstStyle/>
          <a:p>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09538" y="5545138"/>
            <a:ext cx="8926512" cy="788987"/>
          </a:xfrm>
          <a:prstGeom prst="rect">
            <a:avLst/>
          </a:prstGeom>
          <a:solidFill>
            <a:srgbClr val="B7E7FF">
              <a:alpha val="75000"/>
            </a:srgbClr>
          </a:solidFill>
          <a:ln w="9525">
            <a:solidFill>
              <a:srgbClr val="B7E7FF"/>
            </a:solidFill>
            <a:miter lim="800000"/>
            <a:headEnd/>
            <a:tailEnd/>
          </a:ln>
          <a:effectLst/>
        </p:spPr>
        <p:txBody>
          <a:bodyPr lIns="45720" rIns="45720">
            <a:spAutoFit/>
          </a:bodyPr>
          <a:lstStyle/>
          <a:p>
            <a:pPr marL="52388" defTabSz="914400">
              <a:lnSpc>
                <a:spcPct val="80000"/>
              </a:lnSpc>
              <a:buClrTx/>
              <a:buSzTx/>
              <a:buFontTx/>
              <a:buNone/>
            </a:pPr>
            <a:r>
              <a:rPr lang="en-US" sz="800" b="1">
                <a:solidFill>
                  <a:schemeClr val="tx1"/>
                </a:solidFill>
                <a:ea typeface="MS Mincho" pitchFamily="49" charset="-128"/>
              </a:rPr>
              <a:t>© Copyright IBM Corporation 2011.  All rights reserved. </a:t>
            </a:r>
            <a:r>
              <a:rPr lang="en-US" sz="800">
                <a:solidFill>
                  <a:schemeClr val="tx1"/>
                </a:solidFill>
                <a:ea typeface="MS Mincho" pitchFamily="49" charset="-128"/>
              </a:rPr>
              <a:t>The information contained in these materials is provided for informational purposes only, and is provided AS IS without warranty of any kind, express or implied.  IBM shall not be responsible for any damages arising out of the use of, or otherwise related to, these materials.  Nothing contained in these materials is intended to, nor shall have the effect of, creating any warranties or representations from IBM or its suppliers or licensors, or altering the terms and conditions of the applicable license agreement  governing the use of IBM software. References in these materials to IBM products, programs, or services do not imply that they will be available in all countries in which IBM operates.  Product release dates and/or capabilities referenced in these materials may change at any time at IBM’s sole discretion based on market opportunities or other factors, and are not intended to be a commitment to future product or feature availability in any way.  IBM, the IBM logo, Rational, the Rational logo, Telelogic, the Telelogic logo, and other IBM products and services are trademarks of the International Business Machines Corporation, in the United States, other countries or both. Other company, product, or service names may be trademarks or service marks of others.</a:t>
            </a:r>
          </a:p>
        </p:txBody>
      </p:sp>
      <p:sp>
        <p:nvSpPr>
          <p:cNvPr id="41987" name="Rectangle 3"/>
          <p:cNvSpPr>
            <a:spLocks noChangeArrowheads="1"/>
          </p:cNvSpPr>
          <p:nvPr/>
        </p:nvSpPr>
        <p:spPr bwMode="auto">
          <a:xfrm>
            <a:off x="2527300" y="4803775"/>
            <a:ext cx="4089400" cy="417513"/>
          </a:xfrm>
          <a:prstGeom prst="rect">
            <a:avLst/>
          </a:prstGeom>
          <a:noFill/>
          <a:ln w="9525">
            <a:noFill/>
            <a:miter lim="800000"/>
            <a:headEnd/>
            <a:tailEnd/>
          </a:ln>
        </p:spPr>
        <p:txBody>
          <a:bodyPr>
            <a:spAutoFit/>
          </a:bodyPr>
          <a:lstStyle/>
          <a:p>
            <a:pPr marL="92075" indent="-92075" algn="ctr">
              <a:lnSpc>
                <a:spcPct val="107000"/>
              </a:lnSpc>
              <a:spcBef>
                <a:spcPts val="438"/>
              </a:spcBef>
              <a:buClr>
                <a:srgbClr val="7889FB"/>
              </a:buClr>
              <a:buFont typeface="Wingdings" pitchFamily="2" charset="2"/>
              <a:buNone/>
              <a:tabLst>
                <a:tab pos="92075" algn="l"/>
                <a:tab pos="1006475" algn="l"/>
                <a:tab pos="1920875" algn="l"/>
                <a:tab pos="2835275" algn="l"/>
                <a:tab pos="3749675" algn="l"/>
                <a:tab pos="4664075" algn="l"/>
                <a:tab pos="5578475" algn="l"/>
                <a:tab pos="6492875" algn="l"/>
                <a:tab pos="7407275" algn="l"/>
                <a:tab pos="8321675" algn="l"/>
                <a:tab pos="9236075" algn="l"/>
                <a:tab pos="10150475" algn="l"/>
              </a:tabLst>
            </a:pPr>
            <a:r>
              <a:rPr lang="en-GB" sz="2000" b="1">
                <a:solidFill>
                  <a:srgbClr val="009BFF"/>
                </a:solidFill>
              </a:rPr>
              <a:t>www.ibm/software/rational</a:t>
            </a:r>
          </a:p>
        </p:txBody>
      </p:sp>
      <p:pic>
        <p:nvPicPr>
          <p:cNvPr id="41988" name="Picture 4" descr="ThankYou_Graphic"/>
          <p:cNvPicPr>
            <a:picLocks noChangeAspect="1" noChangeArrowheads="1"/>
          </p:cNvPicPr>
          <p:nvPr/>
        </p:nvPicPr>
        <p:blipFill>
          <a:blip r:embed="rId3" cstate="print"/>
          <a:srcRect/>
          <a:stretch>
            <a:fillRect/>
          </a:stretch>
        </p:blipFill>
        <p:spPr bwMode="auto">
          <a:xfrm>
            <a:off x="762000" y="796925"/>
            <a:ext cx="7620000" cy="402907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Improvements</a:t>
            </a:r>
            <a:endParaRPr lang="en-US" dirty="0"/>
          </a:p>
        </p:txBody>
      </p:sp>
      <p:sp>
        <p:nvSpPr>
          <p:cNvPr id="3" name="Content Placeholder 2"/>
          <p:cNvSpPr>
            <a:spLocks noGrp="1"/>
          </p:cNvSpPr>
          <p:nvPr>
            <p:ph idx="1"/>
          </p:nvPr>
        </p:nvSpPr>
        <p:spPr>
          <a:xfrm>
            <a:off x="125413" y="1619250"/>
            <a:ext cx="8780462" cy="3870290"/>
          </a:xfrm>
        </p:spPr>
        <p:txBody>
          <a:bodyPr/>
          <a:lstStyle/>
          <a:p>
            <a:r>
              <a:rPr lang="en-US" dirty="0" smtClean="0"/>
              <a:t>Better handling for dynamic app behavior</a:t>
            </a:r>
          </a:p>
          <a:p>
            <a:pPr lvl="1"/>
            <a:r>
              <a:rPr lang="en-US" dirty="0" smtClean="0"/>
              <a:t>Scripts that alter a resource at the same time can tell each other what they’re doing and adjust their expected results accordingly</a:t>
            </a:r>
          </a:p>
          <a:p>
            <a:r>
              <a:rPr lang="en-US" dirty="0" smtClean="0"/>
              <a:t>Limited resources</a:t>
            </a:r>
          </a:p>
          <a:p>
            <a:pPr lvl="1"/>
            <a:r>
              <a:rPr lang="en-US" dirty="0" smtClean="0"/>
              <a:t>Rate limited resources</a:t>
            </a:r>
          </a:p>
          <a:p>
            <a:pPr lvl="1"/>
            <a:r>
              <a:rPr lang="en-US" dirty="0" smtClean="0"/>
              <a:t>One at a time resources</a:t>
            </a:r>
          </a:p>
          <a:p>
            <a:pPr lvl="1"/>
            <a:r>
              <a:rPr lang="en-US" dirty="0" smtClean="0"/>
              <a:t>Small pool of resources</a:t>
            </a:r>
          </a:p>
          <a:p>
            <a:r>
              <a:rPr lang="en-US" dirty="0" smtClean="0"/>
              <a:t>Don’t cause scripts to fail because limited resources became overwhelmed.</a:t>
            </a:r>
          </a:p>
          <a:p>
            <a:r>
              <a:rPr lang="en-US" dirty="0" smtClean="0"/>
              <a:t>Scripts that can communicate can coordinate access.</a:t>
            </a:r>
          </a:p>
          <a:p>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Improvements</a:t>
            </a:r>
            <a:endParaRPr lang="en-US" dirty="0"/>
          </a:p>
        </p:txBody>
      </p:sp>
      <p:sp>
        <p:nvSpPr>
          <p:cNvPr id="3" name="Content Placeholder 2"/>
          <p:cNvSpPr>
            <a:spLocks noGrp="1"/>
          </p:cNvSpPr>
          <p:nvPr>
            <p:ph idx="1"/>
          </p:nvPr>
        </p:nvSpPr>
        <p:spPr>
          <a:xfrm>
            <a:off x="125413" y="1619250"/>
            <a:ext cx="8780462" cy="2946961"/>
          </a:xfrm>
        </p:spPr>
        <p:txBody>
          <a:bodyPr/>
          <a:lstStyle/>
          <a:p>
            <a:r>
              <a:rPr lang="en-US" dirty="0" smtClean="0"/>
              <a:t>Scripts that communicate can share data</a:t>
            </a:r>
          </a:p>
          <a:p>
            <a:pPr lvl="1"/>
            <a:r>
              <a:rPr lang="en-US" dirty="0" smtClean="0"/>
              <a:t>Script A might be doing something that Scripts B and C can use (e.g. entering an order)</a:t>
            </a:r>
          </a:p>
          <a:p>
            <a:pPr lvl="1"/>
            <a:r>
              <a:rPr lang="en-US" dirty="0" smtClean="0"/>
              <a:t>If scripts don’t communicate then Script A, Script B, and Script C all end up entering orders.</a:t>
            </a:r>
          </a:p>
          <a:p>
            <a:pPr lvl="1"/>
            <a:r>
              <a:rPr lang="en-US" dirty="0" smtClean="0"/>
              <a:t>If they do communicate, only Script A will have to enter an order. </a:t>
            </a:r>
          </a:p>
          <a:p>
            <a:pPr lvl="2"/>
            <a:r>
              <a:rPr lang="en-US" dirty="0" smtClean="0"/>
              <a:t>It can share that number with B and C thus speeding up their execution time.</a:t>
            </a:r>
          </a:p>
          <a:p>
            <a:r>
              <a:rPr lang="en-US" dirty="0" smtClean="0"/>
              <a:t>Lookups</a:t>
            </a:r>
          </a:p>
          <a:p>
            <a:pPr lvl="1"/>
            <a:r>
              <a:rPr lang="en-US" dirty="0" smtClean="0"/>
              <a:t>Script A looks up something and script B can benefit rather than have to look it up also</a:t>
            </a:r>
          </a:p>
          <a:p>
            <a:pPr lvl="2"/>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is it appropriate to cluster RFT scripts?</a:t>
            </a:r>
            <a:endParaRPr lang="en-US" dirty="0"/>
          </a:p>
        </p:txBody>
      </p:sp>
      <p:sp>
        <p:nvSpPr>
          <p:cNvPr id="3" name="Content Placeholder 2"/>
          <p:cNvSpPr>
            <a:spLocks noGrp="1"/>
          </p:cNvSpPr>
          <p:nvPr>
            <p:ph idx="1"/>
          </p:nvPr>
        </p:nvSpPr>
        <p:spPr>
          <a:xfrm>
            <a:off x="125413" y="1619250"/>
            <a:ext cx="8780462" cy="2793072"/>
          </a:xfrm>
        </p:spPr>
        <p:txBody>
          <a:bodyPr/>
          <a:lstStyle/>
          <a:p>
            <a:r>
              <a:rPr lang="en-US" dirty="0" smtClean="0"/>
              <a:t>Best for dynamic applications</a:t>
            </a:r>
          </a:p>
          <a:p>
            <a:pPr lvl="1"/>
            <a:r>
              <a:rPr lang="en-US" dirty="0" smtClean="0"/>
              <a:t>Ecommerce applications</a:t>
            </a:r>
          </a:p>
          <a:p>
            <a:pPr lvl="1"/>
            <a:r>
              <a:rPr lang="en-US" dirty="0" smtClean="0"/>
              <a:t>Order Entry applications</a:t>
            </a:r>
          </a:p>
          <a:p>
            <a:pPr lvl="1"/>
            <a:r>
              <a:rPr lang="en-US" dirty="0" smtClean="0"/>
              <a:t>Transaction-oriented applications</a:t>
            </a:r>
          </a:p>
          <a:p>
            <a:r>
              <a:rPr lang="en-US" dirty="0" smtClean="0"/>
              <a:t>Anything where data is produced and events are triggered</a:t>
            </a:r>
          </a:p>
          <a:p>
            <a:endParaRPr lang="en-US" dirty="0"/>
          </a:p>
          <a:p>
            <a:r>
              <a:rPr lang="en-US" dirty="0" smtClean="0"/>
              <a:t>Might not be so great for applications meant to basically show a static data set all the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Ways to cluster RFT scripts</a:t>
            </a:r>
            <a:endParaRPr lang="en-US" dirty="0"/>
          </a:p>
        </p:txBody>
      </p:sp>
      <p:sp>
        <p:nvSpPr>
          <p:cNvPr id="3" name="Content Placeholder 2"/>
          <p:cNvSpPr>
            <a:spLocks noGrp="1"/>
          </p:cNvSpPr>
          <p:nvPr>
            <p:ph idx="1"/>
          </p:nvPr>
        </p:nvSpPr>
        <p:spPr>
          <a:xfrm>
            <a:off x="125413" y="1619250"/>
            <a:ext cx="8780462" cy="2723823"/>
          </a:xfrm>
        </p:spPr>
        <p:txBody>
          <a:bodyPr/>
          <a:lstStyle/>
          <a:p>
            <a:r>
              <a:rPr lang="en-US" dirty="0" smtClean="0"/>
              <a:t>Hazelcast </a:t>
            </a:r>
          </a:p>
          <a:p>
            <a:r>
              <a:rPr lang="en-US" dirty="0" smtClean="0"/>
              <a:t>Database</a:t>
            </a:r>
          </a:p>
          <a:p>
            <a:r>
              <a:rPr lang="en-US" dirty="0" smtClean="0"/>
              <a:t>Shared File Storage (shared folder, FTP, etc)</a:t>
            </a:r>
          </a:p>
          <a:p>
            <a:r>
              <a:rPr lang="en-US" dirty="0" smtClean="0"/>
              <a:t>SVN</a:t>
            </a:r>
          </a:p>
          <a:p>
            <a:r>
              <a:rPr lang="en-US" dirty="0" smtClean="0"/>
              <a:t>Email Mailboxes</a:t>
            </a:r>
          </a:p>
          <a:p>
            <a:r>
              <a:rPr lang="en-US" dirty="0" smtClean="0"/>
              <a:t>Others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Overview</a:t>
            </a:r>
            <a:endParaRPr lang="en-US" dirty="0"/>
          </a:p>
        </p:txBody>
      </p:sp>
      <p:sp>
        <p:nvSpPr>
          <p:cNvPr id="3" name="Content Placeholder 2"/>
          <p:cNvSpPr>
            <a:spLocks noGrp="1"/>
          </p:cNvSpPr>
          <p:nvPr>
            <p:ph idx="1"/>
          </p:nvPr>
        </p:nvSpPr>
        <p:spPr>
          <a:xfrm>
            <a:off x="125413" y="1619250"/>
            <a:ext cx="8780462" cy="3162404"/>
          </a:xfrm>
        </p:spPr>
        <p:txBody>
          <a:bodyPr/>
          <a:lstStyle/>
          <a:p>
            <a:r>
              <a:rPr lang="en-US" dirty="0" smtClean="0">
                <a:hlinkClick r:id="rId3"/>
              </a:rPr>
              <a:t>www.hazelcast.com</a:t>
            </a:r>
            <a:r>
              <a:rPr lang="en-US" dirty="0" smtClean="0"/>
              <a:t> / </a:t>
            </a:r>
            <a:r>
              <a:rPr lang="en-US" dirty="0" smtClean="0">
                <a:hlinkClick r:id="rId4"/>
              </a:rPr>
              <a:t>hazelcast.googlecode.com</a:t>
            </a:r>
            <a:r>
              <a:rPr lang="en-US" dirty="0" smtClean="0"/>
              <a:t> </a:t>
            </a:r>
          </a:p>
          <a:p>
            <a:r>
              <a:rPr lang="en-US" dirty="0" smtClean="0"/>
              <a:t>Open source (Apache 2.0 License) </a:t>
            </a:r>
          </a:p>
          <a:p>
            <a:r>
              <a:rPr lang="en-US" dirty="0" smtClean="0"/>
              <a:t>Pure Java decentralized solution…just add the JAR to your </a:t>
            </a:r>
            <a:r>
              <a:rPr lang="en-US" dirty="0" err="1" smtClean="0"/>
              <a:t>classpath</a:t>
            </a:r>
            <a:r>
              <a:rPr lang="en-US" dirty="0" smtClean="0"/>
              <a:t>. No server needed.</a:t>
            </a:r>
          </a:p>
          <a:p>
            <a:r>
              <a:rPr lang="en-US" dirty="0" smtClean="0"/>
              <a:t>Similar to products like Terracotta, </a:t>
            </a:r>
            <a:r>
              <a:rPr lang="en-US" dirty="0" err="1" smtClean="0"/>
              <a:t>ehcache</a:t>
            </a:r>
            <a:r>
              <a:rPr lang="en-US" dirty="0" smtClean="0"/>
              <a:t>, and </a:t>
            </a:r>
            <a:r>
              <a:rPr lang="en-US" dirty="0" err="1" smtClean="0"/>
              <a:t>Gridgain</a:t>
            </a:r>
            <a:r>
              <a:rPr lang="en-US" dirty="0" smtClean="0"/>
              <a:t> but we thought it seemed easier to use</a:t>
            </a:r>
          </a:p>
          <a:p>
            <a:r>
              <a:rPr lang="en-US" dirty="0" smtClean="0"/>
              <a:t>All data is duplicated on at least two machines for redundancy</a:t>
            </a:r>
          </a:p>
          <a:p>
            <a:r>
              <a:rPr lang="en-US" dirty="0" smtClean="0"/>
              <a:t>RFT scripts on the same LAN can automatically find each other as long as they know the Hazelcast group name and password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Hazelcast Overview</a:t>
            </a:r>
            <a:endParaRPr lang="en-US" dirty="0"/>
          </a:p>
        </p:txBody>
      </p:sp>
      <p:sp>
        <p:nvSpPr>
          <p:cNvPr id="3" name="Content Placeholder 2"/>
          <p:cNvSpPr>
            <a:spLocks noGrp="1"/>
          </p:cNvSpPr>
          <p:nvPr>
            <p:ph idx="1"/>
          </p:nvPr>
        </p:nvSpPr>
        <p:spPr/>
        <p:txBody>
          <a:bodyPr/>
          <a:lstStyle/>
          <a:p>
            <a:r>
              <a:rPr lang="en-US" dirty="0" smtClean="0"/>
              <a:t>A Hazelcast cloud is made up of a group of Hazelcast-aware scripts (or Java apps)</a:t>
            </a:r>
          </a:p>
          <a:p>
            <a:pPr lvl="1"/>
            <a:r>
              <a:rPr lang="en-US" dirty="0" smtClean="0"/>
              <a:t>3 types of </a:t>
            </a:r>
            <a:r>
              <a:rPr lang="en-US" dirty="0" err="1" smtClean="0"/>
              <a:t>Hazelcast</a:t>
            </a:r>
            <a:r>
              <a:rPr lang="en-US" dirty="0" smtClean="0"/>
              <a:t>-enabled apps</a:t>
            </a:r>
          </a:p>
          <a:p>
            <a:pPr lvl="2"/>
            <a:r>
              <a:rPr lang="en-US" dirty="0" smtClean="0"/>
              <a:t>Instance</a:t>
            </a:r>
          </a:p>
          <a:p>
            <a:pPr lvl="2"/>
            <a:r>
              <a:rPr lang="en-US" dirty="0" err="1" smtClean="0"/>
              <a:t>Superclient</a:t>
            </a:r>
            <a:r>
              <a:rPr lang="en-US" dirty="0" smtClean="0"/>
              <a:t> </a:t>
            </a:r>
          </a:p>
          <a:p>
            <a:pPr lvl="2"/>
            <a:r>
              <a:rPr lang="en-US" dirty="0" smtClean="0"/>
              <a:t>Client</a:t>
            </a:r>
          </a:p>
          <a:p>
            <a:r>
              <a:rPr lang="en-US" dirty="0" smtClean="0"/>
              <a:t>Instance</a:t>
            </a:r>
          </a:p>
          <a:p>
            <a:pPr lvl="1"/>
            <a:r>
              <a:rPr lang="en-US" dirty="0" smtClean="0"/>
              <a:t> A full member of a cloud. Holds part of the cloud’s data.</a:t>
            </a:r>
          </a:p>
          <a:p>
            <a:r>
              <a:rPr lang="en-US" dirty="0" err="1" smtClean="0"/>
              <a:t>Superclient</a:t>
            </a:r>
            <a:endParaRPr lang="en-US" dirty="0" smtClean="0"/>
          </a:p>
          <a:p>
            <a:pPr lvl="1"/>
            <a:r>
              <a:rPr lang="en-US" dirty="0" smtClean="0"/>
              <a:t>A member of the cloud that does not store the cloud’s data.</a:t>
            </a:r>
          </a:p>
          <a:p>
            <a:r>
              <a:rPr lang="en-US" dirty="0" smtClean="0"/>
              <a:t>Client</a:t>
            </a:r>
          </a:p>
          <a:p>
            <a:pPr lvl="1"/>
            <a:r>
              <a:rPr lang="en-US" dirty="0" smtClean="0"/>
              <a:t>A Hazelcast aware app that connects to a single Instance like it was a server.</a:t>
            </a:r>
          </a:p>
          <a:p>
            <a:pPr lvl="1"/>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smtClean="0">
            <a:ln>
              <a:noFill/>
            </a:ln>
            <a:solidFill>
              <a:srgbClr val="000000"/>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3501</Words>
  <Application>Microsoft Office PowerPoint</Application>
  <PresentationFormat>On-screen Show (4:3)</PresentationFormat>
  <Paragraphs>417</Paragraphs>
  <Slides>35</Slides>
  <Notes>35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Default Design</vt:lpstr>
      <vt:lpstr>RFT Testing Clouds</vt:lpstr>
      <vt:lpstr>Agenda</vt:lpstr>
      <vt:lpstr>What do we mean by “testing clouds”?</vt:lpstr>
      <vt:lpstr>Stability Improvements</vt:lpstr>
      <vt:lpstr>Speed Improvements</vt:lpstr>
      <vt:lpstr>When is it appropriate to cluster RFT scripts?</vt:lpstr>
      <vt:lpstr>Ways to cluster RFT scripts</vt:lpstr>
      <vt:lpstr>Hazelcast Overview</vt:lpstr>
      <vt:lpstr>Hazelcast Overview</vt:lpstr>
      <vt:lpstr>Typical Hazelcast Cluster Design</vt:lpstr>
      <vt:lpstr>Hazelcast Overview Continued</vt:lpstr>
      <vt:lpstr>Hazelcast Advantages</vt:lpstr>
      <vt:lpstr>Hazelcast Advantages Continued</vt:lpstr>
      <vt:lpstr>Hazelcast Disadvantages </vt:lpstr>
      <vt:lpstr>Database as a script communication tool</vt:lpstr>
      <vt:lpstr>Database Advantages</vt:lpstr>
      <vt:lpstr>Database Disadvantages</vt:lpstr>
      <vt:lpstr>Shared File Storage (shared folder, FTP, etc)</vt:lpstr>
      <vt:lpstr>Subversion</vt:lpstr>
      <vt:lpstr>Subversion Advantages</vt:lpstr>
      <vt:lpstr>Subversion Disadvantages</vt:lpstr>
      <vt:lpstr>Email Mailbox</vt:lpstr>
      <vt:lpstr>Scenario 1 – Rate Limited Resources</vt:lpstr>
      <vt:lpstr>Scenario 1 – Rate Limited Resources – Solution</vt:lpstr>
      <vt:lpstr>Scenario 2 – Password Requirements</vt:lpstr>
      <vt:lpstr>Scenario 2 – Password Requirements - Solution</vt:lpstr>
      <vt:lpstr>Scenario 3 – Queue Counts</vt:lpstr>
      <vt:lpstr>Scenario 3 – Queue Counts – Solution</vt:lpstr>
      <vt:lpstr>Scenario 4 – Redundant Steps</vt:lpstr>
      <vt:lpstr>Scenario 4 – Redundant Steps - Solution</vt:lpstr>
      <vt:lpstr>Slide 31</vt:lpstr>
      <vt:lpstr>Slide 32</vt:lpstr>
      <vt:lpstr>Slide 33</vt:lpstr>
      <vt:lpstr>Daily iPod Touch giveaway</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Innovate 2010 Session Track Template</dc:title>
  <dc:creator>Michael Freeman</dc:creator>
  <cp:lastModifiedBy>Dennis Schultz</cp:lastModifiedBy>
  <cp:revision>75</cp:revision>
  <dcterms:modified xsi:type="dcterms:W3CDTF">2011-05-27T13:49:51Z</dcterms:modified>
</cp:coreProperties>
</file>