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0" r:id="rId2"/>
    <p:sldId id="281" r:id="rId3"/>
    <p:sldId id="282" r:id="rId4"/>
    <p:sldId id="296" r:id="rId5"/>
    <p:sldId id="297" r:id="rId6"/>
    <p:sldId id="298" r:id="rId7"/>
    <p:sldId id="299" r:id="rId8"/>
    <p:sldId id="300" r:id="rId9"/>
    <p:sldId id="301" r:id="rId10"/>
    <p:sldId id="317" r:id="rId11"/>
    <p:sldId id="303" r:id="rId12"/>
    <p:sldId id="302" r:id="rId13"/>
    <p:sldId id="283" r:id="rId14"/>
    <p:sldId id="305" r:id="rId15"/>
    <p:sldId id="310" r:id="rId16"/>
    <p:sldId id="311" r:id="rId17"/>
    <p:sldId id="304" r:id="rId18"/>
    <p:sldId id="306" r:id="rId19"/>
    <p:sldId id="308" r:id="rId20"/>
    <p:sldId id="327" r:id="rId21"/>
    <p:sldId id="324" r:id="rId22"/>
    <p:sldId id="325" r:id="rId23"/>
    <p:sldId id="307" r:id="rId24"/>
    <p:sldId id="312" r:id="rId25"/>
    <p:sldId id="313" r:id="rId26"/>
    <p:sldId id="314" r:id="rId27"/>
    <p:sldId id="315" r:id="rId28"/>
    <p:sldId id="318" r:id="rId29"/>
    <p:sldId id="319" r:id="rId30"/>
    <p:sldId id="320" r:id="rId31"/>
    <p:sldId id="321" r:id="rId32"/>
    <p:sldId id="316" r:id="rId33"/>
    <p:sldId id="323" r:id="rId34"/>
    <p:sldId id="326" r:id="rId35"/>
    <p:sldId id="295" r:id="rId36"/>
    <p:sldId id="32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2E6"/>
    <a:srgbClr val="1C3649"/>
    <a:srgbClr val="1C0447"/>
    <a:srgbClr val="E4E1E1"/>
    <a:srgbClr val="1CE1E1"/>
    <a:srgbClr val="E6E1E1"/>
    <a:srgbClr val="EBE6E6"/>
    <a:srgbClr val="E6E6E6"/>
    <a:srgbClr val="1D3747"/>
    <a:srgbClr val="F1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9" autoAdjust="0"/>
    <p:restoredTop sz="94674" autoAdjust="0"/>
  </p:normalViewPr>
  <p:slideViewPr>
    <p:cSldViewPr snapToGrid="0">
      <p:cViewPr varScale="1">
        <p:scale>
          <a:sx n="100" d="100"/>
          <a:sy n="100" d="100"/>
        </p:scale>
        <p:origin x="184" y="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2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624D-466C-2042-8A0A-5AA56DE2DC64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EB12-1E7D-7842-B661-53C9BBB777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D7BC-41EB-DC45-939C-558E874D2743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C4E9-9815-2C4B-8773-F08204D37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2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3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4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9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095999" y="0"/>
            <a:ext cx="4549261" cy="6858000"/>
          </a:xfrm>
          <a:prstGeom prst="rect">
            <a:avLst/>
          </a:prstGeom>
          <a:solidFill>
            <a:srgbClr val="1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8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655121" y="0"/>
            <a:ext cx="1536879" cy="6858000"/>
          </a:xfrm>
          <a:prstGeom prst="rect">
            <a:avLst/>
          </a:prstGeom>
          <a:solidFill>
            <a:srgbClr val="E4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1" y="396885"/>
            <a:ext cx="5152880" cy="521222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2952333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Presenter Title Line 1</a:t>
            </a:r>
            <a:br>
              <a:rPr lang="en-US" dirty="0" smtClean="0"/>
            </a:br>
            <a:r>
              <a:rPr lang="en-US" dirty="0" smtClean="0"/>
              <a:t>Presenter Title Line 2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0021" y="4041545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Sub-title can go here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Sub-title extra line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81" y="6240077"/>
            <a:ext cx="675559" cy="27385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354395" y="290370"/>
            <a:ext cx="2722806" cy="51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InterConnect</a:t>
            </a:r>
            <a:endParaRPr lang="en-US" sz="3000" baseline="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Subtitle 2"/>
          <p:cNvSpPr txBox="1">
            <a:spLocks/>
          </p:cNvSpPr>
          <p:nvPr userDrawn="1"/>
        </p:nvSpPr>
        <p:spPr>
          <a:xfrm>
            <a:off x="6354395" y="708239"/>
            <a:ext cx="2722806" cy="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kern="1200" spc="-30" dirty="0" smtClean="0">
                <a:solidFill>
                  <a:schemeClr val="bg1"/>
                </a:solidFill>
                <a:latin typeface="Arial" charset="0"/>
              </a:rPr>
              <a:t>2017</a:t>
            </a:r>
            <a:endParaRPr lang="en-US" sz="3000" kern="1200" spc="-30" baseline="0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4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391928" y="1227803"/>
            <a:ext cx="11406985" cy="5243860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Click icon and choose templates to insert bar chart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Don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6468954" y="345125"/>
            <a:ext cx="5318234" cy="612653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Click icon and choose templates to insert donut chart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22935"/>
            <a:ext cx="3282253" cy="5013220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Copy goes here lorem ipsum </a:t>
            </a:r>
            <a:r>
              <a:rPr lang="en-US" dirty="0" err="1" smtClean="0"/>
              <a:t>dolar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lorem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convallis lacus </a:t>
            </a:r>
            <a:r>
              <a:rPr lang="en-US" dirty="0" err="1" smtClean="0"/>
              <a:t>sodales</a:t>
            </a:r>
            <a:r>
              <a:rPr lang="en-US" dirty="0" smtClean="0"/>
              <a:t> in.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8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655121" y="0"/>
            <a:ext cx="1536879" cy="6858000"/>
          </a:xfrm>
          <a:prstGeom prst="rect">
            <a:avLst/>
          </a:prstGeom>
          <a:solidFill>
            <a:srgbClr val="E4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5999" y="0"/>
            <a:ext cx="4549261" cy="6858000"/>
          </a:xfrm>
          <a:prstGeom prst="rect">
            <a:avLst/>
          </a:prstGeom>
          <a:solidFill>
            <a:srgbClr val="1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1" y="396885"/>
            <a:ext cx="5152880" cy="521222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81" y="6240077"/>
            <a:ext cx="675559" cy="27385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354395" y="290370"/>
            <a:ext cx="2722806" cy="51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InterConnect</a:t>
            </a:r>
            <a:endParaRPr lang="en-US" sz="3000" baseline="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Subtitle 2"/>
          <p:cNvSpPr txBox="1">
            <a:spLocks/>
          </p:cNvSpPr>
          <p:nvPr userDrawn="1"/>
        </p:nvSpPr>
        <p:spPr>
          <a:xfrm>
            <a:off x="6354395" y="708239"/>
            <a:ext cx="2722806" cy="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kern="1200" spc="-30" dirty="0" smtClean="0">
                <a:solidFill>
                  <a:schemeClr val="bg1"/>
                </a:solidFill>
                <a:latin typeface="Arial" charset="0"/>
              </a:rPr>
              <a:t>2017</a:t>
            </a:r>
            <a:endParaRPr lang="en-US" sz="3000" kern="1200" spc="-30" baseline="0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9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7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96885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Chapter Divider 1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918107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Subhead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26071" y="345126"/>
            <a:ext cx="0" cy="6193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1070" y="345126"/>
            <a:ext cx="0" cy="6167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8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9236"/>
            <a:ext cx="5825978" cy="5694064"/>
          </a:xfrm>
        </p:spPr>
        <p:txBody>
          <a:bodyPr>
            <a:noAutofit/>
          </a:bodyPr>
          <a:lstStyle>
            <a:lvl1pPr marL="0" indent="0" fontAlgn="t">
              <a:lnSpc>
                <a:spcPts val="6000"/>
              </a:lnSpc>
              <a:spcBef>
                <a:spcPts val="1500"/>
              </a:spcBef>
              <a:buFontTx/>
              <a:buNone/>
              <a:defRPr sz="5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5000" baseline="0" dirty="0" smtClean="0">
                <a:latin typeface="Arial" charset="0"/>
              </a:rPr>
              <a:t>Big type headline</a:t>
            </a:r>
            <a:br>
              <a:rPr lang="en-US" sz="5000" baseline="0" dirty="0" smtClean="0">
                <a:latin typeface="Arial" charset="0"/>
              </a:rPr>
            </a:br>
            <a:r>
              <a:rPr lang="en-US" sz="5000" baseline="0" dirty="0" smtClean="0">
                <a:latin typeface="Arial" charset="0"/>
              </a:rPr>
              <a:t>or quote goes here</a:t>
            </a:r>
            <a:endParaRPr lang="en-US" sz="5000" baseline="0" dirty="0">
              <a:latin typeface="Arial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Copy goes here lorem ipsum </a:t>
            </a:r>
            <a:r>
              <a:rPr lang="en-US" dirty="0" err="1" smtClean="0"/>
              <a:t>dolar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lorem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convallis lacus </a:t>
            </a:r>
            <a:r>
              <a:rPr lang="en-US" dirty="0" err="1" smtClean="0"/>
              <a:t>sodales</a:t>
            </a:r>
            <a:r>
              <a:rPr lang="en-US" dirty="0" smtClean="0"/>
              <a:t> in.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non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52491" y="397378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52491" y="3749323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One line headline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3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93854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Two line headline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535865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4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0870" y="0"/>
            <a:ext cx="12202870" cy="685800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 font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2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1928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ts val="2700"/>
              </a:lnSpc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Caption for image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91928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512775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12775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ts val="2700"/>
              </a:lnSpc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Caption for image goes here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Copy goes here lorem ipsum </a:t>
            </a:r>
            <a:r>
              <a:rPr lang="en-US" dirty="0" err="1" smtClean="0"/>
              <a:t>dolar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lorem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convallis lacus </a:t>
            </a:r>
            <a:r>
              <a:rPr lang="en-US" dirty="0" err="1" smtClean="0"/>
              <a:t>sodales</a:t>
            </a:r>
            <a:r>
              <a:rPr lang="en-US" dirty="0" smtClean="0"/>
              <a:t> in.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90834" y="0"/>
            <a:ext cx="6091306" cy="6858000"/>
          </a:xfrm>
          <a:solidFill>
            <a:srgbClr val="F1EDED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n>
                  <a:noFill/>
                </a:ln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46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44685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1897-AAF5-9F48-8CFE-C7A0C3E8F556}" type="datetime1">
              <a:rPr lang="en-US" smtClean="0"/>
              <a:t>3/12/17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6" r:id="rId4"/>
    <p:sldLayoutId id="2147483677" r:id="rId5"/>
    <p:sldLayoutId id="2147483676" r:id="rId6"/>
    <p:sldLayoutId id="2147483667" r:id="rId7"/>
    <p:sldLayoutId id="2147483668" r:id="rId8"/>
    <p:sldLayoutId id="2147483673" r:id="rId9"/>
    <p:sldLayoutId id="2147483671" r:id="rId10"/>
    <p:sldLayoutId id="2147483672" r:id="rId11"/>
    <p:sldLayoutId id="214748367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rgbClr val="5498E4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500" kern="1200" baseline="0">
          <a:solidFill>
            <a:srgbClr val="32323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freeman@bkfs.com" TargetMode="External"/><Relationship Id="rId4" Type="http://schemas.openxmlformats.org/officeDocument/2006/relationships/hyperlink" Target="mailto:andy.detandt@bkf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lfreema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jazz.net/wiki/bin/view/Main/RQMTestAutomationAdapterAPI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github.com/mlfreeman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1" y="396884"/>
            <a:ext cx="5152880" cy="937393"/>
          </a:xfrm>
        </p:spPr>
        <p:txBody>
          <a:bodyPr/>
          <a:lstStyle/>
          <a:p>
            <a:r>
              <a:rPr lang="en-US" dirty="0" smtClean="0"/>
              <a:t>HDT-4470: Automating Automation, Cheaply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0021" y="3707027"/>
            <a:ext cx="5152880" cy="1633767"/>
          </a:xfrm>
        </p:spPr>
        <p:txBody>
          <a:bodyPr/>
          <a:lstStyle/>
          <a:p>
            <a:r>
              <a:rPr lang="en-US" sz="1600" dirty="0" smtClean="0"/>
              <a:t>Michael Freeman, Sr. Applications Development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mlfreeman@gmail.com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michael.freeman@bkfs.com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Andrew Detandt, Systems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andy.detandt@bkfs.com</a:t>
            </a:r>
            <a:r>
              <a:rPr lang="en-US" sz="16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on it in 2011/2012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 one of our current tools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goal: </a:t>
            </a:r>
            <a:br>
              <a:rPr lang="en-US" dirty="0" smtClean="0"/>
            </a:br>
            <a:r>
              <a:rPr lang="en-US" dirty="0" smtClean="0"/>
              <a:t>	Automate script execution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Perl scripts were limited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Required manual load balancing of scripts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Required coordination among team members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6" b="40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06" b="40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99937" cy="4248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looked at RQM automation support but it was limited too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Can't share lab machine across multiple RQM projects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Have to manually connect to said machine and point it to other project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we started, Test Automation Cells didn't exist in RQM yet. </a:t>
            </a:r>
            <a:endParaRPr lang="en-US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had to explicitly specify exactly which machine to send scripts to.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0021" y="387902"/>
            <a:ext cx="11299937" cy="521222"/>
          </a:xfrm>
        </p:spPr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Multi-tier system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UI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API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Backend Service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Agents on every VM and physical machine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Eclipse plugin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XMPP as a service bus of sorts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32" y="397377"/>
            <a:ext cx="5923252" cy="445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4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execution requests can be submitted at the same time.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Even for different Windows/IE versions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 monitors lab and finds open spaces to run scripts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Turns on/off Windows VMs based on demand.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Common execution scenarios (e.g. regression for product X) can be saved for quick re-use.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6" b="40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06" b="40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411905" cy="4248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E-mail notifications when work requests finish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API allows tools such as </a:t>
            </a:r>
            <a:r>
              <a:rPr lang="en-US" dirty="0" err="1" smtClean="0"/>
              <a:t>UrbanCode</a:t>
            </a:r>
            <a:r>
              <a:rPr lang="en-US" dirty="0" smtClean="0"/>
              <a:t> Deploy to automatically request work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(e.g. Run smoke test automatically after build is deployed)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9" y="3042819"/>
            <a:ext cx="10640397" cy="30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411905" cy="4184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Overall, everyone gets their work done faster.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 – Overall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756111"/>
              </p:ext>
            </p:extLst>
          </p:nvPr>
        </p:nvGraphicFramePr>
        <p:xfrm>
          <a:off x="744894" y="1625082"/>
          <a:ext cx="8444930" cy="2865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573"/>
                <a:gridCol w="1010285"/>
                <a:gridCol w="2105025"/>
                <a:gridCol w="2914650"/>
                <a:gridCol w="1668397"/>
              </a:tblGrid>
              <a:tr h="41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Type of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Execution Times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Time Saved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Last release w/out </a:t>
                      </a:r>
                      <a:r>
                        <a:rPr lang="en-US" sz="1400" b="1" u="none" strike="noStrike" dirty="0">
                          <a:effectLst/>
                        </a:rPr>
                        <a:t>lab </a:t>
                      </a:r>
                      <a:r>
                        <a:rPr lang="en-US" sz="1400" b="1" u="none" strike="noStrike" dirty="0" smtClean="0">
                          <a:effectLst/>
                        </a:rPr>
                        <a:t>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First release with </a:t>
                      </a:r>
                      <a:r>
                        <a:rPr lang="en-US" sz="1400" b="1" u="none" strike="noStrike" dirty="0">
                          <a:effectLst/>
                        </a:rPr>
                        <a:t>lab </a:t>
                      </a:r>
                      <a:r>
                        <a:rPr lang="en-US" sz="1400" b="1" u="none" strike="noStrike" dirty="0" smtClean="0">
                          <a:effectLst/>
                        </a:rPr>
                        <a:t>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Smoke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36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 min 46 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6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Regression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 hours, 48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 hours, 13 minutes and 15 seconds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Smoke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 minutes and 18 seconds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Regression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 hours, 41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u="none" strike="noStrike" dirty="0">
                          <a:effectLst/>
                        </a:rPr>
                        <a:t>1 hrs 19 min 2 sec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 hour, 22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89108" y="4511743"/>
            <a:ext cx="10732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importantly, </a:t>
            </a:r>
            <a:r>
              <a:rPr lang="en-US" sz="2400" b="1" u="sng" dirty="0"/>
              <a:t>automation scripts can be run and reviewed by other teams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407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411905" cy="4248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Our home-made logging </a:t>
            </a:r>
            <a:r>
              <a:rPr lang="en-US" dirty="0"/>
              <a:t>API in our framework writes to both RFT standard API and to </a:t>
            </a:r>
            <a:r>
              <a:rPr lang="en-US" dirty="0" smtClean="0"/>
              <a:t>a central </a:t>
            </a:r>
            <a:r>
              <a:rPr lang="en-US" dirty="0"/>
              <a:t>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Logging </a:t>
            </a:r>
            <a:r>
              <a:rPr lang="en-US" dirty="0"/>
              <a:t>DB currently holds 2+ years of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850,000 script runs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45-50 million log entries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1 TB+ of distinct files (screenshots, </a:t>
            </a:r>
            <a:r>
              <a:rPr lang="en-US" dirty="0" err="1"/>
              <a:t>etc</a:t>
            </a:r>
            <a:r>
              <a:rPr lang="en-US" dirty="0"/>
              <a:t>) based on SHA-512 </a:t>
            </a:r>
            <a:r>
              <a:rPr lang="en-US" dirty="0" smtClean="0"/>
              <a:t>checksum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Script </a:t>
            </a:r>
            <a:r>
              <a:rPr lang="en-US" dirty="0"/>
              <a:t>writers are not allowed to concern themselves with how it looks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"Just the </a:t>
            </a:r>
            <a:r>
              <a:rPr lang="en-US" dirty="0" smtClean="0"/>
              <a:t>facts"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0021" y="387902"/>
            <a:ext cx="7026517" cy="521222"/>
          </a:xfrm>
        </p:spPr>
        <p:txBody>
          <a:bodyPr/>
          <a:lstStyle/>
          <a:p>
            <a:r>
              <a:rPr lang="en-US" dirty="0" smtClean="0"/>
              <a:t>Lab Manager – Logging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2014: Another automation team was merged into 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Previous QA groups working with them were used to the out of the box RQM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wanted to keep as much of that as we could and still fit it in to our system.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41875" y="3582955"/>
            <a:ext cx="5983668" cy="51318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I wrote a bridge to connect the two.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4237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057864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Powered by OSLC4J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Based on guide on jazz.net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jazz.net/wiki/bin/view/Main/RQMTestAutomationAdapterAPI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RQM Bridge can dispatch work from multiple RQM projects to one Lab Manager and intelligently track everything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98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Bridged the two service APIs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Takes requests from RQM.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Translates them to Lab Manager requests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Monitors progress in Lab Manager, updating RQM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Gets final log from Lab Manager Logging DB.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Sends result and log back to RQM as RQM-friendly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Requires us to use our own logging overlay framework in scripts.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Could not make it work anywhere near as well with RFT's default logging</a:t>
            </a:r>
            <a:r>
              <a:rPr lang="en-US" dirty="0"/>
              <a:t> </a:t>
            </a:r>
            <a:r>
              <a:rPr lang="en-US" dirty="0" smtClean="0"/>
              <a:t>API / pipeline.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9129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Who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Lessons Learned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2277" y="1126468"/>
            <a:ext cx="2527443" cy="13253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Lab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2276" y="2688996"/>
            <a:ext cx="2527444" cy="13253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Lab Manager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6088" y="4333618"/>
            <a:ext cx="2527444" cy="13253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Lab Manager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390863" y="5134795"/>
            <a:ext cx="2527443" cy="857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RQM Project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390863" y="2968091"/>
            <a:ext cx="2527443" cy="10462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RQM Project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390863" y="1665880"/>
            <a:ext cx="2527443" cy="10628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RQM Project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6916" y="2688995"/>
            <a:ext cx="2126751" cy="1325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RQM Bridge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6" idx="1"/>
          </p:cNvCxnSpPr>
          <p:nvPr/>
        </p:nvCxnSpPr>
        <p:spPr>
          <a:xfrm>
            <a:off x="2789720" y="1789152"/>
            <a:ext cx="2237196" cy="1562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6" idx="1"/>
          </p:cNvCxnSpPr>
          <p:nvPr/>
        </p:nvCxnSpPr>
        <p:spPr>
          <a:xfrm flipV="1">
            <a:off x="2789720" y="3351679"/>
            <a:ext cx="22371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6" idx="1"/>
          </p:cNvCxnSpPr>
          <p:nvPr/>
        </p:nvCxnSpPr>
        <p:spPr>
          <a:xfrm flipV="1">
            <a:off x="2783532" y="3351679"/>
            <a:ext cx="2243384" cy="1644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5" idx="1"/>
          </p:cNvCxnSpPr>
          <p:nvPr/>
        </p:nvCxnSpPr>
        <p:spPr>
          <a:xfrm flipV="1">
            <a:off x="7153667" y="2197283"/>
            <a:ext cx="2237196" cy="1154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4" idx="1"/>
          </p:cNvCxnSpPr>
          <p:nvPr/>
        </p:nvCxnSpPr>
        <p:spPr>
          <a:xfrm>
            <a:off x="7153667" y="3351679"/>
            <a:ext cx="2237196" cy="139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3" idx="1"/>
          </p:cNvCxnSpPr>
          <p:nvPr/>
        </p:nvCxnSpPr>
        <p:spPr>
          <a:xfrm>
            <a:off x="7153667" y="3351679"/>
            <a:ext cx="2237196" cy="2211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0022" y="387902"/>
            <a:ext cx="5027020" cy="521222"/>
          </a:xfrm>
        </p:spPr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220200" y="711200"/>
            <a:ext cx="2870200" cy="35554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20200" y="4483613"/>
            <a:ext cx="2870200" cy="171398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9525000" y="909124"/>
            <a:ext cx="2202522" cy="50444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9664700" y="909124"/>
            <a:ext cx="1397000" cy="117367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9352906" y="890436"/>
            <a:ext cx="2565400" cy="43872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 smtClean="0"/>
              <a:t>RQM Server</a:t>
            </a:r>
            <a:endParaRPr lang="en-US" sz="24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1239500" y="1079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9390863" y="4506076"/>
            <a:ext cx="2336659" cy="42327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 smtClean="0"/>
              <a:t>RQM Server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8461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9" y="909124"/>
            <a:ext cx="9412977" cy="54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9" y="882538"/>
            <a:ext cx="8885303" cy="56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 Test Automation Script Types don't allow you to have variable arguments from instance to instance.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Our scripts don't always take the exact same number of parameters.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We have pre-defined "run configurations" in Lab Manager.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one of our custom test automation script instances just points to one of those.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"run configuration" is a combination of the script and a specific set of </a:t>
            </a:r>
            <a:r>
              <a:rPr lang="en-US" dirty="0" err="1" smtClean="0"/>
              <a:t>args</a:t>
            </a:r>
            <a:r>
              <a:rPr lang="en-US" dirty="0" smtClean="0"/>
              <a:t> for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bridge had to be ready for connections to RQM being dropped a 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 returned to RQM must be simple HTML but you can include screenshots.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RQM does *not* de-duplicate file attachments (e.g. screenshots)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An infinite loop accidentally filled up one of our RQM servers until I made the bridge do de-duplication on its end.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 - Surprises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50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Second major tool we created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life as part of Lab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Pulled it out into a separate tool so we could offer a copy to another group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use it to manage their dev environment VMs.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 shares/reuses the Linux agent from Lab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Provides a web front end for lower-level tasks that used to be restricted to trained team members running Perl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89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Offers "infrastructure as a service" type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Start/stop VMs individually or in bulk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Monitor </a:t>
            </a:r>
            <a:r>
              <a:rPr lang="en-US" dirty="0"/>
              <a:t>lab health (physical machine status, free space,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2" y="3522101"/>
            <a:ext cx="11533202" cy="27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Create/delete VMs on demand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Individually or in </a:t>
            </a:r>
            <a:r>
              <a:rPr lang="en-US" dirty="0" smtClean="0"/>
              <a:t>bulk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0" y="2111564"/>
            <a:ext cx="9547992" cy="43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 </a:t>
            </a:r>
            <a:r>
              <a:rPr lang="en-US" dirty="0" smtClean="0"/>
              <a:t>lab images (virtual disks)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Track/store multiple revisions of the same image, for easy deployment and rollback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4" y="2461931"/>
            <a:ext cx="7343191" cy="38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 personally have been using it since 2007.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ability to treat RFT's </a:t>
            </a:r>
            <a:r>
              <a:rPr lang="en-US" dirty="0" err="1" smtClean="0"/>
              <a:t>testMain</a:t>
            </a:r>
            <a:r>
              <a:rPr lang="en-US" dirty="0" smtClean="0"/>
              <a:t>() as if it were basically a regular Java main() function made a lot of what we do possible.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automation tools aren't so easy to drive programmatically.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works well enough for our lab now.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90% of our applications under test are web apps.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technologies: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.NET full applications: 2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3270 terminal apps: 1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applets: 1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Silverlight applications: 1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Delphi 2010 applications: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Rational Functional Tester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0216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Had to build a framework that worked inside it but could bypass it for some cases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Apps that needed to use MS </a:t>
            </a:r>
            <a:r>
              <a:rPr lang="en-US" dirty="0" err="1" smtClean="0"/>
              <a:t>UIAutomation</a:t>
            </a:r>
            <a:r>
              <a:rPr lang="en-US" dirty="0" smtClean="0"/>
              <a:t> underneath for testing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Silverlight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Delphi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Eventually, MS Edge</a:t>
            </a:r>
            <a:endParaRPr lang="en-US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IBM said it will not be supported by RFT, just Rational Test Workbench </a:t>
            </a:r>
            <a:r>
              <a:rPr lang="en-US" dirty="0" err="1" smtClean="0"/>
              <a:t>WebUI</a:t>
            </a:r>
            <a:endParaRPr lang="en-US" dirty="0" smtClean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RTW </a:t>
            </a:r>
            <a:r>
              <a:rPr lang="en-US" dirty="0" err="1" smtClean="0"/>
              <a:t>WebUI</a:t>
            </a:r>
            <a:r>
              <a:rPr lang="en-US" dirty="0" smtClean="0"/>
              <a:t> can *run* RFT scripts but can not share code with RFT.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can't afford the time to duplicate our 1.5 million lines of code (or then maintain 2 sets of code for the same app).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RTW also has a smaller API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Almost everything is GUI driven &amp; oriented to non technical users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testMain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Rational Functional Tester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813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4708" y="221285"/>
            <a:ext cx="11290606" cy="5998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5498E4"/>
                </a:solidFill>
              </a:rPr>
              <a:t>Who is BKFS?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707" y="919868"/>
            <a:ext cx="7044895" cy="404401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Based in Jacksonville, FL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Formerly known as Lender Processing Services until 2014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Largest single provider </a:t>
            </a:r>
            <a:r>
              <a:rPr lang="en-US" sz="2400" dirty="0"/>
              <a:t>of technology, services, </a:t>
            </a:r>
            <a:r>
              <a:rPr lang="en-US" sz="2400" dirty="0" smtClean="0"/>
              <a:t>data, </a:t>
            </a:r>
            <a:r>
              <a:rPr lang="en-US" sz="2400" dirty="0"/>
              <a:t>and analytics to the U.S. mortgage industry. 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03" y="221285"/>
            <a:ext cx="4421079" cy="13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Lab machines use Ubuntu Linux 14.04 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install QEMU/KVM to provide the actual hypervisor for Windows VMs.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use </a:t>
            </a:r>
            <a:r>
              <a:rPr lang="en-US" dirty="0" err="1" smtClean="0"/>
              <a:t>libvirtd</a:t>
            </a:r>
            <a:r>
              <a:rPr lang="en-US" dirty="0" smtClean="0"/>
              <a:t> as the thin layer between our own agent and the virtual machines on each host.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use boxes with solid state drives, the base Ubuntu OS layer can work basically out of the box with no real changes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921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 comfortably get about 3 VMs a core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never let guest memory exceed 75% of the host's total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Hypervisors need 10-20% additional RAM per VM for their purposes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(e.g. a VM with 2 GB RAM will take 2.2-2.4 GB RAM on the host)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 a quad core box with 32 GB RAM, this gets 12 VMs with reasonable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rolling out new virtual disks to the lab, Windows will sometimes throw fits about product activation. RFT still works even if Windows is </a:t>
            </a:r>
            <a:r>
              <a:rPr lang="en-US" dirty="0" err="1" smtClean="0"/>
              <a:t>unactivated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823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Why did we code so much ourselves?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Cost of commercial tools</a:t>
            </a:r>
            <a:endParaRPr lang="en-US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Hassle of open source tools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Learning experience for the team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Junior developers who want to go on to "real" development roles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Provides something to break up the routine of scripting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 a team of 10+ it took well under 1 person's time-equivalent to develop this over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everything in small modules.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never know what you might realize you can create if you've created the right </a:t>
            </a:r>
            <a:r>
              <a:rPr lang="en-US" sz="2000" dirty="0" err="1" smtClean="0"/>
              <a:t>microservices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Automation doesn't need all the shinier aspects of cloudy computing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Create, delete, start, stop, update disks…that's all you really need to do to your VMs.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9466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lab shared across products has proven to be a better value than creating separate labs for each product, even with the cost to create our in-house tools.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Execution is faster. Lab machines are never left unused if there's work to be run. Not every product has to shell out for a lab of its own.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Automation practices are kept to a global standard</a:t>
            </a:r>
            <a:r>
              <a:rPr lang="en-US" dirty="0"/>
              <a:t> </a:t>
            </a:r>
            <a:r>
              <a:rPr lang="en-US" dirty="0" smtClean="0"/>
              <a:t>so they work on a standard VM.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you have a shared lab, make sure to share the automation team.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We spend more time talking amongst ourselves about automation problems (e.g. unusual UI controls) than we do talking with product-specific people about AUT matters.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If we were split by products, automation developers would end up reinventing the wheel a decent amount of the time.</a:t>
            </a:r>
          </a:p>
          <a:p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5984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tool (e.g. RQM) has its surprises that you can't see until you dive in, so when evaluating one, always quadruple any estimates you initially come up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forums on jazz.net were helpful when writing the RQM bridge.</a:t>
            </a:r>
          </a:p>
          <a:p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87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 you for attending my talk today. </a:t>
            </a:r>
          </a:p>
          <a:p>
            <a:endParaRPr lang="en-US" dirty="0" smtClean="0"/>
          </a:p>
          <a:p>
            <a:r>
              <a:rPr lang="en-US" dirty="0" smtClean="0"/>
              <a:t>The slides are on GitHub</a:t>
            </a:r>
          </a:p>
          <a:p>
            <a:r>
              <a:rPr lang="en-US" dirty="0" smtClean="0">
                <a:hlinkClick r:id="rId2"/>
              </a:rPr>
              <a:t>http://github.com/mlfreeman2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2596" y="253818"/>
            <a:ext cx="11467322" cy="5318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solidFill>
                  <a:srgbClr val="5498E4"/>
                </a:solidFill>
              </a:rPr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96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2009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Recruited to help start automated testing team for the Servicing Technologies division.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Decided to use RFT after evaluating competition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Lab would have to run multiple versions of Windows and IE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XP + IE 7, XP + IE 8, Win 7 + IE8, Win 7 + IE9, etc.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Only viable option: virtual machines. </a:t>
            </a:r>
          </a:p>
        </p:txBody>
      </p:sp>
    </p:spTree>
    <p:extLst>
      <p:ext uri="{BB962C8B-B14F-4D97-AF65-F5344CB8AC3E}">
        <p14:creationId xmlns:p14="http://schemas.microsoft.com/office/powerpoint/2010/main" val="5154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2" y="389236"/>
            <a:ext cx="11439896" cy="88905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5498E4"/>
                </a:solidFill>
              </a:rPr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109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2010 – First </a:t>
            </a:r>
            <a:r>
              <a:rPr lang="en-US" sz="2500" dirty="0" smtClean="0"/>
              <a:t>lab: </a:t>
            </a:r>
            <a:r>
              <a:rPr lang="en-US" sz="2500" dirty="0" err="1" smtClean="0"/>
              <a:t>XenServer</a:t>
            </a:r>
            <a:r>
              <a:rPr lang="en-US" sz="2500" dirty="0" smtClean="0"/>
              <a:t> on 10 desktops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Free, worked, but with limits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Performance wasn't the best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Thin provisioning of VMs wasn't available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2011 – Second lab: VMware </a:t>
            </a:r>
            <a:r>
              <a:rPr lang="en-US" sz="2500" dirty="0" err="1" smtClean="0"/>
              <a:t>ESXi</a:t>
            </a:r>
            <a:r>
              <a:rPr lang="en-US" sz="2500" dirty="0" smtClean="0"/>
              <a:t> Free Edition – same machines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Thin provisioning enabled us to put more VMs in.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Free version could only be managed manually.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2011/2012 – </a:t>
            </a:r>
            <a:r>
              <a:rPr lang="en-US" sz="2500" dirty="0"/>
              <a:t>Third lab: </a:t>
            </a:r>
            <a:r>
              <a:rPr lang="en-US" sz="2500" dirty="0" err="1"/>
              <a:t>Archipel</a:t>
            </a:r>
            <a:r>
              <a:rPr lang="en-US" sz="2500" dirty="0"/>
              <a:t> VM orchestrator + Fedora 15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Free, polished UI, but the UI was slow and the backend had issues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Gave us ideas for later though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054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2" y="389236"/>
            <a:ext cx="11439896" cy="88905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5498E4"/>
                </a:solidFill>
              </a:rPr>
              <a:t>How was all this managed?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109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9109" y="1138335"/>
            <a:ext cx="11470099" cy="46559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109" y="1278294"/>
            <a:ext cx="10900932" cy="48145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Perl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More Perl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Manual Labor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Major tasks (e.g. new RFT version)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Deciding which scripts run on which machines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39787" y="3722915"/>
            <a:ext cx="11168742" cy="6344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000" dirty="0" smtClean="0"/>
              <a:t>Is this painful?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5347" y="4357395"/>
            <a:ext cx="3975090" cy="5505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 smtClean="0"/>
              <a:t>Yes! </a:t>
            </a:r>
          </a:p>
        </p:txBody>
      </p:sp>
    </p:spTree>
    <p:extLst>
      <p:ext uri="{BB962C8B-B14F-4D97-AF65-F5344CB8AC3E}">
        <p14:creationId xmlns:p14="http://schemas.microsoft.com/office/powerpoint/2010/main" val="644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2" y="389236"/>
            <a:ext cx="11439896" cy="88905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5498E4"/>
                </a:solidFill>
              </a:rPr>
              <a:t>Better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109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9109" y="1138335"/>
            <a:ext cx="11470099" cy="46559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109" y="1278294"/>
            <a:ext cx="10900932" cy="48145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Our initial vision was simple: "Automate Automation" </a:t>
            </a:r>
            <a:endParaRPr lang="en-US" sz="2500" dirty="0" smtClean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Try to automate as many of our tasks as we could so we could just keep coding.</a:t>
            </a:r>
            <a:endParaRPr lang="en-US" sz="25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We saw what you could do with cloud companies.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Cost and security restrictions ruled out actually using them.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Why didn't we use </a:t>
            </a:r>
            <a:r>
              <a:rPr lang="en-US" sz="2500" dirty="0" smtClean="0"/>
              <a:t>an existing open source VM package?</a:t>
            </a:r>
            <a:endParaRPr lang="en-US" sz="2500" dirty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Complexity of </a:t>
            </a:r>
            <a:r>
              <a:rPr lang="en-US" sz="2500" dirty="0" smtClean="0"/>
              <a:t>setup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Automation </a:t>
            </a:r>
            <a:r>
              <a:rPr lang="en-US" sz="2500" dirty="0"/>
              <a:t>doesn't need a lot of what they </a:t>
            </a:r>
            <a:r>
              <a:rPr lang="en-US" sz="2500" dirty="0" smtClean="0"/>
              <a:t>offer</a:t>
            </a:r>
            <a:endParaRPr lang="en-US" sz="2500" dirty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01555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2" y="389236"/>
            <a:ext cx="11439896" cy="5102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5498E4"/>
                </a:solidFill>
              </a:rPr>
              <a:t>The </a:t>
            </a:r>
            <a:r>
              <a:rPr lang="en-US" sz="3000" dirty="0" smtClean="0">
                <a:solidFill>
                  <a:srgbClr val="5498E4"/>
                </a:solidFill>
              </a:rPr>
              <a:t>Present Lab</a:t>
            </a:r>
            <a:endParaRPr lang="en-US" sz="3000" dirty="0">
              <a:solidFill>
                <a:srgbClr val="5498E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109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9109" y="1138335"/>
            <a:ext cx="11470099" cy="46559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109" y="1278294"/>
            <a:ext cx="10900932" cy="48145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Multiple levels of labs</a:t>
            </a:r>
            <a:endParaRPr lang="en-US" sz="2500" dirty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"Main" lab: 168 possible VMs up across 14 hosts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Hosts all have 32 GB RAM and SSDs (256/512 GB)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All automated testing for other groups goes on here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"Dev" labs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Older hardware (previous main-lab machines)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Team tests scripts on here before they go live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All lab virtual machines use standardized Windows </a:t>
            </a:r>
            <a:r>
              <a:rPr lang="en-US" sz="2800" dirty="0" smtClean="0"/>
              <a:t>images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6057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970385"/>
            <a:ext cx="11570525" cy="4485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Created In-House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Lab Manager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Logging Framework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RQM Bridge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Machine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Created In House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RFT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RQM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Linux/QEMU/KVM/</a:t>
            </a:r>
            <a:r>
              <a:rPr lang="en-US" dirty="0" err="1" smtClean="0"/>
              <a:t>libvirtd</a:t>
            </a: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0021" y="387901"/>
            <a:ext cx="9228541" cy="498507"/>
          </a:xfrm>
        </p:spPr>
        <p:txBody>
          <a:bodyPr/>
          <a:lstStyle/>
          <a:p>
            <a:r>
              <a:rPr lang="en-US" dirty="0"/>
              <a:t>Lab Software</a:t>
            </a:r>
          </a:p>
        </p:txBody>
      </p:sp>
    </p:spTree>
    <p:extLst>
      <p:ext uri="{BB962C8B-B14F-4D97-AF65-F5344CB8AC3E}">
        <p14:creationId xmlns:p14="http://schemas.microsoft.com/office/powerpoint/2010/main" val="12880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BM InterConnect 2017">
  <a:themeElements>
    <a:clrScheme name="InterConnect 2017-FN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t" anchorCtr="0">
        <a:noAutofit/>
      </a:bodyPr>
      <a:lstStyle>
        <a:defPPr>
          <a:lnSpc>
            <a:spcPct val="90000"/>
          </a:lnSpc>
          <a:spcBef>
            <a:spcPts val="1000"/>
          </a:spcBef>
          <a:defRPr sz="2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terConnect17_Speaker Template-External-FNL.potm" id="{B1B35FF1-FDFA-4357-AE9F-B50C79D24907}" vid="{C42BF1C8-867D-4C60-86C7-4A693F2EF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InterConnect17_Speaker Template-External-FNL</Template>
  <TotalTime>0</TotalTime>
  <Words>2009</Words>
  <Application>Microsoft Macintosh PowerPoint</Application>
  <PresentationFormat>Widescreen</PresentationFormat>
  <Paragraphs>340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</vt:lpstr>
      <vt:lpstr>ＭＳ 明朝</vt:lpstr>
      <vt:lpstr>Times New Roman</vt:lpstr>
      <vt:lpstr>Arial</vt:lpstr>
      <vt:lpstr>IBM InterConnect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2017-02-18T18:16:06Z</dcterms:created>
  <dcterms:modified xsi:type="dcterms:W3CDTF">2017-03-12T17:24:07Z</dcterms:modified>
</cp:coreProperties>
</file>