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256" r:id="rId2"/>
    <p:sldId id="272" r:id="rId3"/>
    <p:sldId id="273" r:id="rId4"/>
    <p:sldId id="258" r:id="rId5"/>
    <p:sldId id="265" r:id="rId6"/>
    <p:sldId id="266" r:id="rId7"/>
    <p:sldId id="260" r:id="rId8"/>
    <p:sldId id="263" r:id="rId9"/>
    <p:sldId id="261" r:id="rId10"/>
    <p:sldId id="264" r:id="rId11"/>
    <p:sldId id="269" r:id="rId12"/>
    <p:sldId id="270" r:id="rId13"/>
    <p:sldId id="271" r:id="rId14"/>
    <p:sldId id="262" r:id="rId15"/>
    <p:sldId id="267" r:id="rId16"/>
    <p:sldId id="268" r:id="rId17"/>
    <p:sldId id="259"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de resumen" id="{C055FEB9-DD7F-4110-ADCF-37DC86CB1EAF}">
          <p14:sldIdLst/>
        </p14:section>
        <p14:section name="XML" id="{0E5E12CD-3ACE-427E-B396-D48A83896285}">
          <p14:sldIdLst>
            <p14:sldId id="256"/>
          </p14:sldIdLst>
        </p14:section>
        <p14:section name="Esquema (XSD)" id="{FC544DBA-145A-4BA6-9175-1148C2B0E4DC}">
          <p14:sldIdLst>
            <p14:sldId id="272"/>
            <p14:sldId id="273"/>
            <p14:sldId id="258"/>
            <p14:sldId id="265"/>
            <p14:sldId id="266"/>
          </p14:sldIdLst>
        </p14:section>
        <p14:section name="Elementos Complejos" id="{80B7D93A-91D3-4F12-8AC8-B502E925EA3A}">
          <p14:sldIdLst>
            <p14:sldId id="260"/>
            <p14:sldId id="263"/>
            <p14:sldId id="261"/>
            <p14:sldId id="264"/>
            <p14:sldId id="269"/>
            <p14:sldId id="270"/>
            <p14:sldId id="271"/>
            <p14:sldId id="262"/>
            <p14:sldId id="267"/>
            <p14:sldId id="268"/>
          </p14:sldIdLst>
        </p14:section>
        <p14:section name="Webgrafía" id="{EA3A0A13-A090-4876-8F99-25EEE42BE5E7}">
          <p14:sldIdLst>
            <p14:sldId id="25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guel" initials="M" lastIdx="1" clrIdx="0">
    <p:extLst>
      <p:ext uri="{19B8F6BF-5375-455C-9EA6-DF929625EA0E}">
        <p15:presenceInfo xmlns:p15="http://schemas.microsoft.com/office/powerpoint/2012/main" userId="Migu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542C"/>
    <a:srgbClr val="7A06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63" d="100"/>
          <a:sy n="63" d="100"/>
        </p:scale>
        <p:origin x="66"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2-01T19:00:06.479" idx="1">
    <p:pos x="10" y="10"/>
    <p:text>Añadir: reglas de asignación de nombres de etiquetas, relaciones entre las etiquetas (+ejercicio), namespaces entidades predefinidas, cómo se escriben comentarios, XML bien formado, Entidades DTD, anotaciones y elementos, las referencias en formato APA7</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AFDBA3-DC3B-446C-B5BC-EDDDBFBC2953}" type="datetimeFigureOut">
              <a:rPr lang="es-ES" smtClean="0"/>
              <a:t>01/02/2024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A40AD-0C79-4496-A5AC-A2A5C1E1D0DC}" type="slidenum">
              <a:rPr lang="es-ES" smtClean="0"/>
              <a:t>‹Nº›</a:t>
            </a:fld>
            <a:endParaRPr lang="es-ES"/>
          </a:p>
        </p:txBody>
      </p:sp>
    </p:spTree>
    <p:extLst>
      <p:ext uri="{BB962C8B-B14F-4D97-AF65-F5344CB8AC3E}">
        <p14:creationId xmlns:p14="http://schemas.microsoft.com/office/powerpoint/2010/main" val="3138175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(el elemento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vacio</a:t>
            </a:r>
            <a:r>
              <a:rPr lang="es-ES" sz="1800" dirty="0">
                <a:effectLst/>
                <a:latin typeface="Calibri" panose="020F0502020204030204" pitchFamily="34" charset="0"/>
                <a:ea typeface="Calibri" panose="020F0502020204030204" pitchFamily="34" charset="0"/>
                <a:cs typeface="Times New Roman" panose="02020603050405020304" pitchFamily="18" charset="0"/>
              </a:rPr>
              <a:t> es bola, no teniendo texto ni elementos, pero si un atributo, numero)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(Se define con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mixed</a:t>
            </a:r>
            <a:r>
              <a:rPr lang="es-ES" sz="1800" dirty="0">
                <a:effectLst/>
                <a:latin typeface="Calibri" panose="020F0502020204030204" pitchFamily="34" charset="0"/>
                <a:ea typeface="Calibri" panose="020F0502020204030204" pitchFamily="34" charset="0"/>
                <a:cs typeface="Times New Roman" panose="02020603050405020304" pitchFamily="18" charset="0"/>
              </a:rPr>
              <a:t>=”true”)</a:t>
            </a:r>
          </a:p>
          <a:p>
            <a:endParaRPr lang="es-ES" dirty="0"/>
          </a:p>
        </p:txBody>
      </p:sp>
      <p:sp>
        <p:nvSpPr>
          <p:cNvPr id="4" name="Marcador de número de diapositiva 3"/>
          <p:cNvSpPr>
            <a:spLocks noGrp="1"/>
          </p:cNvSpPr>
          <p:nvPr>
            <p:ph type="sldNum" sz="quarter" idx="5"/>
          </p:nvPr>
        </p:nvSpPr>
        <p:spPr/>
        <p:txBody>
          <a:bodyPr/>
          <a:lstStyle/>
          <a:p>
            <a:fld id="{3B9A40AD-0C79-4496-A5AC-A2A5C1E1D0DC}" type="slidenum">
              <a:rPr lang="es-ES" smtClean="0"/>
              <a:t>7</a:t>
            </a:fld>
            <a:endParaRPr lang="es-ES"/>
          </a:p>
        </p:txBody>
      </p:sp>
    </p:spTree>
    <p:extLst>
      <p:ext uri="{BB962C8B-B14F-4D97-AF65-F5344CB8AC3E}">
        <p14:creationId xmlns:p14="http://schemas.microsoft.com/office/powerpoint/2010/main" val="149041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 Periodo</a:t>
            </a:r>
          </a:p>
          <a:p>
            <a:r>
              <a:rPr lang="es-ES" dirty="0" err="1"/>
              <a:t>nY</a:t>
            </a:r>
            <a:r>
              <a:rPr lang="es-ES" dirty="0"/>
              <a:t>=Numero de años</a:t>
            </a:r>
          </a:p>
          <a:p>
            <a:r>
              <a:rPr lang="es-ES" dirty="0" err="1"/>
              <a:t>nM</a:t>
            </a:r>
            <a:r>
              <a:rPr lang="es-ES" dirty="0"/>
              <a:t>=Numero de meses</a:t>
            </a:r>
          </a:p>
          <a:p>
            <a:r>
              <a:rPr lang="es-ES" dirty="0" err="1"/>
              <a:t>nD</a:t>
            </a:r>
            <a:r>
              <a:rPr lang="es-ES" dirty="0"/>
              <a:t>=Numero de días</a:t>
            </a:r>
          </a:p>
          <a:p>
            <a:r>
              <a:rPr lang="es-ES" dirty="0"/>
              <a:t>T=indica que se añaden segundos, horas y minutos</a:t>
            </a:r>
          </a:p>
          <a:p>
            <a:r>
              <a:rPr lang="es-ES" dirty="0" err="1"/>
              <a:t>nH</a:t>
            </a:r>
            <a:r>
              <a:rPr lang="es-ES" dirty="0"/>
              <a:t>=Numero de Horas</a:t>
            </a:r>
          </a:p>
          <a:p>
            <a:r>
              <a:rPr lang="es-ES" dirty="0" err="1"/>
              <a:t>nM</a:t>
            </a:r>
            <a:r>
              <a:rPr lang="es-ES" dirty="0"/>
              <a:t>=Numero de minutos</a:t>
            </a:r>
          </a:p>
          <a:p>
            <a:r>
              <a:rPr lang="es-ES" dirty="0" err="1"/>
              <a:t>nS</a:t>
            </a:r>
            <a:r>
              <a:rPr lang="es-ES" dirty="0"/>
              <a:t>=Numero de segundos</a:t>
            </a:r>
          </a:p>
        </p:txBody>
      </p:sp>
      <p:sp>
        <p:nvSpPr>
          <p:cNvPr id="4" name="Marcador de número de diapositiva 3"/>
          <p:cNvSpPr>
            <a:spLocks noGrp="1"/>
          </p:cNvSpPr>
          <p:nvPr>
            <p:ph type="sldNum" sz="quarter" idx="5"/>
          </p:nvPr>
        </p:nvSpPr>
        <p:spPr/>
        <p:txBody>
          <a:bodyPr/>
          <a:lstStyle/>
          <a:p>
            <a:fld id="{3B9A40AD-0C79-4496-A5AC-A2A5C1E1D0DC}" type="slidenum">
              <a:rPr lang="es-ES" smtClean="0"/>
              <a:t>14</a:t>
            </a:fld>
            <a:endParaRPr lang="es-ES"/>
          </a:p>
        </p:txBody>
      </p:sp>
    </p:spTree>
    <p:extLst>
      <p:ext uri="{BB962C8B-B14F-4D97-AF65-F5344CB8AC3E}">
        <p14:creationId xmlns:p14="http://schemas.microsoft.com/office/powerpoint/2010/main" val="2207975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900611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4305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225494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89900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64937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2933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32849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117456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548869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2759523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3012448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787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55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2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w3schools.com/XML/schema_intro.asp" TargetMode="External"/><Relationship Id="rId2" Type="http://schemas.openxmlformats.org/officeDocument/2006/relationships/hyperlink" Target="https://www.abrirllav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cxnSp>
        <p:nvCxnSpPr>
          <p:cNvPr id="11" name="Straight Connector 1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a:extLst>
              <a:ext uri="{FF2B5EF4-FFF2-40B4-BE49-F238E27FC236}">
                <a16:creationId xmlns:a16="http://schemas.microsoft.com/office/drawing/2014/main" id="{4A553B04-642C-7E6C-2DAD-E1930CC5B75C}"/>
              </a:ext>
            </a:extLst>
          </p:cNvPr>
          <p:cNvSpPr>
            <a:spLocks noGrp="1"/>
          </p:cNvSpPr>
          <p:nvPr>
            <p:ph type="ctrTitle"/>
          </p:nvPr>
        </p:nvSpPr>
        <p:spPr>
          <a:xfrm>
            <a:off x="1097280" y="516835"/>
            <a:ext cx="5977937" cy="1666501"/>
          </a:xfrm>
        </p:spPr>
        <p:txBody>
          <a:bodyPr vert="horz" lIns="91440" tIns="45720" rIns="91440" bIns="45720" rtlCol="0" anchor="b">
            <a:normAutofit/>
          </a:bodyPr>
          <a:lstStyle/>
          <a:p>
            <a:r>
              <a:rPr lang="en-US" sz="4000">
                <a:solidFill>
                  <a:srgbClr val="FFFFFF"/>
                </a:solidFill>
              </a:rPr>
              <a:t>XML</a:t>
            </a:r>
          </a:p>
        </p:txBody>
      </p:sp>
      <p:cxnSp>
        <p:nvCxnSpPr>
          <p:cNvPr id="15" name="Straight Connector 14">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Subtítulo 2">
            <a:extLst>
              <a:ext uri="{FF2B5EF4-FFF2-40B4-BE49-F238E27FC236}">
                <a16:creationId xmlns:a16="http://schemas.microsoft.com/office/drawing/2014/main" id="{0AFCB29F-8D6D-5A0F-26D7-484219CFCA80}"/>
              </a:ext>
            </a:extLst>
          </p:cNvPr>
          <p:cNvSpPr>
            <a:spLocks noGrp="1"/>
          </p:cNvSpPr>
          <p:nvPr>
            <p:ph type="subTitle" idx="1"/>
          </p:nvPr>
        </p:nvSpPr>
        <p:spPr>
          <a:xfrm>
            <a:off x="1097279" y="2546224"/>
            <a:ext cx="5977938" cy="3342747"/>
          </a:xfrm>
        </p:spPr>
        <p:txBody>
          <a:bodyPr vert="horz" lIns="0" tIns="45720" rIns="0" bIns="45720" rtlCol="0">
            <a:normAutofit/>
          </a:bodyPr>
          <a:lstStyle/>
          <a:p>
            <a:pPr marL="457200" indent="-457200">
              <a:lnSpc>
                <a:spcPct val="100000"/>
              </a:lnSpc>
              <a:buFont typeface="Calibri" panose="020F0502020204030204" pitchFamily="34" charset="0"/>
              <a:buAutoNum type="arabicPeriod"/>
            </a:pPr>
            <a:r>
              <a:rPr lang="en-US" sz="1800" dirty="0" err="1">
                <a:solidFill>
                  <a:srgbClr val="FFFFFF"/>
                </a:solidFill>
              </a:rPr>
              <a:t>Esquema</a:t>
            </a:r>
            <a:endParaRPr lang="en-US" sz="1800" dirty="0">
              <a:solidFill>
                <a:srgbClr val="FFFFFF"/>
              </a:solidFill>
            </a:endParaRPr>
          </a:p>
          <a:p>
            <a:pPr marL="914400" lvl="1" indent="-457200" algn="l">
              <a:lnSpc>
                <a:spcPct val="100000"/>
              </a:lnSpc>
              <a:buFont typeface="Calibri" panose="020F0502020204030204" pitchFamily="34" charset="0"/>
              <a:buAutoNum type="alphaLcParenR"/>
            </a:pPr>
            <a:r>
              <a:rPr lang="en-US" sz="1800" dirty="0" err="1">
                <a:solidFill>
                  <a:srgbClr val="FFFFFF"/>
                </a:solidFill>
              </a:rPr>
              <a:t>Estructura</a:t>
            </a:r>
            <a:r>
              <a:rPr lang="en-US" sz="1800" dirty="0">
                <a:solidFill>
                  <a:srgbClr val="FFFFFF"/>
                </a:solidFill>
              </a:rPr>
              <a:t> </a:t>
            </a:r>
            <a:r>
              <a:rPr lang="en-US" sz="1800" dirty="0" err="1">
                <a:solidFill>
                  <a:srgbClr val="FFFFFF"/>
                </a:solidFill>
              </a:rPr>
              <a:t>básica</a:t>
            </a:r>
            <a:endParaRPr lang="en-US" sz="1800" dirty="0">
              <a:solidFill>
                <a:srgbClr val="FFFFFF"/>
              </a:solidFill>
            </a:endParaRPr>
          </a:p>
          <a:p>
            <a:pPr marL="914400" lvl="1" indent="-457200" algn="l">
              <a:lnSpc>
                <a:spcPct val="100000"/>
              </a:lnSpc>
              <a:buFont typeface="Calibri" panose="020F0502020204030204" pitchFamily="34" charset="0"/>
              <a:buAutoNum type="alphaLcParenR"/>
            </a:pPr>
            <a:r>
              <a:rPr lang="en-US" sz="1800" dirty="0" err="1">
                <a:solidFill>
                  <a:srgbClr val="FFFFFF"/>
                </a:solidFill>
              </a:rPr>
              <a:t>Elementos</a:t>
            </a:r>
            <a:r>
              <a:rPr lang="en-US" sz="1800" dirty="0">
                <a:solidFill>
                  <a:srgbClr val="FFFFFF"/>
                </a:solidFill>
              </a:rPr>
              <a:t> simples</a:t>
            </a:r>
          </a:p>
          <a:p>
            <a:pPr marL="457200" indent="-457200">
              <a:lnSpc>
                <a:spcPct val="100000"/>
              </a:lnSpc>
              <a:buFont typeface="Calibri" panose="020F0502020204030204" pitchFamily="34" charset="0"/>
              <a:buAutoNum type="arabicPeriod"/>
            </a:pPr>
            <a:r>
              <a:rPr lang="en-US" sz="1800" dirty="0" err="1">
                <a:solidFill>
                  <a:srgbClr val="FFFFFF"/>
                </a:solidFill>
              </a:rPr>
              <a:t>Elementos</a:t>
            </a:r>
            <a:r>
              <a:rPr lang="en-US" sz="1800" dirty="0">
                <a:solidFill>
                  <a:srgbClr val="FFFFFF"/>
                </a:solidFill>
              </a:rPr>
              <a:t> </a:t>
            </a:r>
            <a:r>
              <a:rPr lang="en-US" sz="1800" dirty="0" err="1">
                <a:solidFill>
                  <a:srgbClr val="FFFFFF"/>
                </a:solidFill>
              </a:rPr>
              <a:t>complejos</a:t>
            </a:r>
            <a:endParaRPr lang="en-US" sz="1800" dirty="0">
              <a:solidFill>
                <a:srgbClr val="FFFFFF"/>
              </a:solidFill>
            </a:endParaRPr>
          </a:p>
          <a:p>
            <a:pPr marL="914400" lvl="1" indent="-457200" algn="l">
              <a:lnSpc>
                <a:spcPct val="100000"/>
              </a:lnSpc>
              <a:buFont typeface="Calibri" panose="020F0502020204030204" pitchFamily="34" charset="0"/>
              <a:buAutoNum type="alphaLcParenR"/>
            </a:pPr>
            <a:r>
              <a:rPr lang="en-US" sz="1800" dirty="0" err="1">
                <a:solidFill>
                  <a:srgbClr val="FFFFFF"/>
                </a:solidFill>
              </a:rPr>
              <a:t>Subelementos</a:t>
            </a:r>
            <a:endParaRPr lang="en-US" sz="1800" dirty="0">
              <a:solidFill>
                <a:srgbClr val="FFFFFF"/>
              </a:solidFill>
            </a:endParaRPr>
          </a:p>
          <a:p>
            <a:pPr marL="914400" lvl="1" indent="-457200" algn="l">
              <a:lnSpc>
                <a:spcPct val="100000"/>
              </a:lnSpc>
              <a:buFont typeface="Calibri" panose="020F0502020204030204" pitchFamily="34" charset="0"/>
              <a:buAutoNum type="alphaLcParenR"/>
            </a:pPr>
            <a:r>
              <a:rPr lang="en-US" sz="1800" dirty="0" err="1">
                <a:solidFill>
                  <a:srgbClr val="FFFFFF"/>
                </a:solidFill>
              </a:rPr>
              <a:t>Atributos</a:t>
            </a:r>
            <a:endParaRPr lang="en-US" sz="1800" dirty="0">
              <a:solidFill>
                <a:srgbClr val="FFFFFF"/>
              </a:solidFill>
            </a:endParaRPr>
          </a:p>
          <a:p>
            <a:pPr marL="914400" lvl="1" indent="-457200" algn="l">
              <a:lnSpc>
                <a:spcPct val="100000"/>
              </a:lnSpc>
              <a:buFont typeface="Calibri" panose="020F0502020204030204" pitchFamily="34" charset="0"/>
              <a:buAutoNum type="alphaLcParenR"/>
            </a:pPr>
            <a:r>
              <a:rPr lang="en-US" sz="1800" dirty="0" err="1">
                <a:solidFill>
                  <a:srgbClr val="FFFFFF"/>
                </a:solidFill>
              </a:rPr>
              <a:t>Restricciones</a:t>
            </a:r>
            <a:endParaRPr lang="en-US" sz="1800" dirty="0">
              <a:solidFill>
                <a:srgbClr val="FFFFFF"/>
              </a:solidFill>
            </a:endParaRPr>
          </a:p>
          <a:p>
            <a:pPr marL="914400" lvl="1" indent="-457200" algn="l">
              <a:lnSpc>
                <a:spcPct val="100000"/>
              </a:lnSpc>
              <a:buFont typeface="Calibri" panose="020F0502020204030204" pitchFamily="34" charset="0"/>
              <a:buAutoNum type="alphaLcParenR"/>
            </a:pPr>
            <a:r>
              <a:rPr lang="en-US" sz="1800" dirty="0" err="1">
                <a:solidFill>
                  <a:srgbClr val="FFFFFF"/>
                </a:solidFill>
              </a:rPr>
              <a:t>Tipos</a:t>
            </a:r>
            <a:r>
              <a:rPr lang="en-US" sz="1800" dirty="0">
                <a:solidFill>
                  <a:srgbClr val="FFFFFF"/>
                </a:solidFill>
              </a:rPr>
              <a:t> de </a:t>
            </a:r>
            <a:r>
              <a:rPr lang="en-US" sz="1800" dirty="0" err="1">
                <a:solidFill>
                  <a:srgbClr val="FFFFFF"/>
                </a:solidFill>
              </a:rPr>
              <a:t>datos</a:t>
            </a:r>
            <a:endParaRPr lang="en-US" sz="1800" dirty="0">
              <a:solidFill>
                <a:srgbClr val="FFFFFF"/>
              </a:solidFill>
            </a:endParaRPr>
          </a:p>
          <a:p>
            <a:pPr marL="457200" indent="-457200">
              <a:lnSpc>
                <a:spcPct val="100000"/>
              </a:lnSpc>
              <a:buFont typeface="Calibri" panose="020F0502020204030204" pitchFamily="34" charset="0"/>
              <a:buAutoNum type="arabicPeriod"/>
            </a:pPr>
            <a:endParaRPr lang="en-US" sz="1800" dirty="0">
              <a:solidFill>
                <a:srgbClr val="FFFFFF"/>
              </a:solidFill>
            </a:endParaRPr>
          </a:p>
        </p:txBody>
      </p:sp>
      <p:pic>
        <p:nvPicPr>
          <p:cNvPr id="4" name="Picture 3" descr="Patrón de fondo&#10;&#10;Descripción generada automáticamente">
            <a:extLst>
              <a:ext uri="{FF2B5EF4-FFF2-40B4-BE49-F238E27FC236}">
                <a16:creationId xmlns:a16="http://schemas.microsoft.com/office/drawing/2014/main" id="{B5F5DC6F-331B-A386-129B-7941E9D6F504}"/>
              </a:ext>
            </a:extLst>
          </p:cNvPr>
          <p:cNvPicPr>
            <a:picLocks noChangeAspect="1"/>
          </p:cNvPicPr>
          <p:nvPr/>
        </p:nvPicPr>
        <p:blipFill rotWithShape="1">
          <a:blip r:embed="rId2"/>
          <a:srcRect l="29337" r="33598"/>
          <a:stretch/>
        </p:blipFill>
        <p:spPr>
          <a:xfrm>
            <a:off x="7611902" y="10"/>
            <a:ext cx="4580097" cy="6857990"/>
          </a:xfrm>
          <a:prstGeom prst="rect">
            <a:avLst/>
          </a:prstGeom>
        </p:spPr>
      </p:pic>
    </p:spTree>
    <p:extLst>
      <p:ext uri="{BB962C8B-B14F-4D97-AF65-F5344CB8AC3E}">
        <p14:creationId xmlns:p14="http://schemas.microsoft.com/office/powerpoint/2010/main" val="235017936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82A0D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5F56006C-1A92-4D40-8B6B-7ED9BA8E21E7}"/>
              </a:ext>
            </a:extLst>
          </p:cNvPr>
          <p:cNvSpPr>
            <a:spLocks noGrp="1"/>
          </p:cNvSpPr>
          <p:nvPr>
            <p:ph type="title"/>
          </p:nvPr>
        </p:nvSpPr>
        <p:spPr>
          <a:xfrm>
            <a:off x="492370" y="516836"/>
            <a:ext cx="3084844" cy="1961086"/>
          </a:xfrm>
        </p:spPr>
        <p:txBody>
          <a:bodyPr>
            <a:normAutofit/>
          </a:bodyPr>
          <a:lstStyle/>
          <a:p>
            <a:r>
              <a:rPr lang="es-ES" sz="2800">
                <a:solidFill>
                  <a:srgbClr val="FFFFFF"/>
                </a:solidFill>
              </a:rPr>
              <a:t>RESTRICCIONES</a:t>
            </a:r>
          </a:p>
        </p:txBody>
      </p:sp>
      <p:cxnSp>
        <p:nvCxnSpPr>
          <p:cNvPr id="17" name="Straight Connector 12">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DBE79789-DBA9-4498-A370-C4B9C4049D7B}"/>
              </a:ext>
            </a:extLst>
          </p:cNvPr>
          <p:cNvSpPr>
            <a:spLocks noGrp="1"/>
          </p:cNvSpPr>
          <p:nvPr>
            <p:ph idx="1"/>
          </p:nvPr>
        </p:nvSpPr>
        <p:spPr>
          <a:xfrm>
            <a:off x="571752" y="2799654"/>
            <a:ext cx="3005462" cy="3189665"/>
          </a:xfrm>
        </p:spPr>
        <p:txBody>
          <a:bodyPr>
            <a:normAutofit/>
          </a:bodyPr>
          <a:lstStyle/>
          <a:p>
            <a:pPr>
              <a:spcAft>
                <a:spcPts val="800"/>
              </a:spcAft>
            </a:pPr>
            <a:r>
              <a:rPr lang="es-ES" sz="1700">
                <a:solidFill>
                  <a:srgbClr val="FFFFFF"/>
                </a:solidFill>
                <a:effectLst/>
                <a:latin typeface="Times New Roman" panose="02020603050405020304" pitchFamily="18" charset="0"/>
                <a:ea typeface="Times New Roman" panose="02020603050405020304" pitchFamily="18" charset="0"/>
                <a:cs typeface="Arial" panose="020B0604020202020204" pitchFamily="34" charset="0"/>
              </a:rPr>
              <a:t>XML Schema permite definir restricciones a los posibles valores de los tipos de datos. Dichas restricciones se pueden establecer en diferentes aspectos, llamados facetas.</a:t>
            </a:r>
            <a:endParaRPr lang="es-ES" sz="1700">
              <a:solidFill>
                <a:srgbClr val="FFFFFF"/>
              </a:solidFill>
              <a:effectLst/>
              <a:latin typeface="Calibri" panose="020F0502020204030204" pitchFamily="34" charset="0"/>
              <a:ea typeface="Calibri" panose="020F0502020204030204" pitchFamily="34" charset="0"/>
              <a:cs typeface="Arial" panose="020B0604020202020204" pitchFamily="34" charset="0"/>
            </a:endParaRPr>
          </a:p>
          <a:p>
            <a:r>
              <a:rPr lang="es-ES" sz="1700">
                <a:solidFill>
                  <a:srgbClr val="FFFFFF"/>
                </a:solidFill>
                <a:effectLst/>
                <a:latin typeface="Times New Roman" panose="02020603050405020304" pitchFamily="18" charset="0"/>
                <a:ea typeface="Times New Roman" panose="02020603050405020304" pitchFamily="18" charset="0"/>
              </a:rPr>
              <a:t>Es decir, las facetas definen restricciones sobre los posibles valores de atributos o elementos. </a:t>
            </a:r>
            <a:endParaRPr lang="es-ES" sz="1700">
              <a:solidFill>
                <a:srgbClr val="FFFFFF"/>
              </a:solidFill>
            </a:endParaRPr>
          </a:p>
        </p:txBody>
      </p:sp>
      <p:graphicFrame>
        <p:nvGraphicFramePr>
          <p:cNvPr id="4" name="Tabla 3">
            <a:extLst>
              <a:ext uri="{FF2B5EF4-FFF2-40B4-BE49-F238E27FC236}">
                <a16:creationId xmlns:a16="http://schemas.microsoft.com/office/drawing/2014/main" id="{22A2AB1A-59FA-4C76-A5EE-E3B72B042845}"/>
              </a:ext>
            </a:extLst>
          </p:cNvPr>
          <p:cNvGraphicFramePr>
            <a:graphicFrameLocks noGrp="1"/>
          </p:cNvGraphicFramePr>
          <p:nvPr>
            <p:extLst>
              <p:ext uri="{D42A27DB-BD31-4B8C-83A1-F6EECF244321}">
                <p14:modId xmlns:p14="http://schemas.microsoft.com/office/powerpoint/2010/main" val="3166550428"/>
              </p:ext>
            </p:extLst>
          </p:nvPr>
        </p:nvGraphicFramePr>
        <p:xfrm>
          <a:off x="4742017" y="724309"/>
          <a:ext cx="6798083" cy="5409386"/>
        </p:xfrm>
        <a:graphic>
          <a:graphicData uri="http://schemas.openxmlformats.org/drawingml/2006/table">
            <a:tbl>
              <a:tblPr firstRow="1" firstCol="1" bandRow="1">
                <a:tableStyleId>{5C22544A-7EE6-4342-B048-85BDC9FD1C3A}</a:tableStyleId>
              </a:tblPr>
              <a:tblGrid>
                <a:gridCol w="1470452">
                  <a:extLst>
                    <a:ext uri="{9D8B030D-6E8A-4147-A177-3AD203B41FA5}">
                      <a16:colId xmlns:a16="http://schemas.microsoft.com/office/drawing/2014/main" val="4117100621"/>
                    </a:ext>
                  </a:extLst>
                </a:gridCol>
                <a:gridCol w="5327631">
                  <a:extLst>
                    <a:ext uri="{9D8B030D-6E8A-4147-A177-3AD203B41FA5}">
                      <a16:colId xmlns:a16="http://schemas.microsoft.com/office/drawing/2014/main" val="934203583"/>
                    </a:ext>
                  </a:extLst>
                </a:gridCol>
              </a:tblGrid>
              <a:tr h="367356">
                <a:tc>
                  <a:txBody>
                    <a:bodyPr/>
                    <a:lstStyle/>
                    <a:p>
                      <a:pPr>
                        <a:lnSpc>
                          <a:spcPct val="106000"/>
                        </a:lnSpc>
                        <a:spcAft>
                          <a:spcPts val="800"/>
                        </a:spcAft>
                      </a:pPr>
                      <a:r>
                        <a:rPr lang="es-ES" sz="1300">
                          <a:effectLst/>
                        </a:rPr>
                        <a:t>Faceta</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Descripción de la </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3015716029"/>
                  </a:ext>
                </a:extLst>
              </a:tr>
              <a:tr h="367356">
                <a:tc>
                  <a:txBody>
                    <a:bodyPr/>
                    <a:lstStyle/>
                    <a:p>
                      <a:pPr>
                        <a:lnSpc>
                          <a:spcPct val="106000"/>
                        </a:lnSpc>
                        <a:spcAft>
                          <a:spcPts val="800"/>
                        </a:spcAft>
                      </a:pPr>
                      <a:r>
                        <a:rPr lang="es-ES" sz="1300">
                          <a:effectLst/>
                        </a:rPr>
                        <a:t>xs:length</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una longitud fija.</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4051793869"/>
                  </a:ext>
                </a:extLst>
              </a:tr>
              <a:tr h="367356">
                <a:tc>
                  <a:txBody>
                    <a:bodyPr/>
                    <a:lstStyle/>
                    <a:p>
                      <a:pPr>
                        <a:lnSpc>
                          <a:spcPct val="106000"/>
                        </a:lnSpc>
                        <a:spcAft>
                          <a:spcPts val="800"/>
                        </a:spcAft>
                      </a:pPr>
                      <a:r>
                        <a:rPr lang="es-ES" sz="1300">
                          <a:effectLst/>
                        </a:rPr>
                        <a:t>xs:minLength</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una longitud mínima.</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3316904866"/>
                  </a:ext>
                </a:extLst>
              </a:tr>
              <a:tr h="367356">
                <a:tc>
                  <a:txBody>
                    <a:bodyPr/>
                    <a:lstStyle/>
                    <a:p>
                      <a:pPr>
                        <a:lnSpc>
                          <a:spcPct val="106000"/>
                        </a:lnSpc>
                        <a:spcAft>
                          <a:spcPts val="800"/>
                        </a:spcAft>
                      </a:pPr>
                      <a:r>
                        <a:rPr lang="es-ES" sz="1300">
                          <a:effectLst/>
                        </a:rPr>
                        <a:t>xs:maxLength</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una longitud máxima.</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3523354065"/>
                  </a:ext>
                </a:extLst>
              </a:tr>
              <a:tr h="367356">
                <a:tc>
                  <a:txBody>
                    <a:bodyPr/>
                    <a:lstStyle/>
                    <a:p>
                      <a:pPr>
                        <a:lnSpc>
                          <a:spcPct val="106000"/>
                        </a:lnSpc>
                        <a:spcAft>
                          <a:spcPts val="800"/>
                        </a:spcAft>
                      </a:pPr>
                      <a:r>
                        <a:rPr lang="es-ES" sz="1300">
                          <a:effectLst/>
                        </a:rPr>
                        <a:t>xs:pattern</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un patrón de caracteres admitidos.</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342785763"/>
                  </a:ext>
                </a:extLst>
              </a:tr>
              <a:tr h="367356">
                <a:tc>
                  <a:txBody>
                    <a:bodyPr/>
                    <a:lstStyle/>
                    <a:p>
                      <a:pPr>
                        <a:lnSpc>
                          <a:spcPct val="106000"/>
                        </a:lnSpc>
                        <a:spcAft>
                          <a:spcPts val="800"/>
                        </a:spcAft>
                      </a:pPr>
                      <a:r>
                        <a:rPr lang="es-ES" sz="1300">
                          <a:effectLst/>
                        </a:rPr>
                        <a:t>xs:enumeration</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una lista de valores admitidos.</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3613828910"/>
                  </a:ext>
                </a:extLst>
              </a:tr>
              <a:tr h="789861">
                <a:tc>
                  <a:txBody>
                    <a:bodyPr/>
                    <a:lstStyle/>
                    <a:p>
                      <a:pPr>
                        <a:lnSpc>
                          <a:spcPct val="106000"/>
                        </a:lnSpc>
                        <a:spcAft>
                          <a:spcPts val="800"/>
                        </a:spcAft>
                      </a:pPr>
                      <a:r>
                        <a:rPr lang="es-ES" sz="1300">
                          <a:effectLst/>
                        </a:rPr>
                        <a:t>xs:whiteSpace</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cómo se debe tratar a los posibles espacios en blanco, las tabulaciones, los saltos de línea y los retornos de carro que puedan aparecer.</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1879381683"/>
                  </a:ext>
                </a:extLst>
              </a:tr>
              <a:tr h="367356">
                <a:tc>
                  <a:txBody>
                    <a:bodyPr/>
                    <a:lstStyle/>
                    <a:p>
                      <a:pPr>
                        <a:lnSpc>
                          <a:spcPct val="106000"/>
                        </a:lnSpc>
                        <a:spcAft>
                          <a:spcPts val="800"/>
                        </a:spcAft>
                      </a:pPr>
                      <a:r>
                        <a:rPr lang="es-ES" sz="1300">
                          <a:effectLst/>
                        </a:rPr>
                        <a:t>xs:maxInclusive</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que el valor debe ser menor o igual que el indicado.</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2746423091"/>
                  </a:ext>
                </a:extLst>
              </a:tr>
              <a:tr h="367356">
                <a:tc>
                  <a:txBody>
                    <a:bodyPr/>
                    <a:lstStyle/>
                    <a:p>
                      <a:pPr>
                        <a:lnSpc>
                          <a:spcPct val="106000"/>
                        </a:lnSpc>
                        <a:spcAft>
                          <a:spcPts val="800"/>
                        </a:spcAft>
                      </a:pPr>
                      <a:r>
                        <a:rPr lang="es-ES" sz="1300">
                          <a:effectLst/>
                        </a:rPr>
                        <a:t>xs:maxExclusive</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que el valor debe ser menor que el indicado.</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2580998959"/>
                  </a:ext>
                </a:extLst>
              </a:tr>
              <a:tr h="367356">
                <a:tc>
                  <a:txBody>
                    <a:bodyPr/>
                    <a:lstStyle/>
                    <a:p>
                      <a:pPr>
                        <a:lnSpc>
                          <a:spcPct val="106000"/>
                        </a:lnSpc>
                        <a:spcAft>
                          <a:spcPts val="800"/>
                        </a:spcAft>
                      </a:pPr>
                      <a:r>
                        <a:rPr lang="es-ES" sz="1300">
                          <a:effectLst/>
                        </a:rPr>
                        <a:t>xs:minExclusive</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que el valor debe ser mayor que el indicado.</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1144395538"/>
                  </a:ext>
                </a:extLst>
              </a:tr>
              <a:tr h="367356">
                <a:tc>
                  <a:txBody>
                    <a:bodyPr/>
                    <a:lstStyle/>
                    <a:p>
                      <a:pPr>
                        <a:lnSpc>
                          <a:spcPct val="106000"/>
                        </a:lnSpc>
                        <a:spcAft>
                          <a:spcPts val="800"/>
                        </a:spcAft>
                      </a:pPr>
                      <a:r>
                        <a:rPr lang="es-ES" sz="1300">
                          <a:effectLst/>
                        </a:rPr>
                        <a:t>xs:minInclusive</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que el valor debe ser mayor o igual que el indicado.</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294220051"/>
                  </a:ext>
                </a:extLst>
              </a:tr>
              <a:tr h="367356">
                <a:tc>
                  <a:txBody>
                    <a:bodyPr/>
                    <a:lstStyle/>
                    <a:p>
                      <a:pPr>
                        <a:lnSpc>
                          <a:spcPct val="106000"/>
                        </a:lnSpc>
                        <a:spcAft>
                          <a:spcPts val="800"/>
                        </a:spcAft>
                      </a:pPr>
                      <a:r>
                        <a:rPr lang="es-ES" sz="1300">
                          <a:effectLst/>
                        </a:rPr>
                        <a:t>xs:totalDigits</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el número máximo de dígitos que puede tener un número.</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2214942598"/>
                  </a:ext>
                </a:extLst>
              </a:tr>
              <a:tr h="578609">
                <a:tc>
                  <a:txBody>
                    <a:bodyPr/>
                    <a:lstStyle/>
                    <a:p>
                      <a:pPr>
                        <a:lnSpc>
                          <a:spcPct val="106000"/>
                        </a:lnSpc>
                        <a:spcAft>
                          <a:spcPts val="800"/>
                        </a:spcAft>
                      </a:pPr>
                      <a:r>
                        <a:rPr lang="es-ES" sz="1300">
                          <a:effectLst/>
                        </a:rPr>
                        <a:t>xs:fractionDigits</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tc>
                  <a:txBody>
                    <a:bodyPr/>
                    <a:lstStyle/>
                    <a:p>
                      <a:pPr>
                        <a:lnSpc>
                          <a:spcPct val="106000"/>
                        </a:lnSpc>
                        <a:spcAft>
                          <a:spcPts val="800"/>
                        </a:spcAft>
                      </a:pPr>
                      <a:r>
                        <a:rPr lang="es-ES" sz="1300">
                          <a:effectLst/>
                        </a:rPr>
                        <a:t>Especifica el número máximo de decimales que puede tener un número.</a:t>
                      </a:r>
                      <a:endParaRPr lang="es-ES" sz="1300">
                        <a:effectLst/>
                        <a:latin typeface="Calibri" panose="020F0502020204030204" pitchFamily="34" charset="0"/>
                        <a:ea typeface="Calibri" panose="020F0502020204030204" pitchFamily="34" charset="0"/>
                        <a:cs typeface="Arial" panose="020B0604020202020204" pitchFamily="34" charset="0"/>
                      </a:endParaRPr>
                    </a:p>
                  </a:txBody>
                  <a:tcPr marL="59285" marR="59285" marT="59285" marB="59285"/>
                </a:tc>
                <a:extLst>
                  <a:ext uri="{0D108BD9-81ED-4DB2-BD59-A6C34878D82A}">
                    <a16:rowId xmlns:a16="http://schemas.microsoft.com/office/drawing/2014/main" val="2435971730"/>
                  </a:ext>
                </a:extLst>
              </a:tr>
            </a:tbl>
          </a:graphicData>
        </a:graphic>
      </p:graphicFrame>
    </p:spTree>
    <p:extLst>
      <p:ext uri="{BB962C8B-B14F-4D97-AF65-F5344CB8AC3E}">
        <p14:creationId xmlns:p14="http://schemas.microsoft.com/office/powerpoint/2010/main" val="3263755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F347FE1-BBD2-4895-A792-47509AD4D574}"/>
              </a:ext>
            </a:extLst>
          </p:cNvPr>
          <p:cNvSpPr>
            <a:spLocks noGrp="1"/>
          </p:cNvSpPr>
          <p:nvPr>
            <p:ph type="title"/>
          </p:nvPr>
        </p:nvSpPr>
        <p:spPr>
          <a:xfrm>
            <a:off x="279132" y="490062"/>
            <a:ext cx="9009246" cy="1806892"/>
          </a:xfrm>
        </p:spPr>
        <p:txBody>
          <a:bodyPr anchor="ctr">
            <a:normAutofit/>
          </a:bodyPr>
          <a:lstStyle/>
          <a:p>
            <a:pPr>
              <a:lnSpc>
                <a:spcPct val="110000"/>
              </a:lnSpc>
              <a:spcBef>
                <a:spcPts val="200"/>
              </a:spcBef>
            </a:pPr>
            <a:r>
              <a:rPr lang="es-ES" sz="3400" b="1" dirty="0">
                <a:solidFill>
                  <a:schemeClr val="tx2">
                    <a:lumMod val="10000"/>
                    <a:lumOff val="90000"/>
                  </a:schemeClr>
                </a:solidFill>
                <a:effectLst/>
                <a:latin typeface="Times New Roman" panose="02020603050405020304" pitchFamily="18" charset="0"/>
                <a:ea typeface="Times New Roman" panose="02020603050405020304" pitchFamily="18" charset="0"/>
                <a:cs typeface="Arial" panose="020B0604020202020204" pitchFamily="34" charset="0"/>
              </a:rPr>
              <a:t>EJEMPLO  </a:t>
            </a:r>
            <a:r>
              <a:rPr lang="es-ES" sz="3400" b="1" dirty="0" err="1">
                <a:solidFill>
                  <a:schemeClr val="tx2">
                    <a:lumMod val="10000"/>
                    <a:lumOff val="90000"/>
                  </a:schemeClr>
                </a:solidFill>
                <a:effectLst/>
                <a:latin typeface="Times New Roman" panose="02020603050405020304" pitchFamily="18" charset="0"/>
                <a:ea typeface="Times New Roman" panose="02020603050405020304" pitchFamily="18" charset="0"/>
                <a:cs typeface="Arial" panose="020B0604020202020204" pitchFamily="34" charset="0"/>
              </a:rPr>
              <a:t>xs:minExclusive</a:t>
            </a:r>
            <a:r>
              <a:rPr lang="es-ES" sz="3400" b="1" dirty="0">
                <a:solidFill>
                  <a:schemeClr val="tx2">
                    <a:lumMod val="10000"/>
                    <a:lumOff val="90000"/>
                  </a:schemeClr>
                </a:solidFill>
                <a:effectLst/>
                <a:latin typeface="Times New Roman" panose="02020603050405020304" pitchFamily="18" charset="0"/>
                <a:ea typeface="Times New Roman" panose="02020603050405020304" pitchFamily="18" charset="0"/>
                <a:cs typeface="Arial" panose="020B0604020202020204" pitchFamily="34" charset="0"/>
              </a:rPr>
              <a:t> y </a:t>
            </a:r>
            <a:r>
              <a:rPr lang="es-ES" sz="3400" b="1" dirty="0" err="1">
                <a:solidFill>
                  <a:schemeClr val="tx2">
                    <a:lumMod val="10000"/>
                    <a:lumOff val="90000"/>
                  </a:schemeClr>
                </a:solidFill>
                <a:effectLst/>
                <a:latin typeface="Times New Roman" panose="02020603050405020304" pitchFamily="18" charset="0"/>
                <a:ea typeface="Times New Roman" panose="02020603050405020304" pitchFamily="18" charset="0"/>
                <a:cs typeface="Arial" panose="020B0604020202020204" pitchFamily="34" charset="0"/>
              </a:rPr>
              <a:t>xs:maxInclusive</a:t>
            </a:r>
            <a:br>
              <a:rPr lang="es-ES" sz="800" dirty="0">
                <a:effectLst/>
                <a:latin typeface="Calibri" panose="020F0502020204030204" pitchFamily="34" charset="0"/>
                <a:ea typeface="Calibri" panose="020F0502020204030204" pitchFamily="34" charset="0"/>
                <a:cs typeface="Arial" panose="020B0604020202020204" pitchFamily="34" charset="0"/>
              </a:rPr>
            </a:br>
            <a:endParaRPr lang="es-ES" dirty="0">
              <a:solidFill>
                <a:srgbClr val="FFFFFF"/>
              </a:solidFill>
            </a:endParaRPr>
          </a:p>
        </p:txBody>
      </p:sp>
      <p:sp>
        <p:nvSpPr>
          <p:cNvPr id="3" name="Marcador de contenido 2">
            <a:extLst>
              <a:ext uri="{FF2B5EF4-FFF2-40B4-BE49-F238E27FC236}">
                <a16:creationId xmlns:a16="http://schemas.microsoft.com/office/drawing/2014/main" id="{AAB66FD3-CAEA-4161-BFF6-37B6D1D0A93E}"/>
              </a:ext>
            </a:extLst>
          </p:cNvPr>
          <p:cNvSpPr>
            <a:spLocks noGrp="1"/>
          </p:cNvSpPr>
          <p:nvPr>
            <p:ph idx="1"/>
          </p:nvPr>
        </p:nvSpPr>
        <p:spPr>
          <a:xfrm>
            <a:off x="6759757" y="2296954"/>
            <a:ext cx="5031189" cy="3803057"/>
          </a:xfrm>
        </p:spPr>
        <p:txBody>
          <a:bodyPr>
            <a:normAutofit lnSpcReduction="10000"/>
          </a:bodyPr>
          <a:lstStyle/>
          <a:p>
            <a:pPr>
              <a:lnSpc>
                <a:spcPct val="110000"/>
              </a:lnSpc>
              <a:spcAft>
                <a:spcPts val="800"/>
              </a:spcAft>
            </a:pPr>
            <a:r>
              <a:rPr lang="es-ES" sz="1200" dirty="0">
                <a:effectLst/>
                <a:latin typeface="Times New Roman" panose="02020603050405020304" pitchFamily="18" charset="0"/>
                <a:ea typeface="Times New Roman" panose="02020603050405020304" pitchFamily="18" charset="0"/>
                <a:cs typeface="Arial" panose="020B0604020202020204" pitchFamily="34" charset="0"/>
              </a:rPr>
              <a:t>En este código se define un elemento llamado "mes" con la restricción de que el valor que toma no puede ser menor que 1 ni mayor que 12:</a:t>
            </a:r>
            <a:endParaRPr lang="es-ES" sz="12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10000"/>
              </a:lnSpc>
              <a:spcAft>
                <a:spcPts val="800"/>
              </a:spcAft>
              <a:buFont typeface="Wingdings" panose="05000000000000000000" pitchFamily="2" charset="2"/>
              <a:buChar char=""/>
            </a:pPr>
            <a:r>
              <a:rPr lang="es-ES" sz="1200" b="1" dirty="0" err="1">
                <a:effectLst/>
                <a:latin typeface="Times New Roman" panose="02020603050405020304" pitchFamily="18" charset="0"/>
                <a:ea typeface="Times New Roman" panose="02020603050405020304" pitchFamily="18" charset="0"/>
                <a:cs typeface="Arial" panose="020B0604020202020204" pitchFamily="34" charset="0"/>
              </a:rPr>
              <a:t>xs:simpleType</a:t>
            </a:r>
            <a:r>
              <a:rPr lang="es-ES" sz="1200" dirty="0">
                <a:effectLst/>
                <a:latin typeface="Times New Roman" panose="02020603050405020304" pitchFamily="18" charset="0"/>
                <a:ea typeface="Times New Roman" panose="02020603050405020304" pitchFamily="18" charset="0"/>
                <a:cs typeface="Arial" panose="020B0604020202020204" pitchFamily="34" charset="0"/>
              </a:rPr>
              <a:t> permite definir un tipo simple y especificar sus restricciones.</a:t>
            </a:r>
            <a:endParaRPr lang="es-ES" sz="1200" dirty="0">
              <a:effectLst/>
              <a:latin typeface="Symbol" panose="05050102010706020507" pitchFamily="18" charset="2"/>
              <a:ea typeface="Calibri" panose="020F0502020204030204" pitchFamily="34" charset="0"/>
              <a:cs typeface="Arial" panose="020B0604020202020204" pitchFamily="34" charset="0"/>
            </a:endParaRPr>
          </a:p>
          <a:p>
            <a:pPr marL="342900" lvl="0" indent="-342900">
              <a:lnSpc>
                <a:spcPct val="110000"/>
              </a:lnSpc>
              <a:spcAft>
                <a:spcPts val="800"/>
              </a:spcAft>
              <a:buFont typeface="Wingdings" panose="05000000000000000000" pitchFamily="2" charset="2"/>
              <a:buChar char=""/>
            </a:pPr>
            <a:r>
              <a:rPr lang="es-ES" sz="1200" b="1" dirty="0" err="1">
                <a:effectLst/>
                <a:latin typeface="Times New Roman" panose="02020603050405020304" pitchFamily="18" charset="0"/>
                <a:ea typeface="Times New Roman" panose="02020603050405020304" pitchFamily="18" charset="0"/>
                <a:cs typeface="Arial" panose="020B0604020202020204" pitchFamily="34" charset="0"/>
              </a:rPr>
              <a:t>xs:restriction</a:t>
            </a:r>
            <a:r>
              <a:rPr lang="es-ES" sz="1200" dirty="0">
                <a:effectLst/>
                <a:latin typeface="Times New Roman" panose="02020603050405020304" pitchFamily="18" charset="0"/>
                <a:ea typeface="Times New Roman" panose="02020603050405020304" pitchFamily="18" charset="0"/>
                <a:cs typeface="Arial" panose="020B0604020202020204" pitchFamily="34" charset="0"/>
              </a:rPr>
              <a:t> sirve para definir restricciones de un </a:t>
            </a:r>
            <a:r>
              <a:rPr lang="es-ES" sz="1200" b="1" dirty="0" err="1">
                <a:effectLst/>
                <a:latin typeface="Times New Roman" panose="02020603050405020304" pitchFamily="18" charset="0"/>
                <a:ea typeface="Times New Roman" panose="02020603050405020304" pitchFamily="18" charset="0"/>
                <a:cs typeface="Arial" panose="020B0604020202020204" pitchFamily="34" charset="0"/>
              </a:rPr>
              <a:t>xs:simpleType</a:t>
            </a:r>
            <a:r>
              <a:rPr lang="es-ES" sz="1200" dirty="0">
                <a:effectLst/>
                <a:latin typeface="Times New Roman" panose="02020603050405020304" pitchFamily="18" charset="0"/>
                <a:ea typeface="Times New Roman" panose="02020603050405020304" pitchFamily="18" charset="0"/>
                <a:cs typeface="Arial" panose="020B0604020202020204" pitchFamily="34" charset="0"/>
              </a:rPr>
              <a:t> (como se ha hecho en este ejemplo). </a:t>
            </a:r>
            <a:endParaRPr lang="es-ES" sz="1200" dirty="0">
              <a:effectLst/>
              <a:latin typeface="Symbol" panose="05050102010706020507" pitchFamily="18" charset="2"/>
              <a:ea typeface="Calibri" panose="020F0502020204030204" pitchFamily="34" charset="0"/>
              <a:cs typeface="Arial" panose="020B0604020202020204" pitchFamily="34" charset="0"/>
            </a:endParaRPr>
          </a:p>
          <a:p>
            <a:pPr marL="342900" lvl="0" indent="-342900">
              <a:lnSpc>
                <a:spcPct val="110000"/>
              </a:lnSpc>
              <a:spcAft>
                <a:spcPts val="800"/>
              </a:spcAft>
              <a:buFont typeface="Wingdings" panose="05000000000000000000" pitchFamily="2" charset="2"/>
              <a:buChar char=""/>
            </a:pPr>
            <a:r>
              <a:rPr lang="es-ES" sz="1200" dirty="0">
                <a:effectLst/>
                <a:latin typeface="Times New Roman" panose="02020603050405020304" pitchFamily="18" charset="0"/>
                <a:ea typeface="Times New Roman" panose="02020603050405020304" pitchFamily="18" charset="0"/>
                <a:cs typeface="Arial" panose="020B0604020202020204" pitchFamily="34" charset="0"/>
              </a:rPr>
              <a:t>En el atributo </a:t>
            </a:r>
            <a:r>
              <a:rPr lang="es-ES" sz="1200" b="1" dirty="0">
                <a:effectLst/>
                <a:latin typeface="Times New Roman" panose="02020603050405020304" pitchFamily="18" charset="0"/>
                <a:ea typeface="Times New Roman" panose="02020603050405020304" pitchFamily="18" charset="0"/>
                <a:cs typeface="Arial" panose="020B0604020202020204" pitchFamily="34" charset="0"/>
              </a:rPr>
              <a:t>base</a:t>
            </a:r>
            <a:r>
              <a:rPr lang="es-ES" sz="1200" dirty="0">
                <a:effectLst/>
                <a:latin typeface="Times New Roman" panose="02020603050405020304" pitchFamily="18" charset="0"/>
                <a:ea typeface="Times New Roman" panose="02020603050405020304" pitchFamily="18" charset="0"/>
                <a:cs typeface="Arial" panose="020B0604020202020204" pitchFamily="34" charset="0"/>
              </a:rPr>
              <a:t> se indica el tipo de dato a partir del cual se define la restricción.</a:t>
            </a:r>
            <a:endParaRPr lang="es-ES" sz="1200" dirty="0">
              <a:effectLst/>
              <a:latin typeface="Symbol" panose="05050102010706020507" pitchFamily="18" charset="2"/>
              <a:ea typeface="Calibri" panose="020F0502020204030204" pitchFamily="34" charset="0"/>
              <a:cs typeface="Arial" panose="020B0604020202020204" pitchFamily="34" charset="0"/>
            </a:endParaRPr>
          </a:p>
          <a:p>
            <a:pPr marL="342900" lvl="0" indent="-342900">
              <a:lnSpc>
                <a:spcPct val="110000"/>
              </a:lnSpc>
              <a:spcAft>
                <a:spcPts val="800"/>
              </a:spcAft>
              <a:buFont typeface="Wingdings" panose="05000000000000000000" pitchFamily="2" charset="2"/>
              <a:buChar char=""/>
            </a:pPr>
            <a:r>
              <a:rPr lang="es-ES" sz="1200" b="1" dirty="0" err="1">
                <a:effectLst/>
                <a:latin typeface="Times New Roman" panose="02020603050405020304" pitchFamily="18" charset="0"/>
                <a:ea typeface="Times New Roman" panose="02020603050405020304" pitchFamily="18" charset="0"/>
                <a:cs typeface="Arial" panose="020B0604020202020204" pitchFamily="34" charset="0"/>
              </a:rPr>
              <a:t>xs:minInclusive</a:t>
            </a:r>
            <a:r>
              <a:rPr lang="es-ES" sz="1200" dirty="0">
                <a:effectLst/>
                <a:latin typeface="Times New Roman" panose="02020603050405020304" pitchFamily="18" charset="0"/>
                <a:ea typeface="Times New Roman" panose="02020603050405020304" pitchFamily="18" charset="0"/>
                <a:cs typeface="Arial" panose="020B0604020202020204" pitchFamily="34" charset="0"/>
              </a:rPr>
              <a:t> sirve para especificar que el valor debe ser mayor o igual que el indicado en su atributo </a:t>
            </a:r>
            <a:r>
              <a:rPr lang="es-ES" sz="1200" b="1" dirty="0" err="1">
                <a:effectLst/>
                <a:latin typeface="Times New Roman" panose="02020603050405020304" pitchFamily="18" charset="0"/>
                <a:ea typeface="Times New Roman" panose="02020603050405020304" pitchFamily="18" charset="0"/>
                <a:cs typeface="Arial" panose="020B0604020202020204" pitchFamily="34" charset="0"/>
              </a:rPr>
              <a:t>value</a:t>
            </a:r>
            <a:r>
              <a:rPr lang="es-ES" sz="1200" dirty="0">
                <a:effectLst/>
                <a:latin typeface="Times New Roman" panose="02020603050405020304" pitchFamily="18" charset="0"/>
                <a:ea typeface="Times New Roman" panose="02020603050405020304" pitchFamily="18" charset="0"/>
                <a:cs typeface="Arial" panose="020B0604020202020204" pitchFamily="34" charset="0"/>
              </a:rPr>
              <a:t>, (en este caso, mayor o igual que 1).</a:t>
            </a:r>
            <a:endParaRPr lang="es-ES" sz="1200" dirty="0">
              <a:effectLst/>
              <a:latin typeface="Symbol" panose="05050102010706020507" pitchFamily="18" charset="2"/>
              <a:ea typeface="Calibri" panose="020F0502020204030204" pitchFamily="34" charset="0"/>
              <a:cs typeface="Arial" panose="020B0604020202020204" pitchFamily="34" charset="0"/>
            </a:endParaRPr>
          </a:p>
          <a:p>
            <a:pPr marL="342900" lvl="0" indent="-342900">
              <a:lnSpc>
                <a:spcPct val="110000"/>
              </a:lnSpc>
              <a:spcAft>
                <a:spcPts val="800"/>
              </a:spcAft>
              <a:buFont typeface="Wingdings" panose="05000000000000000000" pitchFamily="2" charset="2"/>
              <a:buChar char=""/>
            </a:pPr>
            <a:r>
              <a:rPr lang="es-ES" sz="1200" b="1" dirty="0" err="1">
                <a:effectLst/>
                <a:latin typeface="Times New Roman" panose="02020603050405020304" pitchFamily="18" charset="0"/>
                <a:ea typeface="Times New Roman" panose="02020603050405020304" pitchFamily="18" charset="0"/>
                <a:cs typeface="Arial" panose="020B0604020202020204" pitchFamily="34" charset="0"/>
              </a:rPr>
              <a:t>xs:maxInclusive</a:t>
            </a:r>
            <a:r>
              <a:rPr lang="es-ES" sz="1200" dirty="0">
                <a:effectLst/>
                <a:latin typeface="Times New Roman" panose="02020603050405020304" pitchFamily="18" charset="0"/>
                <a:ea typeface="Times New Roman" panose="02020603050405020304" pitchFamily="18" charset="0"/>
                <a:cs typeface="Arial" panose="020B0604020202020204" pitchFamily="34" charset="0"/>
              </a:rPr>
              <a:t> sirve para especificar que el valor debe ser menor o igual que el indicado en su atributo </a:t>
            </a:r>
            <a:r>
              <a:rPr lang="es-ES" sz="1200" b="1" dirty="0" err="1">
                <a:effectLst/>
                <a:latin typeface="Times New Roman" panose="02020603050405020304" pitchFamily="18" charset="0"/>
                <a:ea typeface="Times New Roman" panose="02020603050405020304" pitchFamily="18" charset="0"/>
                <a:cs typeface="Arial" panose="020B0604020202020204" pitchFamily="34" charset="0"/>
              </a:rPr>
              <a:t>value</a:t>
            </a:r>
            <a:r>
              <a:rPr lang="es-ES" sz="1200" dirty="0">
                <a:effectLst/>
                <a:latin typeface="Times New Roman" panose="02020603050405020304" pitchFamily="18" charset="0"/>
                <a:ea typeface="Times New Roman" panose="02020603050405020304" pitchFamily="18" charset="0"/>
                <a:cs typeface="Arial" panose="020B0604020202020204" pitchFamily="34" charset="0"/>
              </a:rPr>
              <a:t>, (en este caso, menor o igual que 12).</a:t>
            </a:r>
            <a:endParaRPr lang="es-ES" sz="1200" dirty="0">
              <a:effectLst/>
              <a:latin typeface="Symbol" panose="05050102010706020507" pitchFamily="18" charset="2"/>
              <a:ea typeface="Calibri" panose="020F0502020204030204" pitchFamily="34" charset="0"/>
              <a:cs typeface="Arial" panose="020B0604020202020204" pitchFamily="34" charset="0"/>
            </a:endParaRPr>
          </a:p>
          <a:p>
            <a:pPr>
              <a:lnSpc>
                <a:spcPct val="110000"/>
              </a:lnSpc>
            </a:pPr>
            <a:endParaRPr lang="es-ES" sz="500" dirty="0"/>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CuadroTexto 10">
            <a:extLst>
              <a:ext uri="{FF2B5EF4-FFF2-40B4-BE49-F238E27FC236}">
                <a16:creationId xmlns:a16="http://schemas.microsoft.com/office/drawing/2014/main" id="{7C3EDDC2-79D2-4776-A8CA-65967FC82C8D}"/>
              </a:ext>
            </a:extLst>
          </p:cNvPr>
          <p:cNvSpPr txBox="1"/>
          <p:nvPr/>
        </p:nvSpPr>
        <p:spPr>
          <a:xfrm>
            <a:off x="1462751" y="2480815"/>
            <a:ext cx="4304900" cy="2513188"/>
          </a:xfrm>
          <a:prstGeom prst="rect">
            <a:avLst/>
          </a:prstGeom>
          <a:noFill/>
        </p:spPr>
        <p:txBody>
          <a:bodyPr wrap="square">
            <a:spAutoFit/>
          </a:bodyPr>
          <a:lstStyle/>
          <a:p>
            <a:pPr>
              <a:lnSpc>
                <a:spcPct val="110000"/>
              </a:lnSpc>
              <a:spcAft>
                <a:spcPts val="80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&lt;</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xs:element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name="</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mes</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xs:simpleType</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xs:restriction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base="</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xs:integer</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&lt;</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xs:minInclusive</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value="1"/&gt;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&lt;</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xs:maxInclusive</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 value="12"/&gt;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xs:restriction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xs:simpleType</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Times New Roman" panose="02020603050405020304" pitchFamily="18" charset="0"/>
                <a:ea typeface="Times New Roman" panose="02020603050405020304" pitchFamily="18" charset="0"/>
                <a:cs typeface="Arial" panose="020B0604020202020204" pitchFamily="34" charset="0"/>
              </a:rPr>
              <a:t>&lt;/</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xs:element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&gt;</a:t>
            </a:r>
            <a:endParaRPr lang="es-E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754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F347FE1-BBD2-4895-A792-47509AD4D574}"/>
              </a:ext>
            </a:extLst>
          </p:cNvPr>
          <p:cNvSpPr>
            <a:spLocks noGrp="1"/>
          </p:cNvSpPr>
          <p:nvPr>
            <p:ph type="title"/>
          </p:nvPr>
        </p:nvSpPr>
        <p:spPr>
          <a:xfrm>
            <a:off x="279132" y="490062"/>
            <a:ext cx="9009246" cy="1806892"/>
          </a:xfrm>
        </p:spPr>
        <p:txBody>
          <a:bodyPr anchor="ctr">
            <a:normAutofit/>
          </a:bodyPr>
          <a:lstStyle/>
          <a:p>
            <a:pPr>
              <a:lnSpc>
                <a:spcPct val="110000"/>
              </a:lnSpc>
              <a:spcBef>
                <a:spcPts val="200"/>
              </a:spcBef>
            </a:pPr>
            <a:r>
              <a:rPr lang="es-ES" sz="3400" b="1" dirty="0">
                <a:solidFill>
                  <a:schemeClr val="tx2">
                    <a:lumMod val="10000"/>
                    <a:lumOff val="90000"/>
                  </a:schemeClr>
                </a:solidFill>
                <a:effectLst/>
                <a:latin typeface="Times New Roman" panose="02020603050405020304" pitchFamily="18" charset="0"/>
                <a:ea typeface="Times New Roman" panose="02020603050405020304" pitchFamily="18" charset="0"/>
                <a:cs typeface="Arial" panose="020B0604020202020204" pitchFamily="34" charset="0"/>
              </a:rPr>
              <a:t>EJEMPLO xs:enumeration</a:t>
            </a:r>
            <a:br>
              <a:rPr lang="es-ES" sz="800" dirty="0">
                <a:effectLst/>
                <a:latin typeface="Calibri" panose="020F0502020204030204" pitchFamily="34" charset="0"/>
                <a:ea typeface="Calibri" panose="020F0502020204030204" pitchFamily="34" charset="0"/>
                <a:cs typeface="Arial" panose="020B0604020202020204" pitchFamily="34" charset="0"/>
              </a:rPr>
            </a:br>
            <a:endParaRPr lang="es-ES" dirty="0">
              <a:solidFill>
                <a:srgbClr val="FFFFFF"/>
              </a:solidFill>
            </a:endParaRP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CuadroTexto 15">
            <a:extLst>
              <a:ext uri="{FF2B5EF4-FFF2-40B4-BE49-F238E27FC236}">
                <a16:creationId xmlns:a16="http://schemas.microsoft.com/office/drawing/2014/main" id="{640CC973-2ACF-44D3-87A5-AA41A46DB311}"/>
              </a:ext>
            </a:extLst>
          </p:cNvPr>
          <p:cNvSpPr txBox="1"/>
          <p:nvPr/>
        </p:nvSpPr>
        <p:spPr>
          <a:xfrm>
            <a:off x="990600" y="2596486"/>
            <a:ext cx="4441642" cy="2720873"/>
          </a:xfrm>
          <a:prstGeom prst="rect">
            <a:avLst/>
          </a:prstGeom>
          <a:noFill/>
        </p:spPr>
        <p:txBody>
          <a:bodyPr wrap="square">
            <a:spAutoFit/>
          </a:bodyPr>
          <a:lstStyle/>
          <a:p>
            <a:pPr>
              <a:lnSpc>
                <a:spcPct val="106000"/>
              </a:lnSpc>
              <a:spcAft>
                <a:spcPts val="800"/>
              </a:spcAft>
            </a:pP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xs:element</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name="color"&gt;</a:t>
            </a:r>
            <a:br>
              <a:rPr lang="en-US" sz="16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xs:simpleType</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6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xs:restriction</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base="</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xs:string</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6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&lt;</a:t>
            </a:r>
            <a:r>
              <a:rPr lang="en-US" sz="1800" b="1" dirty="0" err="1">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xs:enumeration</a:t>
            </a: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 value="</a:t>
            </a:r>
            <a:r>
              <a:rPr lang="en-US" sz="1800" b="1" dirty="0" err="1">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verde</a:t>
            </a: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600" dirty="0">
                <a:effectLst/>
                <a:latin typeface="Calibri" panose="020F0502020204030204" pitchFamily="34" charset="0"/>
                <a:ea typeface="Calibri" panose="020F0502020204030204" pitchFamily="34" charset="0"/>
                <a:cs typeface="Arial" panose="020B0604020202020204" pitchFamily="34" charset="0"/>
              </a:rPr>
            </a:b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b="1" dirty="0" err="1">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xs:enumeration</a:t>
            </a: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 value="</a:t>
            </a:r>
            <a:r>
              <a:rPr lang="en-US" sz="1800" b="1" dirty="0" err="1">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amarillo</a:t>
            </a: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600" dirty="0">
                <a:effectLst/>
                <a:latin typeface="Calibri" panose="020F0502020204030204" pitchFamily="34" charset="0"/>
                <a:ea typeface="Calibri" panose="020F0502020204030204" pitchFamily="34" charset="0"/>
                <a:cs typeface="Arial" panose="020B0604020202020204" pitchFamily="34" charset="0"/>
              </a:rPr>
            </a:b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b="1" dirty="0" err="1">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xs:enumeration</a:t>
            </a: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 value="</a:t>
            </a:r>
            <a:r>
              <a:rPr lang="en-US" sz="1800" b="1" dirty="0" err="1">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rojo</a:t>
            </a: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6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xs:restriction</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6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xs:simpleType</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6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xs:element</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endParaRPr lang="es-E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0" name="CuadroTexto 19">
            <a:extLst>
              <a:ext uri="{FF2B5EF4-FFF2-40B4-BE49-F238E27FC236}">
                <a16:creationId xmlns:a16="http://schemas.microsoft.com/office/drawing/2014/main" id="{4CF50805-FD2E-4ED4-98FE-808BEC6DAAFB}"/>
              </a:ext>
            </a:extLst>
          </p:cNvPr>
          <p:cNvSpPr txBox="1"/>
          <p:nvPr/>
        </p:nvSpPr>
        <p:spPr>
          <a:xfrm>
            <a:off x="5657850" y="2277070"/>
            <a:ext cx="6093994" cy="2585323"/>
          </a:xfrm>
          <a:prstGeom prst="rect">
            <a:avLst/>
          </a:prstGeom>
          <a:noFill/>
        </p:spPr>
        <p:txBody>
          <a:bodyPr wrap="square">
            <a:spAutoFit/>
          </a:bodyPr>
          <a:lstStyle/>
          <a:p>
            <a:r>
              <a:rPr lang="es-ES" sz="1800" dirty="0">
                <a:solidFill>
                  <a:srgbClr val="555555"/>
                </a:solidFill>
                <a:effectLst/>
                <a:latin typeface="Times New Roman" panose="02020603050405020304" pitchFamily="18" charset="0"/>
                <a:ea typeface="Times New Roman" panose="02020603050405020304" pitchFamily="18" charset="0"/>
              </a:rPr>
              <a:t>En el siguiente ejemplo se define un elemento llamado "color" con la restricción de que los únicos valores admitidos son: </a:t>
            </a:r>
            <a:r>
              <a:rPr lang="es-ES" sz="1800" b="1" dirty="0">
                <a:solidFill>
                  <a:srgbClr val="333333"/>
                </a:solidFill>
                <a:effectLst/>
                <a:latin typeface="Times New Roman" panose="02020603050405020304" pitchFamily="18" charset="0"/>
                <a:ea typeface="Times New Roman" panose="02020603050405020304" pitchFamily="18" charset="0"/>
              </a:rPr>
              <a:t>"verde"</a:t>
            </a:r>
            <a:r>
              <a:rPr lang="es-ES" sz="1800" dirty="0">
                <a:solidFill>
                  <a:srgbClr val="555555"/>
                </a:solidFill>
                <a:effectLst/>
                <a:latin typeface="Times New Roman" panose="02020603050405020304" pitchFamily="18" charset="0"/>
                <a:ea typeface="Times New Roman" panose="02020603050405020304" pitchFamily="18" charset="0"/>
              </a:rPr>
              <a:t>, </a:t>
            </a:r>
            <a:r>
              <a:rPr lang="es-ES" sz="1800" b="1" dirty="0">
                <a:solidFill>
                  <a:srgbClr val="333333"/>
                </a:solidFill>
                <a:effectLst/>
                <a:latin typeface="Times New Roman" panose="02020603050405020304" pitchFamily="18" charset="0"/>
                <a:ea typeface="Times New Roman" panose="02020603050405020304" pitchFamily="18" charset="0"/>
              </a:rPr>
              <a:t>"amarillo"</a:t>
            </a:r>
            <a:r>
              <a:rPr lang="es-ES" sz="1800" dirty="0">
                <a:solidFill>
                  <a:srgbClr val="555555"/>
                </a:solidFill>
                <a:effectLst/>
                <a:latin typeface="Times New Roman" panose="02020603050405020304" pitchFamily="18" charset="0"/>
                <a:ea typeface="Times New Roman" panose="02020603050405020304" pitchFamily="18" charset="0"/>
              </a:rPr>
              <a:t> y </a:t>
            </a:r>
            <a:r>
              <a:rPr lang="es-ES" sz="1800" b="1" dirty="0">
                <a:solidFill>
                  <a:srgbClr val="333333"/>
                </a:solidFill>
                <a:effectLst/>
                <a:latin typeface="Times New Roman" panose="02020603050405020304" pitchFamily="18" charset="0"/>
                <a:ea typeface="Times New Roman" panose="02020603050405020304" pitchFamily="18" charset="0"/>
              </a:rPr>
              <a:t>"rojo"</a:t>
            </a:r>
            <a:r>
              <a:rPr lang="es-ES" sz="1800" dirty="0">
                <a:solidFill>
                  <a:srgbClr val="555555"/>
                </a:solidFill>
                <a:effectLst/>
                <a:latin typeface="Times New Roman" panose="02020603050405020304" pitchFamily="18" charset="0"/>
                <a:ea typeface="Times New Roman" panose="02020603050405020304" pitchFamily="18" charset="0"/>
              </a:rPr>
              <a:t>.</a:t>
            </a:r>
          </a:p>
          <a:p>
            <a:endParaRPr lang="es-ES" dirty="0">
              <a:solidFill>
                <a:srgbClr val="555555"/>
              </a:solidFill>
              <a:latin typeface="Times New Roman" panose="02020603050405020304" pitchFamily="18" charset="0"/>
            </a:endParaRPr>
          </a:p>
          <a:p>
            <a:endParaRPr lang="es-ES" dirty="0">
              <a:solidFill>
                <a:srgbClr val="555555"/>
              </a:solidFill>
              <a:latin typeface="Times New Roman" panose="02020603050405020304" pitchFamily="18" charset="0"/>
            </a:endParaRPr>
          </a:p>
          <a:p>
            <a:endParaRPr lang="es-ES" dirty="0">
              <a:solidFill>
                <a:srgbClr val="555555"/>
              </a:solidFill>
              <a:latin typeface="Times New Roman" panose="02020603050405020304" pitchFamily="18" charset="0"/>
            </a:endParaRPr>
          </a:p>
          <a:p>
            <a:endParaRPr lang="es-ES" dirty="0">
              <a:solidFill>
                <a:srgbClr val="555555"/>
              </a:solidFill>
              <a:latin typeface="Times New Roman" panose="02020603050405020304" pitchFamily="18" charset="0"/>
            </a:endParaRPr>
          </a:p>
          <a:p>
            <a:r>
              <a:rPr lang="es-ES" sz="1800" b="1" dirty="0" err="1">
                <a:solidFill>
                  <a:srgbClr val="333333"/>
                </a:solidFill>
                <a:effectLst/>
                <a:latin typeface="Times New Roman" panose="02020603050405020304" pitchFamily="18" charset="0"/>
                <a:ea typeface="Times New Roman" panose="02020603050405020304" pitchFamily="18" charset="0"/>
              </a:rPr>
              <a:t>xs:enumeration</a:t>
            </a:r>
            <a:r>
              <a:rPr lang="es-ES" sz="1800" dirty="0">
                <a:solidFill>
                  <a:srgbClr val="555555"/>
                </a:solidFill>
                <a:effectLst/>
                <a:latin typeface="Times New Roman" panose="02020603050405020304" pitchFamily="18" charset="0"/>
                <a:ea typeface="Times New Roman" panose="02020603050405020304" pitchFamily="18" charset="0"/>
              </a:rPr>
              <a:t> sirve para definir una lista de valores admitidos.</a:t>
            </a:r>
            <a:endParaRPr lang="es-ES" dirty="0"/>
          </a:p>
        </p:txBody>
      </p:sp>
    </p:spTree>
    <p:extLst>
      <p:ext uri="{BB962C8B-B14F-4D97-AF65-F5344CB8AC3E}">
        <p14:creationId xmlns:p14="http://schemas.microsoft.com/office/powerpoint/2010/main" val="1830772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9F347FE1-BBD2-4895-A792-47509AD4D574}"/>
              </a:ext>
            </a:extLst>
          </p:cNvPr>
          <p:cNvSpPr>
            <a:spLocks noGrp="1"/>
          </p:cNvSpPr>
          <p:nvPr>
            <p:ph type="title"/>
          </p:nvPr>
        </p:nvSpPr>
        <p:spPr>
          <a:xfrm>
            <a:off x="279132" y="490062"/>
            <a:ext cx="9009246" cy="1806892"/>
          </a:xfrm>
        </p:spPr>
        <p:txBody>
          <a:bodyPr anchor="ctr">
            <a:normAutofit/>
          </a:bodyPr>
          <a:lstStyle/>
          <a:p>
            <a:pPr>
              <a:lnSpc>
                <a:spcPct val="110000"/>
              </a:lnSpc>
              <a:spcBef>
                <a:spcPts val="200"/>
              </a:spcBef>
            </a:pPr>
            <a:r>
              <a:rPr lang="es-ES" sz="3400" b="1" dirty="0">
                <a:solidFill>
                  <a:schemeClr val="tx2">
                    <a:lumMod val="10000"/>
                    <a:lumOff val="90000"/>
                  </a:schemeClr>
                </a:solidFill>
                <a:effectLst/>
                <a:latin typeface="Times New Roman" panose="02020603050405020304" pitchFamily="18" charset="0"/>
                <a:ea typeface="Times New Roman" panose="02020603050405020304" pitchFamily="18" charset="0"/>
                <a:cs typeface="Arial" panose="020B0604020202020204" pitchFamily="34" charset="0"/>
              </a:rPr>
              <a:t>EJEMPLO xs:whiteSpace</a:t>
            </a:r>
            <a:br>
              <a:rPr lang="es-ES" sz="800" dirty="0">
                <a:effectLst/>
                <a:latin typeface="Calibri" panose="020F0502020204030204" pitchFamily="34" charset="0"/>
                <a:ea typeface="Calibri" panose="020F0502020204030204" pitchFamily="34" charset="0"/>
                <a:cs typeface="Arial" panose="020B0604020202020204" pitchFamily="34" charset="0"/>
              </a:rPr>
            </a:br>
            <a:endParaRPr lang="es-ES" dirty="0">
              <a:solidFill>
                <a:srgbClr val="FFFFFF"/>
              </a:solidFill>
            </a:endParaRPr>
          </a:p>
        </p:txBody>
      </p:sp>
      <p:sp>
        <p:nvSpPr>
          <p:cNvPr id="19" name="Rectangle 18">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Marcador de contenido 4">
            <a:extLst>
              <a:ext uri="{FF2B5EF4-FFF2-40B4-BE49-F238E27FC236}">
                <a16:creationId xmlns:a16="http://schemas.microsoft.com/office/drawing/2014/main" id="{045C0764-D677-423D-B408-BD7109639BA0}"/>
              </a:ext>
            </a:extLst>
          </p:cNvPr>
          <p:cNvSpPr>
            <a:spLocks noGrp="1"/>
          </p:cNvSpPr>
          <p:nvPr>
            <p:ph idx="1"/>
          </p:nvPr>
        </p:nvSpPr>
        <p:spPr>
          <a:xfrm>
            <a:off x="279132" y="2296954"/>
            <a:ext cx="4593657" cy="3760891"/>
          </a:xfrm>
        </p:spPr>
        <p:txBody>
          <a:bodyPr/>
          <a:lstStyle/>
          <a:p>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xs:element</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name="</a:t>
            </a:r>
            <a:r>
              <a:rPr lang="en-US" sz="1800" b="1" dirty="0" err="1">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direccion</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xs:simpleType</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xs:restriction</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base="</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xs:string</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&lt;</a:t>
            </a:r>
            <a:r>
              <a:rPr lang="en-US" sz="1800" b="1" dirty="0" err="1">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xs:whiteSpace</a:t>
            </a:r>
            <a:r>
              <a:rPr lang="en-U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 value="preserve"/&gt;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xs:restriction</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   &lt;/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xs:simpleType</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&lt;/</a:t>
            </a:r>
            <a:r>
              <a:rPr lang="en-US" sz="1800" dirty="0" err="1">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xs:element</a:t>
            </a:r>
            <a:r>
              <a:rPr lang="en-US" sz="1800" dirty="0">
                <a:solidFill>
                  <a:srgbClr val="666666"/>
                </a:solidFill>
                <a:effectLst/>
                <a:latin typeface="Times New Roman" panose="02020603050405020304" pitchFamily="18" charset="0"/>
                <a:ea typeface="Times New Roman" panose="02020603050405020304" pitchFamily="18" charset="0"/>
                <a:cs typeface="Arial" panose="020B0604020202020204" pitchFamily="34" charset="0"/>
              </a:rPr>
              <a:t>&gt;</a:t>
            </a:r>
            <a:endParaRPr lang="es-ES" sz="1800" dirty="0">
              <a:effectLst/>
              <a:latin typeface="Calibri" panose="020F0502020204030204" pitchFamily="34" charset="0"/>
              <a:ea typeface="Calibri" panose="020F0502020204030204" pitchFamily="34" charset="0"/>
              <a:cs typeface="Arial" panose="020B0604020202020204" pitchFamily="34" charset="0"/>
            </a:endParaRPr>
          </a:p>
          <a:p>
            <a:endParaRPr lang="es-ES" dirty="0"/>
          </a:p>
        </p:txBody>
      </p:sp>
      <p:sp>
        <p:nvSpPr>
          <p:cNvPr id="12" name="CuadroTexto 11">
            <a:extLst>
              <a:ext uri="{FF2B5EF4-FFF2-40B4-BE49-F238E27FC236}">
                <a16:creationId xmlns:a16="http://schemas.microsoft.com/office/drawing/2014/main" id="{E01B379D-FC59-4707-8217-C415A6568C70}"/>
              </a:ext>
            </a:extLst>
          </p:cNvPr>
          <p:cNvSpPr txBox="1"/>
          <p:nvPr/>
        </p:nvSpPr>
        <p:spPr>
          <a:xfrm>
            <a:off x="5150414" y="1905000"/>
            <a:ext cx="6762454" cy="4965655"/>
          </a:xfrm>
          <a:prstGeom prst="rect">
            <a:avLst/>
          </a:prstGeom>
          <a:noFill/>
        </p:spPr>
        <p:txBody>
          <a:bodyPr wrap="square">
            <a:spAutoFit/>
          </a:bodyPr>
          <a:lstStyle/>
          <a:p>
            <a:pPr>
              <a:lnSpc>
                <a:spcPct val="106000"/>
              </a:lnSpc>
              <a:spcAft>
                <a:spcPts val="800"/>
              </a:spcAft>
            </a:pPr>
            <a:r>
              <a:rPr lang="es-ES" sz="1800" dirty="0">
                <a:solidFill>
                  <a:srgbClr val="555555"/>
                </a:solidFill>
                <a:effectLst/>
                <a:latin typeface="Times New Roman" panose="02020603050405020304" pitchFamily="18" charset="0"/>
                <a:ea typeface="Times New Roman" panose="02020603050405020304" pitchFamily="18" charset="0"/>
                <a:cs typeface="Arial" panose="020B0604020202020204" pitchFamily="34" charset="0"/>
              </a:rPr>
              <a:t> En el siguiente ejemplo se define un elemento llamado "dirección" con la restricción de que los espacios en blanco, las tabulaciones, los saltos de línea y los retornos de carro que aparezcan en él, se deben mantener (</a:t>
            </a:r>
            <a:r>
              <a:rPr lang="es-E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preserve</a:t>
            </a:r>
            <a:r>
              <a:rPr lang="es-ES" sz="1800" dirty="0">
                <a:solidFill>
                  <a:srgbClr val="555555"/>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s-ES" dirty="0">
              <a:solidFill>
                <a:srgbClr val="555555"/>
              </a:solidFill>
              <a:latin typeface="Times New Roman" panose="02020603050405020304" pitchFamily="18" charset="0"/>
              <a:ea typeface="Calibri" panose="020F0502020204030204" pitchFamily="34" charset="0"/>
              <a:cs typeface="Arial" panose="020B0604020202020204" pitchFamily="34" charset="0"/>
            </a:endParaRPr>
          </a:p>
          <a:p>
            <a:pPr marL="342900" lvl="0" indent="-342900">
              <a:lnSpc>
                <a:spcPct val="106000"/>
              </a:lnSpc>
              <a:spcAft>
                <a:spcPts val="800"/>
              </a:spcAft>
              <a:buFont typeface="Wingdings" panose="05000000000000000000" pitchFamily="2" charset="2"/>
              <a:buChar char=""/>
            </a:pPr>
            <a:r>
              <a:rPr lang="es-E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xs:whiteSpace</a:t>
            </a:r>
            <a:r>
              <a:rPr lang="es-ES" sz="1800" dirty="0">
                <a:solidFill>
                  <a:srgbClr val="555555"/>
                </a:solidFill>
                <a:effectLst/>
                <a:latin typeface="Times New Roman" panose="02020603050405020304" pitchFamily="18" charset="0"/>
                <a:ea typeface="Times New Roman" panose="02020603050405020304" pitchFamily="18" charset="0"/>
                <a:cs typeface="Arial" panose="020B0604020202020204" pitchFamily="34" charset="0"/>
              </a:rPr>
              <a:t> sirve para especificar cómo se debe tratar a los posibles espacios en blanco, las tabulaciones, los saltos de línea y los retornos de carro que puedan aparecer.</a:t>
            </a:r>
            <a:endParaRPr lang="es-ES" sz="1800" dirty="0">
              <a:effectLst/>
              <a:latin typeface="Symbol" panose="05050102010706020507" pitchFamily="18" charset="2"/>
              <a:ea typeface="Calibri" panose="020F0502020204030204" pitchFamily="34" charset="0"/>
              <a:cs typeface="Arial" panose="020B0604020202020204" pitchFamily="34" charset="0"/>
            </a:endParaRPr>
          </a:p>
          <a:p>
            <a:pPr>
              <a:lnSpc>
                <a:spcPct val="106000"/>
              </a:lnSpc>
              <a:spcAft>
                <a:spcPts val="800"/>
              </a:spcAft>
            </a:pPr>
            <a:r>
              <a:rPr lang="es-ES" sz="1800" dirty="0">
                <a:solidFill>
                  <a:srgbClr val="555555"/>
                </a:solidFill>
                <a:effectLst/>
                <a:latin typeface="Times New Roman" panose="02020603050405020304" pitchFamily="18" charset="0"/>
                <a:ea typeface="Times New Roman" panose="02020603050405020304" pitchFamily="18" charset="0"/>
                <a:cs typeface="Arial" panose="020B0604020202020204" pitchFamily="34" charset="0"/>
              </a:rPr>
              <a:t>En vez de </a:t>
            </a:r>
            <a:r>
              <a:rPr lang="es-E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preserve</a:t>
            </a:r>
            <a:r>
              <a:rPr lang="es-ES" sz="1800" dirty="0">
                <a:solidFill>
                  <a:srgbClr val="555555"/>
                </a:solidFill>
                <a:effectLst/>
                <a:latin typeface="Times New Roman" panose="02020603050405020304" pitchFamily="18" charset="0"/>
                <a:ea typeface="Times New Roman" panose="02020603050405020304" pitchFamily="18" charset="0"/>
                <a:cs typeface="Arial" panose="020B0604020202020204" pitchFamily="34" charset="0"/>
              </a:rPr>
              <a:t> también se puede utilizar:</a:t>
            </a:r>
            <a:endParaRPr lang="es-ES" sz="18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06000"/>
              </a:lnSpc>
              <a:spcAft>
                <a:spcPts val="800"/>
              </a:spcAft>
              <a:buFont typeface="Wingdings" panose="05000000000000000000" pitchFamily="2" charset="2"/>
              <a:buChar char=""/>
            </a:pPr>
            <a:r>
              <a:rPr lang="es-E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replace</a:t>
            </a:r>
            <a:r>
              <a:rPr lang="es-ES" sz="1800" dirty="0">
                <a:solidFill>
                  <a:srgbClr val="555555"/>
                </a:solidFill>
                <a:effectLst/>
                <a:latin typeface="Times New Roman" panose="02020603050405020304" pitchFamily="18" charset="0"/>
                <a:ea typeface="Times New Roman" panose="02020603050405020304" pitchFamily="18" charset="0"/>
                <a:cs typeface="Arial" panose="020B0604020202020204" pitchFamily="34" charset="0"/>
              </a:rPr>
              <a:t> para sustituir todas las tabulaciones, los saltos de línea y los retornos de carro por espacios en blanco.</a:t>
            </a:r>
            <a:endParaRPr lang="es-ES" sz="1800" dirty="0">
              <a:effectLst/>
              <a:latin typeface="Symbol" panose="05050102010706020507" pitchFamily="18" charset="2"/>
              <a:ea typeface="Calibri" panose="020F0502020204030204" pitchFamily="34" charset="0"/>
              <a:cs typeface="Arial" panose="020B0604020202020204" pitchFamily="34" charset="0"/>
            </a:endParaRPr>
          </a:p>
          <a:p>
            <a:pPr marL="342900" lvl="0" indent="-342900">
              <a:lnSpc>
                <a:spcPct val="106000"/>
              </a:lnSpc>
              <a:spcAft>
                <a:spcPts val="800"/>
              </a:spcAft>
              <a:buFont typeface="Wingdings" panose="05000000000000000000" pitchFamily="2" charset="2"/>
              <a:buChar char=""/>
            </a:pPr>
            <a:r>
              <a:rPr lang="es-ES" sz="1800" b="1" dirty="0">
                <a:solidFill>
                  <a:srgbClr val="333333"/>
                </a:solidFill>
                <a:effectLst/>
                <a:latin typeface="Times New Roman" panose="02020603050405020304" pitchFamily="18" charset="0"/>
                <a:ea typeface="Times New Roman" panose="02020603050405020304" pitchFamily="18" charset="0"/>
                <a:cs typeface="Arial" panose="020B0604020202020204" pitchFamily="34" charset="0"/>
              </a:rPr>
              <a:t>collapse</a:t>
            </a:r>
            <a:r>
              <a:rPr lang="es-ES" sz="1800" dirty="0">
                <a:solidFill>
                  <a:srgbClr val="555555"/>
                </a:solidFill>
                <a:effectLst/>
                <a:latin typeface="Times New Roman" panose="02020603050405020304" pitchFamily="18" charset="0"/>
                <a:ea typeface="Times New Roman" panose="02020603050405020304" pitchFamily="18" charset="0"/>
                <a:cs typeface="Arial" panose="020B0604020202020204" pitchFamily="34" charset="0"/>
              </a:rPr>
              <a:t> para, después de reemplazar todas las tabulaciones, los saltos de línea y los retornos de carro por espacios en blanco, eliminar todos los espacios en blanco únicos y sustituir varios espacios en blanco seguidos por un único espacio en blanco.</a:t>
            </a:r>
            <a:endParaRPr lang="es-ES" sz="1800" dirty="0">
              <a:effectLst/>
              <a:latin typeface="Symbol" panose="05050102010706020507" pitchFamily="18" charset="2"/>
              <a:ea typeface="Calibri" panose="020F0502020204030204" pitchFamily="34" charset="0"/>
              <a:cs typeface="Arial" panose="020B0604020202020204" pitchFamily="34" charset="0"/>
            </a:endParaRPr>
          </a:p>
          <a:p>
            <a:pPr>
              <a:lnSpc>
                <a:spcPct val="106000"/>
              </a:lnSpc>
              <a:spcAft>
                <a:spcPts val="800"/>
              </a:spcAft>
            </a:pPr>
            <a:endParaRPr lang="es-E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2204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545B2-C9FA-4E50-8132-9749A727F9B1}"/>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a16="http://schemas.microsoft.com/office/drawing/2014/main" id="{2EA68352-9671-467C-BBD3-BD6E9EC939DA}"/>
              </a:ext>
            </a:extLst>
          </p:cNvPr>
          <p:cNvSpPr>
            <a:spLocks noGrp="1"/>
          </p:cNvSpPr>
          <p:nvPr>
            <p:ph idx="1"/>
          </p:nvPr>
        </p:nvSpPr>
        <p:spPr/>
        <p:txBody>
          <a:bodyPr>
            <a:normAutofit/>
          </a:bodyPr>
          <a:lstStyle/>
          <a:p>
            <a:pPr marL="742950" lvl="1" indent="-285750">
              <a:lnSpc>
                <a:spcPct val="107000"/>
              </a:lnSpc>
              <a:buFont typeface="Courier New" panose="02070309020205020404" pitchFamily="49" charset="0"/>
              <a:buChar char="o"/>
            </a:pPr>
            <a:r>
              <a:rPr lang="es-ES" sz="1100" dirty="0">
                <a:effectLst/>
                <a:latin typeface="Calibri" panose="020F0502020204030204" pitchFamily="34" charset="0"/>
                <a:ea typeface="Calibri" panose="020F0502020204030204" pitchFamily="34" charset="0"/>
                <a:cs typeface="Times New Roman" panose="02020603050405020304" pitchFamily="18" charset="0"/>
              </a:rPr>
              <a:t>Pueden variar entre:</a:t>
            </a:r>
          </a:p>
          <a:p>
            <a:pPr marL="1143000" lvl="2" indent="-228600">
              <a:lnSpc>
                <a:spcPct val="107000"/>
              </a:lnSpc>
              <a:buFont typeface="Wingdings" panose="05000000000000000000" pitchFamily="2" charset="2"/>
              <a:buChar char=""/>
            </a:pPr>
            <a:r>
              <a:rPr lang="es-ES" sz="1100" dirty="0">
                <a:effectLst/>
                <a:latin typeface="Calibri" panose="020F0502020204030204" pitchFamily="34" charset="0"/>
                <a:ea typeface="Calibri" panose="020F0502020204030204" pitchFamily="34" charset="0"/>
                <a:cs typeface="Times New Roman" panose="02020603050405020304" pitchFamily="18" charset="0"/>
              </a:rPr>
              <a:t>xs:string</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s-ES" sz="1100" dirty="0">
                <a:effectLst/>
                <a:latin typeface="Calibri" panose="020F0502020204030204" pitchFamily="34" charset="0"/>
                <a:ea typeface="Calibri" panose="020F0502020204030204" pitchFamily="34" charset="0"/>
                <a:cs typeface="Times New Roman" panose="02020603050405020304" pitchFamily="18" charset="0"/>
              </a:rPr>
              <a:t> Contiene caracteres, saltos de línea, retorno de carro y tabulaciones.</a:t>
            </a:r>
          </a:p>
          <a:p>
            <a:pPr marL="1600200" lvl="3" indent="-228600">
              <a:lnSpc>
                <a:spcPct val="107000"/>
              </a:lnSpc>
              <a:buFont typeface="Symbol" panose="05050102010706020507" pitchFamily="18" charset="2"/>
              <a:buChar char=""/>
            </a:pPr>
            <a:r>
              <a:rPr lang="es-ES" sz="1100" dirty="0" err="1">
                <a:effectLst/>
                <a:latin typeface="Calibri" panose="020F0502020204030204" pitchFamily="34" charset="0"/>
                <a:ea typeface="Calibri" panose="020F0502020204030204" pitchFamily="34" charset="0"/>
                <a:cs typeface="Times New Roman" panose="02020603050405020304" pitchFamily="18" charset="0"/>
              </a:rPr>
              <a:t>xs:normalizedString</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s-ES" sz="1100" dirty="0">
                <a:effectLst/>
                <a:latin typeface="Calibri" panose="020F0502020204030204" pitchFamily="34" charset="0"/>
                <a:ea typeface="Calibri" panose="020F0502020204030204" pitchFamily="34" charset="0"/>
                <a:cs typeface="Times New Roman" panose="02020603050405020304" pitchFamily="18" charset="0"/>
              </a:rPr>
              <a:t>Igual que </a:t>
            </a:r>
            <a:r>
              <a:rPr lang="es-ES" sz="11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ES" sz="1100" dirty="0">
                <a:effectLst/>
                <a:latin typeface="Calibri" panose="020F0502020204030204" pitchFamily="34" charset="0"/>
                <a:ea typeface="Calibri" panose="020F0502020204030204" pitchFamily="34" charset="0"/>
                <a:cs typeface="Times New Roman" panose="02020603050405020304" pitchFamily="18" charset="0"/>
              </a:rPr>
              <a:t>, pero sin saltos de línea, retorno de carro, ni tabulaciones.</a:t>
            </a:r>
          </a:p>
          <a:p>
            <a:pPr marL="1600200" lvl="3" indent="-228600">
              <a:lnSpc>
                <a:spcPct val="107000"/>
              </a:lnSpc>
              <a:buFont typeface="Symbol" panose="05050102010706020507" pitchFamily="18" charset="2"/>
              <a:buChar char=""/>
            </a:pPr>
            <a:r>
              <a:rPr lang="es-ES" sz="1100" dirty="0" err="1">
                <a:effectLst/>
                <a:latin typeface="Calibri" panose="020F0502020204030204" pitchFamily="34" charset="0"/>
                <a:ea typeface="Calibri" panose="020F0502020204030204" pitchFamily="34" charset="0"/>
                <a:cs typeface="Times New Roman" panose="02020603050405020304" pitchFamily="18" charset="0"/>
              </a:rPr>
              <a:t>xs:token</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s-ES" sz="1100" dirty="0">
                <a:effectLst/>
                <a:latin typeface="Calibri" panose="020F0502020204030204" pitchFamily="34" charset="0"/>
                <a:ea typeface="Calibri" panose="020F0502020204030204" pitchFamily="34" charset="0"/>
                <a:cs typeface="Times New Roman" panose="02020603050405020304" pitchFamily="18" charset="0"/>
              </a:rPr>
              <a:t>Caracteres sin saltos de línea, retornos de carro, tabulaciones y espacios en blanco (también múltiples)</a:t>
            </a:r>
          </a:p>
          <a:p>
            <a:pPr marL="1143000" lvl="2" indent="-228600">
              <a:lnSpc>
                <a:spcPct val="107000"/>
              </a:lnSpc>
              <a:buFont typeface="Wingdings" panose="05000000000000000000" pitchFamily="2" charset="2"/>
              <a:buChar char=""/>
            </a:pPr>
            <a:r>
              <a:rPr lang="es-ES" sz="1100" dirty="0" err="1">
                <a:effectLst/>
                <a:latin typeface="Calibri" panose="020F0502020204030204" pitchFamily="34" charset="0"/>
                <a:ea typeface="Calibri" panose="020F0502020204030204" pitchFamily="34" charset="0"/>
                <a:cs typeface="Times New Roman" panose="02020603050405020304" pitchFamily="18" charset="0"/>
              </a:rPr>
              <a:t>xs:decimal</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s-ES" sz="1100" dirty="0">
                <a:effectLst/>
                <a:latin typeface="Calibri" panose="020F0502020204030204" pitchFamily="34" charset="0"/>
                <a:ea typeface="Calibri" panose="020F0502020204030204" pitchFamily="34" charset="0"/>
                <a:cs typeface="Times New Roman" panose="02020603050405020304" pitchFamily="18" charset="0"/>
              </a:rPr>
              <a:t> Contiene números decimales(0.1,-0.1,+0.1…)</a:t>
            </a:r>
          </a:p>
          <a:p>
            <a:pPr marL="1143000" lvl="2" indent="-228600">
              <a:lnSpc>
                <a:spcPct val="107000"/>
              </a:lnSpc>
              <a:buFont typeface="Wingdings" panose="05000000000000000000" pitchFamily="2" charset="2"/>
              <a:buChar char=""/>
            </a:pPr>
            <a:r>
              <a:rPr lang="es-ES" sz="1100" dirty="0" err="1">
                <a:effectLst/>
                <a:latin typeface="Calibri" panose="020F0502020204030204" pitchFamily="34" charset="0"/>
                <a:ea typeface="Calibri" panose="020F0502020204030204" pitchFamily="34" charset="0"/>
                <a:cs typeface="Times New Roman" panose="02020603050405020304" pitchFamily="18" charset="0"/>
              </a:rPr>
              <a:t>xs:integer</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s-ES" sz="1100" dirty="0">
                <a:effectLst/>
                <a:latin typeface="Calibri" panose="020F0502020204030204" pitchFamily="34" charset="0"/>
                <a:ea typeface="Calibri" panose="020F0502020204030204" pitchFamily="34" charset="0"/>
                <a:cs typeface="Times New Roman" panose="02020603050405020304" pitchFamily="18" charset="0"/>
              </a:rPr>
              <a:t> Contiene números enteros(1, -1, +1)</a:t>
            </a:r>
          </a:p>
          <a:p>
            <a:pPr marL="1143000" lvl="2" indent="-228600">
              <a:lnSpc>
                <a:spcPct val="107000"/>
              </a:lnSpc>
              <a:buFont typeface="Wingdings" panose="05000000000000000000" pitchFamily="2" charset="2"/>
              <a:buChar char=""/>
            </a:pPr>
            <a:r>
              <a:rPr lang="es-ES" sz="1100" dirty="0" err="1">
                <a:effectLst/>
                <a:latin typeface="Calibri" panose="020F0502020204030204" pitchFamily="34" charset="0"/>
                <a:ea typeface="Calibri" panose="020F0502020204030204" pitchFamily="34" charset="0"/>
                <a:cs typeface="Times New Roman" panose="02020603050405020304" pitchFamily="18" charset="0"/>
              </a:rPr>
              <a:t>xs:boolean</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s-ES" sz="1100" dirty="0">
                <a:effectLst/>
                <a:latin typeface="Calibri" panose="020F0502020204030204" pitchFamily="34" charset="0"/>
                <a:ea typeface="Calibri" panose="020F0502020204030204" pitchFamily="34" charset="0"/>
                <a:cs typeface="Times New Roman" panose="02020603050405020304" pitchFamily="18" charset="0"/>
              </a:rPr>
              <a:t> Contiene uno de estos posibles valores: true, false, 1, 0.</a:t>
            </a:r>
          </a:p>
          <a:p>
            <a:pPr marL="1143000" lvl="2" indent="-228600">
              <a:lnSpc>
                <a:spcPct val="107000"/>
              </a:lnSpc>
              <a:buFont typeface="Wingdings" panose="05000000000000000000" pitchFamily="2" charset="2"/>
              <a:buChar char=""/>
            </a:pPr>
            <a:r>
              <a:rPr lang="es-ES" sz="1100" dirty="0" err="1">
                <a:effectLst/>
                <a:latin typeface="Calibri" panose="020F0502020204030204" pitchFamily="34" charset="0"/>
                <a:ea typeface="Calibri" panose="020F0502020204030204" pitchFamily="34" charset="0"/>
                <a:cs typeface="Times New Roman" panose="02020603050405020304" pitchFamily="18" charset="0"/>
              </a:rPr>
              <a:t>xs:date</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s-ES" sz="1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Contiene una fecha con </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formato “YYYY-MM-DD”</a:t>
            </a:r>
            <a:endParaRPr lang="es-ES" sz="1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7000"/>
              </a:lnSpc>
              <a:spcAft>
                <a:spcPts val="800"/>
              </a:spcAft>
              <a:buFont typeface="Wingdings" panose="05000000000000000000" pitchFamily="2" charset="2"/>
              <a:buChar char=""/>
            </a:pPr>
            <a:r>
              <a:rPr lang="es-ES" sz="1100" dirty="0" err="1">
                <a:effectLst/>
                <a:latin typeface="Calibri" panose="020F0502020204030204" pitchFamily="34" charset="0"/>
                <a:ea typeface="Calibri" panose="020F0502020204030204" pitchFamily="34" charset="0"/>
                <a:cs typeface="Times New Roman" panose="02020603050405020304" pitchFamily="18" charset="0"/>
              </a:rPr>
              <a:t>xs:time</a:t>
            </a:r>
            <a:r>
              <a:rPr lang="es-ES" sz="1100" dirty="0" err="1">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Contiene</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una hora con formato “</a:t>
            </a:r>
            <a:r>
              <a:rPr lang="es-ES" sz="1100" dirty="0" err="1">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hh:mm:ss</a:t>
            </a:r>
            <a:r>
              <a:rPr lang="es-ES" sz="11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p>
          <a:p>
            <a:pPr marL="1143000" lvl="2" indent="-228600">
              <a:lnSpc>
                <a:spcPct val="107000"/>
              </a:lnSpc>
              <a:spcAft>
                <a:spcPts val="800"/>
              </a:spcAft>
              <a:buFont typeface="Wingdings" panose="05000000000000000000" pitchFamily="2" charset="2"/>
              <a:buChar char=""/>
            </a:pPr>
            <a:r>
              <a:rPr lang="es-ES" sz="1100" dirty="0" err="1">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Xs:durationformato</a:t>
            </a:r>
            <a:r>
              <a:rPr lang="es-ES" sz="1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“P</a:t>
            </a:r>
            <a:r>
              <a:rPr lang="es-ES" sz="1100" dirty="0">
                <a:solidFill>
                  <a:srgbClr val="FFC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nY</a:t>
            </a:r>
            <a:r>
              <a:rPr lang="es-ES" sz="1100" dirty="0">
                <a:solidFill>
                  <a:srgbClr val="00B0F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nM</a:t>
            </a:r>
            <a:r>
              <a:rPr lang="es-ES" sz="1100" dirty="0">
                <a:solidFill>
                  <a:srgbClr val="00B05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nD</a:t>
            </a:r>
            <a:r>
              <a:rPr lang="es-ES" sz="1100" dirty="0">
                <a:solidFill>
                  <a:srgbClr val="C00000"/>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T</a:t>
            </a:r>
            <a:r>
              <a:rPr lang="es-ES" sz="1100" dirty="0">
                <a:solidFill>
                  <a:schemeClr val="accent1">
                    <a:lumMod val="50000"/>
                  </a:schemeClr>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nH</a:t>
            </a:r>
            <a:r>
              <a:rPr lang="es-ES" sz="1100" dirty="0">
                <a:solidFill>
                  <a:srgbClr val="7A0653"/>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nM</a:t>
            </a:r>
            <a:r>
              <a:rPr lang="es-ES" sz="1100" dirty="0">
                <a:solidFill>
                  <a:srgbClr val="3F542C"/>
                </a:solidFill>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nS</a:t>
            </a:r>
            <a:r>
              <a:rPr lang="es-ES" sz="11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p>
          <a:p>
            <a:endParaRPr lang="es-ES" dirty="0"/>
          </a:p>
        </p:txBody>
      </p:sp>
    </p:spTree>
    <p:extLst>
      <p:ext uri="{BB962C8B-B14F-4D97-AF65-F5344CB8AC3E}">
        <p14:creationId xmlns:p14="http://schemas.microsoft.com/office/powerpoint/2010/main" val="3182870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59AE561-BCDE-4743-BD8B-68F31FAB9CCA}"/>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5400">
                <a:solidFill>
                  <a:schemeClr val="tx1">
                    <a:lumMod val="85000"/>
                    <a:lumOff val="15000"/>
                  </a:schemeClr>
                </a:solidFill>
              </a:rPr>
              <a:t>Ejercicio</a:t>
            </a:r>
          </a:p>
        </p:txBody>
      </p:sp>
      <p:pic>
        <p:nvPicPr>
          <p:cNvPr id="5" name="Marcador de contenido 4">
            <a:extLst>
              <a:ext uri="{FF2B5EF4-FFF2-40B4-BE49-F238E27FC236}">
                <a16:creationId xmlns:a16="http://schemas.microsoft.com/office/drawing/2014/main" id="{D91797DB-86D6-4E8F-92A3-AF0408A1D555}"/>
              </a:ext>
            </a:extLst>
          </p:cNvPr>
          <p:cNvPicPr>
            <a:picLocks noGrp="1" noChangeAspect="1"/>
          </p:cNvPicPr>
          <p:nvPr>
            <p:ph idx="1"/>
          </p:nvPr>
        </p:nvPicPr>
        <p:blipFill>
          <a:blip r:embed="rId2"/>
          <a:stretch>
            <a:fillRect/>
          </a:stretch>
        </p:blipFill>
        <p:spPr>
          <a:xfrm>
            <a:off x="1665106" y="263385"/>
            <a:ext cx="4480312" cy="6137415"/>
          </a:xfrm>
          <a:prstGeom prst="rect">
            <a:avLst/>
          </a:prstGeom>
        </p:spPr>
      </p:pic>
      <p:cxnSp>
        <p:nvCxnSpPr>
          <p:cNvPr id="16" name="Straight Connector 15">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96829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4461041-8413-4023-ABA7-9E499B0AD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2D37EFA-0E3B-4719-807A-760342FE4286}"/>
              </a:ext>
            </a:extLst>
          </p:cNvPr>
          <p:cNvSpPr>
            <a:spLocks noGrp="1"/>
          </p:cNvSpPr>
          <p:nvPr>
            <p:ph type="title"/>
          </p:nvPr>
        </p:nvSpPr>
        <p:spPr>
          <a:xfrm>
            <a:off x="1187355" y="4374204"/>
            <a:ext cx="9818390" cy="1029308"/>
          </a:xfrm>
        </p:spPr>
        <p:txBody>
          <a:bodyPr vert="horz" lIns="91440" tIns="45720" rIns="91440" bIns="45720" rtlCol="0" anchor="b">
            <a:normAutofit/>
          </a:bodyPr>
          <a:lstStyle/>
          <a:p>
            <a:r>
              <a:rPr lang="en-US" sz="6000">
                <a:solidFill>
                  <a:schemeClr val="tx1">
                    <a:lumMod val="85000"/>
                    <a:lumOff val="15000"/>
                  </a:schemeClr>
                </a:solidFill>
              </a:rPr>
              <a:t>Solución</a:t>
            </a:r>
          </a:p>
        </p:txBody>
      </p:sp>
      <p:pic>
        <p:nvPicPr>
          <p:cNvPr id="5" name="Marcador de contenido 4">
            <a:extLst>
              <a:ext uri="{FF2B5EF4-FFF2-40B4-BE49-F238E27FC236}">
                <a16:creationId xmlns:a16="http://schemas.microsoft.com/office/drawing/2014/main" id="{03FD8F4E-B75F-4310-A2F8-CD0D95765337}"/>
              </a:ext>
            </a:extLst>
          </p:cNvPr>
          <p:cNvPicPr>
            <a:picLocks noGrp="1" noChangeAspect="1"/>
          </p:cNvPicPr>
          <p:nvPr>
            <p:ph idx="1"/>
          </p:nvPr>
        </p:nvPicPr>
        <p:blipFill>
          <a:blip r:embed="rId2"/>
          <a:stretch>
            <a:fillRect/>
          </a:stretch>
        </p:blipFill>
        <p:spPr>
          <a:xfrm>
            <a:off x="1181633" y="643514"/>
            <a:ext cx="9824112" cy="3487560"/>
          </a:xfrm>
          <a:prstGeom prst="rect">
            <a:avLst/>
          </a:prstGeom>
        </p:spPr>
      </p:pic>
      <p:cxnSp>
        <p:nvCxnSpPr>
          <p:cNvPr id="16" name="Straight Connector 15">
            <a:extLst>
              <a:ext uri="{FF2B5EF4-FFF2-40B4-BE49-F238E27FC236}">
                <a16:creationId xmlns:a16="http://schemas.microsoft.com/office/drawing/2014/main" id="{F05BCF04-4702-43D0-BE8F-DBF6C2F651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0" y="5569068"/>
            <a:ext cx="96012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3B4A494-ED20-47DD-A927-05EA273B0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424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A10600-5AB5-0A79-764B-7526F33CC3B7}"/>
              </a:ext>
            </a:extLst>
          </p:cNvPr>
          <p:cNvSpPr>
            <a:spLocks noGrp="1"/>
          </p:cNvSpPr>
          <p:nvPr>
            <p:ph type="title"/>
          </p:nvPr>
        </p:nvSpPr>
        <p:spPr/>
        <p:txBody>
          <a:bodyPr/>
          <a:lstStyle/>
          <a:p>
            <a:r>
              <a:rPr lang="es-ES" dirty="0"/>
              <a:t>REFERENCIAS</a:t>
            </a:r>
          </a:p>
        </p:txBody>
      </p:sp>
      <p:sp>
        <p:nvSpPr>
          <p:cNvPr id="3" name="Marcador de contenido 2">
            <a:extLst>
              <a:ext uri="{FF2B5EF4-FFF2-40B4-BE49-F238E27FC236}">
                <a16:creationId xmlns:a16="http://schemas.microsoft.com/office/drawing/2014/main" id="{0007AE90-0DC7-9544-8214-93DE01C0D8BD}"/>
              </a:ext>
            </a:extLst>
          </p:cNvPr>
          <p:cNvSpPr>
            <a:spLocks noGrp="1"/>
          </p:cNvSpPr>
          <p:nvPr>
            <p:ph idx="1"/>
          </p:nvPr>
        </p:nvSpPr>
        <p:spPr/>
        <p:txBody>
          <a:bodyPr/>
          <a:lstStyle/>
          <a:p>
            <a:r>
              <a:rPr lang="es-ES" dirty="0">
                <a:hlinkClick r:id="rId2"/>
              </a:rPr>
              <a:t>https://www.abrirllave.com/</a:t>
            </a:r>
            <a:endParaRPr lang="es-ES" dirty="0"/>
          </a:p>
          <a:p>
            <a:r>
              <a:rPr lang="es-ES">
                <a:hlinkClick r:id="rId3"/>
              </a:rPr>
              <a:t>https://www.w3schools.com/XML/schema_intro.asp</a:t>
            </a:r>
            <a:endParaRPr lang="es-ES"/>
          </a:p>
          <a:p>
            <a:endParaRPr lang="es-ES"/>
          </a:p>
        </p:txBody>
      </p:sp>
    </p:spTree>
    <p:extLst>
      <p:ext uri="{BB962C8B-B14F-4D97-AF65-F5344CB8AC3E}">
        <p14:creationId xmlns:p14="http://schemas.microsoft.com/office/powerpoint/2010/main" val="91053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229570-B271-4CBA-95C2-7561CBFE18CA}"/>
              </a:ext>
            </a:extLst>
          </p:cNvPr>
          <p:cNvSpPr>
            <a:spLocks noGrp="1"/>
          </p:cNvSpPr>
          <p:nvPr>
            <p:ph type="title"/>
          </p:nvPr>
        </p:nvSpPr>
        <p:spPr>
          <a:xfrm>
            <a:off x="303441" y="517773"/>
            <a:ext cx="10957502" cy="1169218"/>
          </a:xfrm>
        </p:spPr>
        <p:txBody>
          <a:bodyPr>
            <a:normAutofit fontScale="90000"/>
          </a:bodyPr>
          <a:lstStyle/>
          <a:p>
            <a:r>
              <a:rPr lang="es-ES" dirty="0"/>
              <a:t>ESTRUCTURA BÁSICA DE UN ESQUEMA XSD </a:t>
            </a:r>
          </a:p>
        </p:txBody>
      </p:sp>
      <p:sp>
        <p:nvSpPr>
          <p:cNvPr id="3" name="Marcador de contenido 2">
            <a:extLst>
              <a:ext uri="{FF2B5EF4-FFF2-40B4-BE49-F238E27FC236}">
                <a16:creationId xmlns:a16="http://schemas.microsoft.com/office/drawing/2014/main" id="{BD649DD7-CB2F-4190-A27C-6B8F5A21E920}"/>
              </a:ext>
            </a:extLst>
          </p:cNvPr>
          <p:cNvSpPr>
            <a:spLocks noGrp="1"/>
          </p:cNvSpPr>
          <p:nvPr>
            <p:ph idx="1"/>
          </p:nvPr>
        </p:nvSpPr>
        <p:spPr>
          <a:xfrm>
            <a:off x="120887" y="2092702"/>
            <a:ext cx="6590899" cy="3760891"/>
          </a:xfrm>
        </p:spPr>
        <p:txBody>
          <a:bodyPr>
            <a:normAutofit lnSpcReduction="10000"/>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Un esquema XSD es un mecanismo que tienen los documentos XML y que se usan para comprobar la validez de estos. Los esquemas XSD definen la estructura del documento XML, por ello contienen información sobre los elementos que contiene, los tipos de datos que emplea, los atributos que tiene, el número de veces que se repite. </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El esquema XSD no deja de ser un documento XML por lo que es fácilmente interpretable por una persona y permite comprobar si está bien compuesto fácilmente </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Para poder crear esquemas XSD debemos utilizar un software propio tal y como XML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Copy</a:t>
            </a:r>
            <a:r>
              <a:rPr lang="es-ES" sz="1800" dirty="0">
                <a:effectLst/>
                <a:latin typeface="Calibri" panose="020F0502020204030204" pitchFamily="34" charset="0"/>
                <a:ea typeface="Calibri" panose="020F0502020204030204" pitchFamily="34" charset="0"/>
                <a:cs typeface="Times New Roman" panose="02020603050405020304" pitchFamily="18" charset="0"/>
              </a:rPr>
              <a:t> Editor o simplemente el habitual Visual Studio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Code</a:t>
            </a:r>
            <a:r>
              <a:rPr lang="es-ES" sz="1800" dirty="0">
                <a:effectLst/>
                <a:latin typeface="Calibri" panose="020F0502020204030204" pitchFamily="34" charset="0"/>
                <a:ea typeface="Calibri" panose="020F0502020204030204" pitchFamily="34" charset="0"/>
                <a:cs typeface="Times New Roman" panose="02020603050405020304" pitchFamily="18" charset="0"/>
              </a:rPr>
              <a:t>. Un esquema XSD tiene la siguiente composición: </a:t>
            </a:r>
          </a:p>
          <a:p>
            <a:endParaRPr lang="es-ES" dirty="0"/>
          </a:p>
        </p:txBody>
      </p:sp>
      <p:sp>
        <p:nvSpPr>
          <p:cNvPr id="5" name="CuadroTexto 4">
            <a:extLst>
              <a:ext uri="{FF2B5EF4-FFF2-40B4-BE49-F238E27FC236}">
                <a16:creationId xmlns:a16="http://schemas.microsoft.com/office/drawing/2014/main" id="{BE4F4E4B-B1D9-4806-B673-292C8FCF2787}"/>
              </a:ext>
            </a:extLst>
          </p:cNvPr>
          <p:cNvSpPr txBox="1"/>
          <p:nvPr/>
        </p:nvSpPr>
        <p:spPr>
          <a:xfrm>
            <a:off x="6866770" y="2143071"/>
            <a:ext cx="6093994" cy="1787156"/>
          </a:xfrm>
          <a:prstGeom prst="rect">
            <a:avLst/>
          </a:prstGeom>
          <a:noFill/>
        </p:spPr>
        <p:txBody>
          <a:bodyPr wrap="square">
            <a:spAutoFit/>
          </a:bodyPr>
          <a:lstStyle/>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&lt;?</a:t>
            </a:r>
            <a:r>
              <a:rPr lang="es-ES" sz="1700" dirty="0" err="1">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xml</a:t>
            </a:r>
            <a:r>
              <a:rPr lang="es-E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 </a:t>
            </a:r>
            <a:r>
              <a:rPr lang="es-ES" sz="1700" dirty="0" err="1">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version</a:t>
            </a:r>
            <a:r>
              <a:rPr lang="es-E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="1.0" </a:t>
            </a:r>
            <a:r>
              <a:rPr lang="es-ES" sz="1700" dirty="0" err="1">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encoding</a:t>
            </a:r>
            <a:r>
              <a:rPr lang="es-E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="UTF-8"?&gt;</a:t>
            </a:r>
            <a:endParaRPr lang="es-E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&lt;</a:t>
            </a:r>
            <a:r>
              <a:rPr lang="en-US" sz="1700" dirty="0" err="1">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xs:schema</a:t>
            </a:r>
            <a:r>
              <a:rPr lang="en-U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 </a:t>
            </a:r>
            <a:r>
              <a:rPr lang="en-US" sz="1700" dirty="0" err="1">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xmlns:xs</a:t>
            </a:r>
            <a:r>
              <a:rPr lang="en-U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="http://www.w3.org/2001/XMLSchema"&gt;</a:t>
            </a:r>
            <a:endParaRPr lang="es-E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  &lt;</a:t>
            </a:r>
            <a:r>
              <a:rPr lang="en-US" sz="1700" dirty="0" err="1">
                <a:solidFill>
                  <a:srgbClr val="222222"/>
                </a:solidFill>
                <a:effectLst>
                  <a:outerShdw blurRad="38100" dist="38100" dir="2700000" algn="tl">
                    <a:srgbClr val="000000">
                      <a:alpha val="43137"/>
                    </a:srgbClr>
                  </a:outerShdw>
                </a:effectLst>
                <a:latin typeface="Consolas" panose="020B0609020204030204" pitchFamily="49" charset="0"/>
                <a:ea typeface="Times New Roman" panose="02020603050405020304" pitchFamily="18" charset="0"/>
                <a:cs typeface="Courier New" panose="02070309020205020404" pitchFamily="49" charset="0"/>
              </a:rPr>
              <a:t>xs:element</a:t>
            </a:r>
            <a:r>
              <a:rPr lang="en-US" sz="1700" dirty="0">
                <a:solidFill>
                  <a:srgbClr val="222222"/>
                </a:solidFill>
                <a:effectLst>
                  <a:outerShdw blurRad="38100" dist="38100" dir="2700000" algn="tl">
                    <a:srgbClr val="000000">
                      <a:alpha val="43137"/>
                    </a:srgbClr>
                  </a:outerShdw>
                </a:effectLst>
                <a:latin typeface="Consolas" panose="020B0609020204030204" pitchFamily="49" charset="0"/>
                <a:ea typeface="Times New Roman" panose="02020603050405020304" pitchFamily="18" charset="0"/>
                <a:cs typeface="Courier New" panose="02070309020205020404" pitchFamily="49" charset="0"/>
              </a:rPr>
              <a:t> </a:t>
            </a:r>
            <a:r>
              <a:rPr lang="en-U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name="</a:t>
            </a:r>
            <a:r>
              <a:rPr lang="en-US" sz="1700" dirty="0" err="1">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alumnos</a:t>
            </a:r>
            <a:r>
              <a:rPr lang="en-U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 /&gt;</a:t>
            </a:r>
            <a:endParaRPr lang="es-ES" sz="1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&lt;/</a:t>
            </a:r>
            <a:r>
              <a:rPr lang="en-US" sz="1700" dirty="0" err="1">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xs:schema</a:t>
            </a:r>
            <a:r>
              <a:rPr lang="en-US" sz="1700" dirty="0">
                <a:solidFill>
                  <a:srgbClr val="222222"/>
                </a:solidFill>
                <a:effectLst/>
                <a:latin typeface="Consolas" panose="020B0609020204030204" pitchFamily="49" charset="0"/>
                <a:ea typeface="Times New Roman" panose="02020603050405020304" pitchFamily="18" charset="0"/>
                <a:cs typeface="Courier New" panose="02070309020205020404" pitchFamily="49" charset="0"/>
              </a:rPr>
              <a:t>&gt;</a:t>
            </a:r>
            <a:endParaRPr lang="es-ES" sz="1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79E66D43-CB91-497E-BB05-50C98E3226F7}"/>
              </a:ext>
            </a:extLst>
          </p:cNvPr>
          <p:cNvSpPr txBox="1"/>
          <p:nvPr/>
        </p:nvSpPr>
        <p:spPr>
          <a:xfrm>
            <a:off x="7017061" y="4335938"/>
            <a:ext cx="4858107" cy="1959960"/>
          </a:xfrm>
          <a:prstGeom prst="rect">
            <a:avLst/>
          </a:prstGeom>
          <a:noFill/>
        </p:spPr>
        <p:txBody>
          <a:bodyPr wrap="square">
            <a:spAutoFit/>
          </a:bodyPr>
          <a:lstStyle/>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Los principales componentes de un esquema XSD son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xs:element</a:t>
            </a:r>
            <a:r>
              <a:rPr lang="es-ES" sz="1800" dirty="0">
                <a:effectLst/>
                <a:latin typeface="Calibri" panose="020F0502020204030204" pitchFamily="34" charset="0"/>
                <a:ea typeface="Calibri" panose="020F0502020204030204" pitchFamily="34" charset="0"/>
                <a:cs typeface="Times New Roman" panose="02020603050405020304" pitchFamily="18" charset="0"/>
              </a:rPr>
              <a:t>” y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xs:attribute</a:t>
            </a:r>
            <a:r>
              <a:rPr lang="es-ES" sz="18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s-ES" sz="1800" dirty="0">
                <a:effectLst/>
                <a:latin typeface="Calibri" panose="020F0502020204030204" pitchFamily="34" charset="0"/>
                <a:ea typeface="Calibri" panose="020F0502020204030204" pitchFamily="34" charset="0"/>
                <a:cs typeface="Times New Roman" panose="02020603050405020304" pitchFamily="18" charset="0"/>
              </a:rPr>
              <a:t>“</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xs:element</a:t>
            </a:r>
            <a:r>
              <a:rPr lang="es-ES" sz="1800" dirty="0">
                <a:effectLst/>
                <a:latin typeface="Calibri" panose="020F0502020204030204" pitchFamily="34" charset="0"/>
                <a:ea typeface="Calibri" panose="020F0502020204030204" pitchFamily="34" charset="0"/>
                <a:cs typeface="Times New Roman" panose="02020603050405020304" pitchFamily="18" charset="0"/>
              </a:rPr>
              <a:t>” es el componente que permite declarar los elementos del documento XML y “</a:t>
            </a:r>
            <a:r>
              <a:rPr lang="es-ES" sz="1800" b="1" dirty="0" err="1">
                <a:effectLst/>
                <a:latin typeface="Calibri" panose="020F0502020204030204" pitchFamily="34" charset="0"/>
                <a:ea typeface="Calibri" panose="020F0502020204030204" pitchFamily="34" charset="0"/>
                <a:cs typeface="Times New Roman" panose="02020603050405020304" pitchFamily="18" charset="0"/>
              </a:rPr>
              <a:t>xs:attribute</a:t>
            </a:r>
            <a:r>
              <a:rPr lang="es-ES" sz="1800" dirty="0">
                <a:effectLst/>
                <a:latin typeface="Calibri" panose="020F0502020204030204" pitchFamily="34" charset="0"/>
                <a:ea typeface="Calibri" panose="020F0502020204030204" pitchFamily="34" charset="0"/>
                <a:cs typeface="Times New Roman" panose="02020603050405020304" pitchFamily="18" charset="0"/>
              </a:rPr>
              <a:t>” permite declarar los atributos de los elementos del documento XML </a:t>
            </a:r>
          </a:p>
        </p:txBody>
      </p:sp>
      <p:cxnSp>
        <p:nvCxnSpPr>
          <p:cNvPr id="9" name="Conector recto 8">
            <a:extLst>
              <a:ext uri="{FF2B5EF4-FFF2-40B4-BE49-F238E27FC236}">
                <a16:creationId xmlns:a16="http://schemas.microsoft.com/office/drawing/2014/main" id="{59A6082C-D03A-4B18-9129-F380D6E52F28}"/>
              </a:ext>
            </a:extLst>
          </p:cNvPr>
          <p:cNvCxnSpPr>
            <a:cxnSpLocks/>
          </p:cNvCxnSpPr>
          <p:nvPr/>
        </p:nvCxnSpPr>
        <p:spPr>
          <a:xfrm>
            <a:off x="6786931" y="2143071"/>
            <a:ext cx="79839" cy="3896782"/>
          </a:xfrm>
          <a:prstGeom prst="line">
            <a:avLst/>
          </a:prstGeom>
          <a:ln>
            <a:solidFill>
              <a:schemeClr val="tx1"/>
            </a:solidFill>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2851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29120B-36BA-4FBA-8869-820EE119EDF5}"/>
              </a:ext>
            </a:extLst>
          </p:cNvPr>
          <p:cNvSpPr>
            <a:spLocks noGrp="1"/>
          </p:cNvSpPr>
          <p:nvPr>
            <p:ph type="ctrTitle" idx="4294967295"/>
          </p:nvPr>
        </p:nvSpPr>
        <p:spPr>
          <a:xfrm>
            <a:off x="0" y="123987"/>
            <a:ext cx="8048786" cy="1116201"/>
          </a:xfrm>
        </p:spPr>
        <p:txBody>
          <a:bodyPr/>
          <a:lstStyle/>
          <a:p>
            <a:r>
              <a:rPr lang="es-ES" dirty="0"/>
              <a:t>QUE ES EL NAMESPACE</a:t>
            </a:r>
          </a:p>
        </p:txBody>
      </p:sp>
      <p:sp>
        <p:nvSpPr>
          <p:cNvPr id="6" name="CuadroTexto 5">
            <a:extLst>
              <a:ext uri="{FF2B5EF4-FFF2-40B4-BE49-F238E27FC236}">
                <a16:creationId xmlns:a16="http://schemas.microsoft.com/office/drawing/2014/main" id="{03B470BE-1E64-41B8-B0CE-39DC672E3DD7}"/>
              </a:ext>
            </a:extLst>
          </p:cNvPr>
          <p:cNvSpPr txBox="1"/>
          <p:nvPr/>
        </p:nvSpPr>
        <p:spPr>
          <a:xfrm>
            <a:off x="0" y="2274838"/>
            <a:ext cx="4644189" cy="2862322"/>
          </a:xfrm>
          <a:prstGeom prst="rect">
            <a:avLst/>
          </a:prstGeom>
          <a:noFill/>
        </p:spPr>
        <p:txBody>
          <a:bodyPr wrap="square">
            <a:spAutoFit/>
          </a:bodyPr>
          <a:lstStyle/>
          <a:p>
            <a:r>
              <a:rPr lang="es-ES" dirty="0"/>
              <a:t>La palabra “namespace” es un una palabra clave que se emplea para delimitar un espacio que contiene un conjunto de objetos que se relacionan entre sí.</a:t>
            </a:r>
          </a:p>
          <a:p>
            <a:r>
              <a:rPr lang="es-ES" dirty="0"/>
              <a:t>Esto se emplea para evitar crear conflictos ya que en un documento XML se pueden emplear múltiples formas de palabras para hacer un etiquetado y puede coincidir con otros nombres, causando así una colisión en la forma de interpretación.</a:t>
            </a:r>
          </a:p>
        </p:txBody>
      </p:sp>
      <p:sp>
        <p:nvSpPr>
          <p:cNvPr id="5" name="CuadroTexto 4">
            <a:extLst>
              <a:ext uri="{FF2B5EF4-FFF2-40B4-BE49-F238E27FC236}">
                <a16:creationId xmlns:a16="http://schemas.microsoft.com/office/drawing/2014/main" id="{5020EE99-55EA-4F64-B326-1DB2433B3F0D}"/>
              </a:ext>
            </a:extLst>
          </p:cNvPr>
          <p:cNvSpPr txBox="1"/>
          <p:nvPr/>
        </p:nvSpPr>
        <p:spPr>
          <a:xfrm>
            <a:off x="8256670" y="1621810"/>
            <a:ext cx="3786941" cy="4555093"/>
          </a:xfrm>
          <a:prstGeom prst="rect">
            <a:avLst/>
          </a:prstGeom>
          <a:noFill/>
        </p:spPr>
        <p:txBody>
          <a:bodyPr wrap="square">
            <a:spAutoFit/>
          </a:bodyPr>
          <a:lstStyle/>
          <a:p>
            <a:r>
              <a:rPr lang="es-ES" sz="1000" dirty="0"/>
              <a:t>&lt;!DOCTYPE prestamos [</a:t>
            </a:r>
          </a:p>
          <a:p>
            <a:r>
              <a:rPr lang="es-ES" sz="1000" dirty="0"/>
              <a:t>&lt;!ENTITY % </a:t>
            </a:r>
            <a:r>
              <a:rPr lang="es-ES" sz="1000" dirty="0" err="1"/>
              <a:t>personadtd</a:t>
            </a:r>
            <a:r>
              <a:rPr lang="es-ES" sz="1000" dirty="0"/>
              <a:t> SYSTEM "persona.dtd"&gt;</a:t>
            </a:r>
          </a:p>
          <a:p>
            <a:r>
              <a:rPr lang="es-ES" sz="1000" dirty="0"/>
              <a:t>&lt;!ENTITY % </a:t>
            </a:r>
            <a:r>
              <a:rPr lang="es-ES" sz="1000" dirty="0" err="1"/>
              <a:t>librodtd</a:t>
            </a:r>
            <a:r>
              <a:rPr lang="es-ES" sz="1000" dirty="0"/>
              <a:t> SYSTEM "libro.dtd"&gt;</a:t>
            </a:r>
          </a:p>
          <a:p>
            <a:r>
              <a:rPr lang="es-ES" sz="1000" dirty="0"/>
              <a:t>&lt;!ELEMENT prestamos (</a:t>
            </a:r>
            <a:r>
              <a:rPr lang="es-ES" sz="1000" dirty="0" err="1"/>
              <a:t>prestamo</a:t>
            </a:r>
            <a:r>
              <a:rPr lang="es-ES" sz="1000" dirty="0"/>
              <a:t>*)&gt;</a:t>
            </a:r>
          </a:p>
          <a:p>
            <a:r>
              <a:rPr lang="es-ES" sz="1000" dirty="0"/>
              <a:t>&lt;!ELEMENT </a:t>
            </a:r>
            <a:r>
              <a:rPr lang="es-ES" sz="1000" dirty="0" err="1"/>
              <a:t>prestamo</a:t>
            </a:r>
            <a:r>
              <a:rPr lang="es-ES" sz="1000" dirty="0"/>
              <a:t> (persona, libro)&gt;</a:t>
            </a:r>
          </a:p>
          <a:p>
            <a:r>
              <a:rPr lang="es-ES" sz="1000" dirty="0"/>
              <a:t>%</a:t>
            </a:r>
            <a:r>
              <a:rPr lang="es-ES" sz="1000" dirty="0" err="1"/>
              <a:t>personadtd</a:t>
            </a:r>
            <a:r>
              <a:rPr lang="es-ES" sz="1000" dirty="0"/>
              <a:t>;</a:t>
            </a:r>
          </a:p>
          <a:p>
            <a:r>
              <a:rPr lang="es-ES" sz="1000" dirty="0"/>
              <a:t>%</a:t>
            </a:r>
            <a:r>
              <a:rPr lang="es-ES" sz="1000" dirty="0" err="1"/>
              <a:t>librodtd</a:t>
            </a:r>
            <a:r>
              <a:rPr lang="es-ES" sz="1000" dirty="0"/>
              <a:t>;</a:t>
            </a:r>
          </a:p>
          <a:p>
            <a:r>
              <a:rPr lang="es-ES" sz="1000" dirty="0"/>
              <a:t>]&gt;</a:t>
            </a:r>
          </a:p>
          <a:p>
            <a:r>
              <a:rPr lang="es-ES" sz="1000" dirty="0"/>
              <a:t>&lt;?</a:t>
            </a:r>
            <a:r>
              <a:rPr lang="es-ES" sz="1000" dirty="0" err="1"/>
              <a:t>xml</a:t>
            </a:r>
            <a:r>
              <a:rPr lang="es-ES" sz="1000" dirty="0"/>
              <a:t> </a:t>
            </a:r>
            <a:r>
              <a:rPr lang="es-ES" sz="1000" dirty="0" err="1"/>
              <a:t>version</a:t>
            </a:r>
            <a:r>
              <a:rPr lang="es-ES" sz="1000" dirty="0"/>
              <a:t>="1.0" </a:t>
            </a:r>
            <a:r>
              <a:rPr lang="es-ES" sz="1000" dirty="0" err="1"/>
              <a:t>encoding</a:t>
            </a:r>
            <a:r>
              <a:rPr lang="es-ES" sz="1000" dirty="0"/>
              <a:t>="ISO-8859-1" </a:t>
            </a:r>
            <a:r>
              <a:rPr lang="es-ES" sz="1000" dirty="0" err="1"/>
              <a:t>standalone</a:t>
            </a:r>
            <a:r>
              <a:rPr lang="es-ES" sz="1000" dirty="0"/>
              <a:t>="no"?&gt;</a:t>
            </a:r>
          </a:p>
          <a:p>
            <a:r>
              <a:rPr lang="es-ES" sz="1000" dirty="0"/>
              <a:t>&lt;prestamos&gt;</a:t>
            </a:r>
          </a:p>
          <a:p>
            <a:r>
              <a:rPr lang="es-ES" sz="1000" dirty="0"/>
              <a:t> &lt;</a:t>
            </a:r>
            <a:r>
              <a:rPr lang="es-ES" sz="1000" dirty="0" err="1"/>
              <a:t>prestamo</a:t>
            </a:r>
            <a:r>
              <a:rPr lang="es-ES" sz="1000" dirty="0"/>
              <a:t>&gt;</a:t>
            </a:r>
          </a:p>
          <a:p>
            <a:r>
              <a:rPr lang="es-ES" sz="1000" dirty="0"/>
              <a:t> &lt;persona&gt;</a:t>
            </a:r>
          </a:p>
          <a:p>
            <a:r>
              <a:rPr lang="es-ES" sz="1000" dirty="0"/>
              <a:t> &lt;nombre&gt;Jaume&lt;/nombre&gt;&lt;apellidos&gt;Aragonés </a:t>
            </a:r>
          </a:p>
          <a:p>
            <a:r>
              <a:rPr lang="es-ES" sz="1000" dirty="0"/>
              <a:t>Ferrero&lt;/apellidos&gt;</a:t>
            </a:r>
          </a:p>
          <a:p>
            <a:r>
              <a:rPr lang="es-ES" sz="1000" dirty="0"/>
              <a:t> &lt;/persona&gt;</a:t>
            </a:r>
          </a:p>
          <a:p>
            <a:r>
              <a:rPr lang="es-ES" sz="1000" dirty="0"/>
              <a:t> &lt;libro&gt;</a:t>
            </a:r>
          </a:p>
          <a:p>
            <a:r>
              <a:rPr lang="es-ES" sz="1000" dirty="0"/>
              <a:t> &lt;portada&gt;</a:t>
            </a:r>
          </a:p>
          <a:p>
            <a:r>
              <a:rPr lang="es-ES" sz="1000" dirty="0"/>
              <a:t> &lt;titulo&gt;XML en 10 minutos&lt;/titulo&gt;</a:t>
            </a:r>
          </a:p>
          <a:p>
            <a:r>
              <a:rPr lang="es-ES" sz="1000" dirty="0"/>
              <a:t> &lt;</a:t>
            </a:r>
            <a:r>
              <a:rPr lang="es-ES" sz="1000" dirty="0" err="1"/>
              <a:t>edicion</a:t>
            </a:r>
            <a:r>
              <a:rPr lang="es-ES" sz="1000" dirty="0"/>
              <a:t>&gt;1&lt;/</a:t>
            </a:r>
            <a:r>
              <a:rPr lang="es-ES" sz="1000" dirty="0" err="1"/>
              <a:t>edicion</a:t>
            </a:r>
            <a:r>
              <a:rPr lang="es-ES" sz="1000" dirty="0"/>
              <a:t>&gt;</a:t>
            </a:r>
          </a:p>
          <a:p>
            <a:r>
              <a:rPr lang="es-ES" sz="1000" dirty="0"/>
              <a:t> &lt;autor&gt;</a:t>
            </a:r>
          </a:p>
          <a:p>
            <a:r>
              <a:rPr lang="es-ES" sz="1000" dirty="0"/>
              <a:t> &lt;nombre&gt;Sergio&lt;/nombre&gt;&lt;apellidos&gt;Luján Mora&lt;/apellidos&gt;</a:t>
            </a:r>
          </a:p>
          <a:p>
            <a:r>
              <a:rPr lang="es-ES" sz="1000" dirty="0"/>
              <a:t> &lt;/autor&gt;</a:t>
            </a:r>
          </a:p>
          <a:p>
            <a:r>
              <a:rPr lang="es-ES" sz="1000" dirty="0"/>
              <a:t> &lt;/portada&gt;</a:t>
            </a:r>
          </a:p>
          <a:p>
            <a:r>
              <a:rPr lang="es-ES" sz="1000" dirty="0"/>
              <a:t> &lt;cuerpo&gt;Este es el cuerpo del libro&lt;/cuerpo&gt;</a:t>
            </a:r>
          </a:p>
          <a:p>
            <a:r>
              <a:rPr lang="es-ES" sz="1000" dirty="0"/>
              <a:t> &lt;contraportada&gt;Esta es la contraportada del </a:t>
            </a:r>
          </a:p>
          <a:p>
            <a:r>
              <a:rPr lang="es-ES" sz="1000" dirty="0"/>
              <a:t>libro&lt;/contraportada&gt;</a:t>
            </a:r>
          </a:p>
          <a:p>
            <a:r>
              <a:rPr lang="es-ES" sz="1000" dirty="0"/>
              <a:t> &lt;/libro&gt;</a:t>
            </a:r>
          </a:p>
          <a:p>
            <a:r>
              <a:rPr lang="es-ES" sz="1000" dirty="0"/>
              <a:t> &lt;/</a:t>
            </a:r>
            <a:r>
              <a:rPr lang="es-ES" sz="1000" dirty="0" err="1"/>
              <a:t>prestamo</a:t>
            </a:r>
            <a:r>
              <a:rPr lang="es-ES" sz="1000" dirty="0"/>
              <a:t>&gt;</a:t>
            </a:r>
          </a:p>
          <a:p>
            <a:r>
              <a:rPr lang="es-ES" sz="1000" dirty="0"/>
              <a:t>&lt;/prestamos&gt;</a:t>
            </a:r>
          </a:p>
        </p:txBody>
      </p:sp>
      <p:sp>
        <p:nvSpPr>
          <p:cNvPr id="7" name="CuadroTexto 6">
            <a:extLst>
              <a:ext uri="{FF2B5EF4-FFF2-40B4-BE49-F238E27FC236}">
                <a16:creationId xmlns:a16="http://schemas.microsoft.com/office/drawing/2014/main" id="{B23F9F74-BB07-4488-AFE6-5D6E5D8993B9}"/>
              </a:ext>
            </a:extLst>
          </p:cNvPr>
          <p:cNvSpPr txBox="1"/>
          <p:nvPr/>
        </p:nvSpPr>
        <p:spPr>
          <a:xfrm>
            <a:off x="4644189" y="2390254"/>
            <a:ext cx="3311695" cy="2631490"/>
          </a:xfrm>
          <a:prstGeom prst="rect">
            <a:avLst/>
          </a:prstGeom>
          <a:noFill/>
        </p:spPr>
        <p:txBody>
          <a:bodyPr wrap="square">
            <a:spAutoFit/>
          </a:bodyPr>
          <a:lstStyle/>
          <a:p>
            <a:r>
              <a:rPr lang="es-ES" sz="1100" dirty="0"/>
              <a:t>&lt;!ELEMENT persona (nombre, apellidos, email?)&gt;</a:t>
            </a:r>
          </a:p>
          <a:p>
            <a:r>
              <a:rPr lang="es-ES" sz="1100" dirty="0"/>
              <a:t>&lt;!ELEMENT nombre (#PCDATA)&gt;</a:t>
            </a:r>
          </a:p>
          <a:p>
            <a:r>
              <a:rPr lang="es-ES" sz="1100" dirty="0"/>
              <a:t>&lt;!ELEMENT apellidos (#PCDATA)&gt;</a:t>
            </a:r>
          </a:p>
          <a:p>
            <a:r>
              <a:rPr lang="es-ES" sz="1100" dirty="0"/>
              <a:t>&lt;!ELEMENT email (#PCDATA)&gt;</a:t>
            </a:r>
          </a:p>
          <a:p>
            <a:r>
              <a:rPr lang="es-ES" sz="1100" dirty="0"/>
              <a:t>libro.dtd</a:t>
            </a:r>
          </a:p>
          <a:p>
            <a:r>
              <a:rPr lang="es-ES" sz="1100" dirty="0"/>
              <a:t>&lt;!ELEMENT libro (portada, cuerpo, contraportada)&gt;</a:t>
            </a:r>
          </a:p>
          <a:p>
            <a:r>
              <a:rPr lang="es-ES" sz="1100" dirty="0"/>
              <a:t>&lt;!ELEMENT portada (titulo, </a:t>
            </a:r>
            <a:r>
              <a:rPr lang="es-ES" sz="1100" dirty="0" err="1"/>
              <a:t>edicion</a:t>
            </a:r>
            <a:r>
              <a:rPr lang="es-ES" sz="1100" dirty="0"/>
              <a:t>, autor, editor)&gt;</a:t>
            </a:r>
          </a:p>
          <a:p>
            <a:r>
              <a:rPr lang="es-ES" sz="1100" dirty="0"/>
              <a:t>&lt;!ELEMENT titulo (#PCDATA)&gt;</a:t>
            </a:r>
          </a:p>
          <a:p>
            <a:r>
              <a:rPr lang="es-ES" sz="1100" dirty="0"/>
              <a:t>&lt;!ELEMENT </a:t>
            </a:r>
            <a:r>
              <a:rPr lang="es-ES" sz="1100" dirty="0" err="1"/>
              <a:t>edicion</a:t>
            </a:r>
            <a:r>
              <a:rPr lang="es-ES" sz="1100" dirty="0"/>
              <a:t> (#PCDATA)&gt;</a:t>
            </a:r>
          </a:p>
          <a:p>
            <a:r>
              <a:rPr lang="es-ES" sz="1100" dirty="0"/>
              <a:t>&lt;!ELEMENT autor (nombre, apellidos, email?)&gt;</a:t>
            </a:r>
          </a:p>
          <a:p>
            <a:r>
              <a:rPr lang="es-ES" sz="1100" dirty="0"/>
              <a:t>&lt;!ELEMENT nombre (#PCDATA)&gt;</a:t>
            </a:r>
          </a:p>
          <a:p>
            <a:r>
              <a:rPr lang="es-ES" sz="1100" dirty="0"/>
              <a:t>&lt;!ELEMENT apellidos (#PCDATA)&gt;</a:t>
            </a:r>
          </a:p>
          <a:p>
            <a:r>
              <a:rPr lang="es-ES" sz="1100" dirty="0"/>
              <a:t>&lt;!ELEMENT email (#PCDATA)&gt;</a:t>
            </a:r>
          </a:p>
          <a:p>
            <a:r>
              <a:rPr lang="es-ES" sz="1100" dirty="0"/>
              <a:t>&lt;!ELEMENT cuerpo (#PCDATA)&gt;</a:t>
            </a:r>
          </a:p>
          <a:p>
            <a:r>
              <a:rPr lang="es-ES" sz="1100" dirty="0"/>
              <a:t>&lt;!ELEMENT contraportada (#PCDATA)&gt;</a:t>
            </a:r>
          </a:p>
        </p:txBody>
      </p:sp>
      <p:cxnSp>
        <p:nvCxnSpPr>
          <p:cNvPr id="9" name="Conector recto 8">
            <a:extLst>
              <a:ext uri="{FF2B5EF4-FFF2-40B4-BE49-F238E27FC236}">
                <a16:creationId xmlns:a16="http://schemas.microsoft.com/office/drawing/2014/main" id="{A0CF1E3B-1CA6-441E-A4AB-8F08389E1809}"/>
              </a:ext>
            </a:extLst>
          </p:cNvPr>
          <p:cNvCxnSpPr>
            <a:cxnSpLocks/>
          </p:cNvCxnSpPr>
          <p:nvPr/>
        </p:nvCxnSpPr>
        <p:spPr>
          <a:xfrm>
            <a:off x="8256670" y="1621810"/>
            <a:ext cx="0" cy="44421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10C8DFF3-737B-4D6D-92D0-96D5058317D5}"/>
              </a:ext>
            </a:extLst>
          </p:cNvPr>
          <p:cNvCxnSpPr>
            <a:cxnSpLocks/>
          </p:cNvCxnSpPr>
          <p:nvPr/>
        </p:nvCxnSpPr>
        <p:spPr>
          <a:xfrm flipH="1" flipV="1">
            <a:off x="4644189" y="2274838"/>
            <a:ext cx="1" cy="2746906"/>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D31704E1-939C-4889-89E0-C2687DD74A49}"/>
              </a:ext>
            </a:extLst>
          </p:cNvPr>
          <p:cNvSpPr txBox="1"/>
          <p:nvPr/>
        </p:nvSpPr>
        <p:spPr>
          <a:xfrm>
            <a:off x="4737097" y="2020922"/>
            <a:ext cx="3311689" cy="369332"/>
          </a:xfrm>
          <a:prstGeom prst="rect">
            <a:avLst/>
          </a:prstGeom>
          <a:noFill/>
        </p:spPr>
        <p:txBody>
          <a:bodyPr wrap="square" rtlCol="0">
            <a:spAutoFit/>
          </a:bodyPr>
          <a:lstStyle/>
          <a:p>
            <a:r>
              <a:rPr lang="es-ES" b="1" i="1" dirty="0"/>
              <a:t>EJEMPLO CON NAMESPACE</a:t>
            </a:r>
          </a:p>
        </p:txBody>
      </p:sp>
      <p:sp>
        <p:nvSpPr>
          <p:cNvPr id="16" name="CuadroTexto 15">
            <a:extLst>
              <a:ext uri="{FF2B5EF4-FFF2-40B4-BE49-F238E27FC236}">
                <a16:creationId xmlns:a16="http://schemas.microsoft.com/office/drawing/2014/main" id="{5E41CE97-27A2-4915-9C5D-CA3DF8AA5881}"/>
              </a:ext>
            </a:extLst>
          </p:cNvPr>
          <p:cNvSpPr txBox="1"/>
          <p:nvPr/>
        </p:nvSpPr>
        <p:spPr>
          <a:xfrm>
            <a:off x="8494295" y="1240188"/>
            <a:ext cx="3311689" cy="369332"/>
          </a:xfrm>
          <a:prstGeom prst="rect">
            <a:avLst/>
          </a:prstGeom>
          <a:noFill/>
        </p:spPr>
        <p:txBody>
          <a:bodyPr wrap="square" rtlCol="0">
            <a:spAutoFit/>
          </a:bodyPr>
          <a:lstStyle/>
          <a:p>
            <a:r>
              <a:rPr lang="es-ES" b="1" i="1" dirty="0"/>
              <a:t>EJEMPLO SIN NAMESPACE</a:t>
            </a:r>
          </a:p>
        </p:txBody>
      </p:sp>
    </p:spTree>
    <p:extLst>
      <p:ext uri="{BB962C8B-B14F-4D97-AF65-F5344CB8AC3E}">
        <p14:creationId xmlns:p14="http://schemas.microsoft.com/office/powerpoint/2010/main" val="171684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F6F1E82-F603-49E4-9641-09EEA984A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C2A52D-AF96-AA6B-4F53-4FEB918AF48D}"/>
              </a:ext>
            </a:extLst>
          </p:cNvPr>
          <p:cNvSpPr>
            <a:spLocks noGrp="1"/>
          </p:cNvSpPr>
          <p:nvPr>
            <p:ph type="title"/>
          </p:nvPr>
        </p:nvSpPr>
        <p:spPr>
          <a:xfrm>
            <a:off x="1097280" y="286603"/>
            <a:ext cx="10058400" cy="1450757"/>
          </a:xfrm>
        </p:spPr>
        <p:txBody>
          <a:bodyPr>
            <a:normAutofit/>
          </a:bodyPr>
          <a:lstStyle/>
          <a:p>
            <a:r>
              <a:rPr lang="es-ES" dirty="0"/>
              <a:t>Elementos Simples</a:t>
            </a:r>
          </a:p>
        </p:txBody>
      </p:sp>
      <p:cxnSp>
        <p:nvCxnSpPr>
          <p:cNvPr id="12" name="Straight Connector 11">
            <a:extLst>
              <a:ext uri="{FF2B5EF4-FFF2-40B4-BE49-F238E27FC236}">
                <a16:creationId xmlns:a16="http://schemas.microsoft.com/office/drawing/2014/main" id="{C81CFD00-FC30-4AFB-A61F-3127B2C90F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9D1595AB-90F6-488F-B5E3-F8CFCC8F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3" name="Marcador de contenido 2">
            <a:extLst>
              <a:ext uri="{FF2B5EF4-FFF2-40B4-BE49-F238E27FC236}">
                <a16:creationId xmlns:a16="http://schemas.microsoft.com/office/drawing/2014/main" id="{A72068B8-B48D-DE0B-369A-52FB4956B96F}"/>
              </a:ext>
            </a:extLst>
          </p:cNvPr>
          <p:cNvSpPr>
            <a:spLocks/>
          </p:cNvSpPr>
          <p:nvPr/>
        </p:nvSpPr>
        <p:spPr>
          <a:xfrm>
            <a:off x="957004" y="2229789"/>
            <a:ext cx="4053500" cy="1550433"/>
          </a:xfrm>
          <a:prstGeom prst="rect">
            <a:avLst/>
          </a:prstGeom>
        </p:spPr>
        <p:txBody>
          <a:bodyPr/>
          <a:lstStyle/>
          <a:p>
            <a:pPr marL="285750" indent="-285750" defTabSz="832104">
              <a:spcAft>
                <a:spcPts val="600"/>
              </a:spcAft>
              <a:buFont typeface="Arial" panose="020B0604020202020204" pitchFamily="34" charset="0"/>
              <a:buChar char="•"/>
            </a:pPr>
            <a:r>
              <a:rPr lang="es-ES" sz="1638" b="1" kern="1200" dirty="0">
                <a:latin typeface="+mn-lt"/>
                <a:ea typeface="+mn-ea"/>
                <a:cs typeface="+mn-cs"/>
              </a:rPr>
              <a:t>¿Qué son?</a:t>
            </a:r>
          </a:p>
          <a:p>
            <a:pPr defTabSz="832104">
              <a:spcAft>
                <a:spcPts val="600"/>
              </a:spcAft>
            </a:pPr>
            <a:r>
              <a:rPr lang="es-ES" sz="1638" kern="1200" dirty="0">
                <a:solidFill>
                  <a:schemeClr val="tx1"/>
                </a:solidFill>
                <a:latin typeface="+mn-lt"/>
                <a:ea typeface="+mn-ea"/>
                <a:cs typeface="+mn-cs"/>
              </a:rPr>
              <a:t>- Un elemento simple, es aquel que solo contiene texto, no puede contener otros elementos ni atributos, solo pudiendo variar en el tipo (date, boolean, string…)</a:t>
            </a:r>
          </a:p>
          <a:p>
            <a:pPr>
              <a:spcAft>
                <a:spcPts val="600"/>
              </a:spcAft>
            </a:pPr>
            <a:endParaRPr lang="es-ES" dirty="0"/>
          </a:p>
        </p:txBody>
      </p:sp>
      <p:sp>
        <p:nvSpPr>
          <p:cNvPr id="4" name="CuadroTexto 3">
            <a:extLst>
              <a:ext uri="{FF2B5EF4-FFF2-40B4-BE49-F238E27FC236}">
                <a16:creationId xmlns:a16="http://schemas.microsoft.com/office/drawing/2014/main" id="{D7E0F0C6-047E-C263-FAED-47E9B4A18B33}"/>
              </a:ext>
            </a:extLst>
          </p:cNvPr>
          <p:cNvSpPr txBox="1"/>
          <p:nvPr/>
        </p:nvSpPr>
        <p:spPr>
          <a:xfrm>
            <a:off x="952631" y="4247844"/>
            <a:ext cx="3606016" cy="1685333"/>
          </a:xfrm>
          <a:prstGeom prst="rect">
            <a:avLst/>
          </a:prstGeom>
          <a:noFill/>
        </p:spPr>
        <p:txBody>
          <a:bodyPr wrap="square" rtlCol="0">
            <a:spAutoFit/>
          </a:bodyPr>
          <a:lstStyle/>
          <a:p>
            <a:pPr marL="285750" indent="-285750" defTabSz="832104">
              <a:spcAft>
                <a:spcPts val="600"/>
              </a:spcAft>
              <a:buFont typeface="Arial" panose="020B0604020202020204" pitchFamily="34" charset="0"/>
              <a:buChar char="•"/>
            </a:pPr>
            <a:r>
              <a:rPr lang="es-ES" sz="1638" b="1" dirty="0"/>
              <a:t>Ejemplo</a:t>
            </a:r>
            <a:endParaRPr lang="es-ES" sz="1638" b="1" kern="1200" dirty="0">
              <a:latin typeface="+mn-lt"/>
              <a:ea typeface="+mn-ea"/>
              <a:cs typeface="+mn-cs"/>
            </a:endParaRPr>
          </a:p>
          <a:p>
            <a:pPr defTabSz="832104">
              <a:spcAft>
                <a:spcPts val="600"/>
              </a:spcAft>
            </a:pPr>
            <a:r>
              <a:rPr lang="es-ES" sz="1638" kern="1200" dirty="0">
                <a:solidFill>
                  <a:srgbClr val="0000CD"/>
                </a:solidFill>
                <a:latin typeface="+mn-lt"/>
                <a:ea typeface="+mn-ea"/>
                <a:cs typeface="+mn-cs"/>
              </a:rPr>
              <a:t>&lt;</a:t>
            </a:r>
            <a:r>
              <a:rPr lang="es-ES" sz="1638" kern="1200" dirty="0">
                <a:solidFill>
                  <a:srgbClr val="A52A2A"/>
                </a:solidFill>
                <a:latin typeface="+mn-lt"/>
                <a:ea typeface="+mn-ea"/>
                <a:cs typeface="+mn-cs"/>
              </a:rPr>
              <a:t>xs:element</a:t>
            </a:r>
            <a:r>
              <a:rPr lang="es-ES" sz="1638" kern="1200" dirty="0">
                <a:solidFill>
                  <a:srgbClr val="FF0000"/>
                </a:solidFill>
                <a:latin typeface="+mn-lt"/>
                <a:ea typeface="+mn-ea"/>
                <a:cs typeface="+mn-cs"/>
              </a:rPr>
              <a:t> name</a:t>
            </a:r>
            <a:r>
              <a:rPr lang="es-ES" sz="1638" kern="1200" dirty="0">
                <a:solidFill>
                  <a:srgbClr val="0000CD"/>
                </a:solidFill>
                <a:latin typeface="+mn-lt"/>
                <a:ea typeface="+mn-ea"/>
                <a:cs typeface="+mn-cs"/>
              </a:rPr>
              <a:t>="</a:t>
            </a:r>
            <a:r>
              <a:rPr lang="es-ES" sz="1638" kern="1200" dirty="0" err="1">
                <a:solidFill>
                  <a:srgbClr val="0000CD"/>
                </a:solidFill>
                <a:latin typeface="+mn-lt"/>
                <a:ea typeface="+mn-ea"/>
                <a:cs typeface="+mn-cs"/>
              </a:rPr>
              <a:t>xxx</a:t>
            </a:r>
            <a:r>
              <a:rPr lang="es-ES" sz="1638" kern="1200" dirty="0">
                <a:solidFill>
                  <a:srgbClr val="0000CD"/>
                </a:solidFill>
                <a:latin typeface="+mn-lt"/>
                <a:ea typeface="+mn-ea"/>
                <a:cs typeface="+mn-cs"/>
              </a:rPr>
              <a:t>"</a:t>
            </a:r>
            <a:r>
              <a:rPr lang="es-ES" sz="1638" kern="1200" dirty="0">
                <a:solidFill>
                  <a:srgbClr val="FF0000"/>
                </a:solidFill>
                <a:latin typeface="+mn-lt"/>
                <a:ea typeface="+mn-ea"/>
                <a:cs typeface="+mn-cs"/>
              </a:rPr>
              <a:t> type</a:t>
            </a:r>
            <a:r>
              <a:rPr lang="es-ES" sz="1638" kern="1200" dirty="0">
                <a:solidFill>
                  <a:srgbClr val="0000CD"/>
                </a:solidFill>
                <a:latin typeface="+mn-lt"/>
                <a:ea typeface="+mn-ea"/>
                <a:cs typeface="+mn-cs"/>
              </a:rPr>
              <a:t>="</a:t>
            </a:r>
            <a:r>
              <a:rPr lang="es-ES" sz="1638" kern="1200" dirty="0" err="1">
                <a:solidFill>
                  <a:srgbClr val="0000CD"/>
                </a:solidFill>
                <a:latin typeface="+mn-lt"/>
                <a:ea typeface="+mn-ea"/>
                <a:cs typeface="+mn-cs"/>
              </a:rPr>
              <a:t>yyy</a:t>
            </a:r>
            <a:r>
              <a:rPr lang="es-ES" sz="1638" kern="1200" dirty="0">
                <a:solidFill>
                  <a:srgbClr val="0000CD"/>
                </a:solidFill>
                <a:latin typeface="+mn-lt"/>
                <a:ea typeface="+mn-ea"/>
                <a:cs typeface="+mn-cs"/>
              </a:rPr>
              <a:t>"</a:t>
            </a:r>
            <a:r>
              <a:rPr lang="es-ES" sz="1638" kern="1200" dirty="0">
                <a:solidFill>
                  <a:srgbClr val="FF0000"/>
                </a:solidFill>
                <a:latin typeface="+mn-lt"/>
                <a:ea typeface="+mn-ea"/>
                <a:cs typeface="+mn-cs"/>
              </a:rPr>
              <a:t>/</a:t>
            </a:r>
            <a:r>
              <a:rPr lang="es-ES" sz="1638" kern="1200" dirty="0">
                <a:solidFill>
                  <a:srgbClr val="0000CD"/>
                </a:solidFill>
                <a:latin typeface="+mn-lt"/>
                <a:ea typeface="+mn-ea"/>
                <a:cs typeface="+mn-cs"/>
              </a:rPr>
              <a:t>&gt;</a:t>
            </a:r>
          </a:p>
          <a:p>
            <a:pPr defTabSz="832104">
              <a:spcAft>
                <a:spcPts val="600"/>
              </a:spcAft>
            </a:pPr>
            <a:r>
              <a:rPr lang="es-ES" sz="1638" kern="1200" dirty="0">
                <a:solidFill>
                  <a:schemeClr val="tx1"/>
                </a:solidFill>
                <a:latin typeface="+mn-lt"/>
                <a:ea typeface="+mn-ea"/>
                <a:cs typeface="+mn-cs"/>
              </a:rPr>
              <a:t>- name: nombre del elemento</a:t>
            </a:r>
          </a:p>
          <a:p>
            <a:pPr defTabSz="832104">
              <a:spcAft>
                <a:spcPts val="600"/>
              </a:spcAft>
            </a:pPr>
            <a:r>
              <a:rPr lang="es-ES" sz="1638" kern="1200" dirty="0">
                <a:solidFill>
                  <a:schemeClr val="tx1"/>
                </a:solidFill>
                <a:latin typeface="+mn-lt"/>
                <a:ea typeface="+mn-ea"/>
                <a:cs typeface="+mn-cs"/>
              </a:rPr>
              <a:t>- type: tipo de elemento</a:t>
            </a:r>
          </a:p>
          <a:p>
            <a:pPr>
              <a:spcAft>
                <a:spcPts val="600"/>
              </a:spcAft>
            </a:pPr>
            <a:endParaRPr lang="es-ES" dirty="0"/>
          </a:p>
        </p:txBody>
      </p:sp>
      <p:sp>
        <p:nvSpPr>
          <p:cNvPr id="5" name="CuadroTexto 4">
            <a:extLst>
              <a:ext uri="{FF2B5EF4-FFF2-40B4-BE49-F238E27FC236}">
                <a16:creationId xmlns:a16="http://schemas.microsoft.com/office/drawing/2014/main" id="{42170083-3B56-F744-6710-C5BD07DDD927}"/>
              </a:ext>
            </a:extLst>
          </p:cNvPr>
          <p:cNvSpPr txBox="1"/>
          <p:nvPr/>
        </p:nvSpPr>
        <p:spPr>
          <a:xfrm>
            <a:off x="5229768" y="2873872"/>
            <a:ext cx="7185939" cy="2246769"/>
          </a:xfrm>
          <a:prstGeom prst="rect">
            <a:avLst/>
          </a:prstGeom>
          <a:noFill/>
        </p:spPr>
        <p:txBody>
          <a:bodyPr wrap="square" rtlCol="0">
            <a:spAutoFit/>
          </a:bodyPr>
          <a:lstStyle/>
          <a:p>
            <a:pPr marL="285750" indent="-285750">
              <a:buFont typeface="Arial" panose="020B0604020202020204" pitchFamily="34" charset="0"/>
              <a:buChar char="•"/>
            </a:pPr>
            <a:r>
              <a:rPr lang="es-ES" b="1" dirty="0"/>
              <a:t>Tipos de declaración de elementos simples:</a:t>
            </a:r>
          </a:p>
          <a:p>
            <a:pPr marL="285750" indent="-285750">
              <a:buFont typeface="Arial" panose="020B0604020202020204" pitchFamily="34" charset="0"/>
              <a:buChar char="•"/>
            </a:pPr>
            <a:endParaRPr lang="es-ES" dirty="0"/>
          </a:p>
          <a:p>
            <a:pPr marL="742950" lvl="1" indent="-285750">
              <a:buFont typeface="Arial" panose="020B0604020202020204" pitchFamily="34" charset="0"/>
              <a:buChar char="•"/>
            </a:pPr>
            <a:r>
              <a:rPr lang="es-ES" dirty="0"/>
              <a:t>FIXED: para indicar que un valor es fijo.</a:t>
            </a:r>
          </a:p>
          <a:p>
            <a:pPr marL="1200150" lvl="2" indent="-285750">
              <a:buFont typeface="Arial" panose="020B0604020202020204" pitchFamily="34" charset="0"/>
              <a:buChar char="•"/>
            </a:pPr>
            <a:r>
              <a:rPr kumimoji="0" lang="es-ES" altLang="es-ES" sz="1600" b="0" i="0" u="none" strike="noStrike" cap="none" normalizeH="0" baseline="0" dirty="0">
                <a:ln>
                  <a:noFill/>
                </a:ln>
                <a:solidFill>
                  <a:schemeClr val="tx1"/>
                </a:solidFill>
                <a:effectLst/>
                <a:latin typeface="Arial Unicode MS"/>
              </a:rPr>
              <a:t>&lt;xs:element name="mes" type="xs:string" fixed="agosto"/&gt;</a:t>
            </a:r>
            <a:r>
              <a:rPr kumimoji="0" lang="es-ES" altLang="es-ES" sz="1600" b="0" i="0" u="none" strike="noStrike" cap="none" normalizeH="0" baseline="0" dirty="0">
                <a:ln>
                  <a:noFill/>
                </a:ln>
                <a:solidFill>
                  <a:schemeClr val="tx1"/>
                </a:solidFill>
                <a:effectLst/>
              </a:rPr>
              <a:t> </a:t>
            </a:r>
            <a:endParaRPr lang="es-ES" dirty="0"/>
          </a:p>
          <a:p>
            <a:pPr marL="742950" lvl="1" indent="-285750">
              <a:buFont typeface="Arial" panose="020B0604020202020204" pitchFamily="34" charset="0"/>
              <a:buChar char="•"/>
            </a:pPr>
            <a:r>
              <a:rPr lang="es-ES" dirty="0"/>
              <a:t>DEFAULT: para especificar un valor por defecto.</a:t>
            </a:r>
          </a:p>
          <a:p>
            <a:pPr marL="1200150" lvl="2" indent="-285750">
              <a:buFont typeface="Arial" panose="020B0604020202020204" pitchFamily="34" charset="0"/>
              <a:buChar char="•"/>
            </a:pPr>
            <a:r>
              <a:rPr kumimoji="0" lang="es-ES" altLang="es-ES" sz="1600" b="0" i="0" u="none" strike="noStrike" cap="none" normalizeH="0" baseline="0" dirty="0">
                <a:ln>
                  <a:noFill/>
                </a:ln>
                <a:solidFill>
                  <a:schemeClr val="tx1"/>
                </a:solidFill>
                <a:effectLst/>
                <a:latin typeface="Arial Unicode MS"/>
              </a:rPr>
              <a:t>&lt;xs:element name="mes" type="xs:string" default="agosto"/&gt;</a:t>
            </a:r>
            <a:r>
              <a:rPr kumimoji="0" lang="es-ES" altLang="es-ES" sz="1600" b="0" i="0" u="none" strike="noStrike" cap="none" normalizeH="0" baseline="0" dirty="0">
                <a:ln>
                  <a:noFill/>
                </a:ln>
                <a:solidFill>
                  <a:schemeClr val="tx1"/>
                </a:solidFill>
                <a:effectLst/>
              </a:rPr>
              <a:t> </a:t>
            </a:r>
            <a:endParaRPr lang="es-ES" sz="1600" dirty="0"/>
          </a:p>
          <a:p>
            <a:pPr marL="1200150" lvl="2" indent="-285750">
              <a:buFont typeface="Arial" panose="020B0604020202020204" pitchFamily="34" charset="0"/>
              <a:buChar char="•"/>
            </a:pPr>
            <a:endParaRPr lang="es-ES" dirty="0"/>
          </a:p>
          <a:p>
            <a:pPr marL="1200150" lvl="2" indent="-285750">
              <a:buFont typeface="Arial" panose="020B0604020202020204" pitchFamily="34" charset="0"/>
              <a:buChar char="•"/>
            </a:pPr>
            <a:endParaRPr lang="es-ES" dirty="0"/>
          </a:p>
        </p:txBody>
      </p:sp>
    </p:spTree>
    <p:extLst>
      <p:ext uri="{BB962C8B-B14F-4D97-AF65-F5344CB8AC3E}">
        <p14:creationId xmlns:p14="http://schemas.microsoft.com/office/powerpoint/2010/main" val="2772656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54049A-8372-4B94-BE6C-936C524AC00A}"/>
              </a:ext>
            </a:extLst>
          </p:cNvPr>
          <p:cNvSpPr>
            <a:spLocks noGrp="1"/>
          </p:cNvSpPr>
          <p:nvPr>
            <p:ph type="title"/>
          </p:nvPr>
        </p:nvSpPr>
        <p:spPr/>
        <p:txBody>
          <a:bodyPr/>
          <a:lstStyle/>
          <a:p>
            <a:r>
              <a:rPr lang="es-ES" dirty="0"/>
              <a:t>Ejercicios</a:t>
            </a:r>
          </a:p>
        </p:txBody>
      </p:sp>
      <p:pic>
        <p:nvPicPr>
          <p:cNvPr id="5" name="Marcador de contenido 4">
            <a:extLst>
              <a:ext uri="{FF2B5EF4-FFF2-40B4-BE49-F238E27FC236}">
                <a16:creationId xmlns:a16="http://schemas.microsoft.com/office/drawing/2014/main" id="{3B9BCF25-4852-4D1F-A357-92C16EB6E1A2}"/>
              </a:ext>
            </a:extLst>
          </p:cNvPr>
          <p:cNvPicPr>
            <a:picLocks noGrp="1" noChangeAspect="1"/>
          </p:cNvPicPr>
          <p:nvPr>
            <p:ph idx="1"/>
          </p:nvPr>
        </p:nvPicPr>
        <p:blipFill>
          <a:blip r:embed="rId2"/>
          <a:stretch>
            <a:fillRect/>
          </a:stretch>
        </p:blipFill>
        <p:spPr>
          <a:xfrm>
            <a:off x="2943517" y="2120232"/>
            <a:ext cx="5378701" cy="3760788"/>
          </a:xfrm>
        </p:spPr>
      </p:pic>
    </p:spTree>
    <p:extLst>
      <p:ext uri="{BB962C8B-B14F-4D97-AF65-F5344CB8AC3E}">
        <p14:creationId xmlns:p14="http://schemas.microsoft.com/office/powerpoint/2010/main" val="2137530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F31F55-09B4-4A26-8261-5109445A75C2}"/>
              </a:ext>
            </a:extLst>
          </p:cNvPr>
          <p:cNvSpPr>
            <a:spLocks noGrp="1"/>
          </p:cNvSpPr>
          <p:nvPr>
            <p:ph type="title"/>
          </p:nvPr>
        </p:nvSpPr>
        <p:spPr/>
        <p:txBody>
          <a:bodyPr/>
          <a:lstStyle/>
          <a:p>
            <a:r>
              <a:rPr lang="es-ES" dirty="0"/>
              <a:t>Solución</a:t>
            </a:r>
          </a:p>
        </p:txBody>
      </p:sp>
      <p:pic>
        <p:nvPicPr>
          <p:cNvPr id="5" name="Marcador de contenido 4">
            <a:extLst>
              <a:ext uri="{FF2B5EF4-FFF2-40B4-BE49-F238E27FC236}">
                <a16:creationId xmlns:a16="http://schemas.microsoft.com/office/drawing/2014/main" id="{D6A7D437-E9C2-4123-A80B-B6C831909915}"/>
              </a:ext>
            </a:extLst>
          </p:cNvPr>
          <p:cNvPicPr>
            <a:picLocks noGrp="1" noChangeAspect="1"/>
          </p:cNvPicPr>
          <p:nvPr>
            <p:ph idx="1"/>
          </p:nvPr>
        </p:nvPicPr>
        <p:blipFill>
          <a:blip r:embed="rId2"/>
          <a:stretch>
            <a:fillRect/>
          </a:stretch>
        </p:blipFill>
        <p:spPr>
          <a:xfrm>
            <a:off x="3082500" y="2783513"/>
            <a:ext cx="6087325" cy="2410161"/>
          </a:xfrm>
        </p:spPr>
      </p:pic>
    </p:spTree>
    <p:extLst>
      <p:ext uri="{BB962C8B-B14F-4D97-AF65-F5344CB8AC3E}">
        <p14:creationId xmlns:p14="http://schemas.microsoft.com/office/powerpoint/2010/main" val="194645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FD69FDD-BA96-4954-ADAC-DA35030A0C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95BECF-BF05-4019-ACF6-700F320AA269}"/>
              </a:ext>
            </a:extLst>
          </p:cNvPr>
          <p:cNvSpPr>
            <a:spLocks noGrp="1"/>
          </p:cNvSpPr>
          <p:nvPr>
            <p:ph type="title"/>
          </p:nvPr>
        </p:nvSpPr>
        <p:spPr>
          <a:xfrm>
            <a:off x="1097280" y="4844374"/>
            <a:ext cx="10058400" cy="1188995"/>
          </a:xfrm>
        </p:spPr>
        <p:txBody>
          <a:bodyPr anchor="ctr">
            <a:normAutofit/>
          </a:bodyPr>
          <a:lstStyle/>
          <a:p>
            <a:pPr algn="ctr"/>
            <a:r>
              <a:rPr lang="es-ES" dirty="0"/>
              <a:t>ELEMENTOS COMPLEJOS</a:t>
            </a:r>
            <a:endParaRPr lang="es-ES"/>
          </a:p>
        </p:txBody>
      </p:sp>
      <p:sp>
        <p:nvSpPr>
          <p:cNvPr id="17" name="Rectangle 16">
            <a:extLst>
              <a:ext uri="{FF2B5EF4-FFF2-40B4-BE49-F238E27FC236}">
                <a16:creationId xmlns:a16="http://schemas.microsoft.com/office/drawing/2014/main" id="{21026ED8-45A7-435A-B4ED-2DDAD6EED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contenido 2">
            <a:extLst>
              <a:ext uri="{FF2B5EF4-FFF2-40B4-BE49-F238E27FC236}">
                <a16:creationId xmlns:a16="http://schemas.microsoft.com/office/drawing/2014/main" id="{56EB3A25-25C3-484D-B664-DED3478CB508}"/>
              </a:ext>
            </a:extLst>
          </p:cNvPr>
          <p:cNvSpPr>
            <a:spLocks/>
          </p:cNvSpPr>
          <p:nvPr/>
        </p:nvSpPr>
        <p:spPr>
          <a:xfrm>
            <a:off x="1036319" y="794112"/>
            <a:ext cx="2092256" cy="3539003"/>
          </a:xfrm>
          <a:prstGeom prst="rect">
            <a:avLst/>
          </a:prstGeom>
        </p:spPr>
        <p:txBody>
          <a:bodyPr/>
          <a:lstStyle/>
          <a:p>
            <a:pPr algn="ctr" defTabSz="859536">
              <a:spcAft>
                <a:spcPts val="600"/>
              </a:spcAft>
            </a:pPr>
            <a:r>
              <a:rPr lang="es-ES" sz="1692" kern="1200">
                <a:solidFill>
                  <a:schemeClr val="tx1"/>
                </a:solidFill>
                <a:latin typeface="Calibri" panose="020F0502020204030204" pitchFamily="34" charset="0"/>
                <a:ea typeface="+mn-ea"/>
                <a:cs typeface="Times New Roman" panose="02020603050405020304" pitchFamily="18" charset="0"/>
              </a:rPr>
              <a:t>Un elemento es complejo cuando contiene uno o mas elementos y/o atributos, de las posibles combinaciones de elementos y/o atributos que puede contener un elemento complejo </a:t>
            </a:r>
            <a:endParaRPr lang="es-ES"/>
          </a:p>
        </p:txBody>
      </p:sp>
      <p:sp>
        <p:nvSpPr>
          <p:cNvPr id="4" name="CuadroTexto 3">
            <a:extLst>
              <a:ext uri="{FF2B5EF4-FFF2-40B4-BE49-F238E27FC236}">
                <a16:creationId xmlns:a16="http://schemas.microsoft.com/office/drawing/2014/main" id="{77608148-E0A6-4E82-8964-4DFF5EC9F142}"/>
              </a:ext>
            </a:extLst>
          </p:cNvPr>
          <p:cNvSpPr txBox="1"/>
          <p:nvPr/>
        </p:nvSpPr>
        <p:spPr>
          <a:xfrm>
            <a:off x="4090921" y="794112"/>
            <a:ext cx="7064760" cy="2223301"/>
          </a:xfrm>
          <a:prstGeom prst="rect">
            <a:avLst/>
          </a:prstGeom>
          <a:noFill/>
        </p:spPr>
        <p:txBody>
          <a:bodyPr wrap="square" rtlCol="0">
            <a:spAutoFit/>
          </a:bodyPr>
          <a:lstStyle/>
          <a:p>
            <a:pPr defTabSz="859536">
              <a:lnSpc>
                <a:spcPct val="107000"/>
              </a:lnSpc>
              <a:spcAft>
                <a:spcPts val="752"/>
              </a:spcAft>
            </a:pPr>
            <a:r>
              <a:rPr lang="es-ES" sz="1316" b="1" kern="1200">
                <a:solidFill>
                  <a:schemeClr val="tx1"/>
                </a:solidFill>
                <a:latin typeface="Calibri" panose="020F0502020204030204" pitchFamily="34" charset="0"/>
                <a:ea typeface="+mn-ea"/>
                <a:cs typeface="Times New Roman" panose="02020603050405020304" pitchFamily="18" charset="0"/>
              </a:rPr>
              <a:t>· Elemento </a:t>
            </a:r>
            <a:r>
              <a:rPr lang="es-ES" sz="1316" b="1" kern="1200" err="1">
                <a:solidFill>
                  <a:schemeClr val="tx1"/>
                </a:solidFill>
                <a:latin typeface="Calibri" panose="020F0502020204030204" pitchFamily="34" charset="0"/>
                <a:ea typeface="+mn-ea"/>
                <a:cs typeface="Times New Roman" panose="02020603050405020304" pitchFamily="18" charset="0"/>
              </a:rPr>
              <a:t>vacio</a:t>
            </a:r>
            <a:r>
              <a:rPr lang="es-ES" sz="1316" b="1" kern="1200">
                <a:solidFill>
                  <a:schemeClr val="tx1"/>
                </a:solidFill>
                <a:latin typeface="Calibri" panose="020F0502020204030204" pitchFamily="34" charset="0"/>
                <a:ea typeface="+mn-ea"/>
                <a:cs typeface="Times New Roman" panose="02020603050405020304" pitchFamily="18" charset="0"/>
              </a:rPr>
              <a:t>: no contiene elementos ni texto, pero al menos un atributo.</a:t>
            </a:r>
          </a:p>
          <a:p>
            <a:pPr defTabSz="859536">
              <a:lnSpc>
                <a:spcPct val="107000"/>
              </a:lnSpc>
              <a:spcAft>
                <a:spcPts val="752"/>
              </a:spcAft>
              <a:tabLst>
                <a:tab pos="546760" algn="l"/>
                <a:tab pos="1093521" algn="l"/>
                <a:tab pos="1640281" algn="l"/>
                <a:tab pos="2187042" algn="l"/>
                <a:tab pos="2733802" algn="l"/>
                <a:tab pos="3280562" algn="l"/>
                <a:tab pos="3827323" algn="l"/>
                <a:tab pos="4374083" algn="l"/>
                <a:tab pos="4920844" algn="l"/>
                <a:tab pos="5467604" algn="l"/>
                <a:tab pos="6014364" algn="l"/>
                <a:tab pos="6561125" algn="l"/>
                <a:tab pos="7107885" algn="l"/>
                <a:tab pos="7654646" algn="l"/>
                <a:tab pos="8201406" algn="l"/>
                <a:tab pos="8748166" algn="l"/>
              </a:tabLst>
            </a:pPr>
            <a:r>
              <a:rPr lang="en-US" sz="1316" kern="1200">
                <a:solidFill>
                  <a:schemeClr val="tx1"/>
                </a:solidFill>
                <a:latin typeface="Courier New" panose="02070309020205020404" pitchFamily="49" charset="0"/>
                <a:ea typeface="+mn-ea"/>
                <a:cs typeface="Times New Roman" panose="02020603050405020304" pitchFamily="18" charset="0"/>
              </a:rPr>
              <a:t>&lt;</a:t>
            </a:r>
            <a:r>
              <a:rPr lang="en-US" sz="1316" kern="1200" err="1">
                <a:solidFill>
                  <a:schemeClr val="tx1"/>
                </a:solidFill>
                <a:latin typeface="Courier New" panose="02070309020205020404" pitchFamily="49" charset="0"/>
                <a:ea typeface="+mn-ea"/>
                <a:cs typeface="Times New Roman" panose="02020603050405020304" pitchFamily="18" charset="0"/>
              </a:rPr>
              <a:t>xs:element</a:t>
            </a:r>
            <a:r>
              <a:rPr lang="en-US" sz="1316" kern="1200">
                <a:solidFill>
                  <a:schemeClr val="tx1"/>
                </a:solidFill>
                <a:latin typeface="Courier New" panose="02070309020205020404" pitchFamily="49" charset="0"/>
                <a:ea typeface="+mn-ea"/>
                <a:cs typeface="Times New Roman" panose="02020603050405020304" pitchFamily="18" charset="0"/>
              </a:rPr>
              <a:t> name="</a:t>
            </a:r>
            <a:r>
              <a:rPr lang="en-US" sz="1316" b="1" kern="1200">
                <a:solidFill>
                  <a:schemeClr val="tx1"/>
                </a:solidFill>
                <a:latin typeface="Courier New" panose="02070309020205020404" pitchFamily="49" charset="0"/>
                <a:ea typeface="+mn-ea"/>
                <a:cs typeface="Times New Roman" panose="02020603050405020304" pitchFamily="18" charset="0"/>
              </a:rPr>
              <a:t>bola</a:t>
            </a:r>
            <a:r>
              <a:rPr lang="en-US" sz="1316" kern="1200">
                <a:solidFill>
                  <a:schemeClr val="tx1"/>
                </a:solidFill>
                <a:latin typeface="Courier New" panose="02070309020205020404" pitchFamily="49" charset="0"/>
                <a:ea typeface="+mn-ea"/>
                <a:cs typeface="Times New Roman" panose="02020603050405020304" pitchFamily="18" charset="0"/>
              </a:rPr>
              <a:t>"&gt;</a:t>
            </a:r>
            <a:endParaRPr lang="es-ES" sz="1316" kern="1200">
              <a:solidFill>
                <a:schemeClr val="tx1"/>
              </a:solidFill>
              <a:latin typeface="Calibri" panose="020F0502020204030204" pitchFamily="34" charset="0"/>
              <a:ea typeface="+mn-ea"/>
              <a:cs typeface="Times New Roman" panose="02020603050405020304" pitchFamily="18" charset="0"/>
            </a:endParaRPr>
          </a:p>
          <a:p>
            <a:pPr defTabSz="859536">
              <a:lnSpc>
                <a:spcPct val="107000"/>
              </a:lnSpc>
              <a:spcAft>
                <a:spcPts val="752"/>
              </a:spcAft>
              <a:tabLst>
                <a:tab pos="546760" algn="l"/>
                <a:tab pos="1093521" algn="l"/>
                <a:tab pos="1640281" algn="l"/>
                <a:tab pos="2187042" algn="l"/>
                <a:tab pos="2733802" algn="l"/>
                <a:tab pos="3280562" algn="l"/>
                <a:tab pos="3827323" algn="l"/>
                <a:tab pos="4374083" algn="l"/>
                <a:tab pos="4920844" algn="l"/>
                <a:tab pos="5467604" algn="l"/>
                <a:tab pos="6014364" algn="l"/>
                <a:tab pos="6561125" algn="l"/>
                <a:tab pos="7107885" algn="l"/>
                <a:tab pos="7654646" algn="l"/>
                <a:tab pos="8201406" algn="l"/>
                <a:tab pos="8748166" algn="l"/>
              </a:tabLst>
            </a:pPr>
            <a:r>
              <a:rPr lang="en-US" sz="1316" kern="1200">
                <a:solidFill>
                  <a:schemeClr val="tx1"/>
                </a:solidFill>
                <a:latin typeface="Courier New" panose="02070309020205020404" pitchFamily="49" charset="0"/>
                <a:ea typeface="+mn-ea"/>
                <a:cs typeface="Times New Roman" panose="02020603050405020304" pitchFamily="18" charset="0"/>
              </a:rPr>
              <a:t>  &lt;</a:t>
            </a:r>
            <a:r>
              <a:rPr lang="en-US" sz="1316" kern="1200" err="1">
                <a:solidFill>
                  <a:schemeClr val="tx1"/>
                </a:solidFill>
                <a:latin typeface="Courier New" panose="02070309020205020404" pitchFamily="49" charset="0"/>
                <a:ea typeface="+mn-ea"/>
                <a:cs typeface="Times New Roman" panose="02020603050405020304" pitchFamily="18" charset="0"/>
              </a:rPr>
              <a:t>xs:complexType</a:t>
            </a:r>
            <a:r>
              <a:rPr lang="en-US" sz="1316" kern="1200">
                <a:solidFill>
                  <a:schemeClr val="tx1"/>
                </a:solidFill>
                <a:latin typeface="Courier New" panose="02070309020205020404" pitchFamily="49" charset="0"/>
                <a:ea typeface="+mn-ea"/>
                <a:cs typeface="Times New Roman" panose="02020603050405020304" pitchFamily="18" charset="0"/>
              </a:rPr>
              <a:t>&gt;</a:t>
            </a:r>
            <a:endParaRPr lang="es-ES" sz="1316" kern="1200">
              <a:solidFill>
                <a:schemeClr val="tx1"/>
              </a:solidFill>
              <a:latin typeface="Calibri" panose="020F0502020204030204" pitchFamily="34" charset="0"/>
              <a:ea typeface="+mn-ea"/>
              <a:cs typeface="Times New Roman" panose="02020603050405020304" pitchFamily="18" charset="0"/>
            </a:endParaRPr>
          </a:p>
          <a:p>
            <a:pPr defTabSz="859536">
              <a:lnSpc>
                <a:spcPct val="107000"/>
              </a:lnSpc>
              <a:spcAft>
                <a:spcPts val="752"/>
              </a:spcAft>
              <a:tabLst>
                <a:tab pos="546760" algn="l"/>
                <a:tab pos="1093521" algn="l"/>
                <a:tab pos="1640281" algn="l"/>
                <a:tab pos="2187042" algn="l"/>
                <a:tab pos="2733802" algn="l"/>
                <a:tab pos="3280562" algn="l"/>
                <a:tab pos="3827323" algn="l"/>
                <a:tab pos="4374083" algn="l"/>
                <a:tab pos="4920844" algn="l"/>
                <a:tab pos="5467604" algn="l"/>
                <a:tab pos="6014364" algn="l"/>
                <a:tab pos="6561125" algn="l"/>
                <a:tab pos="7107885" algn="l"/>
                <a:tab pos="7654646" algn="l"/>
                <a:tab pos="8201406" algn="l"/>
                <a:tab pos="8748166" algn="l"/>
              </a:tabLst>
            </a:pPr>
            <a:r>
              <a:rPr lang="en-US" sz="1316" kern="1200">
                <a:solidFill>
                  <a:schemeClr val="tx1"/>
                </a:solidFill>
                <a:latin typeface="Courier New" panose="02070309020205020404" pitchFamily="49" charset="0"/>
                <a:ea typeface="+mn-ea"/>
                <a:cs typeface="Times New Roman" panose="02020603050405020304" pitchFamily="18" charset="0"/>
              </a:rPr>
              <a:t>    &lt;</a:t>
            </a:r>
            <a:r>
              <a:rPr lang="en-US" sz="1316" kern="1200" err="1">
                <a:solidFill>
                  <a:schemeClr val="tx1"/>
                </a:solidFill>
                <a:latin typeface="Courier New" panose="02070309020205020404" pitchFamily="49" charset="0"/>
                <a:ea typeface="+mn-ea"/>
                <a:cs typeface="Times New Roman" panose="02020603050405020304" pitchFamily="18" charset="0"/>
              </a:rPr>
              <a:t>xs:attribute</a:t>
            </a:r>
            <a:r>
              <a:rPr lang="en-US" sz="1316" kern="1200">
                <a:solidFill>
                  <a:schemeClr val="tx1"/>
                </a:solidFill>
                <a:latin typeface="Courier New" panose="02070309020205020404" pitchFamily="49" charset="0"/>
                <a:ea typeface="+mn-ea"/>
                <a:cs typeface="Times New Roman" panose="02020603050405020304" pitchFamily="18" charset="0"/>
              </a:rPr>
              <a:t> name="</a:t>
            </a:r>
            <a:r>
              <a:rPr lang="en-US" sz="1316" b="1" kern="1200" err="1">
                <a:solidFill>
                  <a:schemeClr val="tx1"/>
                </a:solidFill>
                <a:latin typeface="Courier New" panose="02070309020205020404" pitchFamily="49" charset="0"/>
                <a:ea typeface="+mn-ea"/>
                <a:cs typeface="Times New Roman" panose="02020603050405020304" pitchFamily="18" charset="0"/>
              </a:rPr>
              <a:t>numero</a:t>
            </a:r>
            <a:r>
              <a:rPr lang="en-US" sz="1316" kern="1200">
                <a:solidFill>
                  <a:schemeClr val="tx1"/>
                </a:solidFill>
                <a:latin typeface="Courier New" panose="02070309020205020404" pitchFamily="49" charset="0"/>
                <a:ea typeface="+mn-ea"/>
                <a:cs typeface="Times New Roman" panose="02020603050405020304" pitchFamily="18" charset="0"/>
              </a:rPr>
              <a:t>" type="</a:t>
            </a:r>
            <a:r>
              <a:rPr lang="en-US" sz="1316" kern="1200" err="1">
                <a:solidFill>
                  <a:schemeClr val="tx1"/>
                </a:solidFill>
                <a:latin typeface="Courier New" panose="02070309020205020404" pitchFamily="49" charset="0"/>
                <a:ea typeface="+mn-ea"/>
                <a:cs typeface="Times New Roman" panose="02020603050405020304" pitchFamily="18" charset="0"/>
              </a:rPr>
              <a:t>numeroDeBola</a:t>
            </a:r>
            <a:r>
              <a:rPr lang="en-US" sz="1316" kern="1200">
                <a:solidFill>
                  <a:schemeClr val="tx1"/>
                </a:solidFill>
                <a:latin typeface="Courier New" panose="02070309020205020404" pitchFamily="49" charset="0"/>
                <a:ea typeface="+mn-ea"/>
                <a:cs typeface="Times New Roman" panose="02020603050405020304" pitchFamily="18" charset="0"/>
              </a:rPr>
              <a:t>"/&gt;</a:t>
            </a:r>
            <a:endParaRPr lang="es-ES" sz="1316" kern="1200">
              <a:solidFill>
                <a:schemeClr val="tx1"/>
              </a:solidFill>
              <a:latin typeface="Calibri" panose="020F0502020204030204" pitchFamily="34" charset="0"/>
              <a:ea typeface="+mn-ea"/>
              <a:cs typeface="Times New Roman" panose="02020603050405020304" pitchFamily="18" charset="0"/>
            </a:endParaRPr>
          </a:p>
          <a:p>
            <a:pPr defTabSz="859536">
              <a:lnSpc>
                <a:spcPct val="107000"/>
              </a:lnSpc>
              <a:spcAft>
                <a:spcPts val="752"/>
              </a:spcAft>
              <a:tabLst>
                <a:tab pos="546760" algn="l"/>
                <a:tab pos="1093521" algn="l"/>
                <a:tab pos="1640281" algn="l"/>
                <a:tab pos="2187042" algn="l"/>
                <a:tab pos="2733802" algn="l"/>
                <a:tab pos="3280562" algn="l"/>
                <a:tab pos="3827323" algn="l"/>
                <a:tab pos="4374083" algn="l"/>
                <a:tab pos="4920844" algn="l"/>
                <a:tab pos="5467604" algn="l"/>
                <a:tab pos="6014364" algn="l"/>
                <a:tab pos="6561125" algn="l"/>
                <a:tab pos="7107885" algn="l"/>
                <a:tab pos="7654646" algn="l"/>
                <a:tab pos="8201406" algn="l"/>
                <a:tab pos="8748166" algn="l"/>
              </a:tabLst>
            </a:pPr>
            <a:r>
              <a:rPr lang="en-US" sz="1316" kern="1200">
                <a:solidFill>
                  <a:schemeClr val="tx1"/>
                </a:solidFill>
                <a:latin typeface="Courier New" panose="02070309020205020404" pitchFamily="49" charset="0"/>
                <a:ea typeface="+mn-ea"/>
                <a:cs typeface="Times New Roman" panose="02020603050405020304" pitchFamily="18" charset="0"/>
              </a:rPr>
              <a:t>  </a:t>
            </a:r>
            <a:r>
              <a:rPr lang="es-ES" sz="1316" kern="1200">
                <a:solidFill>
                  <a:schemeClr val="tx1"/>
                </a:solidFill>
                <a:latin typeface="Courier New" panose="02070309020205020404" pitchFamily="49" charset="0"/>
                <a:ea typeface="+mn-ea"/>
                <a:cs typeface="Times New Roman" panose="02020603050405020304" pitchFamily="18" charset="0"/>
              </a:rPr>
              <a:t>&lt;/</a:t>
            </a:r>
            <a:r>
              <a:rPr lang="es-ES" sz="1316" kern="1200" err="1">
                <a:solidFill>
                  <a:schemeClr val="tx1"/>
                </a:solidFill>
                <a:latin typeface="Courier New" panose="02070309020205020404" pitchFamily="49" charset="0"/>
                <a:ea typeface="+mn-ea"/>
                <a:cs typeface="Times New Roman" panose="02020603050405020304" pitchFamily="18" charset="0"/>
              </a:rPr>
              <a:t>xs:complexType</a:t>
            </a:r>
            <a:r>
              <a:rPr lang="es-ES" sz="1316" kern="1200">
                <a:solidFill>
                  <a:schemeClr val="tx1"/>
                </a:solidFill>
                <a:latin typeface="Courier New" panose="02070309020205020404" pitchFamily="49" charset="0"/>
                <a:ea typeface="+mn-ea"/>
                <a:cs typeface="Times New Roman" panose="02020603050405020304" pitchFamily="18" charset="0"/>
              </a:rPr>
              <a:t>&gt;</a:t>
            </a:r>
            <a:endParaRPr lang="es-ES" sz="1316" kern="1200">
              <a:solidFill>
                <a:schemeClr val="tx1"/>
              </a:solidFill>
              <a:latin typeface="Calibri" panose="020F0502020204030204" pitchFamily="34" charset="0"/>
              <a:ea typeface="+mn-ea"/>
              <a:cs typeface="Times New Roman" panose="02020603050405020304" pitchFamily="18" charset="0"/>
            </a:endParaRPr>
          </a:p>
          <a:p>
            <a:pPr defTabSz="859536">
              <a:lnSpc>
                <a:spcPct val="107000"/>
              </a:lnSpc>
              <a:spcAft>
                <a:spcPts val="752"/>
              </a:spcAft>
              <a:tabLst>
                <a:tab pos="546760" algn="l"/>
                <a:tab pos="1093521" algn="l"/>
                <a:tab pos="1640281" algn="l"/>
                <a:tab pos="2187042" algn="l"/>
                <a:tab pos="2733802" algn="l"/>
                <a:tab pos="3280562" algn="l"/>
                <a:tab pos="3827323" algn="l"/>
                <a:tab pos="4374083" algn="l"/>
                <a:tab pos="4920844" algn="l"/>
                <a:tab pos="5467604" algn="l"/>
                <a:tab pos="6014364" algn="l"/>
                <a:tab pos="6561125" algn="l"/>
                <a:tab pos="7107885" algn="l"/>
                <a:tab pos="7654646" algn="l"/>
                <a:tab pos="8201406" algn="l"/>
                <a:tab pos="8748166" algn="l"/>
              </a:tabLst>
            </a:pPr>
            <a:r>
              <a:rPr lang="es-ES" sz="1316" kern="1200">
                <a:solidFill>
                  <a:schemeClr val="tx1"/>
                </a:solidFill>
                <a:latin typeface="Courier New" panose="02070309020205020404" pitchFamily="49" charset="0"/>
                <a:ea typeface="+mn-ea"/>
                <a:cs typeface="Times New Roman" panose="02020603050405020304" pitchFamily="18" charset="0"/>
              </a:rPr>
              <a:t>&lt;/</a:t>
            </a:r>
            <a:r>
              <a:rPr lang="es-ES" sz="1316" kern="1200" err="1">
                <a:solidFill>
                  <a:schemeClr val="tx1"/>
                </a:solidFill>
                <a:latin typeface="Courier New" panose="02070309020205020404" pitchFamily="49" charset="0"/>
                <a:ea typeface="+mn-ea"/>
                <a:cs typeface="Times New Roman" panose="02020603050405020304" pitchFamily="18" charset="0"/>
              </a:rPr>
              <a:t>xs:element</a:t>
            </a:r>
            <a:r>
              <a:rPr lang="es-ES" sz="1316" kern="1200">
                <a:solidFill>
                  <a:schemeClr val="tx1"/>
                </a:solidFill>
                <a:latin typeface="Courier New" panose="02070309020205020404" pitchFamily="49" charset="0"/>
                <a:ea typeface="+mn-ea"/>
                <a:cs typeface="Times New Roman" panose="02020603050405020304" pitchFamily="18" charset="0"/>
              </a:rPr>
              <a:t>&gt;</a:t>
            </a:r>
            <a:endParaRPr lang="es-ES" sz="1316" kern="1200">
              <a:solidFill>
                <a:schemeClr val="tx1"/>
              </a:solidFill>
              <a:latin typeface="Calibri" panose="020F0502020204030204" pitchFamily="34" charset="0"/>
              <a:ea typeface="+mn-ea"/>
              <a:cs typeface="Times New Roman" panose="02020603050405020304" pitchFamily="18" charset="0"/>
            </a:endParaRPr>
          </a:p>
          <a:p>
            <a:endParaRPr lang="es-ES" sz="1400" dirty="0"/>
          </a:p>
        </p:txBody>
      </p:sp>
      <p:sp>
        <p:nvSpPr>
          <p:cNvPr id="10" name="Rectangle 5">
            <a:extLst>
              <a:ext uri="{FF2B5EF4-FFF2-40B4-BE49-F238E27FC236}">
                <a16:creationId xmlns:a16="http://schemas.microsoft.com/office/drawing/2014/main" id="{A842702C-0CB9-45F1-B019-FD5000775122}"/>
              </a:ext>
            </a:extLst>
          </p:cNvPr>
          <p:cNvSpPr>
            <a:spLocks noChangeArrowheads="1"/>
          </p:cNvSpPr>
          <p:nvPr/>
        </p:nvSpPr>
        <p:spPr bwMode="auto">
          <a:xfrm>
            <a:off x="4090921" y="3148949"/>
            <a:ext cx="5966551" cy="730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defTabSz="859536" eaLnBrk="0" fontAlgn="base" hangingPunct="0">
              <a:spcBef>
                <a:spcPct val="0"/>
              </a:spcBef>
              <a:spcAft>
                <a:spcPts val="600"/>
              </a:spcAft>
            </a:pPr>
            <a:r>
              <a:rPr lang="es-ES" altLang="es-ES" sz="1316" b="1" kern="1200">
                <a:solidFill>
                  <a:schemeClr val="tx1"/>
                </a:solidFill>
                <a:latin typeface="Calibri" panose="020F0502020204030204" pitchFamily="34" charset="0"/>
                <a:ea typeface="+mn-ea"/>
                <a:cs typeface="Times New Roman" panose="02020603050405020304" pitchFamily="18" charset="0"/>
              </a:rPr>
              <a:t>· Elemento mixto: puede tener uno o más elementos, además de texto. Con opción de tener atributos o no.</a:t>
            </a:r>
            <a:endParaRPr lang="es-ES" altLang="es-ES" sz="1316" b="1" kern="1200">
              <a:solidFill>
                <a:schemeClr val="tx1"/>
              </a:solidFill>
              <a:latin typeface="Arial Unicode MS"/>
              <a:ea typeface="+mn-ea"/>
              <a:cs typeface="Courier New" panose="02070309020205020404" pitchFamily="49" charset="0"/>
            </a:endParaRPr>
          </a:p>
          <a:p>
            <a:pPr defTabSz="859536" eaLnBrk="0" fontAlgn="base" hangingPunct="0">
              <a:spcBef>
                <a:spcPct val="0"/>
              </a:spcBef>
              <a:spcAft>
                <a:spcPts val="600"/>
              </a:spcAft>
            </a:pPr>
            <a:r>
              <a:rPr lang="es-ES" altLang="es-ES" sz="1316" kern="1200">
                <a:solidFill>
                  <a:schemeClr val="tx1"/>
                </a:solidFill>
                <a:latin typeface="Arial Unicode MS"/>
                <a:ea typeface="+mn-ea"/>
                <a:cs typeface="Courier New" panose="02070309020205020404" pitchFamily="49" charset="0"/>
              </a:rPr>
              <a:t>&lt;</a:t>
            </a:r>
            <a:r>
              <a:rPr lang="es-ES" altLang="es-ES" sz="1316" kern="1200" err="1">
                <a:solidFill>
                  <a:schemeClr val="tx1"/>
                </a:solidFill>
                <a:latin typeface="Arial Unicode MS"/>
                <a:ea typeface="+mn-ea"/>
                <a:cs typeface="Courier New" panose="02070309020205020404" pitchFamily="49" charset="0"/>
              </a:rPr>
              <a:t>xs:complexType</a:t>
            </a:r>
            <a:r>
              <a:rPr lang="es-ES" altLang="es-ES" sz="1316" kern="1200">
                <a:solidFill>
                  <a:schemeClr val="tx1"/>
                </a:solidFill>
                <a:latin typeface="Arial Unicode MS"/>
                <a:ea typeface="+mn-ea"/>
                <a:cs typeface="Courier New" panose="02070309020205020404" pitchFamily="49" charset="0"/>
              </a:rPr>
              <a:t> </a:t>
            </a:r>
            <a:r>
              <a:rPr lang="es-ES" altLang="es-ES" sz="1316" b="1" kern="1200" err="1">
                <a:solidFill>
                  <a:schemeClr val="tx1"/>
                </a:solidFill>
                <a:latin typeface="Arial Unicode MS"/>
                <a:ea typeface="+mn-ea"/>
                <a:cs typeface="Courier New" panose="02070309020205020404" pitchFamily="49" charset="0"/>
              </a:rPr>
              <a:t>mixed</a:t>
            </a:r>
            <a:r>
              <a:rPr lang="es-ES" altLang="es-ES" sz="1316" b="1" kern="1200">
                <a:solidFill>
                  <a:schemeClr val="tx1"/>
                </a:solidFill>
                <a:latin typeface="Arial Unicode MS"/>
                <a:ea typeface="+mn-ea"/>
                <a:cs typeface="Courier New" panose="02070309020205020404" pitchFamily="49" charset="0"/>
              </a:rPr>
              <a:t>="true"&gt;</a:t>
            </a:r>
            <a:r>
              <a:rPr lang="es-ES" altLang="es-ES" sz="1316" kern="1200">
                <a:solidFill>
                  <a:schemeClr val="tx1"/>
                </a:solidFill>
                <a:latin typeface="+mn-lt"/>
                <a:ea typeface="+mn-ea"/>
                <a:cs typeface="+mn-cs"/>
              </a:rPr>
              <a:t> </a:t>
            </a:r>
            <a:endParaRPr kumimoji="0" lang="es-ES" altLang="es-E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190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2B0C6F-AB22-415F-AAA0-828CBA930C48}"/>
              </a:ext>
            </a:extLst>
          </p:cNvPr>
          <p:cNvSpPr>
            <a:spLocks noGrp="1"/>
          </p:cNvSpPr>
          <p:nvPr>
            <p:ph type="title"/>
          </p:nvPr>
        </p:nvSpPr>
        <p:spPr/>
        <p:txBody>
          <a:bodyPr/>
          <a:lstStyle/>
          <a:p>
            <a:r>
              <a:rPr lang="es-ES" dirty="0"/>
              <a:t>SUBELEMENTOS</a:t>
            </a:r>
          </a:p>
        </p:txBody>
      </p:sp>
      <p:sp>
        <p:nvSpPr>
          <p:cNvPr id="3" name="Marcador de contenido 2">
            <a:extLst>
              <a:ext uri="{FF2B5EF4-FFF2-40B4-BE49-F238E27FC236}">
                <a16:creationId xmlns:a16="http://schemas.microsoft.com/office/drawing/2014/main" id="{E02D42A8-BEFC-4D6A-BA09-8F3B43ED8D63}"/>
              </a:ext>
            </a:extLst>
          </p:cNvPr>
          <p:cNvSpPr>
            <a:spLocks noGrp="1"/>
          </p:cNvSpPr>
          <p:nvPr>
            <p:ph idx="1"/>
          </p:nvPr>
        </p:nvSpPr>
        <p:spPr/>
        <p:txBody>
          <a:bodyPr>
            <a:normAutofit fontScale="92500"/>
          </a:bodyPr>
          <a:lstStyle/>
          <a:p>
            <a:pPr>
              <a:lnSpc>
                <a:spcPct val="115000"/>
              </a:lnSpc>
              <a:spcAft>
                <a:spcPts val="700"/>
              </a:spcAft>
            </a:pPr>
            <a:r>
              <a:rPr lang="es-ES" sz="1800" kern="0" dirty="0">
                <a:effectLst/>
                <a:latin typeface="Arial" panose="020B0604020202020204" pitchFamily="34" charset="0"/>
                <a:ea typeface="Calibri" panose="020F0502020204030204" pitchFamily="34" charset="0"/>
                <a:cs typeface="Arial" panose="020B0604020202020204" pitchFamily="34" charset="0"/>
              </a:rPr>
              <a:t>Los </a:t>
            </a:r>
            <a:r>
              <a:rPr lang="es-ES" sz="1800" b="1" kern="150" dirty="0">
                <a:effectLst/>
                <a:latin typeface="Arial" panose="020B0604020202020204" pitchFamily="34" charset="0"/>
                <a:ea typeface="NSimSun" panose="02010609030101010101" pitchFamily="49" charset="-122"/>
                <a:cs typeface="Arial" panose="020B0604020202020204" pitchFamily="34" charset="0"/>
              </a:rPr>
              <a:t>subelementos</a:t>
            </a:r>
            <a:r>
              <a:rPr lang="es-ES" sz="1800" kern="0" dirty="0">
                <a:effectLst/>
                <a:latin typeface="Arial" panose="020B0604020202020204" pitchFamily="34" charset="0"/>
                <a:ea typeface="Calibri" panose="020F0502020204030204" pitchFamily="34" charset="0"/>
                <a:cs typeface="Arial" panose="020B0604020202020204" pitchFamily="34" charset="0"/>
              </a:rPr>
              <a:t> en el lenguaje XML son elementos que se encuentran dentro de otros elementos.</a:t>
            </a:r>
            <a:endParaRPr lang="es-ES" sz="1800" kern="150" dirty="0">
              <a:effectLst/>
              <a:latin typeface="Liberation Serif" panose="02020603050405020304" pitchFamily="18" charset="0"/>
              <a:ea typeface="NSimSun" panose="02010609030101010101" pitchFamily="49" charset="-122"/>
              <a:cs typeface="Arial" panose="020B0604020202020204" pitchFamily="34" charset="0"/>
            </a:endParaRPr>
          </a:p>
          <a:p>
            <a:pPr>
              <a:lnSpc>
                <a:spcPct val="115000"/>
              </a:lnSpc>
              <a:spcAft>
                <a:spcPts val="700"/>
              </a:spcAft>
            </a:pPr>
            <a:r>
              <a:rPr lang="es-ES" sz="1800" kern="0" dirty="0">
                <a:effectLst/>
                <a:latin typeface="Arial" panose="020B0604020202020204" pitchFamily="34" charset="0"/>
                <a:ea typeface="Calibri" panose="020F0502020204030204" pitchFamily="34" charset="0"/>
                <a:cs typeface="Arial" panose="020B0604020202020204" pitchFamily="34" charset="0"/>
              </a:rPr>
              <a:t>En otras palabras, un elemento puede contener uno o más subelementos. Cada subelemento tiene su propia etiqueta de inicio y etiqueta de cierre, y contiene datos relacionados con el elemento padre, y puede contener texto, atributos y otros subelementos. Los subelementos permiten estructurar la información de manera jerárquica y organizada.</a:t>
            </a:r>
            <a:endParaRPr lang="es-ES" sz="1800" kern="150" dirty="0">
              <a:effectLst/>
              <a:latin typeface="Liberation Serif" panose="02020603050405020304" pitchFamily="18" charset="0"/>
              <a:ea typeface="NSimSun" panose="02010609030101010101" pitchFamily="49" charset="-122"/>
              <a:cs typeface="Arial" panose="020B0604020202020204" pitchFamily="34" charset="0"/>
            </a:endParaRPr>
          </a:p>
          <a:p>
            <a:pPr>
              <a:lnSpc>
                <a:spcPct val="115000"/>
              </a:lnSpc>
              <a:spcAft>
                <a:spcPts val="700"/>
              </a:spcAft>
            </a:pPr>
            <a:r>
              <a:rPr lang="es-ES" sz="1800" kern="150" dirty="0">
                <a:effectLst/>
                <a:latin typeface="Arial" panose="020B0604020202020204" pitchFamily="34" charset="0"/>
                <a:ea typeface="NSimSun" panose="02010609030101010101" pitchFamily="49" charset="-122"/>
                <a:cs typeface="Arial" panose="020B0604020202020204" pitchFamily="34" charset="0"/>
              </a:rPr>
              <a:t>Por ejemplo, si tuviéramos un elemento &lt;</a:t>
            </a:r>
            <a:r>
              <a:rPr lang="es-ES" sz="1800" kern="150" dirty="0">
                <a:effectLst/>
                <a:latin typeface="Liberation Mono" panose="02070409020205020404" pitchFamily="49" charset="0"/>
                <a:ea typeface="NSimSun" panose="02010609030101010101" pitchFamily="49" charset="-122"/>
                <a:cs typeface="Liberation Mono" panose="02070409020205020404" pitchFamily="49" charset="0"/>
              </a:rPr>
              <a:t>libro&gt;</a:t>
            </a:r>
            <a:r>
              <a:rPr lang="es-ES" sz="1800" kern="150" dirty="0">
                <a:effectLst/>
                <a:latin typeface="Arial" panose="020B0604020202020204" pitchFamily="34" charset="0"/>
                <a:ea typeface="NSimSun" panose="02010609030101010101" pitchFamily="49" charset="-122"/>
                <a:cs typeface="Arial" panose="020B0604020202020204" pitchFamily="34" charset="0"/>
              </a:rPr>
              <a:t> que representara un libro, podríamos tener subelementos anidados dentro del elemento </a:t>
            </a:r>
            <a:r>
              <a:rPr lang="es-ES" sz="1800" kern="150" dirty="0">
                <a:effectLst/>
                <a:latin typeface="Liberation Mono" panose="02070409020205020404" pitchFamily="49" charset="0"/>
                <a:ea typeface="NSimSun" panose="02010609030101010101" pitchFamily="49" charset="-122"/>
                <a:cs typeface="Liberation Mono" panose="02070409020205020404" pitchFamily="49" charset="0"/>
              </a:rPr>
              <a:t>&lt;libro&gt;:</a:t>
            </a:r>
            <a:endParaRPr lang="es-ES" sz="1800" kern="150" dirty="0">
              <a:effectLst/>
              <a:latin typeface="Liberation Serif" panose="02020603050405020304" pitchFamily="18" charset="0"/>
              <a:ea typeface="NSimSun" panose="02010609030101010101" pitchFamily="49" charset="-122"/>
              <a:cs typeface="Arial" panose="020B0604020202020204" pitchFamily="34" charset="0"/>
            </a:endParaRPr>
          </a:p>
          <a:p>
            <a:pPr>
              <a:lnSpc>
                <a:spcPct val="115000"/>
              </a:lnSpc>
              <a:spcAft>
                <a:spcPts val="700"/>
              </a:spcAft>
            </a:pPr>
            <a:r>
              <a:rPr lang="es-ES" sz="1800" kern="150" dirty="0">
                <a:effectLst/>
                <a:latin typeface="Arial" panose="020B0604020202020204" pitchFamily="34" charset="0"/>
                <a:ea typeface="NSimSun" panose="02010609030101010101" pitchFamily="49" charset="-122"/>
                <a:cs typeface="Arial" panose="020B0604020202020204" pitchFamily="34" charset="0"/>
              </a:rPr>
              <a:t>Como </a:t>
            </a:r>
            <a:r>
              <a:rPr lang="es-ES" sz="1800" kern="150" dirty="0">
                <a:effectLst/>
                <a:latin typeface="Liberation Mono" panose="02070409020205020404" pitchFamily="49" charset="0"/>
                <a:ea typeface="NSimSun" panose="02010609030101010101" pitchFamily="49" charset="-122"/>
                <a:cs typeface="Liberation Mono" panose="02070409020205020404" pitchFamily="49" charset="0"/>
              </a:rPr>
              <a:t>&lt;titulo&gt;</a:t>
            </a:r>
            <a:r>
              <a:rPr lang="es-ES" sz="1800" kern="150" dirty="0">
                <a:effectLst/>
                <a:latin typeface="Arial" panose="020B0604020202020204" pitchFamily="34" charset="0"/>
                <a:ea typeface="NSimSun" panose="02010609030101010101" pitchFamily="49" charset="-122"/>
                <a:cs typeface="Arial" panose="020B0604020202020204" pitchFamily="34" charset="0"/>
              </a:rPr>
              <a:t>, </a:t>
            </a:r>
            <a:r>
              <a:rPr lang="es-ES" sz="1800" kern="150" dirty="0">
                <a:effectLst/>
                <a:latin typeface="Liberation Mono" panose="02070409020205020404" pitchFamily="49" charset="0"/>
                <a:ea typeface="NSimSun" panose="02010609030101010101" pitchFamily="49" charset="-122"/>
                <a:cs typeface="Liberation Mono" panose="02070409020205020404" pitchFamily="49" charset="0"/>
              </a:rPr>
              <a:t>&lt;autor&gt;</a:t>
            </a:r>
            <a:r>
              <a:rPr lang="es-ES" sz="1800" kern="150" dirty="0">
                <a:effectLst/>
                <a:latin typeface="Arial" panose="020B0604020202020204" pitchFamily="34" charset="0"/>
                <a:ea typeface="NSimSun" panose="02010609030101010101" pitchFamily="49" charset="-122"/>
                <a:cs typeface="Arial" panose="020B0604020202020204" pitchFamily="34" charset="0"/>
              </a:rPr>
              <a:t>, </a:t>
            </a:r>
            <a:r>
              <a:rPr lang="es-ES" sz="1800" kern="150" dirty="0">
                <a:effectLst/>
                <a:latin typeface="Liberation Mono" panose="02070409020205020404" pitchFamily="49" charset="0"/>
                <a:ea typeface="NSimSun" panose="02010609030101010101" pitchFamily="49" charset="-122"/>
                <a:cs typeface="Liberation Mono" panose="02070409020205020404" pitchFamily="49" charset="0"/>
              </a:rPr>
              <a:t>&lt;editorial&gt;</a:t>
            </a:r>
            <a:r>
              <a:rPr lang="es-ES" sz="1800" kern="150" dirty="0">
                <a:effectLst/>
                <a:latin typeface="Arial" panose="020B0604020202020204" pitchFamily="34" charset="0"/>
                <a:ea typeface="NSimSun" panose="02010609030101010101" pitchFamily="49" charset="-122"/>
                <a:cs typeface="Arial" panose="020B0604020202020204" pitchFamily="34" charset="0"/>
              </a:rPr>
              <a:t>”, </a:t>
            </a:r>
            <a:r>
              <a:rPr lang="es-ES" sz="1800" kern="150" dirty="0">
                <a:effectLst/>
                <a:latin typeface="Liberation Mono" panose="02070409020205020404" pitchFamily="49" charset="0"/>
                <a:ea typeface="NSimSun" panose="02010609030101010101" pitchFamily="49" charset="-122"/>
                <a:cs typeface="Liberation Mono" panose="02070409020205020404" pitchFamily="49" charset="0"/>
              </a:rPr>
              <a:t>&lt;año&gt;</a:t>
            </a:r>
            <a:r>
              <a:rPr lang="es-ES" sz="1800" kern="150" dirty="0">
                <a:effectLst/>
                <a:latin typeface="Arial" panose="020B0604020202020204" pitchFamily="34" charset="0"/>
                <a:ea typeface="NSimSun" panose="02010609030101010101" pitchFamily="49" charset="-122"/>
                <a:cs typeface="Arial" panose="020B0604020202020204" pitchFamily="34" charset="0"/>
              </a:rPr>
              <a:t>, etc. Cada uno de estos subelementos contendría información específica sobre el libro.</a:t>
            </a:r>
            <a:endParaRPr lang="es-ES" sz="1800" kern="150" dirty="0">
              <a:effectLst/>
              <a:latin typeface="Liberation Serif" panose="02020603050405020304" pitchFamily="18" charset="0"/>
              <a:ea typeface="NSimSun" panose="02010609030101010101" pitchFamily="49" charset="-122"/>
              <a:cs typeface="Arial" panose="020B0604020202020204" pitchFamily="34" charset="0"/>
            </a:endParaRPr>
          </a:p>
          <a:p>
            <a:endParaRPr lang="es-ES" dirty="0"/>
          </a:p>
        </p:txBody>
      </p:sp>
    </p:spTree>
    <p:extLst>
      <p:ext uri="{BB962C8B-B14F-4D97-AF65-F5344CB8AC3E}">
        <p14:creationId xmlns:p14="http://schemas.microsoft.com/office/powerpoint/2010/main" val="2170603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61D325-4213-4A32-AB40-AD8CE3202187}"/>
              </a:ext>
            </a:extLst>
          </p:cNvPr>
          <p:cNvSpPr>
            <a:spLocks noGrp="1"/>
          </p:cNvSpPr>
          <p:nvPr>
            <p:ph type="title"/>
          </p:nvPr>
        </p:nvSpPr>
        <p:spPr/>
        <p:txBody>
          <a:bodyPr/>
          <a:lstStyle/>
          <a:p>
            <a:r>
              <a:rPr lang="es-ES" dirty="0"/>
              <a:t>ATRIBUTOS</a:t>
            </a:r>
          </a:p>
        </p:txBody>
      </p:sp>
      <p:sp>
        <p:nvSpPr>
          <p:cNvPr id="3" name="Marcador de contenido 2">
            <a:extLst>
              <a:ext uri="{FF2B5EF4-FFF2-40B4-BE49-F238E27FC236}">
                <a16:creationId xmlns:a16="http://schemas.microsoft.com/office/drawing/2014/main" id="{EF9E6774-E00F-43A7-9130-E52493C7CA4B}"/>
              </a:ext>
            </a:extLst>
          </p:cNvPr>
          <p:cNvSpPr>
            <a:spLocks noGrp="1"/>
          </p:cNvSpPr>
          <p:nvPr>
            <p:ph idx="1"/>
          </p:nvPr>
        </p:nvSpPr>
        <p:spPr>
          <a:xfrm>
            <a:off x="1097280" y="2108201"/>
            <a:ext cx="2199373" cy="3366167"/>
          </a:xfrm>
        </p:spPr>
        <p:txBody>
          <a:bodyPr>
            <a:normAutofit fontScale="92500" lnSpcReduction="10000"/>
          </a:bodyPr>
          <a:lstStyle/>
          <a:p>
            <a:pPr algn="ctr"/>
            <a:r>
              <a:rPr lang="es-ES" sz="1800" kern="150" dirty="0">
                <a:solidFill>
                  <a:srgbClr val="000000"/>
                </a:solidFill>
                <a:effectLst/>
                <a:latin typeface="Verdana" panose="020B0604030504040204" pitchFamily="34" charset="0"/>
                <a:ea typeface="NSimSun" panose="02010609030101010101" pitchFamily="49" charset="-122"/>
                <a:cs typeface="Lucida Sans" panose="020B0602030504020204" pitchFamily="34" charset="0"/>
              </a:rPr>
              <a:t>Los elementos simples no pueden tener atributos. Si un elemento tiene atributos, se considera que es de tipo complejo. Pero el atributo en sí siempre se declara como tipo simple.</a:t>
            </a:r>
            <a:endParaRPr lang="es-ES" sz="1800" kern="150" dirty="0">
              <a:effectLst/>
              <a:latin typeface="Liberation Serif" panose="02020603050405020304" pitchFamily="18" charset="0"/>
              <a:ea typeface="NSimSun" panose="02010609030101010101" pitchFamily="49" charset="-122"/>
              <a:cs typeface="Lucida Sans" panose="020B0602030504020204" pitchFamily="34" charset="0"/>
            </a:endParaRPr>
          </a:p>
          <a:p>
            <a:pPr algn="ctr"/>
            <a:endParaRPr lang="es-ES" dirty="0"/>
          </a:p>
        </p:txBody>
      </p:sp>
      <p:sp>
        <p:nvSpPr>
          <p:cNvPr id="5" name="CuadroTexto 4">
            <a:extLst>
              <a:ext uri="{FF2B5EF4-FFF2-40B4-BE49-F238E27FC236}">
                <a16:creationId xmlns:a16="http://schemas.microsoft.com/office/drawing/2014/main" id="{95FA5C9B-463E-45A4-B889-D65B1A63D612}"/>
              </a:ext>
            </a:extLst>
          </p:cNvPr>
          <p:cNvSpPr txBox="1"/>
          <p:nvPr/>
        </p:nvSpPr>
        <p:spPr>
          <a:xfrm>
            <a:off x="4054642" y="1963822"/>
            <a:ext cx="8386009" cy="2308324"/>
          </a:xfrm>
          <a:prstGeom prst="rect">
            <a:avLst/>
          </a:prstGeom>
          <a:noFill/>
        </p:spPr>
        <p:txBody>
          <a:bodyPr wrap="square">
            <a:spAutoFit/>
          </a:bodyPr>
          <a:lstStyle/>
          <a:p>
            <a:r>
              <a:rPr lang="es-ES" sz="1200" u="sng" kern="150" dirty="0">
                <a:solidFill>
                  <a:srgbClr val="000000"/>
                </a:solidFill>
                <a:effectLst/>
                <a:latin typeface="Verdana" panose="020B0604030504040204" pitchFamily="34" charset="0"/>
                <a:ea typeface="NSimSun" panose="02010609030101010101" pitchFamily="49" charset="-122"/>
                <a:cs typeface="Lucida Sans" panose="020B0602030504020204" pitchFamily="34" charset="0"/>
              </a:rPr>
              <a:t>TIPOS:</a:t>
            </a:r>
            <a:endParaRPr lang="es-ES" sz="1200" kern="150" dirty="0">
              <a:effectLst/>
              <a:latin typeface="Liberation Serif" panose="02020603050405020304" pitchFamily="18" charset="0"/>
              <a:ea typeface="NSimSun" panose="02010609030101010101" pitchFamily="49" charset="-122"/>
              <a:cs typeface="Lucida Sans" panose="020B0602030504020204" pitchFamily="34" charset="0"/>
            </a:endParaRPr>
          </a:p>
          <a:p>
            <a:r>
              <a:rPr lang="es-ES" sz="1200" kern="150" dirty="0">
                <a:solidFill>
                  <a:srgbClr val="000000"/>
                </a:solidFill>
                <a:effectLst/>
                <a:latin typeface="Verdana" panose="020B0604030504040204" pitchFamily="34" charset="0"/>
                <a:ea typeface="NSimSun" panose="02010609030101010101" pitchFamily="49" charset="-122"/>
                <a:cs typeface="Lucida Sans" panose="020B0602030504020204" pitchFamily="34" charset="0"/>
              </a:rPr>
              <a:t>Para indicar que el valor de un atributo es </a:t>
            </a:r>
            <a:r>
              <a:rPr lang="es-ES" sz="1200" b="1" kern="150" dirty="0">
                <a:solidFill>
                  <a:srgbClr val="000000"/>
                </a:solidFill>
                <a:effectLst/>
                <a:latin typeface="Verdana" panose="020B0604030504040204" pitchFamily="34" charset="0"/>
                <a:ea typeface="NSimSun" panose="02010609030101010101" pitchFamily="49" charset="-122"/>
                <a:cs typeface="Lucida Sans" panose="020B0602030504020204" pitchFamily="34" charset="0"/>
              </a:rPr>
              <a:t>fijo (fixed) </a:t>
            </a:r>
            <a:r>
              <a:rPr lang="es-ES" sz="1200" kern="150" dirty="0">
                <a:solidFill>
                  <a:srgbClr val="000000"/>
                </a:solidFill>
                <a:effectLst/>
                <a:latin typeface="Verdana" panose="020B0604030504040204" pitchFamily="34" charset="0"/>
                <a:ea typeface="NSimSun" panose="02010609030101010101" pitchFamily="49" charset="-122"/>
                <a:cs typeface="Lucida Sans" panose="020B0602030504020204" pitchFamily="34" charset="0"/>
              </a:rPr>
              <a:t>:</a:t>
            </a:r>
            <a:endParaRPr lang="es-ES" sz="1200" kern="150" dirty="0">
              <a:effectLst/>
              <a:latin typeface="Liberation Serif" panose="02020603050405020304" pitchFamily="18" charset="0"/>
              <a:ea typeface="NSimSun" panose="02010609030101010101" pitchFamily="49" charset="-122"/>
              <a:cs typeface="Lucida Sans" panose="020B0602030504020204" pitchFamily="34" charset="0"/>
            </a:endParaRPr>
          </a:p>
          <a:p>
            <a:r>
              <a:rPr lang="es-ES" sz="1200" kern="150" dirty="0">
                <a:solidFill>
                  <a:srgbClr val="000000"/>
                </a:solidFill>
                <a:effectLst/>
                <a:latin typeface="Verdana" panose="020B0604030504040204" pitchFamily="34" charset="0"/>
                <a:ea typeface="NSimSun" panose="02010609030101010101" pitchFamily="49" charset="-122"/>
              </a:rPr>
              <a:t>             </a:t>
            </a:r>
            <a:r>
              <a:rPr lang="en-US" sz="1200" i="1" kern="150" dirty="0">
                <a:solidFill>
                  <a:srgbClr val="000000"/>
                </a:solidFill>
                <a:effectLst/>
                <a:latin typeface="Verdana" panose="020B0604030504040204" pitchFamily="34" charset="0"/>
                <a:ea typeface="NSimSun" panose="02010609030101010101" pitchFamily="49" charset="-122"/>
              </a:rPr>
              <a:t>&lt;xs:attribute name="grupo" type="xs:string" fixed="B"/&gt;</a:t>
            </a:r>
            <a:endParaRPr lang="es-ES" sz="1200" i="1" kern="150" dirty="0">
              <a:effectLst/>
              <a:latin typeface="Liberation Mono" panose="02070409020205020404" pitchFamily="49" charset="0"/>
              <a:ea typeface="NSimSun" panose="02010609030101010101" pitchFamily="49" charset="-122"/>
            </a:endParaRPr>
          </a:p>
          <a:p>
            <a:r>
              <a:rPr lang="en-US" sz="1200" kern="150" dirty="0">
                <a:solidFill>
                  <a:srgbClr val="000000"/>
                </a:solidFill>
                <a:effectLst/>
                <a:latin typeface="Verdana" panose="020B0604030504040204" pitchFamily="34" charset="0"/>
                <a:ea typeface="NSimSun" panose="02010609030101010101" pitchFamily="49" charset="-122"/>
              </a:rPr>
              <a:t> </a:t>
            </a:r>
            <a:endParaRPr lang="es-ES" sz="1200" kern="150" dirty="0">
              <a:effectLst/>
              <a:latin typeface="Liberation Mono" panose="02070409020205020404" pitchFamily="49" charset="0"/>
              <a:ea typeface="NSimSun" panose="02010609030101010101" pitchFamily="49" charset="-122"/>
            </a:endParaRPr>
          </a:p>
          <a:p>
            <a:r>
              <a:rPr lang="es-ES" sz="1200" kern="150" dirty="0">
                <a:solidFill>
                  <a:srgbClr val="000000"/>
                </a:solidFill>
                <a:effectLst/>
                <a:latin typeface="Verdana" panose="020B0604030504040204" pitchFamily="34" charset="0"/>
                <a:ea typeface="NSimSun" panose="02010609030101010101" pitchFamily="49" charset="-122"/>
              </a:rPr>
              <a:t>Para especificar el valor por </a:t>
            </a:r>
            <a:r>
              <a:rPr lang="es-ES" sz="1200" b="1" kern="150" dirty="0">
                <a:solidFill>
                  <a:srgbClr val="000000"/>
                </a:solidFill>
                <a:effectLst/>
                <a:latin typeface="Verdana" panose="020B0604030504040204" pitchFamily="34" charset="0"/>
                <a:ea typeface="NSimSun" panose="02010609030101010101" pitchFamily="49" charset="-122"/>
              </a:rPr>
              <a:t>defecto (default)</a:t>
            </a:r>
            <a:r>
              <a:rPr lang="es-ES" sz="1200" kern="150" dirty="0">
                <a:solidFill>
                  <a:srgbClr val="000000"/>
                </a:solidFill>
                <a:effectLst/>
                <a:latin typeface="Verdana" panose="020B0604030504040204" pitchFamily="34" charset="0"/>
                <a:ea typeface="NSimSun" panose="02010609030101010101" pitchFamily="49" charset="-122"/>
              </a:rPr>
              <a:t>, se asigna automáticamente al atributo cuando no se especifica ningún otro valor:</a:t>
            </a:r>
            <a:endParaRPr lang="es-ES" sz="1200" kern="150" dirty="0">
              <a:effectLst/>
              <a:latin typeface="Liberation Mono" panose="02070409020205020404" pitchFamily="49" charset="0"/>
              <a:ea typeface="NSimSun" panose="02010609030101010101" pitchFamily="49" charset="-122"/>
            </a:endParaRPr>
          </a:p>
          <a:p>
            <a:r>
              <a:rPr lang="es-ES" sz="1200" kern="150" dirty="0">
                <a:solidFill>
                  <a:srgbClr val="000000"/>
                </a:solidFill>
                <a:effectLst/>
                <a:latin typeface="Verdana" panose="020B0604030504040204" pitchFamily="34" charset="0"/>
                <a:ea typeface="NSimSun" panose="02010609030101010101" pitchFamily="49" charset="-122"/>
              </a:rPr>
              <a:t>              </a:t>
            </a:r>
            <a:r>
              <a:rPr lang="en-US" sz="1200" i="1" kern="150" dirty="0">
                <a:solidFill>
                  <a:srgbClr val="000000"/>
                </a:solidFill>
                <a:effectLst/>
                <a:latin typeface="Verdana" panose="020B0604030504040204" pitchFamily="34" charset="0"/>
                <a:ea typeface="NSimSun" panose="02010609030101010101" pitchFamily="49" charset="-122"/>
              </a:rPr>
              <a:t>&lt;xs:attribute name="grupo" type="xs:string" default="B"/&gt;</a:t>
            </a:r>
            <a:endParaRPr lang="es-ES" sz="1200" i="1" kern="150" dirty="0">
              <a:effectLst/>
              <a:latin typeface="Liberation Mono" panose="02070409020205020404" pitchFamily="49" charset="0"/>
              <a:ea typeface="NSimSun" panose="02010609030101010101" pitchFamily="49" charset="-122"/>
            </a:endParaRPr>
          </a:p>
          <a:p>
            <a:r>
              <a:rPr lang="en-US" sz="1200" kern="150" dirty="0">
                <a:solidFill>
                  <a:srgbClr val="000000"/>
                </a:solidFill>
                <a:effectLst/>
                <a:latin typeface="Verdana" panose="020B0604030504040204" pitchFamily="34" charset="0"/>
                <a:ea typeface="NSimSun" panose="02010609030101010101" pitchFamily="49" charset="-122"/>
              </a:rPr>
              <a:t> </a:t>
            </a:r>
            <a:endParaRPr lang="es-ES" sz="1200" kern="150" dirty="0">
              <a:effectLst/>
              <a:latin typeface="Liberation Mono" panose="02070409020205020404" pitchFamily="49" charset="0"/>
              <a:ea typeface="NSimSun" panose="02010609030101010101" pitchFamily="49" charset="-122"/>
            </a:endParaRPr>
          </a:p>
          <a:p>
            <a:r>
              <a:rPr lang="es-ES" sz="1200" kern="150" dirty="0">
                <a:solidFill>
                  <a:srgbClr val="000000"/>
                </a:solidFill>
                <a:effectLst/>
                <a:latin typeface="Verdana" panose="020B0604030504040204" pitchFamily="34" charset="0"/>
                <a:ea typeface="NSimSun" panose="02010609030101010101" pitchFamily="49" charset="-122"/>
              </a:rPr>
              <a:t>Para indicar que un atributo es </a:t>
            </a:r>
            <a:r>
              <a:rPr lang="es-ES" sz="1200" b="1" kern="150" dirty="0">
                <a:solidFill>
                  <a:srgbClr val="000000"/>
                </a:solidFill>
                <a:effectLst/>
                <a:latin typeface="Verdana" panose="020B0604030504040204" pitchFamily="34" charset="0"/>
                <a:ea typeface="NSimSun" panose="02010609030101010101" pitchFamily="49" charset="-122"/>
              </a:rPr>
              <a:t>obligatorio (required)</a:t>
            </a:r>
            <a:r>
              <a:rPr lang="es-ES" sz="1200" kern="150" dirty="0">
                <a:solidFill>
                  <a:srgbClr val="000000"/>
                </a:solidFill>
                <a:effectLst/>
                <a:latin typeface="Verdana" panose="020B0604030504040204" pitchFamily="34" charset="0"/>
                <a:ea typeface="NSimSun" panose="02010609030101010101" pitchFamily="49" charset="-122"/>
              </a:rPr>
              <a:t> escribirlo:</a:t>
            </a:r>
            <a:endParaRPr lang="es-ES" sz="1200" kern="150" dirty="0">
              <a:effectLst/>
              <a:latin typeface="Liberation Mono" panose="02070409020205020404" pitchFamily="49" charset="0"/>
              <a:ea typeface="NSimSun" panose="02010609030101010101" pitchFamily="49" charset="-122"/>
            </a:endParaRPr>
          </a:p>
          <a:p>
            <a:r>
              <a:rPr lang="es-ES" sz="1200" kern="150" dirty="0">
                <a:solidFill>
                  <a:srgbClr val="000000"/>
                </a:solidFill>
                <a:effectLst/>
                <a:latin typeface="Verdana" panose="020B0604030504040204" pitchFamily="34" charset="0"/>
                <a:ea typeface="NSimSun" panose="02010609030101010101" pitchFamily="49" charset="-122"/>
              </a:rPr>
              <a:t>              </a:t>
            </a:r>
            <a:r>
              <a:rPr lang="en-US" sz="1200" i="1" kern="150" dirty="0">
                <a:solidFill>
                  <a:srgbClr val="000000"/>
                </a:solidFill>
                <a:effectLst/>
                <a:latin typeface="Verdana" panose="020B0604030504040204" pitchFamily="34" charset="0"/>
                <a:ea typeface="NSimSun" panose="02010609030101010101" pitchFamily="49" charset="-122"/>
              </a:rPr>
              <a:t>&lt;xs:attribute name="grupo" type="xs:string" use="required"/&gt;</a:t>
            </a:r>
            <a:endParaRPr lang="es-ES" sz="1200" i="1" kern="150" dirty="0">
              <a:effectLst/>
              <a:latin typeface="Liberation Mono" panose="02070409020205020404" pitchFamily="49" charset="0"/>
              <a:ea typeface="NSimSun" panose="02010609030101010101" pitchFamily="49" charset="-122"/>
            </a:endParaRPr>
          </a:p>
          <a:p>
            <a:r>
              <a:rPr lang="en-US" sz="1200" kern="150" dirty="0">
                <a:solidFill>
                  <a:srgbClr val="000000"/>
                </a:solidFill>
                <a:effectLst/>
                <a:latin typeface="Verdana" panose="020B0604030504040204" pitchFamily="34" charset="0"/>
                <a:ea typeface="NSimSun" panose="02010609030101010101" pitchFamily="49" charset="-122"/>
              </a:rPr>
              <a:t> </a:t>
            </a:r>
            <a:endParaRPr lang="es-ES" sz="1200" kern="150" dirty="0">
              <a:effectLst/>
              <a:latin typeface="Liberation Mono" panose="02070409020205020404" pitchFamily="49" charset="0"/>
              <a:ea typeface="NSimSun" panose="02010609030101010101" pitchFamily="49" charset="-122"/>
            </a:endParaRPr>
          </a:p>
          <a:p>
            <a:r>
              <a:rPr lang="es-ES" sz="1200" kern="150" dirty="0">
                <a:solidFill>
                  <a:srgbClr val="000000"/>
                </a:solidFill>
                <a:effectLst/>
                <a:latin typeface="Verdana" panose="020B0604030504040204" pitchFamily="34" charset="0"/>
                <a:ea typeface="NSimSun" panose="02010609030101010101" pitchFamily="49" charset="-122"/>
              </a:rPr>
              <a:t>Por defecto, si no se indica nada, el atributo será </a:t>
            </a:r>
            <a:r>
              <a:rPr lang="es-ES" sz="1200" b="1" kern="150" dirty="0">
                <a:solidFill>
                  <a:srgbClr val="000000"/>
                </a:solidFill>
                <a:effectLst/>
                <a:latin typeface="Verdana" panose="020B0604030504040204" pitchFamily="34" charset="0"/>
                <a:ea typeface="NSimSun" panose="02010609030101010101" pitchFamily="49" charset="-122"/>
              </a:rPr>
              <a:t>opcional (optional).</a:t>
            </a:r>
            <a:endParaRPr lang="es-ES" sz="1200" kern="150" dirty="0">
              <a:effectLst/>
              <a:latin typeface="Liberation Mono" panose="02070409020205020404" pitchFamily="49" charset="0"/>
              <a:ea typeface="NSimSun" panose="02010609030101010101" pitchFamily="49" charset="-122"/>
            </a:endParaRPr>
          </a:p>
        </p:txBody>
      </p:sp>
      <p:sp>
        <p:nvSpPr>
          <p:cNvPr id="7" name="CuadroTexto 6">
            <a:extLst>
              <a:ext uri="{FF2B5EF4-FFF2-40B4-BE49-F238E27FC236}">
                <a16:creationId xmlns:a16="http://schemas.microsoft.com/office/drawing/2014/main" id="{5217AE13-C13F-4D7F-B246-EEE4C1DF24BE}"/>
              </a:ext>
            </a:extLst>
          </p:cNvPr>
          <p:cNvSpPr txBox="1"/>
          <p:nvPr/>
        </p:nvSpPr>
        <p:spPr>
          <a:xfrm>
            <a:off x="4006515" y="5120641"/>
            <a:ext cx="7351295" cy="923330"/>
          </a:xfrm>
          <a:prstGeom prst="rect">
            <a:avLst/>
          </a:prstGeom>
          <a:noFill/>
        </p:spPr>
        <p:txBody>
          <a:bodyPr wrap="square">
            <a:spAutoFit/>
          </a:bodyPr>
          <a:lstStyle/>
          <a:p>
            <a:r>
              <a:rPr lang="en-US" sz="1800" u="sng" kern="150" dirty="0">
                <a:solidFill>
                  <a:srgbClr val="000000"/>
                </a:solidFill>
                <a:effectLst/>
                <a:latin typeface="Verdana" panose="020B0604030504040204" pitchFamily="34" charset="0"/>
                <a:ea typeface="NSimSun" panose="02010609030101010101" pitchFamily="49" charset="-122"/>
                <a:cs typeface="Lucida Sans" panose="020B0602030504020204" pitchFamily="34" charset="0"/>
              </a:rPr>
              <a:t>SINTAXIS: </a:t>
            </a:r>
            <a:r>
              <a:rPr lang="en-US" sz="1800" kern="150" dirty="0">
                <a:solidFill>
                  <a:srgbClr val="000000"/>
                </a:solidFill>
                <a:effectLst/>
                <a:latin typeface="Verdana" panose="020B0604030504040204" pitchFamily="34" charset="0"/>
                <a:ea typeface="NSimSun" panose="02010609030101010101" pitchFamily="49" charset="-122"/>
                <a:cs typeface="Lucida Sans" panose="020B0602030504020204" pitchFamily="34" charset="0"/>
              </a:rPr>
              <a:t>     &lt;xs:attribute name="xxx" type="yyy"/&gt;</a:t>
            </a:r>
          </a:p>
          <a:p>
            <a:endParaRPr lang="en-US" kern="150" dirty="0">
              <a:solidFill>
                <a:srgbClr val="000000"/>
              </a:solidFill>
              <a:latin typeface="Verdana" panose="020B0604030504040204" pitchFamily="34" charset="0"/>
              <a:ea typeface="NSimSun" panose="02010609030101010101" pitchFamily="49" charset="-122"/>
              <a:cs typeface="Lucida Sans" panose="020B0602030504020204" pitchFamily="34" charset="0"/>
            </a:endParaRPr>
          </a:p>
          <a:p>
            <a:endParaRPr lang="es-ES" sz="1800" kern="150" dirty="0">
              <a:effectLst/>
              <a:latin typeface="Liberation Serif" panose="02020603050405020304" pitchFamily="18" charset="0"/>
              <a:ea typeface="NSimSun" panose="02010609030101010101" pitchFamily="49" charset="-122"/>
              <a:cs typeface="Lucida Sans" panose="020B0602030504020204" pitchFamily="34" charset="0"/>
            </a:endParaRPr>
          </a:p>
        </p:txBody>
      </p:sp>
    </p:spTree>
    <p:extLst>
      <p:ext uri="{BB962C8B-B14F-4D97-AF65-F5344CB8AC3E}">
        <p14:creationId xmlns:p14="http://schemas.microsoft.com/office/powerpoint/2010/main" val="3075311492"/>
      </p:ext>
    </p:extLst>
  </p:cSld>
  <p:clrMapOvr>
    <a:masterClrMapping/>
  </p:clrMapOvr>
</p:sld>
</file>

<file path=ppt/theme/theme1.xml><?xml version="1.0" encoding="utf-8"?>
<a:theme xmlns:a="http://schemas.openxmlformats.org/drawingml/2006/main" name="RetrospectVTI">
  <a:themeElements>
    <a:clrScheme name="AnalogousFromLightSeedLeftStep">
      <a:dk1>
        <a:srgbClr val="000000"/>
      </a:dk1>
      <a:lt1>
        <a:srgbClr val="FFFFFF"/>
      </a:lt1>
      <a:dk2>
        <a:srgbClr val="213B37"/>
      </a:dk2>
      <a:lt2>
        <a:srgbClr val="E8E6E2"/>
      </a:lt2>
      <a:accent1>
        <a:srgbClr val="82A0DA"/>
      </a:accent1>
      <a:accent2>
        <a:srgbClr val="54AFCD"/>
      </a:accent2>
      <a:accent3>
        <a:srgbClr val="67B1A4"/>
      </a:accent3>
      <a:accent4>
        <a:srgbClr val="58B57F"/>
      </a:accent4>
      <a:accent5>
        <a:srgbClr val="5BB45B"/>
      </a:accent5>
      <a:accent6>
        <a:srgbClr val="7DB257"/>
      </a:accent6>
      <a:hlink>
        <a:srgbClr val="948059"/>
      </a:hlink>
      <a:folHlink>
        <a:srgbClr val="7F7F7F"/>
      </a:folHlink>
    </a:clrScheme>
    <a:fontScheme name="Retrospect">
      <a:majorFont>
        <a:latin typeface="Bembo"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Nova Light"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TotalTime>
  <Words>2184</Words>
  <Application>Microsoft Office PowerPoint</Application>
  <PresentationFormat>Panorámica</PresentationFormat>
  <Paragraphs>192</Paragraphs>
  <Slides>17</Slides>
  <Notes>2</Notes>
  <HiddenSlides>0</HiddenSlides>
  <MMClips>0</MMClips>
  <ScaleCrop>false</ScaleCrop>
  <HeadingPairs>
    <vt:vector size="6" baseType="variant">
      <vt:variant>
        <vt:lpstr>Fuentes usadas</vt:lpstr>
      </vt:variant>
      <vt:variant>
        <vt:i4>13</vt:i4>
      </vt:variant>
      <vt:variant>
        <vt:lpstr>Tema</vt:lpstr>
      </vt:variant>
      <vt:variant>
        <vt:i4>1</vt:i4>
      </vt:variant>
      <vt:variant>
        <vt:lpstr>Títulos de diapositiva</vt:lpstr>
      </vt:variant>
      <vt:variant>
        <vt:i4>17</vt:i4>
      </vt:variant>
    </vt:vector>
  </HeadingPairs>
  <TitlesOfParts>
    <vt:vector size="31" baseType="lpstr">
      <vt:lpstr>Arial</vt:lpstr>
      <vt:lpstr>Arial Nova Light</vt:lpstr>
      <vt:lpstr>Arial Unicode MS</vt:lpstr>
      <vt:lpstr>Bembo</vt:lpstr>
      <vt:lpstr>Calibri</vt:lpstr>
      <vt:lpstr>Consolas</vt:lpstr>
      <vt:lpstr>Courier New</vt:lpstr>
      <vt:lpstr>Liberation Mono</vt:lpstr>
      <vt:lpstr>Liberation Serif</vt:lpstr>
      <vt:lpstr>Symbol</vt:lpstr>
      <vt:lpstr>Times New Roman</vt:lpstr>
      <vt:lpstr>Verdana</vt:lpstr>
      <vt:lpstr>Wingdings</vt:lpstr>
      <vt:lpstr>RetrospectVTI</vt:lpstr>
      <vt:lpstr>XML</vt:lpstr>
      <vt:lpstr>ESTRUCTURA BÁSICA DE UN ESQUEMA XSD </vt:lpstr>
      <vt:lpstr>QUE ES EL NAMESPACE</vt:lpstr>
      <vt:lpstr>Elementos Simples</vt:lpstr>
      <vt:lpstr>Ejercicios</vt:lpstr>
      <vt:lpstr>Solución</vt:lpstr>
      <vt:lpstr>ELEMENTOS COMPLEJOS</vt:lpstr>
      <vt:lpstr>SUBELEMENTOS</vt:lpstr>
      <vt:lpstr>ATRIBUTOS</vt:lpstr>
      <vt:lpstr>RESTRICCIONES</vt:lpstr>
      <vt:lpstr>EJEMPLO  xs:minExclusive y xs:maxInclusive </vt:lpstr>
      <vt:lpstr>EJEMPLO xs:enumeration </vt:lpstr>
      <vt:lpstr>EJEMPLO xs:whiteSpace </vt:lpstr>
      <vt:lpstr>TIPOS DE DATOS</vt:lpstr>
      <vt:lpstr>Ejercicio</vt:lpstr>
      <vt:lpstr>Solución</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Miguel de la Cruz Santos</dc:creator>
  <cp:lastModifiedBy>Miguel de la Cruz Santos</cp:lastModifiedBy>
  <cp:revision>7</cp:revision>
  <dcterms:created xsi:type="dcterms:W3CDTF">2024-01-26T09:22:09Z</dcterms:created>
  <dcterms:modified xsi:type="dcterms:W3CDTF">2024-02-01T18:03:58Z</dcterms:modified>
</cp:coreProperties>
</file>