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73" r:id="rId5"/>
    <p:sldId id="276" r:id="rId6"/>
    <p:sldId id="277" r:id="rId7"/>
    <p:sldId id="280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5DE"/>
    <a:srgbClr val="6DFFAF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9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C2ED145-7620-41E4-9C5F-C72587FA36F6}" type="datetimeFigureOut">
              <a:rPr lang="en-NZ" smtClean="0"/>
              <a:t>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1A14ABE-CD16-4CD8-BC86-BB3C37D410F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88856"/>
            <a:ext cx="7543800" cy="2220064"/>
          </a:xfrm>
        </p:spPr>
        <p:txBody>
          <a:bodyPr/>
          <a:lstStyle/>
          <a:p>
            <a:pPr algn="ctr"/>
            <a:r>
              <a:rPr lang="en-NZ" sz="6600" dirty="0" smtClean="0"/>
              <a:t>Explanation of Diffusion Waves</a:t>
            </a:r>
            <a:endParaRPr lang="en-NZ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By Michelle Goodman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37890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Power Point # 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97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Summary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5567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Questions: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916832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3140968"/>
            <a:ext cx="611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shape of the Global Wave profile determined by?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2483604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Can we extrapolate this relationship into the region below the bifurcation point? Thus </a:t>
            </a:r>
            <a:r>
              <a:rPr lang="en-NZ" dirty="0"/>
              <a:t>p</a:t>
            </a:r>
            <a:r>
              <a:rPr lang="en-NZ" dirty="0" smtClean="0"/>
              <a:t>redicting the diffusion case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43608" y="3530629"/>
                <a:ext cx="537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 smtClean="0"/>
                  <a:t>Can you determine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NZ" dirty="0" smtClean="0"/>
                  <a:t> from the concentration profile?</a:t>
                </a:r>
                <a:endParaRPr lang="en-NZ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30629"/>
                <a:ext cx="53709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1" t="-8197" r="-114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807E-6 L 0.00261 -0.225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1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26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3212" y="332656"/>
            <a:ext cx="658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grpSp>
        <p:nvGrpSpPr>
          <p:cNvPr id="3" name="Group 2"/>
          <p:cNvGrpSpPr/>
          <p:nvPr/>
        </p:nvGrpSpPr>
        <p:grpSpPr>
          <a:xfrm>
            <a:off x="397514" y="2204864"/>
            <a:ext cx="8435870" cy="3019336"/>
            <a:chOff x="518746" y="2636912"/>
            <a:chExt cx="8435870" cy="3019336"/>
          </a:xfrm>
        </p:grpSpPr>
        <p:pic>
          <p:nvPicPr>
            <p:cNvPr id="8" name="Picture 7"/>
            <p:cNvPicPr/>
            <p:nvPr/>
          </p:nvPicPr>
          <p:blipFill rotWithShape="1">
            <a:blip r:embed="rId2"/>
            <a:srcRect l="4662" b="47541"/>
            <a:stretch/>
          </p:blipFill>
          <p:spPr>
            <a:xfrm>
              <a:off x="518746" y="2636912"/>
              <a:ext cx="5464284" cy="3019336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 rotWithShape="1">
            <a:blip r:embed="rId2"/>
            <a:srcRect l="7553" t="47541" r="33173"/>
            <a:stretch/>
          </p:blipFill>
          <p:spPr>
            <a:xfrm>
              <a:off x="5557328" y="2636912"/>
              <a:ext cx="3397288" cy="3019336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Beta vs Single Wave Profile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31640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err="1" smtClean="0">
                <a:solidFill>
                  <a:schemeClr val="tx1"/>
                </a:solidFill>
              </a:rPr>
              <a:t>t</a:t>
            </a:r>
            <a:r>
              <a:rPr lang="en-NZ" sz="4400" baseline="-25000" dirty="0" err="1" smtClean="0">
                <a:solidFill>
                  <a:schemeClr val="tx1"/>
                </a:solidFill>
              </a:rPr>
              <a:t>Lag</a:t>
            </a:r>
            <a:r>
              <a:rPr lang="en-NZ" sz="4400" dirty="0" smtClean="0">
                <a:solidFill>
                  <a:schemeClr val="tx1"/>
                </a:solidFill>
              </a:rPr>
              <a:t> vs Beta </a:t>
            </a:r>
            <a:endParaRPr lang="en-NZ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1640" y="1988840"/>
                <a:ext cx="6489918" cy="183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 smtClean="0"/>
                  <a:t>Because the diffusion is proportional to the change in concentration </a:t>
                </a:r>
              </a:p>
              <a:p>
                <a:endParaRPr lang="en-NZ" dirty="0" smtClean="0"/>
              </a:p>
              <a:p>
                <a:pPr marL="285750" indent="-285750">
                  <a:buFontTx/>
                  <a:buChar char="-"/>
                </a:pPr>
                <a:r>
                  <a:rPr lang="en-NZ" dirty="0" smtClean="0"/>
                  <a:t>Find the </a:t>
                </a:r>
                <a:r>
                  <a:rPr lang="en-NZ" dirty="0" err="1" smtClean="0"/>
                  <a:t>t</a:t>
                </a:r>
                <a:r>
                  <a:rPr lang="en-NZ" baseline="-25000" dirty="0" err="1" smtClean="0"/>
                  <a:t>Lag</a:t>
                </a:r>
                <a:r>
                  <a:rPr lang="en-NZ" dirty="0" smtClean="0"/>
                  <a:t> such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NZ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NZ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NZ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𝐿𝑎𝑔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sub>
                    </m:sSub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= </m:t>
                        </m:r>
                        <m:r>
                          <a:rPr lang="en-NZ" i="1">
                            <a:latin typeface="Cambria Math"/>
                          </a:rPr>
                          <m:t>𝑍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NZ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NZ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NZ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i="1">
                                        <a:latin typeface="Cambria Math"/>
                                      </a:rPr>
                                      <m:t>𝐿𝑎𝑔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NZ" dirty="0" smtClean="0"/>
                  <a:t> </a:t>
                </a:r>
              </a:p>
              <a:p>
                <a:r>
                  <a:rPr lang="en-NZ" dirty="0"/>
                  <a:t> </a:t>
                </a:r>
                <a:r>
                  <a:rPr lang="en-NZ" dirty="0" smtClean="0"/>
                  <a:t>    Where t</a:t>
                </a:r>
                <a:r>
                  <a:rPr lang="en-NZ" baseline="-25000" dirty="0" smtClean="0"/>
                  <a:t>0</a:t>
                </a:r>
                <a:r>
                  <a:rPr lang="en-NZ" dirty="0" smtClean="0"/>
                  <a:t> is the location of the maximum concentration</a:t>
                </a:r>
              </a:p>
              <a:p>
                <a:endParaRPr lang="en-NZ" dirty="0"/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88840"/>
                <a:ext cx="6489918" cy="1831720"/>
              </a:xfrm>
              <a:prstGeom prst="rect">
                <a:avLst/>
              </a:prstGeom>
              <a:blipFill rotWithShape="1">
                <a:blip r:embed="rId2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56522"/>
            <a:ext cx="5304575" cy="432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4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Summary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5567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Questions: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916832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relationship between beta, the single wave profile and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lag</a:t>
            </a:r>
            <a:r>
              <a:rPr lang="en-NZ" baseline="-25000" dirty="0" smtClean="0"/>
              <a:t> </a:t>
            </a:r>
            <a:r>
              <a:rPr lang="en-NZ" dirty="0" smtClean="0"/>
              <a:t>for zero diffusion?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3140968"/>
            <a:ext cx="611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What is the shape of the Global Wave profile determined by?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2483604"/>
            <a:ext cx="68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Can we extrapolate this relationship into the region below the bifurcation point? Thus </a:t>
            </a:r>
            <a:r>
              <a:rPr lang="en-NZ" dirty="0"/>
              <a:t>p</a:t>
            </a:r>
            <a:r>
              <a:rPr lang="en-NZ" dirty="0" smtClean="0"/>
              <a:t>redicting the diffusion case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43608" y="3530629"/>
                <a:ext cx="5268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 smtClean="0"/>
                  <a:t>Can you determine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NZ" dirty="0" smtClean="0"/>
                  <a:t> from the concentration profile</a:t>
                </a:r>
                <a:endParaRPr lang="en-NZ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30629"/>
                <a:ext cx="526836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94" t="-8197" r="-23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75133E-6 L 0.00261 -0.3081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54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26" grpId="0"/>
      <p:bldP spid="27" grpId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33265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Can we extrapolate this relationship into the region below the bifurcation point? Thus predicting the diffusion case</a:t>
            </a:r>
          </a:p>
          <a:p>
            <a:endParaRPr lang="en-NZ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err="1" smtClean="0">
                <a:solidFill>
                  <a:schemeClr val="tx1"/>
                </a:solidFill>
              </a:rPr>
              <a:t>t</a:t>
            </a:r>
            <a:r>
              <a:rPr lang="en-NZ" sz="4400" baseline="-25000" dirty="0" err="1" smtClean="0">
                <a:solidFill>
                  <a:schemeClr val="tx1"/>
                </a:solidFill>
              </a:rPr>
              <a:t>Lag</a:t>
            </a:r>
            <a:r>
              <a:rPr lang="en-NZ" sz="4400" dirty="0" smtClean="0">
                <a:solidFill>
                  <a:schemeClr val="tx1"/>
                </a:solidFill>
              </a:rPr>
              <a:t> vs Beta 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38" y="1844824"/>
            <a:ext cx="5879182" cy="412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138" y="2276872"/>
            <a:ext cx="706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How much does the diffusion alter the height of the single wave profile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572932" y="2771636"/>
            <a:ext cx="638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Does the single wave profile change with not only Beta but with Global  wave number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7308304" y="908720"/>
            <a:ext cx="8499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sz="2000" b="1" dirty="0" smtClean="0"/>
              <a:t>NO </a:t>
            </a:r>
            <a:r>
              <a:rPr lang="en-NZ" sz="2000" b="1" dirty="0" smtClean="0">
                <a:sym typeface="Wingdings" panose="05000000000000000000" pitchFamily="2" charset="2"/>
              </a:rPr>
              <a:t></a:t>
            </a:r>
            <a:endParaRPr lang="en-NZ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103431" y="3316342"/>
            <a:ext cx="1118117" cy="832738"/>
            <a:chOff x="5103431" y="3316342"/>
            <a:chExt cx="1118117" cy="832738"/>
          </a:xfrm>
        </p:grpSpPr>
        <p:sp>
          <p:nvSpPr>
            <p:cNvPr id="4" name="Rectangle 3"/>
            <p:cNvSpPr/>
            <p:nvPr/>
          </p:nvSpPr>
          <p:spPr>
            <a:xfrm>
              <a:off x="5103431" y="3789040"/>
              <a:ext cx="980737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32788" y="3316342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Why not?</a:t>
              </a:r>
              <a:endParaRPr lang="en-NZ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8304" y="794321"/>
            <a:ext cx="1093258" cy="1050503"/>
            <a:chOff x="7308304" y="794321"/>
            <a:chExt cx="1093258" cy="1050503"/>
          </a:xfrm>
        </p:grpSpPr>
        <p:sp>
          <p:nvSpPr>
            <p:cNvPr id="8" name="Multiply 7"/>
            <p:cNvSpPr/>
            <p:nvPr/>
          </p:nvSpPr>
          <p:spPr>
            <a:xfrm>
              <a:off x="7308304" y="794321"/>
              <a:ext cx="849913" cy="76247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11190" y="1475492"/>
              <a:ext cx="89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chemeClr val="accent1"/>
                  </a:solidFill>
                </a:rPr>
                <a:t>Not Yet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4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2" dur="indefinite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1428750"/>
            <a:ext cx="5334000" cy="4000500"/>
            <a:chOff x="0" y="0"/>
            <a:chExt cx="5334000" cy="4000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334000" cy="40005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52500" y="309564"/>
              <a:ext cx="3990975" cy="3014344"/>
              <a:chOff x="0" y="0"/>
              <a:chExt cx="3990975" cy="301466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1023938"/>
                <a:ext cx="2343150" cy="1990725"/>
                <a:chOff x="0" y="0"/>
                <a:chExt cx="2343150" cy="1990725"/>
              </a:xfrm>
            </p:grpSpPr>
            <p:sp>
              <p:nvSpPr>
                <p:cNvPr id="2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1552575"/>
                  <a:ext cx="2762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NZ" sz="1100" b="1">
                      <a:ln w="9004" cap="flat" cmpd="sng" algn="ctr">
                        <a:solidFill>
                          <a:srgbClr val="D73A36"/>
                        </a:solidFill>
                        <a:prstDash val="solid"/>
                        <a:miter lim="0"/>
                      </a:ln>
                      <a:noFill/>
                      <a:effectLst>
                        <a:outerShdw blurRad="25502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Calibri"/>
                      <a:ea typeface="Calibri"/>
                      <a:cs typeface="Times New Roman"/>
                    </a:rPr>
                    <a:t>1</a:t>
                  </a:r>
                  <a:endParaRPr lang="en-NZ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81025" y="1157287"/>
                  <a:ext cx="2762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NZ" sz="1100" b="1">
                      <a:ln w="9004" cap="flat" cmpd="sng" algn="ctr">
                        <a:solidFill>
                          <a:srgbClr val="D73A36"/>
                        </a:solidFill>
                        <a:prstDash val="solid"/>
                        <a:miter lim="0"/>
                      </a:ln>
                      <a:noFill/>
                      <a:effectLst>
                        <a:outerShdw blurRad="25502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Calibri"/>
                      <a:ea typeface="Calibri"/>
                      <a:cs typeface="Times New Roman"/>
                    </a:rPr>
                    <a:t>2</a:t>
                  </a:r>
                  <a:endParaRPr lang="en-NZ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81075" y="795337"/>
                  <a:ext cx="2762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NZ" sz="1100" b="1">
                      <a:ln w="9004" cap="flat" cmpd="sng" algn="ctr">
                        <a:solidFill>
                          <a:srgbClr val="D73A36"/>
                        </a:solidFill>
                        <a:prstDash val="solid"/>
                        <a:miter lim="0"/>
                      </a:ln>
                      <a:noFill/>
                      <a:effectLst>
                        <a:outerShdw blurRad="25502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Calibri"/>
                      <a:ea typeface="Calibri"/>
                      <a:cs typeface="Times New Roman"/>
                    </a:rPr>
                    <a:t>3</a:t>
                  </a:r>
                  <a:endParaRPr lang="en-NZ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300162" y="476250"/>
                  <a:ext cx="2762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NZ" sz="1100" b="1">
                      <a:ln w="9004" cap="flat" cmpd="sng" algn="ctr">
                        <a:solidFill>
                          <a:srgbClr val="D73A36"/>
                        </a:solidFill>
                        <a:prstDash val="solid"/>
                        <a:miter lim="0"/>
                      </a:ln>
                      <a:noFill/>
                      <a:effectLst>
                        <a:outerShdw blurRad="25502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Calibri"/>
                      <a:ea typeface="Calibri"/>
                      <a:cs typeface="Times New Roman"/>
                    </a:rPr>
                    <a:t>4</a:t>
                  </a:r>
                  <a:endParaRPr lang="en-NZ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514475" y="319087"/>
                  <a:ext cx="2762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NZ" sz="1100" b="1">
                      <a:ln w="9004" cap="flat" cmpd="sng" algn="ctr">
                        <a:solidFill>
                          <a:srgbClr val="D73A36"/>
                        </a:solidFill>
                        <a:prstDash val="solid"/>
                        <a:miter lim="0"/>
                      </a:ln>
                      <a:noFill/>
                      <a:effectLst>
                        <a:outerShdw blurRad="25502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Calibri"/>
                      <a:ea typeface="Calibri"/>
                      <a:cs typeface="Times New Roman"/>
                    </a:rPr>
                    <a:t>5</a:t>
                  </a:r>
                  <a:endParaRPr lang="en-NZ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790700" y="147637"/>
                  <a:ext cx="2762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NZ" sz="1100" b="1">
                      <a:ln w="9004" cap="flat" cmpd="sng" algn="ctr">
                        <a:solidFill>
                          <a:srgbClr val="D73A36"/>
                        </a:solidFill>
                        <a:prstDash val="solid"/>
                        <a:miter lim="0"/>
                      </a:ln>
                      <a:noFill/>
                      <a:effectLst>
                        <a:outerShdw blurRad="25502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Calibri"/>
                      <a:ea typeface="Calibri"/>
                      <a:cs typeface="Times New Roman"/>
                    </a:rPr>
                    <a:t>6</a:t>
                  </a:r>
                  <a:endParaRPr lang="en-NZ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066925" y="0"/>
                  <a:ext cx="2762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NZ" sz="1100" b="1">
                      <a:ln w="9004" cap="flat" cmpd="sng" algn="ctr">
                        <a:solidFill>
                          <a:srgbClr val="D73A36"/>
                        </a:solidFill>
                        <a:prstDash val="solid"/>
                        <a:miter lim="0"/>
                      </a:ln>
                      <a:noFill/>
                      <a:effectLst>
                        <a:outerShdw blurRad="25502" dist="23000" dir="7020000" algn="tl">
                          <a:srgbClr val="000000">
                            <a:alpha val="50000"/>
                          </a:srgbClr>
                        </a:outerShdw>
                      </a:effectLst>
                      <a:latin typeface="Calibri"/>
                      <a:ea typeface="Calibri"/>
                      <a:cs typeface="Times New Roman"/>
                    </a:rPr>
                    <a:t>7</a:t>
                  </a:r>
                  <a:endParaRPr lang="en-NZ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276475" y="0"/>
                <a:ext cx="1714500" cy="1314450"/>
                <a:chOff x="0" y="0"/>
                <a:chExt cx="1714500" cy="131445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547688"/>
                  <a:ext cx="1000125" cy="766762"/>
                  <a:chOff x="0" y="0"/>
                  <a:chExt cx="1000125" cy="766762"/>
                </a:xfrm>
              </p:grpSpPr>
              <p:sp>
                <p:nvSpPr>
                  <p:cNvPr id="1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328612"/>
                    <a:ext cx="276225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8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887" y="228600"/>
                    <a:ext cx="276225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9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100" y="109537"/>
                    <a:ext cx="381000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10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125" y="0"/>
                    <a:ext cx="381000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11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800100" y="0"/>
                  <a:ext cx="914400" cy="866775"/>
                  <a:chOff x="0" y="0"/>
                  <a:chExt cx="914400" cy="866775"/>
                </a:xfrm>
              </p:grpSpPr>
              <p:sp>
                <p:nvSpPr>
                  <p:cNvPr id="1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428625"/>
                    <a:ext cx="381000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12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537" y="300038"/>
                    <a:ext cx="381000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13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6225" y="228600"/>
                    <a:ext cx="381000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14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00" y="104775"/>
                    <a:ext cx="381000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15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1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" y="0"/>
                    <a:ext cx="381000" cy="438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NZ" sz="1100" b="1">
                        <a:ln w="9004" cap="flat" cmpd="sng" algn="ctr">
                          <a:solidFill>
                            <a:srgbClr val="D73A36"/>
                          </a:solidFill>
                          <a:prstDash val="solid"/>
                          <a:miter lim="0"/>
                        </a:ln>
                        <a:noFill/>
                        <a:effectLst>
                          <a:outerShdw blurRad="25502" dist="23000" dir="7020000" algn="tl">
                            <a:srgbClr val="000000">
                              <a:alpha val="50000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rPr>
                      <a:t>16</a:t>
                    </a:r>
                    <a:endParaRPr lang="en-NZ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p:grpSp>
          </p:grpSp>
        </p:grpSp>
      </p:grp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73844" y="476672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>
                <a:solidFill>
                  <a:schemeClr val="tx1"/>
                </a:solidFill>
              </a:rPr>
              <a:t>Global Wave Number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30" y="836712"/>
            <a:ext cx="62579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059832" y="1484784"/>
            <a:ext cx="864096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1920" y="1412776"/>
            <a:ext cx="247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Wave number increasing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6123899" y="5219908"/>
            <a:ext cx="39231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1</a:t>
            </a:r>
            <a:endParaRPr lang="en-NZ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5229384"/>
            <a:ext cx="39231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0.4</a:t>
            </a:r>
            <a:endParaRPr lang="en-NZ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5219908"/>
            <a:ext cx="39231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0.8</a:t>
            </a:r>
            <a:endParaRPr lang="en-NZ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219908"/>
            <a:ext cx="5363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0.2</a:t>
            </a:r>
            <a:endParaRPr lang="en-NZ" sz="1100" dirty="0"/>
          </a:p>
        </p:txBody>
      </p:sp>
    </p:spTree>
    <p:extLst>
      <p:ext uri="{BB962C8B-B14F-4D97-AF65-F5344CB8AC3E}">
        <p14:creationId xmlns:p14="http://schemas.microsoft.com/office/powerpoint/2010/main" val="8949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63563"/>
            <a:ext cx="762952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4128" y="270892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Zero Diffusion line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86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26450</TotalTime>
  <Words>304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Explanation of Diffusion Waves</vt:lpstr>
      <vt:lpstr>Summary</vt:lpstr>
      <vt:lpstr>Beta vs Single Wave Profile</vt:lpstr>
      <vt:lpstr>tLag vs Beta </vt:lpstr>
      <vt:lpstr>Summary</vt:lpstr>
      <vt:lpstr>tLag vs Beta </vt:lpstr>
      <vt:lpstr>Global Wave Number</vt:lpstr>
      <vt:lpstr>PowerPoint Presentation</vt:lpstr>
      <vt:lpstr>PowerPoint Presentation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Goodman</dc:creator>
  <cp:lastModifiedBy>Michelle Goodman</cp:lastModifiedBy>
  <cp:revision>56</cp:revision>
  <dcterms:created xsi:type="dcterms:W3CDTF">2016-04-20T13:56:20Z</dcterms:created>
  <dcterms:modified xsi:type="dcterms:W3CDTF">2016-05-10T09:48:40Z</dcterms:modified>
</cp:coreProperties>
</file>