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67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4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CAD3-B787-4782-BB47-DD52B34B4CB8}" type="datetimeFigureOut">
              <a:rPr lang="en-NZ" smtClean="0"/>
              <a:t>18/10/2016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E9B-81AA-4936-907E-9A8598CD3E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608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CAD3-B787-4782-BB47-DD52B34B4CB8}" type="datetimeFigureOut">
              <a:rPr lang="en-NZ" smtClean="0"/>
              <a:t>18/10/2016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E9B-81AA-4936-907E-9A8598CD3E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799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CAD3-B787-4782-BB47-DD52B34B4CB8}" type="datetimeFigureOut">
              <a:rPr lang="en-NZ" smtClean="0"/>
              <a:t>18/10/2016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E9B-81AA-4936-907E-9A8598CD3E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527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CAD3-B787-4782-BB47-DD52B34B4CB8}" type="datetimeFigureOut">
              <a:rPr lang="en-NZ" smtClean="0"/>
              <a:t>18/10/2016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E9B-81AA-4936-907E-9A8598CD3E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969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CAD3-B787-4782-BB47-DD52B34B4CB8}" type="datetimeFigureOut">
              <a:rPr lang="en-NZ" smtClean="0"/>
              <a:t>18/10/2016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E9B-81AA-4936-907E-9A8598CD3E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916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CAD3-B787-4782-BB47-DD52B34B4CB8}" type="datetimeFigureOut">
              <a:rPr lang="en-NZ" smtClean="0"/>
              <a:t>18/10/2016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E9B-81AA-4936-907E-9A8598CD3E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678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CAD3-B787-4782-BB47-DD52B34B4CB8}" type="datetimeFigureOut">
              <a:rPr lang="en-NZ" smtClean="0"/>
              <a:t>18/10/2016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E9B-81AA-4936-907E-9A8598CD3E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273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CAD3-B787-4782-BB47-DD52B34B4CB8}" type="datetimeFigureOut">
              <a:rPr lang="en-NZ" smtClean="0"/>
              <a:t>18/10/2016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E9B-81AA-4936-907E-9A8598CD3E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227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CAD3-B787-4782-BB47-DD52B34B4CB8}" type="datetimeFigureOut">
              <a:rPr lang="en-NZ" smtClean="0"/>
              <a:t>18/10/2016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E9B-81AA-4936-907E-9A8598CD3E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262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CAD3-B787-4782-BB47-DD52B34B4CB8}" type="datetimeFigureOut">
              <a:rPr lang="en-NZ" smtClean="0"/>
              <a:t>18/10/2016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E9B-81AA-4936-907E-9A8598CD3E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290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CAD3-B787-4782-BB47-DD52B34B4CB8}" type="datetimeFigureOut">
              <a:rPr lang="en-NZ" smtClean="0"/>
              <a:t>18/10/2016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E9B-81AA-4936-907E-9A8598CD3E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03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4CAD3-B787-4782-BB47-DD52B34B4CB8}" type="datetimeFigureOut">
              <a:rPr lang="en-NZ" smtClean="0"/>
              <a:t>18/10/2016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3E9B-81AA-4936-907E-9A8598CD3E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25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08520" y="-92546"/>
            <a:ext cx="9505056" cy="540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Consider two “Cells” </a:t>
            </a:r>
            <a:endParaRPr lang="en-NZ" dirty="0"/>
          </a:p>
        </p:txBody>
      </p:sp>
      <p:sp>
        <p:nvSpPr>
          <p:cNvPr id="4" name="Rounded Rectangle 3"/>
          <p:cNvSpPr/>
          <p:nvPr/>
        </p:nvSpPr>
        <p:spPr>
          <a:xfrm>
            <a:off x="1259632" y="1347614"/>
            <a:ext cx="2376264" cy="1080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Left</a:t>
            </a:r>
            <a:endParaRPr lang="en-NZ" dirty="0"/>
          </a:p>
        </p:txBody>
      </p:sp>
      <p:sp>
        <p:nvSpPr>
          <p:cNvPr id="5" name="Rounded Rectangle 4"/>
          <p:cNvSpPr/>
          <p:nvPr/>
        </p:nvSpPr>
        <p:spPr>
          <a:xfrm>
            <a:off x="5580112" y="1347614"/>
            <a:ext cx="2376264" cy="1080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Right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27584" y="2859782"/>
                <a:ext cx="3322712" cy="1168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NZ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NZ" sz="1600" b="0" i="1" smtClean="0">
                            <a:latin typeface="Cambria Math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NZ" sz="1600" b="0" i="0" smtClean="0">
                            <a:latin typeface="Cambria Math"/>
                          </a:rPr>
                          <m:t>Φ</m:t>
                        </m:r>
                      </m:num>
                      <m:den>
                        <m:r>
                          <a:rPr lang="en-NZ" sz="16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NZ" sz="1600" b="0" i="1" smtClean="0">
                        <a:latin typeface="Cambria Math"/>
                      </a:rPr>
                      <m:t>=</m:t>
                    </m:r>
                    <m:r>
                      <a:rPr lang="en-NZ" sz="1600" b="0" i="1" smtClean="0">
                        <a:latin typeface="Cambria Math"/>
                      </a:rPr>
                      <m:t>𝛽</m:t>
                    </m:r>
                    <m:r>
                      <m:rPr>
                        <m:sty m:val="p"/>
                      </m:rPr>
                      <a:rPr lang="en-NZ" sz="1600" b="0" i="0" smtClean="0">
                        <a:latin typeface="Cambria Math"/>
                      </a:rPr>
                      <m:t>Φ</m:t>
                    </m:r>
                    <m:r>
                      <a:rPr lang="en-NZ" sz="1600" b="0" i="1" smtClean="0">
                        <a:latin typeface="Cambria Math"/>
                      </a:rPr>
                      <m:t>−</m:t>
                    </m:r>
                    <m:r>
                      <a:rPr lang="en-NZ" sz="1600" b="0" i="1" smtClean="0">
                        <a:latin typeface="Cambria Math"/>
                      </a:rPr>
                      <m:t>𝜔</m:t>
                    </m:r>
                    <m:r>
                      <m:rPr>
                        <m:sty m:val="p"/>
                      </m:rPr>
                      <a:rPr lang="en-NZ" sz="1600" b="0" i="0" smtClean="0">
                        <a:latin typeface="Cambria Math"/>
                      </a:rPr>
                      <m:t>Ψ</m:t>
                    </m:r>
                    <m:r>
                      <a:rPr lang="en-NZ" sz="1600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NZ" sz="1600" b="0" i="0" smtClean="0">
                        <a:latin typeface="Cambria Math"/>
                      </a:rPr>
                      <m:t>Φ</m:t>
                    </m:r>
                    <m:r>
                      <a:rPr lang="en-NZ" sz="16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NZ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NZ" sz="1600" b="0" i="0" smtClean="0">
                            <a:latin typeface="Cambria Math"/>
                          </a:rPr>
                          <m:t>Φ</m:t>
                        </m:r>
                      </m:e>
                      <m:sup>
                        <m:r>
                          <a:rPr lang="en-NZ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NZ" sz="16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NZ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NZ" sz="1600" b="0" i="0" smtClean="0">
                            <a:latin typeface="Cambria Math"/>
                          </a:rPr>
                          <m:t>Ψ</m:t>
                        </m:r>
                      </m:e>
                      <m:sup>
                        <m:r>
                          <a:rPr lang="en-NZ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NZ" sz="1600" b="0" i="1" smtClean="0">
                        <a:latin typeface="Cambria Math"/>
                      </a:rPr>
                      <m:t>)</m:t>
                    </m:r>
                  </m:oMath>
                </a14:m>
                <a:endParaRPr lang="en-NZ" sz="1600" dirty="0" smtClean="0"/>
              </a:p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NZ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NZ" sz="1600" b="0" i="1" smtClean="0">
                            <a:latin typeface="Cambria Math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NZ" sz="1600" b="0" i="0" smtClean="0">
                            <a:latin typeface="Cambria Math"/>
                          </a:rPr>
                          <m:t>Ψ</m:t>
                        </m:r>
                      </m:num>
                      <m:den>
                        <m:r>
                          <a:rPr lang="en-NZ" sz="16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NZ" sz="1600" b="0" i="1" smtClean="0">
                        <a:latin typeface="Cambria Math"/>
                      </a:rPr>
                      <m:t>=</m:t>
                    </m:r>
                    <m:r>
                      <a:rPr lang="en-NZ" sz="1600" b="0" i="1" smtClean="0">
                        <a:latin typeface="Cambria Math"/>
                      </a:rPr>
                      <m:t>𝜔</m:t>
                    </m:r>
                    <m:r>
                      <m:rPr>
                        <m:sty m:val="p"/>
                      </m:rPr>
                      <a:rPr lang="en-NZ" sz="1600" b="0" i="0" smtClean="0">
                        <a:latin typeface="Cambria Math"/>
                      </a:rPr>
                      <m:t>Φ</m:t>
                    </m:r>
                    <m:r>
                      <a:rPr lang="en-NZ" sz="1600" b="0" i="1" smtClean="0">
                        <a:latin typeface="Cambria Math"/>
                      </a:rPr>
                      <m:t>+</m:t>
                    </m:r>
                    <m:r>
                      <a:rPr lang="en-NZ" sz="1600" b="0" i="1" smtClean="0">
                        <a:latin typeface="Cambria Math"/>
                      </a:rPr>
                      <m:t>𝛽</m:t>
                    </m:r>
                    <m:r>
                      <m:rPr>
                        <m:sty m:val="p"/>
                      </m:rPr>
                      <a:rPr lang="en-NZ" sz="1600" b="0" i="0" smtClean="0">
                        <a:latin typeface="Cambria Math"/>
                      </a:rPr>
                      <m:t>Ψ</m:t>
                    </m:r>
                    <m:r>
                      <a:rPr lang="en-NZ" sz="1600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NZ" sz="1600" b="0" i="0" smtClean="0">
                        <a:latin typeface="Cambria Math"/>
                      </a:rPr>
                      <m:t>Ψ</m:t>
                    </m:r>
                    <m:r>
                      <a:rPr lang="en-NZ" sz="16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NZ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NZ" sz="1600" b="0" i="0" smtClean="0">
                            <a:latin typeface="Cambria Math"/>
                          </a:rPr>
                          <m:t>Φ</m:t>
                        </m:r>
                      </m:e>
                      <m:sup>
                        <m:r>
                          <a:rPr lang="en-NZ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NZ" sz="16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NZ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NZ" sz="1600" b="0" i="0" smtClean="0">
                            <a:latin typeface="Cambria Math"/>
                          </a:rPr>
                          <m:t>Ψ</m:t>
                        </m:r>
                      </m:e>
                      <m:sup>
                        <m:r>
                          <a:rPr lang="en-NZ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NZ" sz="1600" b="0" i="1" smtClean="0">
                        <a:latin typeface="Cambria Math"/>
                      </a:rPr>
                      <m:t>)</m:t>
                    </m:r>
                  </m:oMath>
                </a14:m>
                <a:endParaRPr lang="en-NZ" sz="1600" dirty="0"/>
              </a:p>
              <a:p>
                <a:endParaRPr lang="en-NZ" sz="1600" dirty="0"/>
              </a:p>
            </p:txBody>
          </p:sp>
        </mc:Choice>
        <mc:Fallback>
          <p:sp>
            <p:nvSpPr>
              <p:cNvPr id="6" name="Content Placeholder 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2859782"/>
                <a:ext cx="3322712" cy="1168012"/>
              </a:xfrm>
              <a:prstGeom prst="rect">
                <a:avLst/>
              </a:prstGeom>
              <a:blipFill rotWithShape="1"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5"/>
              <p:cNvSpPr txBox="1">
                <a:spLocks/>
              </p:cNvSpPr>
              <p:nvPr/>
            </p:nvSpPr>
            <p:spPr>
              <a:xfrm>
                <a:off x="5109474" y="2868613"/>
                <a:ext cx="3317540" cy="1168012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NZ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NZ" sz="1600" i="1">
                            <a:latin typeface="Cambria Math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NZ" sz="1600">
                            <a:latin typeface="Cambria Math"/>
                          </a:rPr>
                          <m:t>Φ</m:t>
                        </m:r>
                      </m:num>
                      <m:den>
                        <m:r>
                          <a:rPr lang="en-NZ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NZ" sz="1600" i="1">
                        <a:latin typeface="Cambria Math"/>
                      </a:rPr>
                      <m:t>=</m:t>
                    </m:r>
                    <m:r>
                      <a:rPr lang="en-NZ" sz="1600" i="1">
                        <a:latin typeface="Cambria Math"/>
                      </a:rPr>
                      <m:t>𝛽</m:t>
                    </m:r>
                    <m:r>
                      <m:rPr>
                        <m:sty m:val="p"/>
                      </m:rPr>
                      <a:rPr lang="en-NZ" sz="1600">
                        <a:latin typeface="Cambria Math"/>
                      </a:rPr>
                      <m:t>Φ</m:t>
                    </m:r>
                    <m:r>
                      <a:rPr lang="en-NZ" sz="1600" i="1">
                        <a:latin typeface="Cambria Math"/>
                      </a:rPr>
                      <m:t>−</m:t>
                    </m:r>
                    <m:r>
                      <a:rPr lang="en-NZ" sz="1600" i="1">
                        <a:latin typeface="Cambria Math"/>
                      </a:rPr>
                      <m:t>𝜔</m:t>
                    </m:r>
                    <m:r>
                      <m:rPr>
                        <m:sty m:val="p"/>
                      </m:rPr>
                      <a:rPr lang="en-NZ" sz="1600">
                        <a:latin typeface="Cambria Math"/>
                      </a:rPr>
                      <m:t>Ψ</m:t>
                    </m:r>
                    <m:r>
                      <a:rPr lang="en-NZ" sz="1600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NZ" sz="1600">
                        <a:latin typeface="Cambria Math"/>
                      </a:rPr>
                      <m:t>Φ</m:t>
                    </m:r>
                    <m:r>
                      <a:rPr lang="en-NZ" sz="16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NZ" sz="16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NZ" sz="1600">
                            <a:latin typeface="Cambria Math"/>
                          </a:rPr>
                          <m:t>Φ</m:t>
                        </m:r>
                      </m:e>
                      <m:sup>
                        <m:r>
                          <a:rPr lang="en-NZ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NZ" sz="16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NZ" sz="16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NZ" sz="1600">
                            <a:latin typeface="Cambria Math"/>
                          </a:rPr>
                          <m:t>Ψ</m:t>
                        </m:r>
                      </m:e>
                      <m:sup>
                        <m:r>
                          <a:rPr lang="en-NZ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NZ" sz="1600" i="1">
                        <a:latin typeface="Cambria Math"/>
                      </a:rPr>
                      <m:t>)</m:t>
                    </m:r>
                  </m:oMath>
                </a14:m>
                <a:endParaRPr lang="en-NZ" sz="16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NZ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NZ" sz="1600" i="1">
                            <a:latin typeface="Cambria Math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NZ" sz="1600">
                            <a:latin typeface="Cambria Math"/>
                          </a:rPr>
                          <m:t>Ψ</m:t>
                        </m:r>
                      </m:num>
                      <m:den>
                        <m:r>
                          <a:rPr lang="en-NZ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NZ" sz="1600" i="1">
                        <a:latin typeface="Cambria Math"/>
                      </a:rPr>
                      <m:t>=</m:t>
                    </m:r>
                    <m:r>
                      <a:rPr lang="en-NZ" sz="1600" i="1">
                        <a:latin typeface="Cambria Math"/>
                      </a:rPr>
                      <m:t>𝜔</m:t>
                    </m:r>
                    <m:r>
                      <m:rPr>
                        <m:sty m:val="p"/>
                      </m:rPr>
                      <a:rPr lang="en-NZ" sz="1600">
                        <a:latin typeface="Cambria Math"/>
                      </a:rPr>
                      <m:t>Φ</m:t>
                    </m:r>
                    <m:r>
                      <a:rPr lang="en-NZ" sz="1600" i="1">
                        <a:latin typeface="Cambria Math"/>
                      </a:rPr>
                      <m:t>+</m:t>
                    </m:r>
                    <m:r>
                      <a:rPr lang="en-NZ" sz="1600" i="1">
                        <a:latin typeface="Cambria Math"/>
                      </a:rPr>
                      <m:t>𝛽</m:t>
                    </m:r>
                    <m:r>
                      <m:rPr>
                        <m:sty m:val="p"/>
                      </m:rPr>
                      <a:rPr lang="en-NZ" sz="1600">
                        <a:latin typeface="Cambria Math"/>
                      </a:rPr>
                      <m:t>Ψ</m:t>
                    </m:r>
                    <m:r>
                      <a:rPr lang="en-NZ" sz="1600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NZ" sz="1600">
                        <a:latin typeface="Cambria Math"/>
                      </a:rPr>
                      <m:t>Ψ</m:t>
                    </m:r>
                    <m:r>
                      <a:rPr lang="en-NZ" sz="16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NZ" sz="16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NZ" sz="1600">
                            <a:latin typeface="Cambria Math"/>
                          </a:rPr>
                          <m:t>Φ</m:t>
                        </m:r>
                      </m:e>
                      <m:sup>
                        <m:r>
                          <a:rPr lang="en-NZ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NZ" sz="16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NZ" sz="16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NZ" sz="1600">
                            <a:latin typeface="Cambria Math"/>
                          </a:rPr>
                          <m:t>Ψ</m:t>
                        </m:r>
                      </m:e>
                      <m:sup>
                        <m:r>
                          <a:rPr lang="en-NZ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NZ" sz="1600" i="1">
                        <a:latin typeface="Cambria Math"/>
                      </a:rPr>
                      <m:t>)</m:t>
                    </m:r>
                  </m:oMath>
                </a14:m>
                <a:endParaRPr lang="en-NZ" sz="1600" dirty="0"/>
              </a:p>
              <a:p>
                <a:endParaRPr lang="en-NZ" sz="1600" dirty="0"/>
              </a:p>
            </p:txBody>
          </p:sp>
        </mc:Choice>
        <mc:Fallback>
          <p:sp>
            <p:nvSpPr>
              <p:cNvPr id="7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474" y="2868613"/>
                <a:ext cx="3317540" cy="1168012"/>
              </a:xfrm>
              <a:prstGeom prst="rect">
                <a:avLst/>
              </a:prstGeom>
              <a:blipFill rotWithShape="1">
                <a:blip r:embed="rId3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051720" y="4002618"/>
            <a:ext cx="550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Same </a:t>
            </a:r>
            <a:r>
              <a:rPr lang="en-NZ" dirty="0"/>
              <a:t>d</a:t>
            </a:r>
            <a:r>
              <a:rPr lang="en-NZ" dirty="0" smtClean="0"/>
              <a:t>iscrete equations. However,  different Beta values</a:t>
            </a:r>
            <a:endParaRPr lang="en-NZ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9208" y="428402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800" dirty="0" smtClean="0"/>
              <a:t>No Penetration, No change in Period Beta=0.5 is bifurcation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24064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-108520" y="2607754"/>
            <a:ext cx="4752528" cy="2700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/>
          <p:cNvSpPr/>
          <p:nvPr/>
        </p:nvSpPr>
        <p:spPr>
          <a:xfrm>
            <a:off x="4644008" y="-56542"/>
            <a:ext cx="4752528" cy="2700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/>
          <p:cNvSpPr/>
          <p:nvPr/>
        </p:nvSpPr>
        <p:spPr>
          <a:xfrm>
            <a:off x="-108520" y="-56542"/>
            <a:ext cx="4752528" cy="2700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1" t="4343" r="4577" b="7023"/>
          <a:stretch/>
        </p:blipFill>
        <p:spPr bwMode="auto">
          <a:xfrm>
            <a:off x="-36512" y="2705099"/>
            <a:ext cx="2376264" cy="247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" t="5780" r="6097" b="5800"/>
          <a:stretch/>
        </p:blipFill>
        <p:spPr bwMode="auto">
          <a:xfrm>
            <a:off x="2289428" y="2705099"/>
            <a:ext cx="2354580" cy="250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80112" y="3651870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All </a:t>
            </a:r>
          </a:p>
          <a:p>
            <a:r>
              <a:rPr lang="en-NZ" dirty="0" smtClean="0"/>
              <a:t>D=1e-6</a:t>
            </a:r>
            <a:endParaRPr lang="en-NZ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472" y="23757"/>
            <a:ext cx="5148064" cy="269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-50810"/>
            <a:ext cx="5328592" cy="2786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7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-108520" y="2607754"/>
            <a:ext cx="4752528" cy="2700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/>
          <p:cNvSpPr/>
          <p:nvPr/>
        </p:nvSpPr>
        <p:spPr>
          <a:xfrm>
            <a:off x="4644008" y="-56542"/>
            <a:ext cx="4752528" cy="2700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/>
          <p:cNvSpPr/>
          <p:nvPr/>
        </p:nvSpPr>
        <p:spPr>
          <a:xfrm>
            <a:off x="-108520" y="-56542"/>
            <a:ext cx="4752528" cy="2700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/>
          <p:cNvSpPr txBox="1"/>
          <p:nvPr/>
        </p:nvSpPr>
        <p:spPr>
          <a:xfrm>
            <a:off x="5580112" y="3651870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All </a:t>
            </a:r>
          </a:p>
          <a:p>
            <a:r>
              <a:rPr lang="en-NZ" dirty="0" smtClean="0"/>
              <a:t>D=1e-6*100</a:t>
            </a:r>
            <a:endParaRPr lang="en-NZ" dirty="0"/>
          </a:p>
        </p:txBody>
      </p:sp>
      <p:sp>
        <p:nvSpPr>
          <p:cNvPr id="10" name="TextBox 9"/>
          <p:cNvSpPr txBox="1"/>
          <p:nvPr/>
        </p:nvSpPr>
        <p:spPr>
          <a:xfrm>
            <a:off x="5580112" y="3651870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All </a:t>
            </a:r>
          </a:p>
          <a:p>
            <a:r>
              <a:rPr lang="en-NZ" dirty="0" smtClean="0"/>
              <a:t>D=1e-6</a:t>
            </a:r>
            <a:endParaRPr lang="en-N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739097"/>
            <a:ext cx="4727091" cy="24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0"/>
            <a:ext cx="5328592" cy="2786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9997"/>
            <a:ext cx="5290353" cy="276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41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8520" y="-92546"/>
            <a:ext cx="9505056" cy="540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No Interaction </a:t>
            </a:r>
            <a:endParaRPr lang="en-NZ" dirty="0"/>
          </a:p>
        </p:txBody>
      </p:sp>
      <p:sp>
        <p:nvSpPr>
          <p:cNvPr id="5" name="Rounded Rectangle 4"/>
          <p:cNvSpPr/>
          <p:nvPr/>
        </p:nvSpPr>
        <p:spPr>
          <a:xfrm>
            <a:off x="1259632" y="1347614"/>
            <a:ext cx="2376264" cy="1080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Left</a:t>
            </a:r>
          </a:p>
          <a:p>
            <a:pPr algn="ctr"/>
            <a:r>
              <a:rPr lang="en-NZ" dirty="0" smtClean="0"/>
              <a:t>Beta = 0.25</a:t>
            </a:r>
            <a:endParaRPr lang="en-NZ" dirty="0"/>
          </a:p>
        </p:txBody>
      </p:sp>
      <p:sp>
        <p:nvSpPr>
          <p:cNvPr id="6" name="Rounded Rectangle 5"/>
          <p:cNvSpPr/>
          <p:nvPr/>
        </p:nvSpPr>
        <p:spPr>
          <a:xfrm>
            <a:off x="5580112" y="1347614"/>
            <a:ext cx="2376264" cy="1080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Right</a:t>
            </a:r>
          </a:p>
          <a:p>
            <a:pPr algn="ctr"/>
            <a:r>
              <a:rPr lang="en-NZ" dirty="0" smtClean="0"/>
              <a:t>Beta = 0.75</a:t>
            </a:r>
            <a:endParaRPr lang="en-NZ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9" t="3376" r="48571" b="76893"/>
          <a:stretch/>
        </p:blipFill>
        <p:spPr bwMode="auto">
          <a:xfrm>
            <a:off x="870294" y="2787774"/>
            <a:ext cx="7547428" cy="1886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005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8520" y="-92546"/>
            <a:ext cx="9505056" cy="540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Diffusion Interaction </a:t>
            </a:r>
            <a:endParaRPr lang="en-NZ" dirty="0"/>
          </a:p>
        </p:txBody>
      </p:sp>
      <p:sp>
        <p:nvSpPr>
          <p:cNvPr id="5" name="Rounded Rectangle 4"/>
          <p:cNvSpPr/>
          <p:nvPr/>
        </p:nvSpPr>
        <p:spPr>
          <a:xfrm>
            <a:off x="1259632" y="987574"/>
            <a:ext cx="2376264" cy="1080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Left</a:t>
            </a:r>
          </a:p>
          <a:p>
            <a:pPr algn="ctr"/>
            <a:r>
              <a:rPr lang="en-NZ" dirty="0" smtClean="0"/>
              <a:t>Beta = 0.25</a:t>
            </a:r>
            <a:endParaRPr lang="en-NZ" dirty="0"/>
          </a:p>
        </p:txBody>
      </p:sp>
      <p:sp>
        <p:nvSpPr>
          <p:cNvPr id="6" name="Rounded Rectangle 5"/>
          <p:cNvSpPr/>
          <p:nvPr/>
        </p:nvSpPr>
        <p:spPr>
          <a:xfrm>
            <a:off x="5580112" y="987574"/>
            <a:ext cx="2376264" cy="1080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Right</a:t>
            </a:r>
          </a:p>
          <a:p>
            <a:pPr algn="ctr"/>
            <a:r>
              <a:rPr lang="en-NZ" dirty="0" smtClean="0"/>
              <a:t>Beta = 0.75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305322" y="2293725"/>
                <a:ext cx="2799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dirty="0" smtClean="0">
                          <a:latin typeface="Cambria Math"/>
                        </a:rPr>
                        <m:t>𝑑𝑥</m:t>
                      </m:r>
                      <m:r>
                        <a:rPr lang="en-NZ" b="0" i="1" dirty="0" smtClean="0">
                          <a:latin typeface="Cambria Math"/>
                        </a:rPr>
                        <m:t>(</m:t>
                      </m:r>
                      <m:r>
                        <a:rPr lang="en-NZ" i="1" dirty="0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NZ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NZ" i="1" dirty="0" smtClean="0">
                              <a:latin typeface="Cambria Math"/>
                            </a:rPr>
                            <m:t>𝐶𝑒𝑙𝑙</m:t>
                          </m:r>
                          <m:r>
                            <a:rPr lang="en-NZ" b="0" i="1" dirty="0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NZ" i="1" dirty="0" smtClean="0">
                          <a:latin typeface="Cambria Math"/>
                        </a:rPr>
                        <m:t> </m:t>
                      </m:r>
                      <m:r>
                        <a:rPr lang="en-NZ" b="0" i="1" dirty="0" smtClean="0">
                          <a:latin typeface="Cambria Math"/>
                        </a:rPr>
                        <m:t>−</m:t>
                      </m:r>
                      <m:r>
                        <a:rPr lang="en-NZ" i="1" dirty="0" smtClean="0">
                          <a:latin typeface="Cambria Math"/>
                        </a:rPr>
                        <m:t> </m:t>
                      </m:r>
                      <m:r>
                        <a:rPr lang="en-NZ" i="1" dirty="0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NZ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NZ" i="1" dirty="0" smtClean="0">
                              <a:latin typeface="Cambria Math"/>
                            </a:rPr>
                            <m:t>𝐶𝑒𝑙𝑙</m:t>
                          </m:r>
                          <m:r>
                            <a:rPr lang="en-NZ" i="1" dirty="0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NZ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NZ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22" y="2293725"/>
                <a:ext cx="279922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612978" y="2293724"/>
                <a:ext cx="2695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b="0" i="1" dirty="0" smtClean="0">
                        <a:latin typeface="Cambria Math"/>
                      </a:rPr>
                      <m:t>𝑑𝑥</m:t>
                    </m:r>
                  </m:oMath>
                </a14:m>
                <a:r>
                  <a:rPr lang="en-NZ" dirty="0" smtClean="0"/>
                  <a:t>(</a:t>
                </a:r>
                <a14:m>
                  <m:oMath xmlns:m="http://schemas.openxmlformats.org/officeDocument/2006/math">
                    <m:r>
                      <a:rPr lang="en-NZ" i="1" dirty="0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NZ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NZ" i="1" dirty="0" smtClean="0">
                            <a:latin typeface="Cambria Math"/>
                          </a:rPr>
                          <m:t>𝐶𝑒𝑙𝑙</m:t>
                        </m:r>
                        <m:r>
                          <a:rPr lang="en-NZ" b="0" i="1" dirty="0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NZ" b="0" i="1" dirty="0" smtClean="0">
                        <a:latin typeface="Cambria Math"/>
                      </a:rPr>
                      <m:t> −</m:t>
                    </m:r>
                    <m:r>
                      <a:rPr lang="en-NZ" i="1" dirty="0" smtClean="0">
                        <a:latin typeface="Cambria Math"/>
                      </a:rPr>
                      <m:t> </m:t>
                    </m:r>
                    <m:r>
                      <a:rPr lang="en-NZ" i="1" dirty="0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NZ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NZ" i="1" dirty="0" smtClean="0">
                            <a:latin typeface="Cambria Math"/>
                          </a:rPr>
                          <m:t>𝐶𝑒𝑙𝑙</m:t>
                        </m:r>
                        <m:r>
                          <a:rPr lang="en-NZ" b="0" i="1" dirty="0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NZ" dirty="0" smtClean="0"/>
                  <a:t>)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978" y="2293724"/>
                <a:ext cx="269503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131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93" t="3376" r="8172" b="76893"/>
          <a:stretch/>
        </p:blipFill>
        <p:spPr bwMode="auto">
          <a:xfrm>
            <a:off x="971600" y="2787774"/>
            <a:ext cx="7467882" cy="1886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16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08520" y="-92546"/>
            <a:ext cx="9505056" cy="5400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Consider two “Cells”</a:t>
            </a:r>
            <a:endParaRPr lang="en-NZ" dirty="0"/>
          </a:p>
        </p:txBody>
      </p:sp>
      <p:sp>
        <p:nvSpPr>
          <p:cNvPr id="4" name="Rounded Rectangle 3"/>
          <p:cNvSpPr/>
          <p:nvPr/>
        </p:nvSpPr>
        <p:spPr>
          <a:xfrm>
            <a:off x="1259632" y="1347614"/>
            <a:ext cx="2376264" cy="1080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Left</a:t>
            </a:r>
            <a:endParaRPr lang="en-NZ" dirty="0"/>
          </a:p>
        </p:txBody>
      </p:sp>
      <p:sp>
        <p:nvSpPr>
          <p:cNvPr id="5" name="Rounded Rectangle 4"/>
          <p:cNvSpPr/>
          <p:nvPr/>
        </p:nvSpPr>
        <p:spPr>
          <a:xfrm>
            <a:off x="5580112" y="1347614"/>
            <a:ext cx="2376264" cy="1080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Right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 txBox="1">
                <a:spLocks noGrp="1"/>
              </p:cNvSpPr>
              <p:nvPr>
                <p:ph idx="1"/>
              </p:nvPr>
            </p:nvSpPr>
            <p:spPr>
              <a:xfrm>
                <a:off x="611560" y="2859782"/>
                <a:ext cx="4536504" cy="1168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NZ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NZ" sz="1600" b="0" i="1" smtClean="0">
                            <a:latin typeface="Cambria Math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NZ" sz="1600" b="0" i="0" smtClean="0">
                            <a:latin typeface="Cambria Math"/>
                          </a:rPr>
                          <m:t>Φ</m:t>
                        </m:r>
                      </m:num>
                      <m:den>
                        <m:r>
                          <a:rPr lang="en-NZ" sz="16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NZ" sz="1600" b="0" i="1" smtClean="0">
                        <a:latin typeface="Cambria Math"/>
                      </a:rPr>
                      <m:t>=</m:t>
                    </m:r>
                    <m:r>
                      <a:rPr lang="en-NZ" sz="1600" b="0" i="1" smtClean="0">
                        <a:latin typeface="Cambria Math"/>
                      </a:rPr>
                      <m:t>𝛽</m:t>
                    </m:r>
                    <m:r>
                      <m:rPr>
                        <m:sty m:val="p"/>
                      </m:rPr>
                      <a:rPr lang="en-NZ" sz="1600" b="0" i="0" smtClean="0">
                        <a:latin typeface="Cambria Math"/>
                      </a:rPr>
                      <m:t>Φ</m:t>
                    </m:r>
                    <m:r>
                      <a:rPr lang="en-NZ" sz="1600" b="0" i="1" smtClean="0">
                        <a:latin typeface="Cambria Math"/>
                      </a:rPr>
                      <m:t>−</m:t>
                    </m:r>
                    <m:r>
                      <a:rPr lang="en-NZ" sz="1600" b="0" i="1" smtClean="0">
                        <a:latin typeface="Cambria Math"/>
                      </a:rPr>
                      <m:t>(2</m:t>
                    </m:r>
                    <m:r>
                      <a:rPr lang="en-NZ" sz="1600" b="0" i="1" smtClean="0">
                        <a:latin typeface="Cambria Math"/>
                      </a:rPr>
                      <m:t>𝛽</m:t>
                    </m:r>
                    <m:r>
                      <a:rPr lang="en-NZ" sz="1600" b="0" i="1" smtClean="0">
                        <a:latin typeface="Cambria Math"/>
                      </a:rPr>
                      <m:t>+</m:t>
                    </m:r>
                    <m:r>
                      <a:rPr lang="en-NZ" sz="1600" b="0" i="1" smtClean="0">
                        <a:latin typeface="Cambria Math"/>
                      </a:rPr>
                      <m:t>𝜔</m:t>
                    </m:r>
                    <m:r>
                      <a:rPr lang="en-NZ" sz="1600" b="0" i="1" smtClean="0">
                        <a:latin typeface="Cambria Math"/>
                      </a:rPr>
                      <m:t>)</m:t>
                    </m:r>
                    <m:r>
                      <m:rPr>
                        <m:sty m:val="p"/>
                      </m:rPr>
                      <a:rPr lang="en-NZ" sz="1600" b="0" i="0" smtClean="0">
                        <a:latin typeface="Cambria Math"/>
                      </a:rPr>
                      <m:t>Ψ</m:t>
                    </m:r>
                    <m:r>
                      <a:rPr lang="en-NZ" sz="1600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NZ" sz="1600" b="0" i="0" smtClean="0">
                        <a:latin typeface="Cambria Math"/>
                      </a:rPr>
                      <m:t>Φ</m:t>
                    </m:r>
                    <m:r>
                      <a:rPr lang="en-NZ" sz="16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NZ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NZ" sz="1600" b="0" i="0" smtClean="0">
                            <a:latin typeface="Cambria Math"/>
                          </a:rPr>
                          <m:t>Φ</m:t>
                        </m:r>
                      </m:e>
                      <m:sup>
                        <m:r>
                          <a:rPr lang="en-NZ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NZ" sz="16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NZ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NZ" sz="1600" b="0" i="0" smtClean="0">
                            <a:latin typeface="Cambria Math"/>
                          </a:rPr>
                          <m:t>Ψ</m:t>
                        </m:r>
                      </m:e>
                      <m:sup>
                        <m:r>
                          <a:rPr lang="en-NZ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NZ" sz="1600" b="0" i="1" smtClean="0">
                        <a:latin typeface="Cambria Math"/>
                      </a:rPr>
                      <m:t>)</m:t>
                    </m:r>
                  </m:oMath>
                </a14:m>
                <a:endParaRPr lang="en-NZ" sz="1600" dirty="0" smtClean="0"/>
              </a:p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NZ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NZ" sz="1600" b="0" i="1" smtClean="0">
                            <a:latin typeface="Cambria Math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NZ" sz="1600" b="0" i="0" smtClean="0">
                            <a:latin typeface="Cambria Math"/>
                          </a:rPr>
                          <m:t>Ψ</m:t>
                        </m:r>
                      </m:num>
                      <m:den>
                        <m:r>
                          <a:rPr lang="en-NZ" sz="16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NZ" sz="1600" b="0" i="1" smtClean="0">
                        <a:latin typeface="Cambria Math"/>
                      </a:rPr>
                      <m:t>=</m:t>
                    </m:r>
                    <m:r>
                      <a:rPr lang="en-NZ" sz="1600" b="0" i="1" smtClean="0">
                        <a:latin typeface="Cambria Math"/>
                      </a:rPr>
                      <m:t>(2</m:t>
                    </m:r>
                    <m:r>
                      <a:rPr lang="en-NZ" sz="1600" b="0" i="1" smtClean="0">
                        <a:latin typeface="Cambria Math"/>
                      </a:rPr>
                      <m:t>𝛽</m:t>
                    </m:r>
                    <m:r>
                      <a:rPr lang="en-NZ" sz="1600" b="0" i="1" smtClean="0">
                        <a:latin typeface="Cambria Math"/>
                      </a:rPr>
                      <m:t>+</m:t>
                    </m:r>
                    <m:r>
                      <a:rPr lang="en-NZ" sz="1600" b="0" i="1" smtClean="0">
                        <a:latin typeface="Cambria Math"/>
                      </a:rPr>
                      <m:t>𝜔</m:t>
                    </m:r>
                    <m:r>
                      <a:rPr lang="en-NZ" sz="1600" b="0" i="1" smtClean="0">
                        <a:latin typeface="Cambria Math"/>
                      </a:rPr>
                      <m:t>)</m:t>
                    </m:r>
                    <m:r>
                      <m:rPr>
                        <m:sty m:val="p"/>
                      </m:rPr>
                      <a:rPr lang="en-NZ" sz="1600" b="0" i="0" smtClean="0">
                        <a:latin typeface="Cambria Math"/>
                      </a:rPr>
                      <m:t>Φ</m:t>
                    </m:r>
                    <m:r>
                      <a:rPr lang="en-NZ" sz="1600" b="0" i="1" smtClean="0">
                        <a:latin typeface="Cambria Math"/>
                      </a:rPr>
                      <m:t>+</m:t>
                    </m:r>
                    <m:r>
                      <a:rPr lang="en-NZ" sz="1600" b="0" i="1" smtClean="0">
                        <a:latin typeface="Cambria Math"/>
                      </a:rPr>
                      <m:t>𝛽</m:t>
                    </m:r>
                    <m:r>
                      <m:rPr>
                        <m:sty m:val="p"/>
                      </m:rPr>
                      <a:rPr lang="en-NZ" sz="1600" b="0" i="0" smtClean="0">
                        <a:latin typeface="Cambria Math"/>
                      </a:rPr>
                      <m:t>Ψ</m:t>
                    </m:r>
                    <m:r>
                      <a:rPr lang="en-NZ" sz="1600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NZ" sz="1600" b="0" i="0" smtClean="0">
                        <a:latin typeface="Cambria Math"/>
                      </a:rPr>
                      <m:t>Ψ</m:t>
                    </m:r>
                    <m:r>
                      <a:rPr lang="en-NZ" sz="16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NZ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NZ" sz="1600" b="0" i="0" smtClean="0">
                            <a:latin typeface="Cambria Math"/>
                          </a:rPr>
                          <m:t>Φ</m:t>
                        </m:r>
                      </m:e>
                      <m:sup>
                        <m:r>
                          <a:rPr lang="en-NZ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NZ" sz="16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NZ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NZ" sz="1600" b="0" i="0" smtClean="0">
                            <a:latin typeface="Cambria Math"/>
                          </a:rPr>
                          <m:t>Ψ</m:t>
                        </m:r>
                      </m:e>
                      <m:sup>
                        <m:r>
                          <a:rPr lang="en-NZ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NZ" sz="1600" b="0" i="1" smtClean="0">
                        <a:latin typeface="Cambria Math"/>
                      </a:rPr>
                      <m:t>)</m:t>
                    </m:r>
                  </m:oMath>
                </a14:m>
                <a:endParaRPr lang="en-NZ" sz="1600" dirty="0"/>
              </a:p>
              <a:p>
                <a:endParaRPr lang="en-NZ" sz="1600" dirty="0"/>
              </a:p>
            </p:txBody>
          </p:sp>
        </mc:Choice>
        <mc:Fallback>
          <p:sp>
            <p:nvSpPr>
              <p:cNvPr id="6" name="Content Placeholder 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2859782"/>
                <a:ext cx="4536504" cy="1168012"/>
              </a:xfrm>
              <a:prstGeom prst="rect">
                <a:avLst/>
              </a:prstGeom>
              <a:blipFill rotWithShape="1">
                <a:blip r:embed="rId2"/>
                <a:stretch>
                  <a:fillRect l="-40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051720" y="4002618"/>
            <a:ext cx="550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Same </a:t>
            </a:r>
            <a:r>
              <a:rPr lang="en-NZ" dirty="0"/>
              <a:t>d</a:t>
            </a:r>
            <a:r>
              <a:rPr lang="en-NZ" dirty="0" smtClean="0"/>
              <a:t>iscrete equations. However,  different Beta values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5"/>
              <p:cNvSpPr txBox="1">
                <a:spLocks/>
              </p:cNvSpPr>
              <p:nvPr/>
            </p:nvSpPr>
            <p:spPr>
              <a:xfrm>
                <a:off x="4932040" y="2834606"/>
                <a:ext cx="4536504" cy="1168012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NZ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NZ" sz="1600" i="1">
                            <a:latin typeface="Cambria Math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NZ" sz="1600">
                            <a:latin typeface="Cambria Math"/>
                          </a:rPr>
                          <m:t>Φ</m:t>
                        </m:r>
                      </m:num>
                      <m:den>
                        <m:r>
                          <a:rPr lang="en-NZ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NZ" sz="1600" i="1">
                        <a:latin typeface="Cambria Math"/>
                      </a:rPr>
                      <m:t>=</m:t>
                    </m:r>
                    <m:r>
                      <a:rPr lang="en-NZ" sz="1600" i="1">
                        <a:latin typeface="Cambria Math"/>
                      </a:rPr>
                      <m:t>𝛽</m:t>
                    </m:r>
                    <m:r>
                      <m:rPr>
                        <m:sty m:val="p"/>
                      </m:rPr>
                      <a:rPr lang="en-NZ" sz="1600">
                        <a:latin typeface="Cambria Math"/>
                      </a:rPr>
                      <m:t>Φ</m:t>
                    </m:r>
                    <m:r>
                      <a:rPr lang="en-NZ" sz="1600" i="1">
                        <a:latin typeface="Cambria Math"/>
                      </a:rPr>
                      <m:t>−(2</m:t>
                    </m:r>
                    <m:r>
                      <a:rPr lang="en-NZ" sz="1600" i="1">
                        <a:latin typeface="Cambria Math"/>
                      </a:rPr>
                      <m:t>𝛽</m:t>
                    </m:r>
                    <m:r>
                      <a:rPr lang="en-NZ" sz="1600" i="1">
                        <a:latin typeface="Cambria Math"/>
                      </a:rPr>
                      <m:t>+</m:t>
                    </m:r>
                    <m:r>
                      <a:rPr lang="en-NZ" sz="1600" i="1">
                        <a:latin typeface="Cambria Math"/>
                      </a:rPr>
                      <m:t>𝜔</m:t>
                    </m:r>
                    <m:r>
                      <a:rPr lang="en-NZ" sz="1600" i="1">
                        <a:latin typeface="Cambria Math"/>
                      </a:rPr>
                      <m:t>)</m:t>
                    </m:r>
                    <m:r>
                      <m:rPr>
                        <m:sty m:val="p"/>
                      </m:rPr>
                      <a:rPr lang="en-NZ" sz="1600">
                        <a:latin typeface="Cambria Math"/>
                      </a:rPr>
                      <m:t>Ψ</m:t>
                    </m:r>
                    <m:r>
                      <a:rPr lang="en-NZ" sz="1600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NZ" sz="1600">
                        <a:latin typeface="Cambria Math"/>
                      </a:rPr>
                      <m:t>Φ</m:t>
                    </m:r>
                    <m:r>
                      <a:rPr lang="en-NZ" sz="16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NZ" sz="16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NZ" sz="1600">
                            <a:latin typeface="Cambria Math"/>
                          </a:rPr>
                          <m:t>Φ</m:t>
                        </m:r>
                      </m:e>
                      <m:sup>
                        <m:r>
                          <a:rPr lang="en-NZ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NZ" sz="16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NZ" sz="16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NZ" sz="1600">
                            <a:latin typeface="Cambria Math"/>
                          </a:rPr>
                          <m:t>Ψ</m:t>
                        </m:r>
                      </m:e>
                      <m:sup>
                        <m:r>
                          <a:rPr lang="en-NZ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NZ" sz="1600" i="1">
                        <a:latin typeface="Cambria Math"/>
                      </a:rPr>
                      <m:t>)</m:t>
                    </m:r>
                  </m:oMath>
                </a14:m>
                <a:endParaRPr lang="en-NZ" sz="16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NZ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NZ" sz="1600" i="1">
                            <a:latin typeface="Cambria Math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NZ" sz="1600">
                            <a:latin typeface="Cambria Math"/>
                          </a:rPr>
                          <m:t>Ψ</m:t>
                        </m:r>
                      </m:num>
                      <m:den>
                        <m:r>
                          <a:rPr lang="en-NZ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NZ" sz="1600" i="1">
                        <a:latin typeface="Cambria Math"/>
                      </a:rPr>
                      <m:t>=(2</m:t>
                    </m:r>
                    <m:r>
                      <a:rPr lang="en-NZ" sz="1600" i="1">
                        <a:latin typeface="Cambria Math"/>
                      </a:rPr>
                      <m:t>𝛽</m:t>
                    </m:r>
                    <m:r>
                      <a:rPr lang="en-NZ" sz="1600" i="1">
                        <a:latin typeface="Cambria Math"/>
                      </a:rPr>
                      <m:t>+</m:t>
                    </m:r>
                    <m:r>
                      <a:rPr lang="en-NZ" sz="1600" i="1">
                        <a:latin typeface="Cambria Math"/>
                      </a:rPr>
                      <m:t>𝜔</m:t>
                    </m:r>
                    <m:r>
                      <a:rPr lang="en-NZ" sz="1600" i="1">
                        <a:latin typeface="Cambria Math"/>
                      </a:rPr>
                      <m:t>)</m:t>
                    </m:r>
                    <m:r>
                      <m:rPr>
                        <m:sty m:val="p"/>
                      </m:rPr>
                      <a:rPr lang="en-NZ" sz="1600">
                        <a:latin typeface="Cambria Math"/>
                      </a:rPr>
                      <m:t>Φ</m:t>
                    </m:r>
                    <m:r>
                      <a:rPr lang="en-NZ" sz="1600" i="1">
                        <a:latin typeface="Cambria Math"/>
                      </a:rPr>
                      <m:t>+</m:t>
                    </m:r>
                    <m:r>
                      <a:rPr lang="en-NZ" sz="1600" i="1">
                        <a:latin typeface="Cambria Math"/>
                      </a:rPr>
                      <m:t>𝛽</m:t>
                    </m:r>
                    <m:r>
                      <m:rPr>
                        <m:sty m:val="p"/>
                      </m:rPr>
                      <a:rPr lang="en-NZ" sz="1600">
                        <a:latin typeface="Cambria Math"/>
                      </a:rPr>
                      <m:t>Ψ</m:t>
                    </m:r>
                    <m:r>
                      <a:rPr lang="en-NZ" sz="1600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NZ" sz="1600">
                        <a:latin typeface="Cambria Math"/>
                      </a:rPr>
                      <m:t>Ψ</m:t>
                    </m:r>
                    <m:r>
                      <a:rPr lang="en-NZ" sz="16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NZ" sz="16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NZ" sz="1600">
                            <a:latin typeface="Cambria Math"/>
                          </a:rPr>
                          <m:t>Φ</m:t>
                        </m:r>
                      </m:e>
                      <m:sup>
                        <m:r>
                          <a:rPr lang="en-NZ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NZ" sz="16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NZ" sz="16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NZ" sz="1600">
                            <a:latin typeface="Cambria Math"/>
                          </a:rPr>
                          <m:t>Ψ</m:t>
                        </m:r>
                      </m:e>
                      <m:sup>
                        <m:r>
                          <a:rPr lang="en-NZ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NZ" sz="1600" i="1">
                        <a:latin typeface="Cambria Math"/>
                      </a:rPr>
                      <m:t>)</m:t>
                    </m:r>
                  </m:oMath>
                </a14:m>
                <a:endParaRPr lang="en-NZ" sz="1600" dirty="0"/>
              </a:p>
              <a:p>
                <a:endParaRPr lang="en-NZ" sz="1600" dirty="0"/>
              </a:p>
            </p:txBody>
          </p:sp>
        </mc:Choice>
        <mc:Fallback>
          <p:sp>
            <p:nvSpPr>
              <p:cNvPr id="10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834606"/>
                <a:ext cx="4536504" cy="1168012"/>
              </a:xfrm>
              <a:prstGeom prst="rect">
                <a:avLst/>
              </a:prstGeom>
              <a:blipFill rotWithShape="1">
                <a:blip r:embed="rId3"/>
                <a:stretch>
                  <a:fillRect l="-40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1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8520" y="-92546"/>
            <a:ext cx="9505056" cy="5400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No Interaction </a:t>
            </a:r>
            <a:endParaRPr lang="en-NZ" dirty="0"/>
          </a:p>
        </p:txBody>
      </p:sp>
      <p:sp>
        <p:nvSpPr>
          <p:cNvPr id="5" name="Rounded Rectangle 4"/>
          <p:cNvSpPr/>
          <p:nvPr/>
        </p:nvSpPr>
        <p:spPr>
          <a:xfrm>
            <a:off x="1259632" y="1347614"/>
            <a:ext cx="2376264" cy="1080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Left</a:t>
            </a:r>
          </a:p>
          <a:p>
            <a:pPr algn="ctr"/>
            <a:r>
              <a:rPr lang="en-NZ" dirty="0" smtClean="0"/>
              <a:t>Beta = 0.25</a:t>
            </a:r>
            <a:endParaRPr lang="en-NZ" dirty="0"/>
          </a:p>
        </p:txBody>
      </p:sp>
      <p:sp>
        <p:nvSpPr>
          <p:cNvPr id="6" name="Rounded Rectangle 5"/>
          <p:cNvSpPr/>
          <p:nvPr/>
        </p:nvSpPr>
        <p:spPr>
          <a:xfrm>
            <a:off x="5580112" y="1347614"/>
            <a:ext cx="2376264" cy="1080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Right</a:t>
            </a:r>
          </a:p>
          <a:p>
            <a:pPr algn="ctr"/>
            <a:r>
              <a:rPr lang="en-NZ" dirty="0" smtClean="0"/>
              <a:t>Beta = 0.75</a:t>
            </a:r>
            <a:endParaRPr lang="en-NZ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1" t="4304" r="48571" b="76876"/>
          <a:stretch/>
        </p:blipFill>
        <p:spPr bwMode="auto">
          <a:xfrm>
            <a:off x="841264" y="2651298"/>
            <a:ext cx="7605487" cy="179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1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8520" y="-92546"/>
            <a:ext cx="9505056" cy="5400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Diffusion Interaction </a:t>
            </a:r>
            <a:endParaRPr lang="en-NZ" dirty="0"/>
          </a:p>
        </p:txBody>
      </p:sp>
      <p:sp>
        <p:nvSpPr>
          <p:cNvPr id="5" name="Rounded Rectangle 4"/>
          <p:cNvSpPr/>
          <p:nvPr/>
        </p:nvSpPr>
        <p:spPr>
          <a:xfrm>
            <a:off x="1259632" y="987574"/>
            <a:ext cx="2376264" cy="1080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Left</a:t>
            </a:r>
          </a:p>
          <a:p>
            <a:pPr algn="ctr"/>
            <a:r>
              <a:rPr lang="en-NZ" dirty="0" smtClean="0"/>
              <a:t>Beta = 0.25</a:t>
            </a:r>
            <a:endParaRPr lang="en-NZ" dirty="0"/>
          </a:p>
        </p:txBody>
      </p:sp>
      <p:sp>
        <p:nvSpPr>
          <p:cNvPr id="6" name="Rounded Rectangle 5"/>
          <p:cNvSpPr/>
          <p:nvPr/>
        </p:nvSpPr>
        <p:spPr>
          <a:xfrm>
            <a:off x="5580112" y="987574"/>
            <a:ext cx="2376264" cy="1080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Right</a:t>
            </a:r>
          </a:p>
          <a:p>
            <a:pPr algn="ctr"/>
            <a:r>
              <a:rPr lang="en-NZ" dirty="0" smtClean="0"/>
              <a:t>Beta = 0.75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305322" y="2293725"/>
                <a:ext cx="2799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dirty="0" smtClean="0">
                          <a:latin typeface="Cambria Math"/>
                        </a:rPr>
                        <m:t>𝑑𝑥</m:t>
                      </m:r>
                      <m:r>
                        <a:rPr lang="en-NZ" b="0" i="1" dirty="0" smtClean="0">
                          <a:latin typeface="Cambria Math"/>
                        </a:rPr>
                        <m:t>(</m:t>
                      </m:r>
                      <m:r>
                        <a:rPr lang="en-NZ" i="1" dirty="0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NZ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NZ" i="1" dirty="0" smtClean="0">
                              <a:latin typeface="Cambria Math"/>
                            </a:rPr>
                            <m:t>𝐶𝑒𝑙𝑙</m:t>
                          </m:r>
                          <m:r>
                            <a:rPr lang="en-NZ" b="0" i="1" dirty="0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NZ" i="1" dirty="0" smtClean="0">
                          <a:latin typeface="Cambria Math"/>
                        </a:rPr>
                        <m:t> </m:t>
                      </m:r>
                      <m:r>
                        <a:rPr lang="en-NZ" b="0" i="1" dirty="0" smtClean="0">
                          <a:latin typeface="Cambria Math"/>
                        </a:rPr>
                        <m:t>−</m:t>
                      </m:r>
                      <m:r>
                        <a:rPr lang="en-NZ" i="1" dirty="0" smtClean="0">
                          <a:latin typeface="Cambria Math"/>
                        </a:rPr>
                        <m:t> </m:t>
                      </m:r>
                      <m:r>
                        <a:rPr lang="en-NZ" i="1" dirty="0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NZ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NZ" i="1" dirty="0" smtClean="0">
                              <a:latin typeface="Cambria Math"/>
                            </a:rPr>
                            <m:t>𝐶𝑒𝑙𝑙</m:t>
                          </m:r>
                          <m:r>
                            <a:rPr lang="en-NZ" i="1" dirty="0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NZ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NZ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22" y="2293725"/>
                <a:ext cx="279922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612978" y="2293724"/>
                <a:ext cx="2695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b="0" i="1" dirty="0" smtClean="0">
                        <a:latin typeface="Cambria Math"/>
                      </a:rPr>
                      <m:t>𝑑𝑥</m:t>
                    </m:r>
                  </m:oMath>
                </a14:m>
                <a:r>
                  <a:rPr lang="en-NZ" dirty="0" smtClean="0"/>
                  <a:t>(</a:t>
                </a:r>
                <a14:m>
                  <m:oMath xmlns:m="http://schemas.openxmlformats.org/officeDocument/2006/math">
                    <m:r>
                      <a:rPr lang="en-NZ" i="1" dirty="0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NZ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NZ" i="1" dirty="0" smtClean="0">
                            <a:latin typeface="Cambria Math"/>
                          </a:rPr>
                          <m:t>𝐶𝑒𝑙𝑙</m:t>
                        </m:r>
                        <m:r>
                          <a:rPr lang="en-NZ" b="0" i="1" dirty="0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NZ" b="0" i="1" dirty="0" smtClean="0">
                        <a:latin typeface="Cambria Math"/>
                      </a:rPr>
                      <m:t> −</m:t>
                    </m:r>
                    <m:r>
                      <a:rPr lang="en-NZ" i="1" dirty="0" smtClean="0">
                        <a:latin typeface="Cambria Math"/>
                      </a:rPr>
                      <m:t> </m:t>
                    </m:r>
                    <m:r>
                      <a:rPr lang="en-NZ" i="1" dirty="0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NZ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NZ" i="1" dirty="0" smtClean="0">
                            <a:latin typeface="Cambria Math"/>
                          </a:rPr>
                          <m:t>𝐶𝑒𝑙𝑙</m:t>
                        </m:r>
                        <m:r>
                          <a:rPr lang="en-NZ" b="0" i="1" dirty="0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NZ" dirty="0" smtClean="0"/>
                  <a:t>)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978" y="2293724"/>
                <a:ext cx="269503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131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93" t="4304" r="7455" b="76876"/>
          <a:stretch/>
        </p:blipFill>
        <p:spPr bwMode="auto">
          <a:xfrm>
            <a:off x="862895" y="2860210"/>
            <a:ext cx="7562225" cy="179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26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08520" y="-92546"/>
            <a:ext cx="9505056" cy="5400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Consider two “Cells”</a:t>
            </a:r>
            <a:endParaRPr lang="en-NZ" dirty="0"/>
          </a:p>
        </p:txBody>
      </p:sp>
      <p:sp>
        <p:nvSpPr>
          <p:cNvPr id="4" name="Rounded Rectangle 3"/>
          <p:cNvSpPr/>
          <p:nvPr/>
        </p:nvSpPr>
        <p:spPr>
          <a:xfrm>
            <a:off x="1259632" y="1347614"/>
            <a:ext cx="2376264" cy="1080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Left</a:t>
            </a:r>
            <a:endParaRPr lang="en-NZ" dirty="0"/>
          </a:p>
        </p:txBody>
      </p:sp>
      <p:sp>
        <p:nvSpPr>
          <p:cNvPr id="5" name="Rounded Rectangle 4"/>
          <p:cNvSpPr/>
          <p:nvPr/>
        </p:nvSpPr>
        <p:spPr>
          <a:xfrm>
            <a:off x="5580112" y="1347614"/>
            <a:ext cx="2376264" cy="1080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Right</a:t>
            </a:r>
            <a:endParaRPr lang="en-NZ" dirty="0"/>
          </a:p>
        </p:txBody>
      </p:sp>
      <p:sp>
        <p:nvSpPr>
          <p:cNvPr id="8" name="TextBox 7"/>
          <p:cNvSpPr txBox="1"/>
          <p:nvPr/>
        </p:nvSpPr>
        <p:spPr>
          <a:xfrm>
            <a:off x="2051720" y="4002618"/>
            <a:ext cx="550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Same </a:t>
            </a:r>
            <a:r>
              <a:rPr lang="en-NZ" dirty="0"/>
              <a:t>d</a:t>
            </a:r>
            <a:r>
              <a:rPr lang="en-NZ" dirty="0" smtClean="0"/>
              <a:t>iscrete equations. However,  different Beta values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23528" y="2627807"/>
                <a:ext cx="4320480" cy="1174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NZ" b="0" i="0" smtClean="0">
                              <a:latin typeface="Cambria Math"/>
                            </a:rPr>
                            <m:t>Φ</m:t>
                          </m:r>
                        </m:num>
                        <m:den>
                          <m:r>
                            <a:rPr lang="en-NZ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NZ" b="0" i="1" smtClean="0">
                          <a:latin typeface="Cambria Math"/>
                        </a:rPr>
                        <m:t>=</m:t>
                      </m:r>
                      <m:r>
                        <a:rPr lang="en-NZ" b="0" i="1" smtClean="0">
                          <a:latin typeface="Cambria Math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en-NZ" b="0" i="0" smtClean="0">
                          <a:latin typeface="Cambria Math"/>
                        </a:rPr>
                        <m:t>Ψ</m:t>
                      </m:r>
                      <m:r>
                        <a:rPr lang="en-NZ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NZ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NZ" b="0" i="0" smtClean="0">
                                  <a:latin typeface="Cambria Math"/>
                                </a:rPr>
                                <m:t>Φ</m:t>
                              </m:r>
                            </m:e>
                            <m:sup>
                              <m:r>
                                <a:rPr lang="en-NZ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NZ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NZ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NZ" b="0" i="0" smtClean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en-NZ" b="0" i="0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NZ" b="0" i="0" smtClean="0">
                              <a:latin typeface="Cambria Math"/>
                            </a:rPr>
                            <m:t>Ψ</m:t>
                          </m:r>
                        </m:num>
                        <m:den>
                          <m:r>
                            <a:rPr lang="en-NZ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NZ" b="0" i="1" smtClean="0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/>
                            </a:rPr>
                            <m:t>𝛽</m:t>
                          </m:r>
                          <m:r>
                            <a:rPr lang="en-NZ" b="0" i="1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NZ" b="0" i="0" smtClean="0">
                              <a:latin typeface="Cambria Math"/>
                            </a:rPr>
                            <m:t>Φ</m:t>
                          </m:r>
                          <m:r>
                            <a:rPr lang="en-NZ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NZ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NZ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NZ" b="0" i="0" smtClean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627807"/>
                <a:ext cx="4320480" cy="117403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608004" y="2607754"/>
                <a:ext cx="4320480" cy="1174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NZ" b="0" i="0" smtClean="0">
                              <a:latin typeface="Cambria Math"/>
                            </a:rPr>
                            <m:t>Φ</m:t>
                          </m:r>
                        </m:num>
                        <m:den>
                          <m:r>
                            <a:rPr lang="en-NZ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NZ" b="0" i="1" smtClean="0">
                          <a:latin typeface="Cambria Math"/>
                        </a:rPr>
                        <m:t>=</m:t>
                      </m:r>
                      <m:r>
                        <a:rPr lang="en-NZ" b="0" i="1" smtClean="0">
                          <a:latin typeface="Cambria Math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en-NZ" b="0" i="0" smtClean="0">
                          <a:latin typeface="Cambria Math"/>
                        </a:rPr>
                        <m:t>Ψ</m:t>
                      </m:r>
                      <m:r>
                        <a:rPr lang="en-NZ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NZ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NZ" b="0" i="0" smtClean="0">
                                  <a:latin typeface="Cambria Math"/>
                                </a:rPr>
                                <m:t>Φ</m:t>
                              </m:r>
                            </m:e>
                            <m:sup>
                              <m:r>
                                <a:rPr lang="en-NZ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NZ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NZ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NZ" b="0" i="0" smtClean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en-NZ" b="0" i="0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NZ" b="0" i="0" smtClean="0">
                              <a:latin typeface="Cambria Math"/>
                            </a:rPr>
                            <m:t>Ψ</m:t>
                          </m:r>
                        </m:num>
                        <m:den>
                          <m:r>
                            <a:rPr lang="en-NZ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NZ" b="0" i="1" smtClean="0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/>
                            </a:rPr>
                            <m:t>𝛽</m:t>
                          </m:r>
                          <m:r>
                            <a:rPr lang="en-NZ" b="0" i="1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NZ" b="0" i="0" smtClean="0">
                              <a:latin typeface="Cambria Math"/>
                            </a:rPr>
                            <m:t>Φ</m:t>
                          </m:r>
                          <m:r>
                            <a:rPr lang="en-NZ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NZ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NZ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NZ" b="0" i="0" smtClean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04" y="2607754"/>
                <a:ext cx="4320480" cy="117403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1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8520" y="-92546"/>
            <a:ext cx="9505056" cy="5400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No Interaction </a:t>
            </a:r>
            <a:endParaRPr lang="en-NZ" dirty="0"/>
          </a:p>
        </p:txBody>
      </p:sp>
      <p:sp>
        <p:nvSpPr>
          <p:cNvPr id="5" name="Rounded Rectangle 4"/>
          <p:cNvSpPr/>
          <p:nvPr/>
        </p:nvSpPr>
        <p:spPr>
          <a:xfrm>
            <a:off x="1259632" y="1347614"/>
            <a:ext cx="2376264" cy="1080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Left</a:t>
            </a:r>
          </a:p>
          <a:p>
            <a:pPr algn="ctr"/>
            <a:r>
              <a:rPr lang="en-NZ" dirty="0" smtClean="0"/>
              <a:t>Beta = 0.25</a:t>
            </a:r>
            <a:endParaRPr lang="en-NZ" dirty="0"/>
          </a:p>
        </p:txBody>
      </p:sp>
      <p:sp>
        <p:nvSpPr>
          <p:cNvPr id="6" name="Rounded Rectangle 5"/>
          <p:cNvSpPr/>
          <p:nvPr/>
        </p:nvSpPr>
        <p:spPr>
          <a:xfrm>
            <a:off x="5580112" y="1347614"/>
            <a:ext cx="2376264" cy="1080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Right</a:t>
            </a:r>
          </a:p>
          <a:p>
            <a:pPr algn="ctr"/>
            <a:r>
              <a:rPr lang="en-NZ" dirty="0" smtClean="0"/>
              <a:t>Beta = 0.75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t="4278" r="5932" b="76906"/>
          <a:stretch/>
        </p:blipFill>
        <p:spPr bwMode="auto">
          <a:xfrm>
            <a:off x="783771" y="3003798"/>
            <a:ext cx="7750630" cy="1770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1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8520" y="-92546"/>
            <a:ext cx="9505056" cy="5400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Diffusion = 1e-6</a:t>
            </a:r>
            <a:endParaRPr lang="en-NZ" dirty="0"/>
          </a:p>
        </p:txBody>
      </p:sp>
      <p:sp>
        <p:nvSpPr>
          <p:cNvPr id="5" name="Rounded Rectangle 4"/>
          <p:cNvSpPr/>
          <p:nvPr/>
        </p:nvSpPr>
        <p:spPr>
          <a:xfrm>
            <a:off x="1259632" y="1347614"/>
            <a:ext cx="2376264" cy="1080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Left</a:t>
            </a:r>
          </a:p>
          <a:p>
            <a:pPr algn="ctr"/>
            <a:r>
              <a:rPr lang="en-NZ" dirty="0" smtClean="0"/>
              <a:t>Beta = 0.25</a:t>
            </a:r>
            <a:endParaRPr lang="en-NZ" dirty="0"/>
          </a:p>
        </p:txBody>
      </p:sp>
      <p:sp>
        <p:nvSpPr>
          <p:cNvPr id="6" name="Rounded Rectangle 5"/>
          <p:cNvSpPr/>
          <p:nvPr/>
        </p:nvSpPr>
        <p:spPr>
          <a:xfrm>
            <a:off x="5580112" y="1347614"/>
            <a:ext cx="2376264" cy="1080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Right</a:t>
            </a:r>
          </a:p>
          <a:p>
            <a:pPr algn="ctr"/>
            <a:r>
              <a:rPr lang="en-NZ" dirty="0" smtClean="0"/>
              <a:t>Beta = 0.75</a:t>
            </a:r>
            <a:endParaRPr lang="en-N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9" t="4644" r="5609" b="77311"/>
          <a:stretch/>
        </p:blipFill>
        <p:spPr bwMode="auto">
          <a:xfrm>
            <a:off x="635518" y="3003798"/>
            <a:ext cx="7794173" cy="1698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0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</TotalTime>
  <Words>433</Words>
  <Application>Microsoft Office PowerPoint</Application>
  <PresentationFormat>On-screen Show (16:9)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Consider two “Cells” </vt:lpstr>
      <vt:lpstr>No Interaction </vt:lpstr>
      <vt:lpstr>Diffusion Interaction </vt:lpstr>
      <vt:lpstr>Consider two “Cells”</vt:lpstr>
      <vt:lpstr>No Interaction </vt:lpstr>
      <vt:lpstr>Diffusion Interaction </vt:lpstr>
      <vt:lpstr>Consider two “Cells”</vt:lpstr>
      <vt:lpstr>No Interaction </vt:lpstr>
      <vt:lpstr>Diffusion = 1e-6</vt:lpstr>
      <vt:lpstr>PowerPoint Presentation</vt:lpstr>
      <vt:lpstr>PowerPoint Presentation</vt:lpstr>
    </vt:vector>
  </TitlesOfParts>
  <Company>University of Canterbury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Consider two “Cells”</dc:title>
  <dc:creator>Michelle Goodman</dc:creator>
  <cp:lastModifiedBy>Michelle Goodman</cp:lastModifiedBy>
  <cp:revision>5</cp:revision>
  <dcterms:created xsi:type="dcterms:W3CDTF">2016-10-17T12:29:59Z</dcterms:created>
  <dcterms:modified xsi:type="dcterms:W3CDTF">2016-10-17T23:57:46Z</dcterms:modified>
</cp:coreProperties>
</file>