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1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A638-6BF1-4B60-B928-1D5C8BD297E8}" type="datetimeFigureOut">
              <a:rPr lang="en-NZ" smtClean="0"/>
              <a:t>11/03/2017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9FF2C-DF20-49D8-82E8-F6911FB213B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199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9FF2C-DF20-49D8-82E8-F6911FB213BE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835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5ED924C-A5FA-4DD7-A5F2-48A3C8566926}" type="datetimeFigureOut">
              <a:rPr lang="en-NZ" smtClean="0"/>
              <a:t>6/03/2017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613AF31-2987-42D2-A63F-536A5186267E}" type="slidenum">
              <a:rPr lang="en-NZ" smtClean="0"/>
              <a:t>‹#›</a:t>
            </a:fld>
            <a:endParaRPr lang="en-N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4704"/>
            <a:ext cx="7543800" cy="2152650"/>
          </a:xfrm>
        </p:spPr>
        <p:txBody>
          <a:bodyPr/>
          <a:lstStyle/>
          <a:p>
            <a:pPr algn="ctr"/>
            <a:r>
              <a:rPr lang="en-NZ" dirty="0" smtClean="0"/>
              <a:t>Alternative Cell Models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421661"/>
          </a:xfrm>
        </p:spPr>
        <p:txBody>
          <a:bodyPr>
            <a:normAutofit/>
          </a:bodyPr>
          <a:lstStyle/>
          <a:p>
            <a:r>
              <a:rPr lang="en-NZ" dirty="0" smtClean="0"/>
              <a:t>By Michelle Goodman 6/3/2017</a:t>
            </a:r>
          </a:p>
          <a:p>
            <a:pPr marL="532638" indent="-514350">
              <a:buFont typeface="+mj-lt"/>
              <a:buAutoNum type="arabicPeriod"/>
            </a:pPr>
            <a:r>
              <a:rPr lang="en-NZ" sz="2400" dirty="0" err="1"/>
              <a:t>Dupont</a:t>
            </a:r>
            <a:r>
              <a:rPr lang="en-NZ" sz="2400" dirty="0"/>
              <a:t> and </a:t>
            </a:r>
            <a:r>
              <a:rPr lang="en-NZ" sz="2400" dirty="0" err="1"/>
              <a:t>Goldbeter</a:t>
            </a:r>
            <a:r>
              <a:rPr lang="en-NZ" sz="2400" dirty="0"/>
              <a:t> 1994</a:t>
            </a:r>
          </a:p>
          <a:p>
            <a:pPr marL="532638" indent="-514350">
              <a:buFont typeface="+mj-lt"/>
              <a:buAutoNum type="arabicPeriod"/>
            </a:pPr>
            <a:r>
              <a:rPr lang="en-NZ" sz="2400" dirty="0"/>
              <a:t>Realistic (Based on </a:t>
            </a:r>
            <a:r>
              <a:rPr lang="en-NZ" sz="2400" dirty="0" err="1"/>
              <a:t>Koenigsberger</a:t>
            </a:r>
            <a:r>
              <a:rPr lang="en-NZ" sz="2400" dirty="0"/>
              <a:t>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18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4221088"/>
            <a:ext cx="4536504" cy="2520280"/>
          </a:xfrm>
        </p:spPr>
        <p:txBody>
          <a:bodyPr anchor="t"/>
          <a:lstStyle/>
          <a:p>
            <a:pPr marL="18288" indent="0">
              <a:buNone/>
            </a:pPr>
            <a:r>
              <a:rPr lang="en-NZ" u="sng" dirty="0" smtClean="0"/>
              <a:t>1 Pool Model</a:t>
            </a:r>
            <a:endParaRPr lang="en-NZ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92888" cy="914400"/>
          </a:xfrm>
        </p:spPr>
        <p:txBody>
          <a:bodyPr/>
          <a:lstStyle/>
          <a:p>
            <a:r>
              <a:rPr lang="en-NZ" sz="4400" dirty="0" smtClean="0"/>
              <a:t>1</a:t>
            </a:r>
            <a:r>
              <a:rPr lang="en-NZ" sz="4400" dirty="0"/>
              <a:t>. </a:t>
            </a:r>
            <a:r>
              <a:rPr lang="en-NZ" sz="4400" dirty="0" err="1"/>
              <a:t>Dupont</a:t>
            </a:r>
            <a:r>
              <a:rPr lang="en-NZ" sz="4400" dirty="0"/>
              <a:t> and </a:t>
            </a:r>
            <a:r>
              <a:rPr lang="en-NZ" sz="4400" dirty="0" err="1"/>
              <a:t>Goldbeter</a:t>
            </a:r>
            <a:r>
              <a:rPr lang="en-NZ" sz="4400" dirty="0"/>
              <a:t> </a:t>
            </a:r>
            <a:r>
              <a:rPr lang="en-NZ" sz="4400" dirty="0" smtClean="0"/>
              <a:t>1994</a:t>
            </a:r>
            <a:endParaRPr lang="en-NZ" sz="44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772816"/>
            <a:ext cx="3744416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4644008" y="1762037"/>
            <a:ext cx="3744416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4221088"/>
            <a:ext cx="4464496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NZ" u="sng" dirty="0" smtClean="0"/>
              <a:t>2 Pool Model</a:t>
            </a:r>
            <a:endParaRPr lang="en-NZ" u="sng" dirty="0"/>
          </a:p>
        </p:txBody>
      </p:sp>
      <p:sp>
        <p:nvSpPr>
          <p:cNvPr id="7" name="Oval 6"/>
          <p:cNvSpPr/>
          <p:nvPr/>
        </p:nvSpPr>
        <p:spPr>
          <a:xfrm>
            <a:off x="971600" y="2708920"/>
            <a:ext cx="1008112" cy="86409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2483768" y="2708920"/>
            <a:ext cx="1008112" cy="864096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1259632" y="2420888"/>
            <a:ext cx="360040" cy="4572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Oval 8"/>
          <p:cNvSpPr/>
          <p:nvPr/>
        </p:nvSpPr>
        <p:spPr>
          <a:xfrm>
            <a:off x="5364088" y="2492896"/>
            <a:ext cx="2520280" cy="1080120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5" name="Group 14"/>
          <p:cNvGrpSpPr/>
          <p:nvPr/>
        </p:nvGrpSpPr>
        <p:grpSpPr>
          <a:xfrm>
            <a:off x="179512" y="2308230"/>
            <a:ext cx="1296144" cy="724726"/>
            <a:chOff x="179512" y="2308230"/>
            <a:chExt cx="1296144" cy="72472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179512" y="2564904"/>
              <a:ext cx="1296144" cy="4680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4536" y="230823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F0000"/>
                  </a:solidFill>
                </a:rPr>
                <a:t>IP</a:t>
              </a:r>
              <a:r>
                <a:rPr lang="en-NZ" baseline="-25000" dirty="0" smtClean="0">
                  <a:solidFill>
                    <a:srgbClr val="FF0000"/>
                  </a:solidFill>
                </a:rPr>
                <a:t>3</a:t>
              </a:r>
              <a:endParaRPr lang="en-NZ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807804" y="2420887"/>
            <a:ext cx="360040" cy="4572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/>
          <p:cNvSpPr/>
          <p:nvPr/>
        </p:nvSpPr>
        <p:spPr>
          <a:xfrm>
            <a:off x="5976156" y="2305166"/>
            <a:ext cx="360040" cy="457273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7030A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718878" y="357301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2">
                    <a:lumMod val="50000"/>
                  </a:schemeClr>
                </a:solidFill>
              </a:rPr>
              <a:t>Infinite Store</a:t>
            </a:r>
            <a:endParaRPr lang="en-N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07804" y="35818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tx2">
                    <a:lumMod val="25000"/>
                  </a:schemeClr>
                </a:solidFill>
              </a:rPr>
              <a:t>Y</a:t>
            </a:r>
            <a:endParaRPr lang="en-NZ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034514" y="1539524"/>
            <a:ext cx="1049653" cy="951520"/>
            <a:chOff x="203950" y="1797966"/>
            <a:chExt cx="987909" cy="1030814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14137" y="1797966"/>
              <a:ext cx="677722" cy="9570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3950" y="245944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FF0000"/>
                  </a:solidFill>
                </a:rPr>
                <a:t>IP</a:t>
              </a:r>
              <a:r>
                <a:rPr lang="en-NZ" baseline="-25000" dirty="0" smtClean="0">
                  <a:solidFill>
                    <a:srgbClr val="FF0000"/>
                  </a:solidFill>
                </a:rPr>
                <a:t>3</a:t>
              </a:r>
              <a:endParaRPr lang="en-NZ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54951" y="35843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tx2">
                    <a:lumMod val="25000"/>
                  </a:schemeClr>
                </a:solidFill>
              </a:rPr>
              <a:t>Y</a:t>
            </a:r>
            <a:endParaRPr lang="en-NZ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0" name="Curved Right Arrow 29"/>
          <p:cNvSpPr/>
          <p:nvPr/>
        </p:nvSpPr>
        <p:spPr>
          <a:xfrm rot="2335742" flipV="1">
            <a:off x="6266223" y="1841818"/>
            <a:ext cx="288032" cy="116218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1" name="Curved Right Arrow 30"/>
          <p:cNvSpPr/>
          <p:nvPr/>
        </p:nvSpPr>
        <p:spPr>
          <a:xfrm rot="13536135" flipV="1">
            <a:off x="6909210" y="2103624"/>
            <a:ext cx="288032" cy="1210590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619672" y="1539525"/>
            <a:ext cx="1399673" cy="1909843"/>
            <a:chOff x="1619672" y="1539525"/>
            <a:chExt cx="1399673" cy="1909843"/>
          </a:xfrm>
        </p:grpSpPr>
        <p:sp>
          <p:nvSpPr>
            <p:cNvPr id="28" name="Curved Right Arrow 27"/>
            <p:cNvSpPr/>
            <p:nvPr/>
          </p:nvSpPr>
          <p:spPr>
            <a:xfrm rot="19026332">
              <a:off x="2267744" y="2541558"/>
              <a:ext cx="288032" cy="907810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sp>
          <p:nvSpPr>
            <p:cNvPr id="29" name="Curved Right Arrow 28"/>
            <p:cNvSpPr/>
            <p:nvPr/>
          </p:nvSpPr>
          <p:spPr>
            <a:xfrm rot="9582284">
              <a:off x="2731313" y="2164309"/>
              <a:ext cx="288032" cy="907810"/>
            </a:xfrm>
            <a:prstGeom prst="curved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619672" y="1628800"/>
              <a:ext cx="216024" cy="52132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889290" y="1539525"/>
              <a:ext cx="216024" cy="52132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>
            <a:off x="6746364" y="1457788"/>
            <a:ext cx="216024" cy="521323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015982" y="1368513"/>
            <a:ext cx="216024" cy="521323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54717" y="18898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Z</a:t>
            </a:r>
            <a:endParaRPr lang="en-NZ" dirty="0"/>
          </a:p>
        </p:txBody>
      </p:sp>
      <p:sp>
        <p:nvSpPr>
          <p:cNvPr id="38" name="TextBox 37"/>
          <p:cNvSpPr txBox="1"/>
          <p:nvPr/>
        </p:nvSpPr>
        <p:spPr>
          <a:xfrm>
            <a:off x="2105314" y="21235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Z</a:t>
            </a:r>
            <a:endParaRPr lang="en-NZ" dirty="0"/>
          </a:p>
        </p:txBody>
      </p:sp>
      <p:sp>
        <p:nvSpPr>
          <p:cNvPr id="39" name="TextBox 38"/>
          <p:cNvSpPr txBox="1"/>
          <p:nvPr/>
        </p:nvSpPr>
        <p:spPr>
          <a:xfrm>
            <a:off x="3347864" y="249104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CICR</a:t>
            </a:r>
            <a:endParaRPr lang="en-NZ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07060" y="4939633"/>
                <a:ext cx="373506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𝑌</m:t>
                      </m:r>
                      <m:r>
                        <a:rPr lang="en-NZ" b="0" i="1" smtClean="0">
                          <a:latin typeface="Cambria Math"/>
                        </a:rPr>
                        <m:t> −</m:t>
                      </m:r>
                      <m:r>
                        <a:rPr lang="en-NZ" b="0" i="1" smtClean="0">
                          <a:latin typeface="Cambria Math"/>
                        </a:rPr>
                        <m:t>𝑘𝑍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0" y="4939633"/>
                <a:ext cx="3735061" cy="6190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542708" y="4941168"/>
                <a:ext cx="407387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</a:rPr>
                        <m:t>𝛽</m:t>
                      </m:r>
                      <m:r>
                        <a:rPr lang="en-NZ" b="0" i="1" smtClean="0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𝑌</m:t>
                      </m:r>
                      <m:r>
                        <a:rPr lang="en-NZ" b="0" i="1" smtClean="0">
                          <a:latin typeface="Cambria Math"/>
                        </a:rPr>
                        <m:t> −</m:t>
                      </m:r>
                      <m:r>
                        <a:rPr lang="en-NZ" b="0" i="1" smtClean="0">
                          <a:latin typeface="Cambria Math"/>
                        </a:rPr>
                        <m:t>𝑘𝑍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708" y="4941168"/>
                <a:ext cx="4073871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95536" y="5690304"/>
                <a:ext cx="223285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 −</m:t>
                      </m:r>
                      <m:r>
                        <a:rPr lang="en-NZ" b="0" i="1" smtClean="0">
                          <a:latin typeface="Cambria Math"/>
                        </a:rPr>
                        <m:t>𝑘𝑍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90304"/>
                <a:ext cx="2232855" cy="619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92623" y="5618296"/>
                <a:ext cx="2571665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 − 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</a:rPr>
                        <m:t>𝛽</m:t>
                      </m:r>
                      <m:r>
                        <a:rPr lang="en-NZ" b="0" i="1" smtClean="0">
                          <a:latin typeface="Cambria Math"/>
                        </a:rPr>
                        <m:t>) −</m:t>
                      </m:r>
                      <m:r>
                        <a:rPr lang="en-NZ" b="0" i="1" smtClean="0">
                          <a:latin typeface="Cambria Math"/>
                        </a:rPr>
                        <m:t>𝑘𝑍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23" y="5618296"/>
                <a:ext cx="2571665" cy="6190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1259632" y="2420887"/>
            <a:ext cx="576064" cy="602214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17254" y="249289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CICR</a:t>
            </a:r>
            <a:endParaRPr lang="en-NZ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364088" y="1539525"/>
            <a:ext cx="1490288" cy="178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9" grpId="0" animBg="1"/>
      <p:bldP spid="22" grpId="0" animBg="1"/>
      <p:bldP spid="23" grpId="0" animBg="1"/>
      <p:bldP spid="24" grpId="0"/>
      <p:bldP spid="25" grpId="0"/>
      <p:bldP spid="27" grpId="0"/>
      <p:bldP spid="30" grpId="0" animBg="1"/>
      <p:bldP spid="31" grpId="0" animBg="1"/>
      <p:bldP spid="37" grpId="0"/>
      <p:bldP spid="38" grpId="0"/>
      <p:bldP spid="39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772816"/>
            <a:ext cx="4536504" cy="2520280"/>
          </a:xfrm>
        </p:spPr>
        <p:txBody>
          <a:bodyPr anchor="t"/>
          <a:lstStyle/>
          <a:p>
            <a:pPr marL="18288" indent="0">
              <a:buNone/>
            </a:pPr>
            <a:r>
              <a:rPr lang="en-NZ" u="sng" dirty="0" smtClean="0"/>
              <a:t>1 Pool Model</a:t>
            </a:r>
            <a:endParaRPr lang="en-NZ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92888" cy="914400"/>
          </a:xfrm>
        </p:spPr>
        <p:txBody>
          <a:bodyPr/>
          <a:lstStyle/>
          <a:p>
            <a:r>
              <a:rPr lang="en-NZ" sz="4400" dirty="0" smtClean="0"/>
              <a:t>1</a:t>
            </a:r>
            <a:r>
              <a:rPr lang="en-NZ" sz="4400" dirty="0"/>
              <a:t>. </a:t>
            </a:r>
            <a:r>
              <a:rPr lang="en-NZ" sz="4400" dirty="0" err="1"/>
              <a:t>Dupont</a:t>
            </a:r>
            <a:r>
              <a:rPr lang="en-NZ" sz="4400" dirty="0"/>
              <a:t> and </a:t>
            </a:r>
            <a:r>
              <a:rPr lang="en-NZ" sz="4400" dirty="0" err="1"/>
              <a:t>Goldbeter</a:t>
            </a:r>
            <a:r>
              <a:rPr lang="en-NZ" sz="4400" dirty="0"/>
              <a:t> </a:t>
            </a:r>
            <a:r>
              <a:rPr lang="en-NZ" sz="4400" dirty="0" smtClean="0"/>
              <a:t>1994</a:t>
            </a:r>
            <a:endParaRPr lang="en-NZ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772816"/>
            <a:ext cx="4464496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NZ" u="sng" dirty="0" smtClean="0"/>
              <a:t>2 Pool Model</a:t>
            </a:r>
            <a:endParaRPr lang="en-NZ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79914" y="3059668"/>
                <a:ext cx="3455754" cy="718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NZ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NZ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14" y="3059668"/>
                <a:ext cx="3455754" cy="7182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51520" y="3059668"/>
                <a:ext cx="2978251" cy="718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NZ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NZ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59668"/>
                <a:ext cx="2978251" cy="7182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87824" y="4437112"/>
                <a:ext cx="276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 smtClean="0"/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NZ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NZ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NZ" dirty="0" smtClean="0"/>
                  <a:t> changed</a:t>
                </a:r>
                <a:endParaRPr lang="en-NZ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7112"/>
                <a:ext cx="276646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62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3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3707904" y="1268760"/>
            <a:ext cx="4536504" cy="2520280"/>
          </a:xfrm>
        </p:spPr>
        <p:txBody>
          <a:bodyPr anchor="t"/>
          <a:lstStyle/>
          <a:p>
            <a:pPr marL="18288" indent="0">
              <a:buNone/>
            </a:pPr>
            <a:r>
              <a:rPr lang="en-NZ" u="sng" dirty="0" smtClean="0"/>
              <a:t>1 Pool Model</a:t>
            </a:r>
            <a:endParaRPr lang="en-NZ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92888" cy="914400"/>
          </a:xfrm>
        </p:spPr>
        <p:txBody>
          <a:bodyPr/>
          <a:lstStyle/>
          <a:p>
            <a:r>
              <a:rPr lang="en-NZ" sz="4400" dirty="0" smtClean="0"/>
              <a:t>1</a:t>
            </a:r>
            <a:r>
              <a:rPr lang="en-NZ" sz="4400" dirty="0"/>
              <a:t>. </a:t>
            </a:r>
            <a:r>
              <a:rPr lang="en-NZ" sz="4400" dirty="0" err="1"/>
              <a:t>Dupont</a:t>
            </a:r>
            <a:r>
              <a:rPr lang="en-NZ" sz="4400" dirty="0"/>
              <a:t> and </a:t>
            </a:r>
            <a:r>
              <a:rPr lang="en-NZ" sz="4400" dirty="0" err="1"/>
              <a:t>Goldbeter</a:t>
            </a:r>
            <a:r>
              <a:rPr lang="en-NZ" sz="4400" dirty="0"/>
              <a:t> </a:t>
            </a:r>
            <a:r>
              <a:rPr lang="en-NZ" sz="4400" dirty="0" smtClean="0"/>
              <a:t>1994</a:t>
            </a:r>
            <a:endParaRPr lang="en-NZ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16200000">
            <a:off x="-792595" y="1268760"/>
            <a:ext cx="4464496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Font typeface="Wingdings" pitchFamily="2" charset="2"/>
              <a:buNone/>
            </a:pPr>
            <a:r>
              <a:rPr lang="en-NZ" u="sng" dirty="0" smtClean="0"/>
              <a:t>2 Pool Model</a:t>
            </a:r>
            <a:endParaRPr lang="en-NZ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t="3285" r="35625" b="54348"/>
          <a:stretch/>
        </p:blipFill>
        <p:spPr bwMode="auto">
          <a:xfrm>
            <a:off x="5264124" y="4077072"/>
            <a:ext cx="3329633" cy="270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t="3285" r="64282" b="54348"/>
          <a:stretch/>
        </p:blipFill>
        <p:spPr bwMode="auto">
          <a:xfrm>
            <a:off x="5264058" y="1268760"/>
            <a:ext cx="3329699" cy="270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5" t="4302" r="35713" b="54283"/>
          <a:stretch/>
        </p:blipFill>
        <p:spPr bwMode="auto">
          <a:xfrm>
            <a:off x="755575" y="4077071"/>
            <a:ext cx="3385977" cy="270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4302" r="63769" b="54283"/>
          <a:stretch/>
        </p:blipFill>
        <p:spPr bwMode="auto">
          <a:xfrm>
            <a:off x="755576" y="1268757"/>
            <a:ext cx="3385977" cy="270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8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92888" cy="914400"/>
          </a:xfrm>
        </p:spPr>
        <p:txBody>
          <a:bodyPr/>
          <a:lstStyle/>
          <a:p>
            <a:r>
              <a:rPr lang="en-NZ" sz="4400" dirty="0" smtClean="0"/>
              <a:t>2. Realistic</a:t>
            </a:r>
            <a:endParaRPr lang="en-NZ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340768"/>
            <a:ext cx="8712968" cy="2520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Constructed by Tim and I </a:t>
            </a:r>
          </a:p>
          <a:p>
            <a:r>
              <a:rPr lang="en-NZ" dirty="0" smtClean="0"/>
              <a:t>Equations for each channel based on </a:t>
            </a:r>
            <a:r>
              <a:rPr lang="en-NZ" dirty="0" err="1" smtClean="0"/>
              <a:t>Koenigsberger</a:t>
            </a:r>
            <a:r>
              <a:rPr lang="en-NZ" dirty="0" smtClean="0"/>
              <a:t> 2005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23" y="2114384"/>
            <a:ext cx="4212468" cy="293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1995" y="223001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chemeClr val="bg1"/>
                </a:solidFill>
              </a:rPr>
              <a:t>J</a:t>
            </a:r>
            <a:r>
              <a:rPr lang="en-NZ" baseline="-25000" dirty="0" err="1" smtClean="0">
                <a:solidFill>
                  <a:schemeClr val="bg1"/>
                </a:solidFill>
              </a:rPr>
              <a:t>ext</a:t>
            </a:r>
            <a:endParaRPr lang="en-NZ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60" y="2230019"/>
            <a:ext cx="56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chemeClr val="bg1"/>
                </a:solidFill>
              </a:rPr>
              <a:t>J</a:t>
            </a:r>
            <a:r>
              <a:rPr lang="en-NZ" baseline="-25000" dirty="0" err="1" smtClean="0">
                <a:solidFill>
                  <a:schemeClr val="bg1"/>
                </a:solidFill>
              </a:rPr>
              <a:t>vocc</a:t>
            </a:r>
            <a:endParaRPr lang="en-NZ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4741" y="341084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chemeClr val="bg1"/>
                </a:solidFill>
              </a:rPr>
              <a:t>J</a:t>
            </a:r>
            <a:r>
              <a:rPr lang="en-NZ" baseline="-25000" dirty="0" err="1" smtClean="0">
                <a:solidFill>
                  <a:schemeClr val="bg1"/>
                </a:solidFill>
              </a:rPr>
              <a:t>leak</a:t>
            </a:r>
            <a:endParaRPr lang="en-NZ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299" y="42435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chemeClr val="bg1"/>
                </a:solidFill>
              </a:rPr>
              <a:t>J</a:t>
            </a:r>
            <a:r>
              <a:rPr lang="en-NZ" baseline="-25000" dirty="0" err="1" smtClean="0">
                <a:solidFill>
                  <a:schemeClr val="bg1"/>
                </a:solidFill>
              </a:rPr>
              <a:t>serca</a:t>
            </a:r>
            <a:endParaRPr lang="en-NZ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3158" y="42680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chemeClr val="bg1"/>
                </a:solidFill>
              </a:rPr>
              <a:t>J</a:t>
            </a:r>
            <a:r>
              <a:rPr lang="en-NZ" baseline="-25000" dirty="0" err="1" smtClean="0">
                <a:solidFill>
                  <a:schemeClr val="bg1"/>
                </a:solidFill>
              </a:rPr>
              <a:t>cicr</a:t>
            </a:r>
            <a:endParaRPr lang="en-NZ" baseline="-25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5459" y="33965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J</a:t>
            </a:r>
            <a:r>
              <a:rPr lang="en-NZ" baseline="-25000" dirty="0" smtClean="0">
                <a:solidFill>
                  <a:schemeClr val="bg1"/>
                </a:solidFill>
              </a:rPr>
              <a:t>ip3r</a:t>
            </a:r>
            <a:endParaRPr lang="en-NZ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950551" y="5013176"/>
                <a:ext cx="531991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𝑉𝑂𝐶𝐶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𝑙𝑒𝑎𝑘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𝑠𝑒𝑟𝑐𝑎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𝐶𝐼𝐶𝑅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(</m:t>
                      </m:r>
                      <m:r>
                        <a:rPr lang="en-NZ" b="0" i="1" smtClean="0">
                          <a:latin typeface="Cambria Math"/>
                        </a:rPr>
                        <m:t>𝛽</m:t>
                      </m:r>
                      <m:r>
                        <a:rPr lang="en-NZ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51" y="5013176"/>
                <a:ext cx="5319918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49782" y="5615821"/>
                <a:ext cx="3728457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𝑙𝑒𝑎𝑘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𝑠𝑒𝑟𝑐𝑎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𝐶𝐼𝐶𝑅</m:t>
                          </m:r>
                        </m:sub>
                      </m:sSub>
                      <m:r>
                        <a:rPr lang="en-NZ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82" y="5615821"/>
                <a:ext cx="3728457" cy="619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24727" y="6194360"/>
                <a:ext cx="2795509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NZ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NZ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NZ" b="0" i="1" smtClean="0">
                          <a:latin typeface="Cambria Math"/>
                        </a:rPr>
                        <m:t>=</m:t>
                      </m:r>
                      <m:r>
                        <a:rPr lang="en-NZ" b="0" i="1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NZ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𝑉𝑂𝐶𝐶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NZ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27" y="6194360"/>
                <a:ext cx="2795509" cy="6190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92888" cy="914400"/>
          </a:xfrm>
        </p:spPr>
        <p:txBody>
          <a:bodyPr/>
          <a:lstStyle/>
          <a:p>
            <a:r>
              <a:rPr lang="en-NZ" sz="4400" dirty="0" smtClean="0"/>
              <a:t>2. Realistic - Problems</a:t>
            </a:r>
            <a:endParaRPr lang="en-NZ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512" y="1916832"/>
            <a:ext cx="8964488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75488" indent="-457200">
              <a:buFont typeface="+mj-lt"/>
              <a:buAutoNum type="arabicPeriod"/>
            </a:pPr>
            <a:r>
              <a:rPr lang="en-NZ" dirty="0" smtClean="0"/>
              <a:t>The change in space was not noticeable because beta did not change the external input </a:t>
            </a:r>
          </a:p>
          <a:p>
            <a:pPr marL="475488" indent="-457200">
              <a:buFont typeface="+mj-lt"/>
              <a:buAutoNum type="arabicPeriod"/>
            </a:pPr>
            <a:r>
              <a:rPr lang="en-NZ" dirty="0"/>
              <a:t>I could not get this to oscillate because beta did not change the external input </a:t>
            </a:r>
            <a:endParaRPr lang="en-NZ" dirty="0" smtClean="0"/>
          </a:p>
          <a:p>
            <a:pPr marL="475488" indent="-457200">
              <a:buFont typeface="+mj-lt"/>
              <a:buAutoNum type="arabicPeriod"/>
            </a:pPr>
            <a:r>
              <a:rPr lang="en-NZ" dirty="0" smtClean="0"/>
              <a:t>The membrane potential is not just based on the calcium concentration it is based on all the ionic concentrations </a:t>
            </a:r>
          </a:p>
          <a:p>
            <a:pPr marL="384048" lvl="1" indent="0">
              <a:buNone/>
            </a:pPr>
            <a:endParaRPr lang="en-NZ" dirty="0" smtClean="0"/>
          </a:p>
          <a:p>
            <a:pPr marL="384048" lvl="1" indent="0">
              <a:buNone/>
            </a:pPr>
            <a:r>
              <a:rPr lang="en-NZ" dirty="0" smtClean="0"/>
              <a:t>  Thus the V we actually calculate is not the true membrane potential</a:t>
            </a:r>
          </a:p>
          <a:p>
            <a:pPr marL="384048" lvl="1" indent="0">
              <a:buNone/>
            </a:pPr>
            <a:endParaRPr lang="en-NZ" dirty="0"/>
          </a:p>
          <a:p>
            <a:pPr marL="384048" lvl="1" indent="0">
              <a:buNone/>
            </a:pPr>
            <a:r>
              <a:rPr lang="en-NZ" dirty="0" smtClean="0"/>
              <a:t>  Thus anything that uses the membrane potential to calculate the flux is </a:t>
            </a:r>
          </a:p>
          <a:p>
            <a:pPr marL="384048" lvl="1" indent="0">
              <a:buNone/>
            </a:pPr>
            <a:r>
              <a:rPr lang="en-NZ" dirty="0"/>
              <a:t> </a:t>
            </a:r>
            <a:r>
              <a:rPr lang="en-NZ" dirty="0" smtClean="0"/>
              <a:t>  incorrect (</a:t>
            </a:r>
            <a:r>
              <a:rPr lang="en-NZ" dirty="0" err="1" smtClean="0"/>
              <a:t>Ie</a:t>
            </a:r>
            <a:r>
              <a:rPr lang="en-NZ" dirty="0" smtClean="0"/>
              <a:t> J</a:t>
            </a:r>
            <a:r>
              <a:rPr lang="en-NZ" baseline="-25000" dirty="0" smtClean="0"/>
              <a:t>VOCC</a:t>
            </a:r>
            <a:r>
              <a:rPr lang="en-NZ" dirty="0" smtClean="0"/>
              <a:t>)</a:t>
            </a:r>
          </a:p>
          <a:p>
            <a:pPr marL="384048" lvl="1" indent="0">
              <a:buNone/>
            </a:pPr>
            <a:endParaRPr lang="en-NZ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4149080"/>
            <a:ext cx="0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4833156"/>
            <a:ext cx="0" cy="180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11523</TotalTime>
  <Words>450</Words>
  <Application>Microsoft Office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Alternative Cell Models</vt:lpstr>
      <vt:lpstr>1. Dupont and Goldbeter 1994</vt:lpstr>
      <vt:lpstr>1. Dupont and Goldbeter 1994</vt:lpstr>
      <vt:lpstr>1. Dupont and Goldbeter 1994</vt:lpstr>
      <vt:lpstr>2. Realistic</vt:lpstr>
      <vt:lpstr>2. Realistic - Problems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Cell Model</dc:title>
  <dc:creator>Michelle Goodman</dc:creator>
  <cp:lastModifiedBy>Michelle Goodman</cp:lastModifiedBy>
  <cp:revision>14</cp:revision>
  <dcterms:created xsi:type="dcterms:W3CDTF">2017-03-06T05:40:05Z</dcterms:created>
  <dcterms:modified xsi:type="dcterms:W3CDTF">2017-03-14T05:43:24Z</dcterms:modified>
</cp:coreProperties>
</file>