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3" r:id="rId6"/>
    <p:sldId id="262" r:id="rId7"/>
    <p:sldId id="267" r:id="rId8"/>
    <p:sldId id="270" r:id="rId9"/>
    <p:sldId id="261" r:id="rId10"/>
    <p:sldId id="264" r:id="rId11"/>
    <p:sldId id="265" r:id="rId12"/>
    <p:sldId id="266" r:id="rId13"/>
    <p:sldId id="268" r:id="rId14"/>
    <p:sldId id="269" r:id="rId15"/>
    <p:sldId id="272" r:id="rId16"/>
    <p:sldId id="273" r:id="rId17"/>
    <p:sldId id="271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9802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6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A5F6-436F-4A97-AF80-DF1E63CDCBB8}" type="datetimeFigureOut">
              <a:rPr lang="en-NZ" smtClean="0"/>
              <a:t>8/02/2017</a:t>
            </a:fld>
            <a:endParaRPr lang="en-N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59F8-FF90-4953-A80C-4BEAC43F052E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A5F6-436F-4A97-AF80-DF1E63CDCBB8}" type="datetimeFigureOut">
              <a:rPr lang="en-NZ" smtClean="0"/>
              <a:t>8/02/2017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59F8-FF90-4953-A80C-4BEAC43F052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A5F6-436F-4A97-AF80-DF1E63CDCBB8}" type="datetimeFigureOut">
              <a:rPr lang="en-NZ" smtClean="0"/>
              <a:t>8/02/2017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59F8-FF90-4953-A80C-4BEAC43F052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A5F6-436F-4A97-AF80-DF1E63CDCBB8}" type="datetimeFigureOut">
              <a:rPr lang="en-NZ" smtClean="0"/>
              <a:t>8/02/2017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59F8-FF90-4953-A80C-4BEAC43F052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A5F6-436F-4A97-AF80-DF1E63CDCBB8}" type="datetimeFigureOut">
              <a:rPr lang="en-NZ" smtClean="0"/>
              <a:t>8/02/2017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59F8-FF90-4953-A80C-4BEAC43F052E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A5F6-436F-4A97-AF80-DF1E63CDCBB8}" type="datetimeFigureOut">
              <a:rPr lang="en-NZ" smtClean="0"/>
              <a:t>8/02/2017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59F8-FF90-4953-A80C-4BEAC43F052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A5F6-436F-4A97-AF80-DF1E63CDCBB8}" type="datetimeFigureOut">
              <a:rPr lang="en-NZ" smtClean="0"/>
              <a:t>8/02/2017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59F8-FF90-4953-A80C-4BEAC43F052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A5F6-436F-4A97-AF80-DF1E63CDCBB8}" type="datetimeFigureOut">
              <a:rPr lang="en-NZ" smtClean="0"/>
              <a:t>8/02/2017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59F8-FF90-4953-A80C-4BEAC43F052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A5F6-436F-4A97-AF80-DF1E63CDCBB8}" type="datetimeFigureOut">
              <a:rPr lang="en-NZ" smtClean="0"/>
              <a:t>8/02/2017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59F8-FF90-4953-A80C-4BEAC43F052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A5F6-436F-4A97-AF80-DF1E63CDCBB8}" type="datetimeFigureOut">
              <a:rPr lang="en-NZ" smtClean="0"/>
              <a:t>8/02/2017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59F8-FF90-4953-A80C-4BEAC43F052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A5F6-436F-4A97-AF80-DF1E63CDCBB8}" type="datetimeFigureOut">
              <a:rPr lang="en-NZ" smtClean="0"/>
              <a:t>8/02/2017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92E59F8-FF90-4953-A80C-4BEAC43F052E}" type="slidenum">
              <a:rPr lang="en-NZ" smtClean="0"/>
              <a:t>‹#›</a:t>
            </a:fld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79A5F6-436F-4A97-AF80-DF1E63CDCBB8}" type="datetimeFigureOut">
              <a:rPr lang="en-NZ" smtClean="0"/>
              <a:t>8/02/2017</a:t>
            </a:fld>
            <a:endParaRPr lang="en-N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2E59F8-FF90-4953-A80C-4BEAC43F052E}" type="slidenum">
              <a:rPr lang="en-NZ" smtClean="0"/>
              <a:t>‹#›</a:t>
            </a:fld>
            <a:endParaRPr lang="en-NZ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52536" y="-99392"/>
            <a:ext cx="9793088" cy="7128792"/>
          </a:xfrm>
          <a:prstGeom prst="rect">
            <a:avLst/>
          </a:prstGeom>
          <a:solidFill>
            <a:srgbClr val="FFFFFF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060848"/>
            <a:ext cx="8496944" cy="3196952"/>
          </a:xfrm>
        </p:spPr>
        <p:txBody>
          <a:bodyPr>
            <a:normAutofit fontScale="90000"/>
          </a:bodyPr>
          <a:lstStyle/>
          <a:p>
            <a:pPr algn="ctr"/>
            <a:r>
              <a:rPr lang="en-NZ" dirty="0" smtClean="0">
                <a:effectLst>
                  <a:outerShdw blurRad="38100" dist="50800" dir="5400000" sx="100500" sy="100500" algn="tl" rotWithShape="0">
                    <a:srgbClr val="000000">
                      <a:alpha val="71000"/>
                    </a:srgbClr>
                  </a:outerShdw>
                </a:effectLst>
              </a:rPr>
              <a:t>Predicting Penetration in Diffusion Case </a:t>
            </a:r>
            <a:r>
              <a:rPr lang="en-NZ" dirty="0" smtClean="0">
                <a:effectLst>
                  <a:outerShdw blurRad="38100" dist="50800" dir="5400000" sx="100500" sy="100500" algn="tl" rotWithShape="0">
                    <a:srgbClr val="000000">
                      <a:alpha val="71000"/>
                    </a:srgbClr>
                  </a:outerShdw>
                </a:effectLst>
              </a:rPr>
              <a:t/>
            </a:r>
            <a:br>
              <a:rPr lang="en-NZ" dirty="0" smtClean="0">
                <a:effectLst>
                  <a:outerShdw blurRad="38100" dist="50800" dir="5400000" sx="100500" sy="100500" algn="tl" rotWithShape="0">
                    <a:srgbClr val="000000">
                      <a:alpha val="71000"/>
                    </a:srgbClr>
                  </a:outerShdw>
                </a:effectLst>
              </a:rPr>
            </a:br>
            <a:r>
              <a:rPr lang="en-NZ" dirty="0" smtClean="0">
                <a:solidFill>
                  <a:srgbClr val="FF7171"/>
                </a:solidFill>
                <a:effectLst>
                  <a:outerShdw blurRad="38100" dist="50800" dir="5400000" sx="100500" sy="100500" algn="tl" rotWithShape="0">
                    <a:srgbClr val="000000">
                      <a:alpha val="71000"/>
                    </a:srgbClr>
                  </a:outerShdw>
                </a:effectLst>
              </a:rPr>
              <a:t>Based </a:t>
            </a:r>
            <a:r>
              <a:rPr lang="en-NZ" dirty="0" smtClean="0">
                <a:solidFill>
                  <a:srgbClr val="FF7171"/>
                </a:solidFill>
                <a:effectLst>
                  <a:outerShdw blurRad="38100" dist="50800" dir="5400000" sx="100500" sy="100500" algn="tl" rotWithShape="0">
                    <a:srgbClr val="000000">
                      <a:alpha val="71000"/>
                    </a:srgbClr>
                  </a:outerShdw>
                </a:effectLst>
              </a:rPr>
              <a:t>On </a:t>
            </a:r>
            <a:r>
              <a:rPr lang="en-NZ" dirty="0" smtClean="0">
                <a:solidFill>
                  <a:srgbClr val="FF0000"/>
                </a:solidFill>
                <a:effectLst>
                  <a:outerShdw blurRad="38100" dist="50800" dir="5400000" sx="100500" sy="100500" algn="tl" rotWithShape="0">
                    <a:srgbClr val="000000">
                      <a:alpha val="71000"/>
                    </a:srgbClr>
                  </a:outerShdw>
                </a:effectLst>
              </a:rPr>
              <a:t/>
            </a:r>
            <a:br>
              <a:rPr lang="en-NZ" dirty="0" smtClean="0">
                <a:solidFill>
                  <a:srgbClr val="FF0000"/>
                </a:solidFill>
                <a:effectLst>
                  <a:outerShdw blurRad="38100" dist="50800" dir="5400000" sx="100500" sy="100500" algn="tl" rotWithShape="0">
                    <a:srgbClr val="000000">
                      <a:alpha val="71000"/>
                    </a:srgbClr>
                  </a:outerShdw>
                </a:effectLst>
              </a:rPr>
            </a:br>
            <a:r>
              <a:rPr lang="en-NZ" dirty="0" smtClean="0">
                <a:effectLst>
                  <a:outerShdw blurRad="38100" dist="50800" dir="5400000" sx="100500" sy="100500" algn="tl" rotWithShape="0">
                    <a:srgbClr val="000000">
                      <a:alpha val="71000"/>
                    </a:srgbClr>
                  </a:outerShdw>
                </a:effectLst>
              </a:rPr>
              <a:t>One </a:t>
            </a:r>
            <a:r>
              <a:rPr lang="en-NZ" dirty="0" smtClean="0">
                <a:effectLst>
                  <a:outerShdw blurRad="38100" dist="50800" dir="5400000" sx="100500" sy="100500" algn="tl" rotWithShape="0">
                    <a:srgbClr val="000000">
                      <a:alpha val="71000"/>
                    </a:srgbClr>
                  </a:outerShdw>
                </a:effectLst>
              </a:rPr>
              <a:t>Oscillation Near the Bifurcation Point in the Zero Diffusion </a:t>
            </a:r>
            <a:r>
              <a:rPr lang="en-NZ" dirty="0">
                <a:effectLst>
                  <a:outerShdw blurRad="38100" dist="50800" dir="5400000" sx="100500" sy="100500" algn="tl" rotWithShape="0">
                    <a:srgbClr val="000000">
                      <a:alpha val="71000"/>
                    </a:srgbClr>
                  </a:outerShdw>
                </a:effectLst>
              </a:rPr>
              <a:t>C</a:t>
            </a:r>
            <a:r>
              <a:rPr lang="en-NZ" dirty="0" smtClean="0">
                <a:effectLst>
                  <a:outerShdw blurRad="38100" dist="50800" dir="5400000" sx="100500" sy="100500" algn="tl" rotWithShape="0">
                    <a:srgbClr val="000000">
                      <a:alpha val="71000"/>
                    </a:srgbClr>
                  </a:outerShdw>
                </a:effectLst>
              </a:rPr>
              <a:t>ase</a:t>
            </a:r>
            <a:endParaRPr lang="en-NZ" dirty="0">
              <a:effectLst>
                <a:outerShdw blurRad="38100" dist="50800" dir="5400000" sx="100500" sy="100500" algn="tl" rotWithShape="0">
                  <a:srgbClr val="000000">
                    <a:alpha val="71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45224"/>
            <a:ext cx="7854696" cy="1136568"/>
          </a:xfrm>
        </p:spPr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By Michelle Goodman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31/Jan/2017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2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Zero Diffusion</a:t>
            </a:r>
            <a:endParaRPr lang="en-NZ" dirty="0"/>
          </a:p>
        </p:txBody>
      </p:sp>
      <p:pic>
        <p:nvPicPr>
          <p:cNvPr id="1026" name="Picture 2" descr="C:\Temp\Diffusion\MOL_PDE\4. Output files\NewFormat\ChangeXi\first_results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916832"/>
            <a:ext cx="9144000" cy="478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14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Diffusion Case</a:t>
            </a:r>
            <a:endParaRPr lang="en-N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2"/>
          <a:stretch/>
        </p:blipFill>
        <p:spPr bwMode="auto">
          <a:xfrm>
            <a:off x="-612576" y="1714500"/>
            <a:ext cx="10224120" cy="51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23528" y="3493913"/>
            <a:ext cx="8534472" cy="3031431"/>
            <a:chOff x="323528" y="3493913"/>
            <a:chExt cx="8534472" cy="3031431"/>
          </a:xfrm>
        </p:grpSpPr>
        <p:sp>
          <p:nvSpPr>
            <p:cNvPr id="4" name="Rectangle 3"/>
            <p:cNvSpPr/>
            <p:nvPr/>
          </p:nvSpPr>
          <p:spPr>
            <a:xfrm>
              <a:off x="6013176" y="3493913"/>
              <a:ext cx="2844824" cy="151216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3528" y="5013176"/>
              <a:ext cx="2844824" cy="151216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8352" y="5013176"/>
              <a:ext cx="2844824" cy="151216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06486" y="5013176"/>
              <a:ext cx="2844824" cy="151216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45650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NZ" dirty="0" smtClean="0"/>
                  <a:t>For each </a:t>
                </a:r>
                <a14:m>
                  <m:oMath xmlns:m="http://schemas.openxmlformats.org/officeDocument/2006/math">
                    <m:r>
                      <a:rPr lang="en-NZ" i="1" dirty="0" smtClean="0">
                        <a:latin typeface="Cambria Math"/>
                      </a:rPr>
                      <m:t>𝜉</m:t>
                    </m:r>
                  </m:oMath>
                </a14:m>
                <a:r>
                  <a:rPr lang="en-NZ" dirty="0" smtClean="0"/>
                  <a:t> look at its first wave</a:t>
                </a:r>
                <a:endParaRPr lang="en-NZ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4593" r="-1259" b="-336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NZ" dirty="0" smtClean="0"/>
                  <a:t>For different phase lags (percentage of period) find:</a:t>
                </a:r>
              </a:p>
              <a:p>
                <a:pPr lvl="1"/>
                <a:r>
                  <a:rPr lang="en-NZ" dirty="0"/>
                  <a:t>To Above =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dirty="0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dirty="0">
                            <a:latin typeface="Cambria Math"/>
                          </a:rPr>
                          <m:t>Above</m:t>
                        </m:r>
                      </m:sub>
                    </m:sSub>
                  </m:oMath>
                </a14:m>
                <a:r>
                  <a:rPr lang="en-NZ" dirty="0"/>
                  <a:t>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NZ" dirty="0">
                        <a:latin typeface="Cambria Math"/>
                      </a:rPr>
                      <m:t>dΦ</m:t>
                    </m:r>
                  </m:oMath>
                </a14:m>
                <a:r>
                  <a:rPr lang="en-NZ" dirty="0"/>
                  <a:t>)</a:t>
                </a:r>
              </a:p>
              <a:p>
                <a:pPr lvl="1"/>
                <a:r>
                  <a:rPr lang="en-NZ" dirty="0"/>
                  <a:t>To Below =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dirty="0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dirty="0">
                            <a:latin typeface="Cambria Math"/>
                          </a:rPr>
                          <m:t>Below</m:t>
                        </m:r>
                      </m:sub>
                    </m:sSub>
                  </m:oMath>
                </a14:m>
                <a:r>
                  <a:rPr lang="en-NZ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NZ" dirty="0">
                        <a:latin typeface="Cambria Math"/>
                      </a:rPr>
                      <m:t>dΦ</m:t>
                    </m:r>
                  </m:oMath>
                </a14:m>
                <a:r>
                  <a:rPr lang="en-NZ" dirty="0"/>
                  <a:t>)</a:t>
                </a:r>
              </a:p>
              <a:p>
                <a:pPr lvl="1"/>
                <a:r>
                  <a:rPr lang="en-NZ" dirty="0"/>
                  <a:t>Net = Change in Change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NZ" dirty="0">
                        <a:latin typeface="Cambria Math"/>
                      </a:rPr>
                      <m:t>Φ</m:t>
                    </m:r>
                  </m:oMath>
                </a14:m>
                <a:r>
                  <a:rPr lang="en-NZ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NZ" i="1" dirty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NZ" dirty="0">
                            <a:latin typeface="Cambria Math"/>
                          </a:rPr>
                          <m:t>d</m:t>
                        </m:r>
                      </m:e>
                      <m:sup>
                        <m:r>
                          <a:rPr lang="en-NZ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NZ" dirty="0">
                        <a:latin typeface="Cambria Math"/>
                      </a:rPr>
                      <m:t>Φ</m:t>
                    </m:r>
                  </m:oMath>
                </a14:m>
                <a:r>
                  <a:rPr lang="en-NZ" dirty="0" smtClean="0"/>
                  <a:t>)</a:t>
                </a:r>
              </a:p>
              <a:p>
                <a:r>
                  <a:rPr lang="en-NZ" dirty="0" smtClean="0"/>
                  <a:t>Next find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NZ" dirty="0">
                        <a:latin typeface="Cambria Math"/>
                      </a:rPr>
                      <m:t>Φ</m:t>
                    </m:r>
                  </m:oMath>
                </a14:m>
                <a:r>
                  <a:rPr lang="en-NZ" dirty="0"/>
                  <a:t> </a:t>
                </a:r>
                <a:r>
                  <a:rPr lang="en-NZ" dirty="0" smtClean="0"/>
                  <a:t>‘concentration’ due to diffusion</a:t>
                </a:r>
              </a:p>
              <a:p>
                <a:endParaRPr lang="en-NZ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64744" y="4365050"/>
                <a:ext cx="2346988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NZ" b="0" i="1" smtClean="0">
                              <a:latin typeface="Cambria Math"/>
                            </a:rPr>
                            <m:t>𝐷𝑖𝑓𝑓𝑢𝑠𝑖𝑜𝑛</m:t>
                          </m:r>
                        </m:sub>
                      </m:sSub>
                      <m:r>
                        <a:rPr lang="en-NZ" b="0" i="1" smtClean="0">
                          <a:latin typeface="Cambria Math"/>
                        </a:rPr>
                        <m:t>= </m:t>
                      </m:r>
                      <m:r>
                        <a:rPr lang="en-NZ" b="0" i="1" smtClean="0">
                          <a:latin typeface="Cambria Math"/>
                        </a:rPr>
                        <m:t>𝐷</m:t>
                      </m:r>
                      <m:f>
                        <m:f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NZ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NZ" b="0" i="1" smtClean="0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NZ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NZ" b="0" i="0" smtClean="0">
                              <a:latin typeface="Cambria Math"/>
                            </a:rPr>
                            <m:t>Φ</m:t>
                          </m:r>
                          <m:r>
                            <a:rPr lang="en-NZ" b="0" i="0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NZ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NZ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NZ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NZ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NZ" b="0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744" y="4365050"/>
                <a:ext cx="2346988" cy="64812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75656" y="5013122"/>
                <a:ext cx="4330032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NZ" b="0" i="0" smtClean="0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NZ" b="0" i="1" smtClean="0">
                              <a:latin typeface="Cambria Math"/>
                            </a:rPr>
                            <m:t>𝑁𝑒𝑤</m:t>
                          </m:r>
                          <m:r>
                            <a:rPr lang="en-NZ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NZ" b="0" i="1" smtClean="0">
                              <a:latin typeface="Cambria Math"/>
                            </a:rPr>
                            <m:t>𝑡𝑖𝑚𝑒</m:t>
                          </m:r>
                        </m:sub>
                      </m:sSub>
                      <m:r>
                        <a:rPr lang="en-NZ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NZ" b="0" i="0" smtClean="0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NZ" b="0" i="1" smtClean="0">
                              <a:latin typeface="Cambria Math"/>
                            </a:rPr>
                            <m:t>𝑂𝑙𝑑</m:t>
                          </m:r>
                          <m:r>
                            <a:rPr lang="en-NZ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NZ" b="0" i="1" smtClean="0">
                              <a:latin typeface="Cambria Math"/>
                            </a:rPr>
                            <m:t>𝑡𝑖𝑚𝑒</m:t>
                          </m:r>
                        </m:sub>
                      </m:sSub>
                      <m:r>
                        <a:rPr lang="en-NZ" b="0" i="1" smtClean="0">
                          <a:latin typeface="Cambria Math"/>
                        </a:rPr>
                        <m:t>+ </m:t>
                      </m:r>
                      <m:r>
                        <a:rPr lang="en-NZ" b="0" i="1" smtClean="0">
                          <a:latin typeface="Cambria Math"/>
                        </a:rPr>
                        <m:t>𝐷</m:t>
                      </m:r>
                      <m:f>
                        <m:f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NZ" b="0" i="1" smtClean="0">
                              <a:latin typeface="Cambria Math"/>
                            </a:rPr>
                            <m:t>𝑁𝑒𝑡</m:t>
                          </m:r>
                          <m:r>
                            <a:rPr lang="en-NZ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NZ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NZ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NZ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NZ" b="0" i="0" smtClean="0">
                              <a:latin typeface="Cambria Math"/>
                            </a:rPr>
                            <m:t>Φ</m:t>
                          </m:r>
                          <m:r>
                            <a:rPr lang="en-NZ" b="0" i="0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NZ" b="0" i="0" smtClean="0">
                              <a:latin typeface="Cambria Math"/>
                            </a:rPr>
                            <m:t>Δ</m:t>
                          </m:r>
                          <m:sSup>
                            <m:sSupPr>
                              <m:ctrlPr>
                                <a:rPr lang="en-NZ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NZ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NZ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NZ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NZ" b="0" i="0" smtClean="0">
                          <a:latin typeface="Cambria Math"/>
                        </a:rPr>
                        <m:t>Δ</m:t>
                      </m:r>
                      <m:r>
                        <a:rPr lang="en-NZ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NZ" b="0" dirty="0" smtClean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013122"/>
                <a:ext cx="4330032" cy="64812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995936" y="5013122"/>
            <a:ext cx="1944216" cy="7201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/>
          <p:cNvSpPr txBox="1"/>
          <p:nvPr/>
        </p:nvSpPr>
        <p:spPr>
          <a:xfrm>
            <a:off x="6084168" y="5152519"/>
            <a:ext cx="272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&gt; </a:t>
            </a:r>
            <a:r>
              <a:rPr lang="en-NZ" dirty="0" err="1" smtClean="0"/>
              <a:t>Tol</a:t>
            </a:r>
            <a:r>
              <a:rPr lang="en-NZ" dirty="0" smtClean="0"/>
              <a:t> of change and error</a:t>
            </a:r>
          </a:p>
          <a:p>
            <a:r>
              <a:rPr lang="en-NZ" dirty="0" smtClean="0"/>
              <a:t>     then it will penetrate</a:t>
            </a: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19964" y="5810781"/>
                <a:ext cx="5028300" cy="9202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NZ" b="0" i="0" smtClean="0">
                          <a:latin typeface="Cambria Math"/>
                        </a:rPr>
                        <m:t>Percentage</m:t>
                      </m:r>
                      <m:r>
                        <a:rPr lang="en-NZ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NZ" b="0" i="0" smtClean="0">
                          <a:latin typeface="Cambria Math"/>
                        </a:rPr>
                        <m:t>Effect</m:t>
                      </m:r>
                      <m:r>
                        <a:rPr lang="en-NZ" b="0" i="0" smtClean="0">
                          <a:latin typeface="Cambria Math"/>
                        </a:rPr>
                        <m:t>=  </m:t>
                      </m:r>
                      <m:f>
                        <m:f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NZ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NZ" b="0" i="1" smtClean="0">
                                  <a:latin typeface="Cambria Math"/>
                                </a:rPr>
                                <m:t>𝐷</m:t>
                              </m:r>
                              <m:f>
                                <m:fPr>
                                  <m:ctrlPr>
                                    <a:rPr lang="en-NZ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NZ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NZ" b="0" i="1" smtClean="0">
                                          <a:latin typeface="Cambria Math"/>
                                        </a:rPr>
                                        <m:t>𝑁𝑒𝑡</m:t>
                                      </m:r>
                                      <m:r>
                                        <a:rPr lang="en-NZ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sSup>
                                        <m:sSupPr>
                                          <m:ctrlPr>
                                            <a:rPr lang="en-NZ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NZ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NZ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sty m:val="p"/>
                                        </m:rPr>
                                        <a:rPr lang="en-NZ" b="0" i="0" smtClean="0">
                                          <a:latin typeface="Cambria Math"/>
                                        </a:rPr>
                                        <m:t>Φ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NZ" b="0" i="0" smtClean="0">
                                      <a:latin typeface="Cambria Math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NZ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NZ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NZ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NZ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NZ" b="0" i="0" smtClean="0">
                                  <a:latin typeface="Cambria Math"/>
                                </a:rPr>
                                <m:t>Δ</m:t>
                              </m:r>
                              <m:r>
                                <a:rPr lang="en-NZ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NZ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b="0" i="0" smtClean="0">
                                  <a:latin typeface="Cambria Math"/>
                                </a:rPr>
                                <m:t>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NZ" b="0" i="0" smtClean="0">
                                  <a:latin typeface="Cambria Math"/>
                                </a:rPr>
                                <m:t>max</m:t>
                              </m:r>
                            </m:sub>
                          </m:sSub>
                        </m:den>
                      </m:f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×100%</m:t>
                      </m:r>
                    </m:oMath>
                  </m:oMathPara>
                </a14:m>
                <a:endParaRPr lang="en-NZ" b="0" dirty="0" smtClean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964" y="5810781"/>
                <a:ext cx="5028300" cy="92025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763688" y="5798849"/>
            <a:ext cx="5400600" cy="9321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18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 animBg="1"/>
      <p:bldP spid="6" grpId="1" animBg="1"/>
      <p:bldP spid="7" grpId="0"/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Look at two examples</a:t>
            </a:r>
            <a:endParaRPr lang="en-N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35471"/>
              </p:ext>
            </p:extLst>
          </p:nvPr>
        </p:nvGraphicFramePr>
        <p:xfrm>
          <a:off x="-28064" y="2276872"/>
          <a:ext cx="917206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032"/>
                <a:gridCol w="4586032"/>
              </a:tblGrid>
              <a:tr h="306907">
                <a:tc>
                  <a:txBody>
                    <a:bodyPr/>
                    <a:lstStyle/>
                    <a:p>
                      <a:r>
                        <a:rPr lang="en-NZ" dirty="0" smtClean="0"/>
                        <a:t>Doesn’t Penetrate</a:t>
                      </a:r>
                      <a:endParaRPr lang="en-NZ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Does Penetrate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572977">
                <a:tc>
                  <a:txBody>
                    <a:bodyPr/>
                    <a:lstStyle/>
                    <a:p>
                      <a:endParaRPr lang="en-NZ" dirty="0" smtClean="0"/>
                    </a:p>
                    <a:p>
                      <a:endParaRPr lang="en-NZ" dirty="0" smtClean="0"/>
                    </a:p>
                    <a:p>
                      <a:endParaRPr lang="en-NZ" dirty="0" smtClean="0"/>
                    </a:p>
                    <a:p>
                      <a:endParaRPr lang="en-NZ" dirty="0" smtClean="0"/>
                    </a:p>
                    <a:p>
                      <a:endParaRPr lang="en-NZ" dirty="0" smtClean="0"/>
                    </a:p>
                    <a:p>
                      <a:endParaRPr lang="en-NZ" dirty="0" smtClean="0"/>
                    </a:p>
                    <a:p>
                      <a:endParaRPr lang="en-NZ" dirty="0" smtClean="0"/>
                    </a:p>
                    <a:p>
                      <a:endParaRPr lang="en-NZ" dirty="0" smtClean="0"/>
                    </a:p>
                    <a:p>
                      <a:endParaRPr lang="en-NZ" dirty="0" smtClean="0"/>
                    </a:p>
                    <a:p>
                      <a:endParaRPr lang="en-NZ" dirty="0" smtClean="0"/>
                    </a:p>
                    <a:p>
                      <a:endParaRPr lang="en-NZ" dirty="0" smtClean="0"/>
                    </a:p>
                    <a:p>
                      <a:endParaRPr lang="en-NZ" dirty="0" smtClean="0"/>
                    </a:p>
                    <a:p>
                      <a:endParaRPr lang="en-NZ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04164"/>
            <a:ext cx="4528055" cy="2959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7"/>
          <a:stretch/>
        </p:blipFill>
        <p:spPr bwMode="auto">
          <a:xfrm>
            <a:off x="41870" y="2996952"/>
            <a:ext cx="4390088" cy="297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89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End Up With a Grid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76872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76872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40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Maximum Percentage Effect</a:t>
            </a:r>
            <a:endParaRPr lang="en-N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76872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76872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11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Conclusion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NZ" dirty="0"/>
                  <a:t>I</a:t>
                </a:r>
                <a:r>
                  <a:rPr lang="en-NZ" dirty="0" smtClean="0"/>
                  <a:t>t </a:t>
                </a:r>
                <a:r>
                  <a:rPr lang="en-NZ" dirty="0" smtClean="0"/>
                  <a:t>can be calculated </a:t>
                </a:r>
                <a:r>
                  <a:rPr lang="en-NZ" dirty="0" smtClean="0"/>
                  <a:t>what </a:t>
                </a:r>
                <a14:m>
                  <m:oMath xmlns:m="http://schemas.openxmlformats.org/officeDocument/2006/math">
                    <m:r>
                      <a:rPr lang="en-NZ" i="1" dirty="0" smtClean="0">
                        <a:latin typeface="Cambria Math"/>
                      </a:rPr>
                      <m:t>𝜉</m:t>
                    </m:r>
                  </m:oMath>
                </a14:m>
                <a:r>
                  <a:rPr lang="en-NZ" dirty="0" smtClean="0"/>
                  <a:t> penetration occurs </a:t>
                </a:r>
                <a:r>
                  <a:rPr lang="en-NZ" dirty="0" smtClean="0"/>
                  <a:t>at (with error)</a:t>
                </a:r>
                <a:endParaRPr lang="en-NZ" dirty="0" smtClean="0"/>
              </a:p>
              <a:p>
                <a:r>
                  <a:rPr lang="en-NZ" dirty="0" smtClean="0"/>
                  <a:t>This Gives rise to why sometimes it does not penetrate</a:t>
                </a:r>
              </a:p>
              <a:p>
                <a:pPr lvl="1"/>
                <a:r>
                  <a:rPr lang="en-NZ" dirty="0" smtClean="0"/>
                  <a:t>(The phase lag is too large)</a:t>
                </a:r>
              </a:p>
              <a:p>
                <a:pPr lvl="1"/>
                <a:r>
                  <a:rPr lang="en-NZ" dirty="0" smtClean="0"/>
                  <a:t>On this point could possibly predict when in time it will </a:t>
                </a:r>
              </a:p>
              <a:p>
                <a:r>
                  <a:rPr lang="en-NZ" dirty="0" smtClean="0"/>
                  <a:t>I have accurately </a:t>
                </a:r>
                <a:r>
                  <a:rPr lang="en-NZ" dirty="0" smtClean="0"/>
                  <a:t>predicted </a:t>
                </a:r>
                <a:r>
                  <a:rPr lang="en-NZ" dirty="0" smtClean="0"/>
                  <a:t>when it will penetrate vs wont</a:t>
                </a:r>
              </a:p>
              <a:p>
                <a:endParaRPr lang="en-NZ" dirty="0" smtClean="0"/>
              </a:p>
              <a:p>
                <a:endParaRPr lang="en-NZ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111" r="-96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43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Next Step: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NZ" dirty="0" smtClean="0"/>
              <a:t>Compute the following models to compare and confirm</a:t>
            </a:r>
          </a:p>
          <a:p>
            <a:pPr marL="708660" lvl="1" indent="-342900"/>
            <a:r>
              <a:rPr lang="en-NZ" dirty="0" err="1" smtClean="0"/>
              <a:t>Goldbeter</a:t>
            </a:r>
            <a:r>
              <a:rPr lang="en-NZ" dirty="0" smtClean="0"/>
              <a:t> </a:t>
            </a:r>
          </a:p>
          <a:p>
            <a:pPr marL="708660" lvl="1" indent="-342900"/>
            <a:r>
              <a:rPr lang="en-NZ" dirty="0" err="1" smtClean="0"/>
              <a:t>Ernmentrout</a:t>
            </a:r>
            <a:endParaRPr lang="en-NZ" dirty="0" smtClean="0"/>
          </a:p>
          <a:p>
            <a:pPr marL="708660" lvl="1" indent="-342900"/>
            <a:r>
              <a:rPr lang="en-NZ" dirty="0" smtClean="0"/>
              <a:t>Other Toy Models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281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(More Detail)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241" y="2204864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075" y="2204864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19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860816"/>
          </a:xfrm>
        </p:spPr>
        <p:txBody>
          <a:bodyPr>
            <a:normAutofit/>
          </a:bodyPr>
          <a:lstStyle/>
          <a:p>
            <a:r>
              <a:rPr lang="en-NZ" dirty="0" smtClean="0"/>
              <a:t>Based on the Homogenisation paper: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15680"/>
          </a:xfrm>
        </p:spPr>
        <p:txBody>
          <a:bodyPr/>
          <a:lstStyle/>
          <a:p>
            <a:pPr marL="0" indent="0">
              <a:buNone/>
            </a:pPr>
            <a:r>
              <a:rPr lang="en-NZ" dirty="0"/>
              <a:t>Three </a:t>
            </a:r>
            <a:r>
              <a:rPr lang="en-NZ" dirty="0" smtClean="0"/>
              <a:t>criteria </a:t>
            </a:r>
            <a:r>
              <a:rPr lang="en-NZ" dirty="0"/>
              <a:t>must </a:t>
            </a:r>
            <a:r>
              <a:rPr lang="en-NZ" dirty="0" smtClean="0"/>
              <a:t>occur for penetration of oscillations past the bifurcation point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Asymmetric wave concentration profile in time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The frequency of oscillations is a function of the </a:t>
            </a:r>
            <a:r>
              <a:rPr lang="en-NZ" dirty="0" err="1" smtClean="0"/>
              <a:t>hopf</a:t>
            </a:r>
            <a:r>
              <a:rPr lang="en-NZ" dirty="0" smtClean="0"/>
              <a:t> bifurcation parameter, </a:t>
            </a:r>
            <a:r>
              <a:rPr lang="el-GR" dirty="0" smtClean="0">
                <a:latin typeface="Calibri"/>
              </a:rPr>
              <a:t>β</a:t>
            </a:r>
            <a:endParaRPr lang="en-NZ" dirty="0" smtClean="0"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NZ" dirty="0" smtClean="0">
                <a:latin typeface="Calibri"/>
              </a:rPr>
              <a:t>There is a spatial variation of </a:t>
            </a:r>
            <a:r>
              <a:rPr lang="el-GR" dirty="0" smtClean="0">
                <a:latin typeface="Calibri"/>
              </a:rPr>
              <a:t>β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3035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788808"/>
          </a:xfrm>
        </p:spPr>
        <p:txBody>
          <a:bodyPr>
            <a:normAutofit/>
          </a:bodyPr>
          <a:lstStyle/>
          <a:p>
            <a:r>
              <a:rPr lang="en-NZ" dirty="0" smtClean="0"/>
              <a:t>Given one oscillation near the bifurcation point</a:t>
            </a:r>
            <a:endParaRPr lang="en-NZ" dirty="0"/>
          </a:p>
        </p:txBody>
      </p:sp>
      <p:grpSp>
        <p:nvGrpSpPr>
          <p:cNvPr id="5" name="Group 4"/>
          <p:cNvGrpSpPr/>
          <p:nvPr/>
        </p:nvGrpSpPr>
        <p:grpSpPr>
          <a:xfrm>
            <a:off x="395536" y="2636912"/>
            <a:ext cx="4459233" cy="3385073"/>
            <a:chOff x="395536" y="3028310"/>
            <a:chExt cx="4459233" cy="3385073"/>
          </a:xfrm>
        </p:grpSpPr>
        <p:pic>
          <p:nvPicPr>
            <p:cNvPr id="1026" name="Picture 2" descr="C:\Temp\Diffusion\MOL_PDE\4. Output files\Archive\Figurers_Tim\HomoPaperDec2016\Asymetric 0 Diffus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3212976"/>
              <a:ext cx="4459233" cy="3200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99592" y="3028310"/>
              <a:ext cx="3230115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Zero Diffusion Case Toy Model</a:t>
              </a:r>
              <a:endParaRPr lang="en-NZ" dirty="0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1043608" y="4293096"/>
            <a:ext cx="28803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40152" y="1938961"/>
            <a:ext cx="1606915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NZ" dirty="0" smtClean="0"/>
              <a:t>(Peak to peak)</a:t>
            </a:r>
            <a:endParaRPr lang="en-NZ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059" y="2938064"/>
            <a:ext cx="3987099" cy="2939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Oval 11"/>
          <p:cNvSpPr/>
          <p:nvPr/>
        </p:nvSpPr>
        <p:spPr>
          <a:xfrm>
            <a:off x="755576" y="4041068"/>
            <a:ext cx="864096" cy="504056"/>
          </a:xfrm>
          <a:prstGeom prst="ellipse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288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8840"/>
            <a:ext cx="8229600" cy="3384376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Question:</a:t>
            </a:r>
            <a:br>
              <a:rPr lang="en-NZ" dirty="0" smtClean="0"/>
            </a:br>
            <a:r>
              <a:rPr lang="en-NZ" dirty="0" smtClean="0"/>
              <a:t>Can you decide,</a:t>
            </a:r>
            <a:r>
              <a:rPr lang="en-NZ" dirty="0"/>
              <a:t> based on this </a:t>
            </a:r>
            <a:r>
              <a:rPr lang="en-NZ" dirty="0" smtClean="0"/>
              <a:t>alone, if and when the model will penetrate the oscillations past the bifurcation point?</a:t>
            </a:r>
            <a:endParaRPr lang="en-NZ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82407"/>
            <a:ext cx="1800200" cy="1327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8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Assumptions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NZ" dirty="0" smtClean="0"/>
                  <a:t>The profile does not change in small changes in the x direction</a:t>
                </a:r>
              </a:p>
              <a:p>
                <a:pPr lvl="1"/>
                <a:r>
                  <a:rPr lang="en-NZ" dirty="0" smtClean="0"/>
                  <a:t>Profile(X</a:t>
                </a:r>
                <a:r>
                  <a:rPr lang="en-NZ" baseline="-25000" dirty="0" smtClean="0"/>
                  <a:t>B</a:t>
                </a:r>
                <a:r>
                  <a:rPr lang="en-NZ" dirty="0" smtClean="0"/>
                  <a:t>+</a:t>
                </a:r>
                <a:r>
                  <a:rPr lang="el-GR" dirty="0" smtClean="0">
                    <a:latin typeface="Calibri"/>
                  </a:rPr>
                  <a:t>ε</a:t>
                </a:r>
                <a:r>
                  <a:rPr lang="en-NZ" dirty="0" smtClean="0">
                    <a:latin typeface="Calibri"/>
                  </a:rPr>
                  <a:t>) </a:t>
                </a:r>
                <a14:m>
                  <m:oMath xmlns:m="http://schemas.openxmlformats.org/officeDocument/2006/math">
                    <m:r>
                      <a:rPr lang="en-NZ" i="1" smtClean="0">
                        <a:latin typeface="Cambria Math"/>
                        <a:ea typeface="Cambria Math"/>
                      </a:rPr>
                      <m:t>≅</m:t>
                    </m:r>
                  </m:oMath>
                </a14:m>
                <a:r>
                  <a:rPr lang="en-NZ" dirty="0"/>
                  <a:t> Profile(X</a:t>
                </a:r>
                <a:r>
                  <a:rPr lang="en-NZ" baseline="-25000" dirty="0"/>
                  <a:t>B</a:t>
                </a:r>
                <a:r>
                  <a:rPr lang="en-NZ" dirty="0"/>
                  <a:t>) </a:t>
                </a:r>
                <a:r>
                  <a:rPr lang="en-NZ" dirty="0" smtClean="0"/>
                  <a:t>	</a:t>
                </a:r>
                <a:r>
                  <a:rPr lang="en-NZ" sz="1600" dirty="0" smtClean="0"/>
                  <a:t>where X</a:t>
                </a:r>
                <a:r>
                  <a:rPr lang="en-NZ" sz="1600" baseline="-25000" dirty="0" smtClean="0"/>
                  <a:t>B </a:t>
                </a:r>
                <a:r>
                  <a:rPr lang="en-NZ" sz="1600" dirty="0" smtClean="0"/>
                  <a:t>= Bifurcation Point</a:t>
                </a:r>
                <a:endParaRPr lang="en-NZ" dirty="0" smtClean="0"/>
              </a:p>
              <a:p>
                <a:r>
                  <a:rPr lang="en-NZ" dirty="0" smtClean="0"/>
                  <a:t>For small </a:t>
                </a:r>
                <a:r>
                  <a:rPr lang="en-NZ" dirty="0" smtClean="0"/>
                  <a:t>change in x/beta the change in the length of the period skew of the profile is negligible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111" r="-148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56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5652120" y="2204864"/>
            <a:ext cx="0" cy="362795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C:\Users\mlg77\Local Documents\5. Current working\Waves\Empt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59" y="2390774"/>
            <a:ext cx="6839746" cy="337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mlg77\Local Documents\5. Current working\Waves\Infro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59" y="2393338"/>
            <a:ext cx="6839746" cy="338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91694" y="1988840"/>
            <a:ext cx="40922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Dark Blue is ‘above’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With a smaller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With a larger beta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Further away from the bifurcation </a:t>
            </a:r>
            <a:r>
              <a:rPr lang="en-NZ" dirty="0" err="1" smtClean="0"/>
              <a:t>pt</a:t>
            </a:r>
            <a:endParaRPr lang="en-NZ" dirty="0" smtClean="0"/>
          </a:p>
          <a:p>
            <a:r>
              <a:rPr lang="en-NZ" dirty="0" smtClean="0"/>
              <a:t>Light Blue is ‘below’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With a larger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With a smaller beta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Closer to the bifurcation </a:t>
            </a:r>
            <a:r>
              <a:rPr lang="en-NZ" dirty="0" err="1" smtClean="0"/>
              <a:t>pt</a:t>
            </a:r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  <p:pic>
        <p:nvPicPr>
          <p:cNvPr id="2055" name="Picture 7" descr="C:\Users\mlg77\Local Documents\5. Current working\Waves\Behin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59" y="2393338"/>
            <a:ext cx="6839746" cy="338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8229600" cy="1143000"/>
          </a:xfrm>
        </p:spPr>
        <p:txBody>
          <a:bodyPr/>
          <a:lstStyle/>
          <a:p>
            <a:r>
              <a:rPr lang="en-NZ" dirty="0" smtClean="0"/>
              <a:t>Visualisation</a:t>
            </a:r>
            <a:endParaRPr lang="en-NZ" dirty="0"/>
          </a:p>
        </p:txBody>
      </p:sp>
      <p:pic>
        <p:nvPicPr>
          <p:cNvPr id="2056" name="Picture 8" descr="C:\Users\mlg77\Local Documents\5. Current working\Waves\DownArr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2368259"/>
            <a:ext cx="223570" cy="15349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mlg77\Local Documents\5. Current working\Waves\NetArr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756" y="3246413"/>
            <a:ext cx="223570" cy="6567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mlg77\Local Documents\5. Current working\Waves\UpArrow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028384" y="2351682"/>
            <a:ext cx="223570" cy="86129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Temp\Diffusion\MOL_PDE\4. Output files\Archive\Figurers_Tim\HomoPaperDec2016\Asymetric 0 Diffusi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304" y="404664"/>
            <a:ext cx="1913493" cy="137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961577" y="3356701"/>
            <a:ext cx="117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To ‘Below’</a:t>
            </a:r>
            <a:endParaRPr lang="en-NZ" dirty="0"/>
          </a:p>
        </p:txBody>
      </p:sp>
      <p:sp>
        <p:nvSpPr>
          <p:cNvPr id="39" name="TextBox 38"/>
          <p:cNvSpPr txBox="1"/>
          <p:nvPr/>
        </p:nvSpPr>
        <p:spPr>
          <a:xfrm>
            <a:off x="6961577" y="2636912"/>
            <a:ext cx="118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To ‘Above’</a:t>
            </a:r>
            <a:endParaRPr lang="en-NZ" dirty="0"/>
          </a:p>
        </p:txBody>
      </p:sp>
      <p:sp>
        <p:nvSpPr>
          <p:cNvPr id="40" name="TextBox 39"/>
          <p:cNvSpPr txBox="1"/>
          <p:nvPr/>
        </p:nvSpPr>
        <p:spPr>
          <a:xfrm>
            <a:off x="7236296" y="4079636"/>
            <a:ext cx="175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Net is to ‘Below’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310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are we finding?</a:t>
            </a: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784296"/>
                <a:ext cx="5626968" cy="2804944"/>
              </a:xfrm>
            </p:spPr>
            <p:txBody>
              <a:bodyPr>
                <a:normAutofit/>
              </a:bodyPr>
              <a:lstStyle/>
              <a:p>
                <a:r>
                  <a:rPr lang="en-NZ" dirty="0" smtClean="0"/>
                  <a:t>To Above =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i="0" dirty="0" smtClean="0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b="0" i="0" dirty="0" smtClean="0">
                            <a:latin typeface="Cambria Math"/>
                          </a:rPr>
                          <m:t>Above</m:t>
                        </m:r>
                      </m:sub>
                    </m:sSub>
                  </m:oMath>
                </a14:m>
                <a:r>
                  <a:rPr lang="en-NZ" dirty="0" smtClean="0"/>
                  <a:t>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NZ" b="0" i="0" dirty="0" smtClean="0">
                        <a:latin typeface="Cambria Math"/>
                      </a:rPr>
                      <m:t>d</m:t>
                    </m:r>
                    <m:r>
                      <m:rPr>
                        <m:sty m:val="p"/>
                      </m:rPr>
                      <a:rPr lang="en-NZ" dirty="0">
                        <a:latin typeface="Cambria Math"/>
                      </a:rPr>
                      <m:t>Φ</m:t>
                    </m:r>
                  </m:oMath>
                </a14:m>
                <a:r>
                  <a:rPr lang="en-NZ" dirty="0" smtClean="0"/>
                  <a:t>)</a:t>
                </a:r>
              </a:p>
              <a:p>
                <a:r>
                  <a:rPr lang="en-NZ" dirty="0"/>
                  <a:t>To </a:t>
                </a:r>
                <a:r>
                  <a:rPr lang="en-NZ" dirty="0" smtClean="0"/>
                  <a:t>Below </a:t>
                </a:r>
                <a:r>
                  <a:rPr lang="en-NZ" dirty="0"/>
                  <a:t>=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dirty="0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b="0" i="0" dirty="0" smtClean="0">
                            <a:latin typeface="Cambria Math"/>
                          </a:rPr>
                          <m:t>Below</m:t>
                        </m:r>
                      </m:sub>
                    </m:sSub>
                  </m:oMath>
                </a14:m>
                <a:r>
                  <a:rPr lang="en-NZ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NZ" b="0" i="0" dirty="0" smtClean="0">
                        <a:latin typeface="Cambria Math"/>
                      </a:rPr>
                      <m:t>d</m:t>
                    </m:r>
                    <m:r>
                      <m:rPr>
                        <m:sty m:val="p"/>
                      </m:rPr>
                      <a:rPr lang="en-NZ" dirty="0">
                        <a:latin typeface="Cambria Math"/>
                      </a:rPr>
                      <m:t>Φ</m:t>
                    </m:r>
                  </m:oMath>
                </a14:m>
                <a:r>
                  <a:rPr lang="en-NZ" dirty="0"/>
                  <a:t>)</a:t>
                </a:r>
              </a:p>
              <a:p>
                <a:r>
                  <a:rPr lang="en-NZ" dirty="0" smtClean="0"/>
                  <a:t>Net </a:t>
                </a:r>
                <a:r>
                  <a:rPr lang="en-NZ" dirty="0"/>
                  <a:t>= </a:t>
                </a:r>
                <a:r>
                  <a:rPr lang="en-NZ" dirty="0" smtClean="0"/>
                  <a:t>Change in Change </a:t>
                </a:r>
                <a:r>
                  <a:rPr lang="en-NZ" dirty="0"/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NZ" dirty="0">
                        <a:latin typeface="Cambria Math"/>
                      </a:rPr>
                      <m:t>Φ</m:t>
                    </m:r>
                  </m:oMath>
                </a14:m>
                <a:r>
                  <a:rPr lang="en-NZ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NZ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NZ" b="0" i="0" dirty="0" smtClean="0">
                            <a:latin typeface="Cambria Math"/>
                          </a:rPr>
                          <m:t>d</m:t>
                        </m:r>
                      </m:e>
                      <m:sup>
                        <m:r>
                          <a:rPr lang="en-NZ" b="0" i="0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NZ" dirty="0">
                        <a:latin typeface="Cambria Math"/>
                      </a:rPr>
                      <m:t>Φ</m:t>
                    </m:r>
                  </m:oMath>
                </a14:m>
                <a:r>
                  <a:rPr lang="en-NZ" dirty="0" smtClean="0"/>
                  <a:t>)</a:t>
                </a:r>
              </a:p>
              <a:p>
                <a:pPr lvl="1"/>
                <a:r>
                  <a:rPr lang="en-NZ" dirty="0" smtClean="0"/>
                  <a:t>When this is positive in the down direction then the model will penetrate</a:t>
                </a:r>
                <a:endParaRPr lang="en-NZ" dirty="0"/>
              </a:p>
              <a:p>
                <a:endParaRPr lang="en-NZ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784296"/>
                <a:ext cx="5626968" cy="2804944"/>
              </a:xfrm>
              <a:blipFill rotWithShape="1">
                <a:blip r:embed="rId2"/>
                <a:stretch>
                  <a:fillRect l="-1300" t="-1739" r="-108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C:\Users\mlg77\Local Documents\5. Current working\Waves\Down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2368259"/>
            <a:ext cx="223570" cy="153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 descr="C:\Users\mlg77\Local Documents\5. Current working\Waves\NetArro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212976"/>
            <a:ext cx="223570" cy="6567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Users\mlg77\Local Documents\5. Current working\Waves\UpArr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028384" y="2351682"/>
            <a:ext cx="223570" cy="86129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61577" y="3356701"/>
            <a:ext cx="117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To ‘Below’</a:t>
            </a:r>
            <a:endParaRPr lang="en-NZ" dirty="0"/>
          </a:p>
        </p:txBody>
      </p:sp>
      <p:sp>
        <p:nvSpPr>
          <p:cNvPr id="8" name="TextBox 7"/>
          <p:cNvSpPr txBox="1"/>
          <p:nvPr/>
        </p:nvSpPr>
        <p:spPr>
          <a:xfrm>
            <a:off x="6961577" y="2636912"/>
            <a:ext cx="118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To ‘Above’</a:t>
            </a:r>
            <a:endParaRPr lang="en-NZ" dirty="0"/>
          </a:p>
        </p:txBody>
      </p:sp>
      <p:sp>
        <p:nvSpPr>
          <p:cNvPr id="9" name="TextBox 8"/>
          <p:cNvSpPr txBox="1"/>
          <p:nvPr/>
        </p:nvSpPr>
        <p:spPr>
          <a:xfrm>
            <a:off x="7236296" y="4079636"/>
            <a:ext cx="175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Net is to ‘Below’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1890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Beats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Finally we need to remember that we are dealing with two different periods therefore the oscillations will become in and out of phase overtime creating beats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 smtClean="0"/>
              <a:t>A 5 second phase lag on oscillation one will mean </a:t>
            </a:r>
          </a:p>
          <a:p>
            <a:pPr marL="0" indent="0">
              <a:buNone/>
            </a:pPr>
            <a:r>
              <a:rPr lang="en-NZ" dirty="0" smtClean="0"/>
              <a:t>A 50 second phase lag on oscillation ten</a:t>
            </a:r>
          </a:p>
          <a:p>
            <a:pPr marL="0" indent="0">
              <a:buNone/>
            </a:pPr>
            <a:r>
              <a:rPr lang="en-NZ" dirty="0" smtClean="0"/>
              <a:t>for a 50 second period that’s one whole period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5699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To Test </a:t>
            </a: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NZ" dirty="0" smtClean="0"/>
                  <a:t>Will use a test model in which meets all the requirement of the homogenisation paper but also has a second parameter </a:t>
                </a:r>
                <a14:m>
                  <m:oMath xmlns:m="http://schemas.openxmlformats.org/officeDocument/2006/math">
                    <m:r>
                      <a:rPr lang="en-NZ" i="1" dirty="0" smtClean="0">
                        <a:latin typeface="Cambria Math"/>
                      </a:rPr>
                      <m:t>𝜉</m:t>
                    </m:r>
                  </m:oMath>
                </a14:m>
                <a:r>
                  <a:rPr lang="en-NZ" dirty="0" smtClean="0"/>
                  <a:t> </a:t>
                </a:r>
              </a:p>
              <a:p>
                <a:r>
                  <a:rPr lang="en-NZ" dirty="0" smtClean="0"/>
                  <a:t>The parameter </a:t>
                </a:r>
                <a14:m>
                  <m:oMath xmlns:m="http://schemas.openxmlformats.org/officeDocument/2006/math">
                    <m:r>
                      <a:rPr lang="en-NZ" i="1" dirty="0">
                        <a:latin typeface="Cambria Math"/>
                      </a:rPr>
                      <m:t>𝜉</m:t>
                    </m:r>
                  </m:oMath>
                </a14:m>
                <a:r>
                  <a:rPr lang="en-NZ" dirty="0" smtClean="0"/>
                  <a:t> will change the asymmetric profile </a:t>
                </a:r>
              </a:p>
              <a:p>
                <a:r>
                  <a:rPr lang="en-NZ" dirty="0" smtClean="0"/>
                  <a:t>Thus depending on the parameter </a:t>
                </a:r>
                <a14:m>
                  <m:oMath xmlns:m="http://schemas.openxmlformats.org/officeDocument/2006/math">
                    <m:r>
                      <a:rPr lang="en-NZ" i="1" dirty="0">
                        <a:latin typeface="Cambria Math"/>
                      </a:rPr>
                      <m:t>𝜉</m:t>
                    </m:r>
                  </m:oMath>
                </a14:m>
                <a:r>
                  <a:rPr lang="en-NZ" dirty="0"/>
                  <a:t> </a:t>
                </a:r>
                <a:r>
                  <a:rPr lang="en-NZ" dirty="0" smtClean="0"/>
                  <a:t>when diffusion is added the model will or will not penetrate.</a:t>
                </a:r>
                <a:endParaRPr lang="en-NZ" dirty="0"/>
              </a:p>
              <a:p>
                <a:endParaRPr lang="en-NZ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111" r="-118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699792" y="4725144"/>
            <a:ext cx="2361159" cy="1339096"/>
            <a:chOff x="2411760" y="4941168"/>
            <a:chExt cx="2361159" cy="13390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411760" y="4941168"/>
                  <a:ext cx="2361159" cy="6481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NZ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NZ" b="0" i="1" smtClean="0">
                                <a:latin typeface="Cambria Math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NZ" b="0" i="0" smtClean="0">
                                <a:latin typeface="Cambria Math"/>
                              </a:rPr>
                              <m:t>Φ</m:t>
                            </m:r>
                          </m:num>
                          <m:den>
                            <m:r>
                              <a:rPr lang="en-NZ" b="0" i="1" smtClean="0">
                                <a:latin typeface="Cambria Math"/>
                              </a:rPr>
                              <m:t>𝜕</m:t>
                            </m:r>
                            <m:r>
                              <a:rPr lang="en-NZ" b="0" i="1" smtClean="0">
                                <a:latin typeface="Cambria Math"/>
                              </a:rPr>
                              <m:t>𝑡</m:t>
                            </m:r>
                          </m:den>
                        </m:f>
                        <m:r>
                          <a:rPr lang="en-NZ" b="0" i="1" smtClean="0">
                            <a:latin typeface="Cambria Math"/>
                          </a:rPr>
                          <m:t>=</m:t>
                        </m:r>
                        <m:r>
                          <a:rPr lang="en-NZ" b="0" i="1" smtClean="0">
                            <a:latin typeface="Cambria Math"/>
                          </a:rPr>
                          <m:t>𝛽</m:t>
                        </m:r>
                        <m:r>
                          <m:rPr>
                            <m:sty m:val="p"/>
                          </m:rPr>
                          <a:rPr lang="en-NZ" b="0" i="0" smtClean="0">
                            <a:latin typeface="Cambria Math"/>
                          </a:rPr>
                          <m:t>Ψ</m:t>
                        </m:r>
                        <m:r>
                          <a:rPr lang="en-NZ" b="0" i="1" smtClean="0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NZ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NZ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NZ" b="0" i="0" smtClean="0">
                                    <a:latin typeface="Cambria Math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NZ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NZ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NZ" b="0" i="1" smtClean="0">
                            <a:latin typeface="Cambria Math"/>
                          </a:rPr>
                          <m:t>+</m:t>
                        </m:r>
                        <m:r>
                          <a:rPr lang="en-NZ" b="0" i="1" smtClean="0">
                            <a:latin typeface="Cambria Math"/>
                          </a:rPr>
                          <m:t>𝜉</m:t>
                        </m:r>
                        <m:r>
                          <m:rPr>
                            <m:sty m:val="p"/>
                          </m:rPr>
                          <a:rPr lang="en-NZ" b="0" i="0" smtClean="0">
                            <a:latin typeface="Cambria Math"/>
                          </a:rPr>
                          <m:t>Φ</m:t>
                        </m:r>
                      </m:oMath>
                    </m:oMathPara>
                  </a14:m>
                  <a:endParaRPr lang="en-NZ" b="0" dirty="0" smtClean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60" y="4941168"/>
                  <a:ext cx="2361159" cy="64812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411760" y="5661248"/>
                  <a:ext cx="2011063" cy="619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NZ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NZ" b="0" i="1" smtClean="0">
                                <a:latin typeface="Cambria Math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NZ" b="0" i="0" smtClean="0">
                                <a:latin typeface="Cambria Math"/>
                              </a:rPr>
                              <m:t>Ψ</m:t>
                            </m:r>
                          </m:num>
                          <m:den>
                            <m:r>
                              <a:rPr lang="en-NZ" b="0" i="1" smtClean="0">
                                <a:latin typeface="Cambria Math"/>
                              </a:rPr>
                              <m:t>𝜕</m:t>
                            </m:r>
                            <m:r>
                              <a:rPr lang="en-NZ" b="0" i="1" smtClean="0">
                                <a:latin typeface="Cambria Math"/>
                              </a:rPr>
                              <m:t>𝑡</m:t>
                            </m:r>
                          </m:den>
                        </m:f>
                        <m:r>
                          <a:rPr lang="en-NZ" b="0" i="1" smtClean="0">
                            <a:latin typeface="Cambria Math"/>
                          </a:rPr>
                          <m:t>=−(</m:t>
                        </m:r>
                        <m:r>
                          <a:rPr lang="en-NZ" b="0" i="1" smtClean="0">
                            <a:latin typeface="Cambria Math"/>
                          </a:rPr>
                          <m:t>𝛽</m:t>
                        </m:r>
                        <m:r>
                          <m:rPr>
                            <m:sty m:val="p"/>
                          </m:rPr>
                          <a:rPr lang="en-NZ" b="0" i="0" smtClean="0">
                            <a:latin typeface="Cambria Math"/>
                          </a:rPr>
                          <m:t>Φ</m:t>
                        </m:r>
                        <m:r>
                          <a:rPr lang="en-NZ" b="0" i="1" smtClean="0">
                            <a:latin typeface="Cambria Math"/>
                          </a:rPr>
                          <m:t> +</m:t>
                        </m:r>
                        <m:r>
                          <a:rPr lang="en-NZ" b="0" i="1" smtClean="0">
                            <a:latin typeface="Cambria Math"/>
                          </a:rPr>
                          <m:t>𝛼</m:t>
                        </m:r>
                        <m:r>
                          <a:rPr lang="en-NZ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NZ" b="0" dirty="0" smtClean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60" y="5661248"/>
                  <a:ext cx="2011063" cy="61901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932040" y="4725144"/>
                <a:ext cx="1099339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i="1" smtClean="0">
                          <a:latin typeface="Cambria Math"/>
                        </a:rPr>
                        <m:t>+</m:t>
                      </m:r>
                      <m:r>
                        <a:rPr lang="en-NZ" b="0" i="1" smtClean="0">
                          <a:latin typeface="Cambria Math"/>
                        </a:rPr>
                        <m:t> </m:t>
                      </m:r>
                      <m:r>
                        <a:rPr lang="en-NZ" b="0" i="1" smtClean="0">
                          <a:latin typeface="Cambria Math"/>
                        </a:rPr>
                        <m:t>𝐷</m:t>
                      </m:r>
                      <m:f>
                        <m:f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NZ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NZ" b="0" i="1" smtClean="0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NZ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NZ" b="0" i="0" smtClean="0">
                              <a:latin typeface="Cambria Math"/>
                            </a:rPr>
                            <m:t>Φ</m:t>
                          </m:r>
                        </m:num>
                        <m:den>
                          <m:r>
                            <a:rPr lang="en-NZ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NZ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NZ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NZ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NZ" b="0" dirty="0" smtClean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725144"/>
                <a:ext cx="1099339" cy="64812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75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1321</TotalTime>
  <Words>618</Words>
  <Application>Microsoft Office PowerPoint</Application>
  <PresentationFormat>On-screen Show (4:3)</PresentationFormat>
  <Paragraphs>90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Predicting Penetration in Diffusion Case  Based On  One Oscillation Near the Bifurcation Point in the Zero Diffusion Case</vt:lpstr>
      <vt:lpstr>Based on the Homogenisation paper:</vt:lpstr>
      <vt:lpstr>Given one oscillation near the bifurcation point</vt:lpstr>
      <vt:lpstr>Question: Can you decide, based on this alone, if and when the model will penetrate the oscillations past the bifurcation point?</vt:lpstr>
      <vt:lpstr>Assumptions</vt:lpstr>
      <vt:lpstr>Visualisation</vt:lpstr>
      <vt:lpstr>What are we finding?</vt:lpstr>
      <vt:lpstr>Beats</vt:lpstr>
      <vt:lpstr>To Test </vt:lpstr>
      <vt:lpstr>Zero Diffusion</vt:lpstr>
      <vt:lpstr>Diffusion Case</vt:lpstr>
      <vt:lpstr>For each ξ look at its first wave</vt:lpstr>
      <vt:lpstr>Look at two examples</vt:lpstr>
      <vt:lpstr>End Up With a Grid</vt:lpstr>
      <vt:lpstr>Maximum Percentage Effect</vt:lpstr>
      <vt:lpstr>Conclusion</vt:lpstr>
      <vt:lpstr>Next Step:</vt:lpstr>
      <vt:lpstr>(More Detail)</vt:lpstr>
    </vt:vector>
  </TitlesOfParts>
  <Company>University of Canterbury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You Predict whether</dc:title>
  <dc:creator>Michelle Goodman</dc:creator>
  <cp:lastModifiedBy>Michelle Goodman</cp:lastModifiedBy>
  <cp:revision>29</cp:revision>
  <dcterms:created xsi:type="dcterms:W3CDTF">2017-01-31T08:45:15Z</dcterms:created>
  <dcterms:modified xsi:type="dcterms:W3CDTF">2017-02-08T13:23:03Z</dcterms:modified>
</cp:coreProperties>
</file>