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70A9-4A0B-4E33-9DA8-7580B308E0D0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E5E02-7D9A-43E1-8710-9DDE7DB5BB98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70A9-4A0B-4E33-9DA8-7580B308E0D0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02-7D9A-43E1-8710-9DDE7DB5BB9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70A9-4A0B-4E33-9DA8-7580B308E0D0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02-7D9A-43E1-8710-9DDE7DB5BB9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CE70A9-4A0B-4E33-9DA8-7580B308E0D0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1E5E02-7D9A-43E1-8710-9DDE7DB5BB98}" type="slidenum">
              <a:rPr lang="en-NZ" smtClean="0"/>
              <a:t>‹#›</a:t>
            </a:fld>
            <a:endParaRPr lang="en-NZ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70A9-4A0B-4E33-9DA8-7580B308E0D0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E5E02-7D9A-43E1-8710-9DDE7DB5BB98}" type="slidenum">
              <a:rPr lang="en-NZ" smtClean="0"/>
              <a:t>‹#›</a:t>
            </a:fld>
            <a:endParaRPr lang="en-NZ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2CE70A9-4A0B-4E33-9DA8-7580B308E0D0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C1E5E02-7D9A-43E1-8710-9DDE7DB5BB98}" type="slidenum">
              <a:rPr lang="en-NZ" smtClean="0"/>
              <a:t>‹#›</a:t>
            </a:fld>
            <a:endParaRPr lang="en-NZ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2CE70A9-4A0B-4E33-9DA8-7580B308E0D0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C1E5E02-7D9A-43E1-8710-9DDE7DB5BB98}" type="slidenum">
              <a:rPr lang="en-NZ" smtClean="0"/>
              <a:t>‹#›</a:t>
            </a:fld>
            <a:endParaRPr lang="en-NZ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70A9-4A0B-4E33-9DA8-7580B308E0D0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E5E02-7D9A-43E1-8710-9DDE7DB5BB98}" type="slidenum">
              <a:rPr lang="en-NZ" smtClean="0"/>
              <a:t>‹#›</a:t>
            </a:fld>
            <a:endParaRPr lang="en-NZ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70A9-4A0B-4E33-9DA8-7580B308E0D0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E5E02-7D9A-43E1-8710-9DDE7DB5BB98}" type="slidenum">
              <a:rPr lang="en-NZ" smtClean="0"/>
              <a:t>‹#›</a:t>
            </a:fld>
            <a:endParaRPr lang="en-NZ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2CE70A9-4A0B-4E33-9DA8-7580B308E0D0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C1E5E02-7D9A-43E1-8710-9DDE7DB5BB98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CE70A9-4A0B-4E33-9DA8-7580B308E0D0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1E5E02-7D9A-43E1-8710-9DDE7DB5BB98}" type="slidenum">
              <a:rPr lang="en-NZ" smtClean="0"/>
              <a:t>‹#›</a:t>
            </a:fld>
            <a:endParaRPr lang="en-NZ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42CE70A9-4A0B-4E33-9DA8-7580B308E0D0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4C1E5E02-7D9A-43E1-8710-9DDE7DB5BB98}" type="slidenum">
              <a:rPr lang="en-NZ" smtClean="0"/>
              <a:t>‹#›</a:t>
            </a:fld>
            <a:endParaRPr lang="en-N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Michelle Goodman</a:t>
            </a:r>
          </a:p>
          <a:p>
            <a:r>
              <a:rPr lang="en-NZ" dirty="0" smtClean="0"/>
              <a:t>5/4/17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Formalise </a:t>
            </a:r>
            <a:r>
              <a:rPr lang="en-NZ" dirty="0" err="1" smtClean="0"/>
              <a:t>Aop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6628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Dupont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42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42042924"/>
              </p:ext>
            </p:extLst>
          </p:nvPr>
        </p:nvGraphicFramePr>
        <p:xfrm>
          <a:off x="2195736" y="1556792"/>
          <a:ext cx="4419564" cy="8233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594"/>
                <a:gridCol w="736594"/>
                <a:gridCol w="736594"/>
                <a:gridCol w="736594"/>
                <a:gridCol w="736594"/>
                <a:gridCol w="736594"/>
              </a:tblGrid>
              <a:tr h="246732">
                <a:tc>
                  <a:txBody>
                    <a:bodyPr/>
                    <a:lstStyle/>
                    <a:p>
                      <a:pPr algn="l" fontAlgn="b"/>
                      <a:r>
                        <a:rPr lang="en-NZ" sz="1050" u="none" strike="noStrike" dirty="0" smtClean="0">
                          <a:effectLst/>
                        </a:rPr>
                        <a:t>Equation Type</a:t>
                      </a:r>
                      <a:endParaRPr lang="en-NZ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050" u="none" strike="noStrike">
                          <a:effectLst/>
                        </a:rPr>
                        <a:t>Diffusion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050" u="none" strike="noStrike">
                          <a:effectLst/>
                        </a:rPr>
                        <a:t>Wave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050" u="none" strike="noStrike">
                          <a:effectLst/>
                        </a:rPr>
                        <a:t>Predicted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050" u="none" strike="noStrike">
                          <a:effectLst/>
                        </a:rPr>
                        <a:t>Actual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050" u="none" strike="noStrike">
                          <a:effectLst/>
                        </a:rPr>
                        <a:t>Percentage Error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0.393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0.393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0.409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0.409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0.361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0.361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0.381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0.382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0.395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0.396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0.348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0.347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0.368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0.372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0.383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0.388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0.339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0.367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0.7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0.376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0.385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0.9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0.467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0.47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0.472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0.476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0.484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0.459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0.462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0.471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0.9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0.467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0.476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0.9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0.448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0.457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0.467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0.463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0.473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0.444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0.7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0.465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1.2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0.472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1.2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0.322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0.322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0.348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0.339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0.9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0.366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0.352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1.4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0.269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0.268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0.301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0.291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0.325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0.308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1.7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0.247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0.244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0.28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0.271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0.9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0.305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0.291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1.4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0.233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0.23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0.267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0.261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0.293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0.284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0.9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6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1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2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  <a:tr h="136315"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4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8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3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>
                          <a:effectLst/>
                        </a:rPr>
                        <a:t>0.455</a:t>
                      </a:r>
                      <a:endParaRPr lang="en-NZ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050" u="none" strike="noStrike" dirty="0">
                          <a:effectLst/>
                        </a:rPr>
                        <a:t>0</a:t>
                      </a:r>
                      <a:endParaRPr lang="en-NZ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42" marR="4742" marT="4742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Dupont</a:t>
            </a:r>
            <a:r>
              <a:rPr lang="en-NZ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64703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3284984"/>
            <a:ext cx="7680960" cy="2902456"/>
          </a:xfrm>
        </p:spPr>
        <p:txBody>
          <a:bodyPr/>
          <a:lstStyle/>
          <a:p>
            <a:r>
              <a:rPr lang="en-NZ" dirty="0" smtClean="0"/>
              <a:t>where </a:t>
            </a:r>
            <a:r>
              <a:rPr lang="en-NZ" dirty="0" err="1" smtClean="0"/>
              <a:t>Z</a:t>
            </a:r>
            <a:r>
              <a:rPr lang="en-NZ" baseline="-25000" dirty="0" err="1" smtClean="0"/>
              <a:t>ss</a:t>
            </a:r>
            <a:r>
              <a:rPr lang="en-NZ" dirty="0" smtClean="0"/>
              <a:t> and </a:t>
            </a:r>
            <a:r>
              <a:rPr lang="en-NZ" dirty="0" err="1" smtClean="0"/>
              <a:t>Y</a:t>
            </a:r>
            <a:r>
              <a:rPr lang="en-NZ" baseline="-25000" dirty="0" err="1" smtClean="0"/>
              <a:t>ss</a:t>
            </a:r>
            <a:r>
              <a:rPr lang="en-NZ" dirty="0" smtClean="0"/>
              <a:t> are the solutions to the system at steady state for some beta. Beta is the bifurcation parameter P is some small perturbation and the system is solved until the solution reached some time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ss</a:t>
            </a:r>
            <a:r>
              <a:rPr lang="en-NZ" dirty="0" smtClean="0"/>
              <a:t> such that is </a:t>
            </a:r>
            <a:r>
              <a:rPr lang="en-NZ" dirty="0" err="1" smtClean="0"/>
              <a:t>is</a:t>
            </a:r>
            <a:r>
              <a:rPr lang="en-NZ" dirty="0" smtClean="0"/>
              <a:t> back to steady state.</a:t>
            </a:r>
            <a:endParaRPr lang="en-NZ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u="sng" dirty="0" err="1" smtClean="0"/>
              <a:t>AoP</a:t>
            </a:r>
            <a:r>
              <a:rPr lang="en-NZ" u="sng" dirty="0" smtClean="0"/>
              <a:t> Again</a:t>
            </a:r>
            <a:endParaRPr lang="en-NZ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2492896"/>
                <a:ext cx="7848872" cy="65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NZ" sz="2400" b="0" dirty="0" smtClean="0">
                          <a:solidFill>
                            <a:srgbClr val="FF0000"/>
                          </a:solidFill>
                        </a:rPr>
                        <m:t>AoP</m:t>
                      </m:r>
                      <m:r>
                        <m:rPr>
                          <m:nor/>
                        </m:rPr>
                        <a:rPr lang="en-NZ" sz="2400" b="0" dirty="0" smtClean="0">
                          <a:solidFill>
                            <a:srgbClr val="FF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NZ" sz="2400" b="0" dirty="0" smtClean="0">
                          <a:solidFill>
                            <a:srgbClr val="FF00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NZ" sz="2400" b="0" dirty="0" smtClean="0">
                          <a:solidFill>
                            <a:srgbClr val="FF0000"/>
                          </a:solidFill>
                        </a:rPr>
                        <m:t>, </m:t>
                      </m:r>
                      <m:r>
                        <a:rPr lang="en-NZ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𝛽</m:t>
                      </m:r>
                      <m:r>
                        <m:rPr>
                          <m:nor/>
                        </m:rPr>
                        <a:rPr lang="en-NZ" sz="2400" b="0" dirty="0" smtClean="0">
                          <a:solidFill>
                            <a:srgbClr val="FF0000"/>
                          </a:solidFill>
                        </a:rPr>
                        <m:t>) = 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NZ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NZ" sz="24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NZ" sz="2400" i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NZ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0&lt;</m:t>
                                  </m:r>
                                  <m:r>
                                    <a:rPr lang="en-NZ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NZ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NZ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Z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NZ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𝑠𝑠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NZ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NZ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NZ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NZ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NZ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𝑠𝑠</m:t>
                                  </m:r>
                                  <m:r>
                                    <a:rPr lang="en-NZ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NZ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NZ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NZ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NZ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NZ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𝑠𝑠</m:t>
                                  </m:r>
                                </m:sub>
                              </m:sSub>
                              <m:r>
                                <a:rPr lang="en-NZ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NZ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NZ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NZ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NZ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NZ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NZ" sz="24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P</m:t>
                      </m:r>
                      <m:r>
                        <a:rPr lang="en-NZ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NZ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NZ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𝑠𝑠</m:t>
                          </m:r>
                        </m:sub>
                      </m:sSub>
                      <m:r>
                        <a:rPr lang="en-NZ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NZ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𝛽</m:t>
                      </m:r>
                      <m:r>
                        <a:rPr lang="en-NZ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NZ" sz="24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492896"/>
                <a:ext cx="7848872" cy="6579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1"/>
          <p:cNvSpPr txBox="1">
            <a:spLocks/>
          </p:cNvSpPr>
          <p:nvPr/>
        </p:nvSpPr>
        <p:spPr>
          <a:xfrm>
            <a:off x="474678" y="1484784"/>
            <a:ext cx="768096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The </a:t>
            </a:r>
            <a:r>
              <a:rPr lang="en-NZ" dirty="0" err="1" smtClean="0"/>
              <a:t>AoP</a:t>
            </a:r>
            <a:r>
              <a:rPr lang="en-NZ" dirty="0" smtClean="0"/>
              <a:t> value can only be found for the system when it reaches a stead state</a:t>
            </a:r>
            <a:endParaRPr lang="en-NZ" baseline="-25000" dirty="0"/>
          </a:p>
        </p:txBody>
      </p:sp>
    </p:spTree>
    <p:extLst>
      <p:ext uri="{BB962C8B-B14F-4D97-AF65-F5344CB8AC3E}">
        <p14:creationId xmlns:p14="http://schemas.microsoft.com/office/powerpoint/2010/main" val="367764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3717032"/>
            <a:ext cx="7680960" cy="2470408"/>
          </a:xfrm>
        </p:spPr>
        <p:txBody>
          <a:bodyPr/>
          <a:lstStyle/>
          <a:p>
            <a:r>
              <a:rPr lang="en-NZ" dirty="0" smtClean="0"/>
              <a:t>Where a1, a2, b1 and b2 and found by curve fitting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Path Of Protrusion 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03648" y="1633510"/>
                <a:ext cx="3605924" cy="488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NZ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NZ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NZ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NZ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</m:sub>
                      </m:sSub>
                      <m:r>
                        <a:rPr lang="en-NZ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NZ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NZ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NZ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r>
                        <a:rPr lang="en-NZ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𝐴𝑜𝑃</m:t>
                      </m:r>
                      <m:r>
                        <a:rPr lang="en-NZ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NZ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NZ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NZ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NZ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NZ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NZ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633510"/>
                <a:ext cx="3605924" cy="488147"/>
              </a:xfrm>
              <a:prstGeom prst="rect">
                <a:avLst/>
              </a:prstGeom>
              <a:blipFill rotWithShape="1">
                <a:blip r:embed="rId2"/>
                <a:stretch>
                  <a:fillRect r="-169" b="-125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3648" y="2175247"/>
                <a:ext cx="49260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NZ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NZ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0" lang="en-NZ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libri" pitchFamily="34" charset="0"/>
                          <a:cs typeface="Times New Roman" pitchFamily="18" charset="0"/>
                        </a:rPr>
                        <m:t>𝑎</m:t>
                      </m:r>
                      <m:r>
                        <a:rPr kumimoji="0" lang="en-NZ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libri" pitchFamily="34" charset="0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NZ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libri" pitchFamily="34" charset="0"/>
                          <a:cs typeface="Times New Roman" pitchFamily="18" charset="0"/>
                        </a:rPr>
                        <m:t>ln</m:t>
                      </m:r>
                      <m:d>
                        <m:dPr>
                          <m:ctrlP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  <m:t>𝑤𝑎𝑣𝑒</m:t>
                          </m:r>
                          <m: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  <m:t>𝑓𝑟𝑜𝑛𝑡</m:t>
                          </m:r>
                          <m: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  <m:t>𝑛𝑢𝑚𝑏𝑒𝑟</m:t>
                          </m:r>
                        </m:e>
                      </m:d>
                      <m:r>
                        <a:rPr kumimoji="0" lang="en-NZ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libri" pitchFamily="34" charset="0"/>
                          <a:cs typeface="Times New Roman" pitchFamily="18" charset="0"/>
                        </a:rPr>
                        <m:t>+</m:t>
                      </m:r>
                      <m:r>
                        <a:rPr kumimoji="0" lang="en-NZ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libri" pitchFamily="34" charset="0"/>
                          <a:cs typeface="Times New Roman" pitchFamily="18" charset="0"/>
                        </a:rPr>
                        <m:t>𝑏</m:t>
                      </m:r>
                    </m:oMath>
                  </m:oMathPara>
                </a14:m>
                <a:endParaRPr lang="en-NZ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175247"/>
                <a:ext cx="492609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5536" y="2636912"/>
                <a:ext cx="7272808" cy="791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NZ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kumimoji="0" lang="en-NZ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NZ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0" lang="en-NZ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Times New Roman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NZ" altLang="en-US" sz="24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Times New Roman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NZ" altLang="en-US" sz="24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Times New Roman" pitchFamily="18" charset="0"/>
                                      <a:cs typeface="Times New Roman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kumimoji="0" lang="en-NZ" altLang="en-US" sz="24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Times New Roman" pitchFamily="18" charset="0"/>
                                      <a:cs typeface="Times New Roman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kumimoji="0" lang="en-NZ" altLang="en-US" sz="2400" b="0" i="1" u="none" strike="noStrike" cap="none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/>
                                          <a:ea typeface="Times New Roman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NZ" altLang="en-US" sz="2400" b="0" i="1" u="none" strike="noStrike" cap="none" normalizeH="0" baseline="0" dirty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NZ" altLang="en-US" sz="2400" b="0" i="1" u="none" strike="noStrike" cap="none" normalizeH="0" baseline="0" dirty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kumimoji="0" lang="en-NZ" altLang="en-US" sz="2400" b="0" i="1" u="none" strike="noStrike" cap="none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/>
                                          <a:ea typeface="Times New Roman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0" lang="en-NZ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Times New Roman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NZ" altLang="en-US" sz="24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NZ" altLang="en-US" sz="24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kumimoji="0" lang="en-NZ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NZ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   </m:t>
                      </m:r>
                      <m:r>
                        <a:rPr kumimoji="0" lang="en-NZ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𝑎𝑛𝑑</m:t>
                      </m:r>
                      <m:r>
                        <a:rPr kumimoji="0" lang="en-NZ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   </m:t>
                      </m:r>
                      <m:r>
                        <a:rPr kumimoji="0" lang="en-NZ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𝑏</m:t>
                      </m:r>
                      <m:r>
                        <a:rPr kumimoji="0" lang="en-NZ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NZ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0" lang="en-NZ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Times New Roman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NZ" altLang="en-US" sz="24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Times New Roman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NZ" altLang="en-US" sz="24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Times New Roman" pitchFamily="18" charset="0"/>
                                      <a:cs typeface="Times New Roman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kumimoji="0" lang="en-NZ" altLang="en-US" sz="24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Times New Roman" pitchFamily="18" charset="0"/>
                                      <a:cs typeface="Times New Roman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kumimoji="0" lang="en-NZ" altLang="en-US" sz="2400" b="0" i="1" u="none" strike="noStrike" cap="none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/>
                                          <a:ea typeface="Times New Roman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NZ" altLang="en-US" sz="2400" b="0" i="1" u="none" strike="noStrike" cap="none" normalizeH="0" baseline="0" dirty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NZ" altLang="en-US" sz="2400" b="0" i="1" u="none" strike="noStrike" cap="none" normalizeH="0" baseline="0" dirty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kumimoji="0" lang="en-NZ" altLang="en-US" sz="2400" b="0" i="1" u="none" strike="noStrike" cap="none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/>
                                          <a:ea typeface="Times New Roman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0" lang="en-NZ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Times New Roman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NZ" altLang="en-US" sz="24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NZ" altLang="en-US" sz="24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kumimoji="0" lang="en-NZ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NZ" altLang="en-US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NZ" altLang="en-US" sz="14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mbria Math" pitchFamily="18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7272808" cy="79162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686197"/>
              </p:ext>
            </p:extLst>
          </p:nvPr>
        </p:nvGraphicFramePr>
        <p:xfrm>
          <a:off x="611560" y="4437112"/>
          <a:ext cx="5904655" cy="122413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80931"/>
                <a:gridCol w="1180931"/>
                <a:gridCol w="1180931"/>
                <a:gridCol w="1180931"/>
                <a:gridCol w="1180931"/>
              </a:tblGrid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Model</a:t>
                      </a:r>
                      <a:endParaRPr lang="en-NZ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  <a:latin typeface="+mn-lt"/>
                        </a:rPr>
                        <a:t>A1</a:t>
                      </a:r>
                      <a:endParaRPr lang="en-NZ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  <a:latin typeface="+mn-lt"/>
                        </a:rPr>
                        <a:t>A2</a:t>
                      </a:r>
                      <a:endParaRPr lang="en-NZ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  <a:latin typeface="+mn-lt"/>
                        </a:rPr>
                        <a:t>B1</a:t>
                      </a:r>
                      <a:endParaRPr lang="en-NZ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  <a:latin typeface="+mn-lt"/>
                        </a:rPr>
                        <a:t>B2</a:t>
                      </a:r>
                      <a:endParaRPr lang="en-NZ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Goldbeter</a:t>
                      </a:r>
                      <a:endParaRPr lang="en-NZ" sz="18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 b="0" dirty="0">
                          <a:effectLst/>
                          <a:latin typeface="+mn-lt"/>
                        </a:rPr>
                        <a:t>-0.0305</a:t>
                      </a:r>
                      <a:endParaRPr lang="en-NZ" sz="18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  <a:latin typeface="+mn-lt"/>
                        </a:rPr>
                        <a:t>0.0068</a:t>
                      </a:r>
                      <a:endParaRPr lang="en-NZ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  <a:latin typeface="+mn-lt"/>
                        </a:rPr>
                        <a:t>0.0858</a:t>
                      </a:r>
                      <a:endParaRPr lang="en-NZ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  <a:latin typeface="+mn-lt"/>
                        </a:rPr>
                        <a:t>0.033</a:t>
                      </a:r>
                      <a:endParaRPr lang="en-NZ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Dupont</a:t>
                      </a:r>
                      <a:endParaRPr lang="en-NZ" sz="18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-0.0398</a:t>
                      </a:r>
                      <a:endParaRPr lang="en-NZ" sz="18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-0.0064</a:t>
                      </a:r>
                      <a:endParaRPr lang="en-NZ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0.0931</a:t>
                      </a:r>
                      <a:endParaRPr lang="en-NZ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0.0576</a:t>
                      </a:r>
                      <a:endParaRPr lang="en-NZ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4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For Linear Beta to x Profile- </a:t>
            </a:r>
            <a:r>
              <a:rPr lang="en-NZ" dirty="0" err="1" smtClean="0"/>
              <a:t>Goldbeter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7" r="37009"/>
          <a:stretch/>
        </p:blipFill>
        <p:spPr bwMode="auto">
          <a:xfrm>
            <a:off x="3137768" y="2404559"/>
            <a:ext cx="3018408" cy="316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2" r="9052"/>
          <a:stretch/>
        </p:blipFill>
        <p:spPr bwMode="auto">
          <a:xfrm>
            <a:off x="6156176" y="2404559"/>
            <a:ext cx="2921000" cy="316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2" r="64641"/>
          <a:stretch/>
        </p:blipFill>
        <p:spPr bwMode="auto">
          <a:xfrm>
            <a:off x="72008" y="2404559"/>
            <a:ext cx="3059832" cy="316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98884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Beta Profile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1988840"/>
            <a:ext cx="26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AoP</a:t>
            </a:r>
            <a:r>
              <a:rPr lang="en-NZ" dirty="0" smtClean="0"/>
              <a:t> Grid to predict Depth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6457579" y="1988840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Actual Depth Plotted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597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Different Wave Profiles</a:t>
            </a:r>
            <a:endParaRPr lang="en-NZ" dirty="0"/>
          </a:p>
        </p:txBody>
      </p:sp>
      <p:pic>
        <p:nvPicPr>
          <p:cNvPr id="4098" name="Picture 2" descr="C:\Users\mlg77\Local Documents\Git\MG_PhD_Thesis\6. Wave Explination Paper\fig\Grid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03035"/>
            <a:ext cx="6984776" cy="522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26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Goldbeter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8567923"/>
                  </p:ext>
                </p:extLst>
              </p:nvPr>
            </p:nvGraphicFramePr>
            <p:xfrm>
              <a:off x="1475655" y="2302827"/>
              <a:ext cx="5400600" cy="28784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0120"/>
                    <a:gridCol w="1080120"/>
                    <a:gridCol w="1080120"/>
                    <a:gridCol w="1080120"/>
                    <a:gridCol w="1080120"/>
                  </a:tblGrid>
                  <a:tr h="628650">
                    <a:tc gridSpan="5"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 dirty="0">
                              <a:effectLst/>
                            </a:rPr>
                            <a:t>Percentage Difference Between Predicted Depth and actual penetration Depth</a:t>
                          </a:r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 dirty="0">
                              <a:effectLst/>
                            </a:rPr>
                            <a:t>Wave Front Number</a:t>
                          </a:r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 dirty="0">
                              <a:effectLst/>
                            </a:rPr>
                            <a:t>Diffusion</a:t>
                          </a:r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NZ" sz="1100" i="1" u="none" strike="noStrike" dirty="0" smtClean="0">
                                    <a:effectLst/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NZ" sz="1100" b="0" i="1" u="none" strike="noStrike" dirty="0" smtClean="0">
                                    <a:effectLst/>
                                    <a:latin typeface="Cambria Math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NZ" sz="1100" i="1" u="none" strike="noStrike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100" i="1" u="none" strike="noStrike" dirty="0" smtClean="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NZ" sz="1100" i="1" u="none" strike="noStrike" dirty="0" smtClean="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NZ" sz="1100" i="1" u="none" strike="noStrike" dirty="0" smtClean="0">
                                            <a:effectLst/>
                                            <a:latin typeface="Cambria Math"/>
                                          </a:rPr>
                                          <m:t>−6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NZ" sz="1100" i="1" u="none" strike="noStrike" dirty="0" smtClean="0">
                                    <a:effectLst/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NZ" sz="1100" b="0" i="1" u="none" strike="noStrike" dirty="0" smtClean="0">
                                    <a:effectLst/>
                                    <a:latin typeface="Cambria Math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NZ" sz="1100" i="1" u="none" strike="noStrike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100" i="1" u="none" strike="noStrike" dirty="0" smtClean="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NZ" sz="1100" i="1" u="none" strike="noStrike" dirty="0" smtClean="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NZ" sz="1100" i="1" u="none" strike="noStrike" dirty="0" smtClean="0">
                                            <a:effectLst/>
                                            <a:latin typeface="Cambria Math"/>
                                          </a:rPr>
                                          <m:t>−6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NZ" sz="1100" i="1" u="none" strike="noStrike" dirty="0" smtClean="0">
                                    <a:effectLst/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NZ" sz="1100" b="0" i="1" u="none" strike="noStrike" dirty="0" smtClean="0">
                                    <a:effectLst/>
                                    <a:latin typeface="Cambria Math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NZ" sz="1100" i="1" u="none" strike="noStrike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100" i="1" u="none" strike="noStrike" dirty="0" smtClean="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NZ" sz="1100" i="1" u="none" strike="noStrike" dirty="0" smtClean="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NZ" sz="1100" i="1" u="none" strike="noStrike" dirty="0" smtClean="0">
                                            <a:effectLst/>
                                            <a:latin typeface="Cambria Math"/>
                                          </a:rPr>
                                          <m:t>−6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NZ" sz="1100" i="1" u="none" strike="noStrike" dirty="0" smtClean="0">
                                    <a:effectLst/>
                                    <a:latin typeface="Cambria Math"/>
                                  </a:rPr>
                                  <m:t>8</m:t>
                                </m:r>
                                <m:r>
                                  <a:rPr lang="en-NZ" sz="1100" b="0" i="1" u="none" strike="noStrike" dirty="0" smtClean="0">
                                    <a:effectLst/>
                                    <a:latin typeface="Cambria Math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NZ" sz="1100" i="1" u="none" strike="noStrike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100" i="1" u="none" strike="noStrike" dirty="0" smtClean="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NZ" sz="1100" i="1" u="none" strike="noStrike" dirty="0" smtClean="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NZ" sz="1100" i="1" u="none" strike="noStrike" dirty="0" smtClean="0">
                                            <a:effectLst/>
                                            <a:latin typeface="Cambria Math"/>
                                          </a:rPr>
                                          <m:t>−6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 dirty="0">
                              <a:effectLst/>
                            </a:rPr>
                            <a:t>1</a:t>
                          </a:r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 dirty="0">
                              <a:effectLst/>
                            </a:rPr>
                            <a:t>2</a:t>
                          </a:r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0.40%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0.80%</a:t>
                          </a:r>
                        </a:p>
                      </a:txBody>
                      <a:tcPr marL="9525" marR="9525" marT="9525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 dirty="0">
                              <a:effectLst/>
                            </a:rPr>
                            <a:t>3</a:t>
                          </a:r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1.00%</a:t>
                          </a:r>
                        </a:p>
                      </a:txBody>
                      <a:tcPr marL="9525" marR="9525" marT="9525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4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1.10%</a:t>
                          </a:r>
                        </a:p>
                      </a:txBody>
                      <a:tcPr marL="9525" marR="9525" marT="9525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5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1.00%</a:t>
                          </a:r>
                        </a:p>
                      </a:txBody>
                      <a:tcPr marL="9525" marR="9525" marT="9525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6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0.90%</a:t>
                          </a:r>
                        </a:p>
                      </a:txBody>
                      <a:tcPr marL="9525" marR="9525" marT="9525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7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1.00%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0.40%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0.70%</a:t>
                          </a:r>
                        </a:p>
                      </a:txBody>
                      <a:tcPr marL="9525" marR="9525" marT="9525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8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1.30%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0.60%</a:t>
                          </a:r>
                        </a:p>
                      </a:txBody>
                      <a:tcPr marL="9525" marR="9525" marT="9525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9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1.40%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0.60%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8567923"/>
                  </p:ext>
                </p:extLst>
              </p:nvPr>
            </p:nvGraphicFramePr>
            <p:xfrm>
              <a:off x="1475655" y="2302827"/>
              <a:ext cx="5400600" cy="28784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0120"/>
                    <a:gridCol w="1080120"/>
                    <a:gridCol w="1080120"/>
                    <a:gridCol w="1080120"/>
                    <a:gridCol w="1080120"/>
                  </a:tblGrid>
                  <a:tr h="628650">
                    <a:tc gridSpan="5"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 dirty="0">
                              <a:effectLst/>
                            </a:rPr>
                            <a:t>Percentage Difference Between Predicted Depth and actual penetration Depth</a:t>
                          </a:r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</a:tr>
                  <a:tr h="344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 dirty="0">
                              <a:effectLst/>
                            </a:rPr>
                            <a:t>Wave Front Number</a:t>
                          </a:r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 dirty="0">
                              <a:effectLst/>
                            </a:rPr>
                            <a:t>Diffusion</a:t>
                          </a:r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100000" t="-519355" r="-300565" b="-9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198876" t="-519355" r="-198876" b="-9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300565" t="-519355" r="-100000" b="-9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400565" t="-519355" b="-951613"/>
                          </a:stretch>
                        </a:blipFill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 dirty="0">
                              <a:effectLst/>
                            </a:rPr>
                            <a:t>1</a:t>
                          </a:r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 dirty="0">
                              <a:effectLst/>
                            </a:rPr>
                            <a:t>2</a:t>
                          </a:r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0.40%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0.80%</a:t>
                          </a:r>
                        </a:p>
                      </a:txBody>
                      <a:tcPr marL="9525" marR="9525" marT="9525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 dirty="0">
                              <a:effectLst/>
                            </a:rPr>
                            <a:t>3</a:t>
                          </a:r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1.00%</a:t>
                          </a:r>
                        </a:p>
                      </a:txBody>
                      <a:tcPr marL="9525" marR="9525" marT="9525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4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1.10%</a:t>
                          </a:r>
                        </a:p>
                      </a:txBody>
                      <a:tcPr marL="9525" marR="9525" marT="9525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5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1.00%</a:t>
                          </a:r>
                        </a:p>
                      </a:txBody>
                      <a:tcPr marL="9525" marR="9525" marT="9525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6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0.90%</a:t>
                          </a:r>
                        </a:p>
                      </a:txBody>
                      <a:tcPr marL="9525" marR="9525" marT="9525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7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1.00%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0.40%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0.70%</a:t>
                          </a:r>
                        </a:p>
                      </a:txBody>
                      <a:tcPr marL="9525" marR="9525" marT="9525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8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1.30%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0.60%</a:t>
                          </a:r>
                        </a:p>
                      </a:txBody>
                      <a:tcPr marL="9525" marR="9525" marT="9525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9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1.40%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0.60%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616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147740208"/>
                  </p:ext>
                </p:extLst>
              </p:nvPr>
            </p:nvGraphicFramePr>
            <p:xfrm>
              <a:off x="1691682" y="2204862"/>
              <a:ext cx="5688630" cy="279163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37726"/>
                    <a:gridCol w="1137726"/>
                    <a:gridCol w="1137726"/>
                    <a:gridCol w="1137726"/>
                    <a:gridCol w="1137726"/>
                  </a:tblGrid>
                  <a:tr h="692797">
                    <a:tc gridSpan="5"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 dirty="0">
                              <a:effectLst/>
                            </a:rPr>
                            <a:t>Percentage Difference Between Predicted Depth and actual penetration Depth For wave front 1</a:t>
                          </a:r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</a:tr>
                  <a:tr h="22714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Diffusion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Equation Type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7147">
                    <a:tc>
                      <a:txBody>
                        <a:bodyPr/>
                        <a:lstStyle/>
                        <a:p>
                          <a:pPr algn="ctr" fontAlgn="b"/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1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2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3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 dirty="0">
                              <a:effectLst/>
                            </a:rPr>
                            <a:t>4</a:t>
                          </a:r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113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NZ" sz="1100" i="1" u="none" strike="noStrike" dirty="0" smtClean="0">
                                    <a:effectLst/>
                                    <a:latin typeface="Cambria Math"/>
                                  </a:rPr>
                                  <m:t>2× </m:t>
                                </m:r>
                                <m:sSup>
                                  <m:sSupPr>
                                    <m:ctrlPr>
                                      <a:rPr lang="en-NZ" sz="1100" i="1" u="none" strike="noStrike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100" i="1" u="none" strike="noStrike" dirty="0" smtClean="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NZ" sz="1100" i="1" u="none" strike="noStrike" dirty="0" smtClean="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NZ" sz="1100" i="1" u="none" strike="noStrike" dirty="0" smtClean="0">
                                            <a:effectLst/>
                                            <a:latin typeface="Cambria Math"/>
                                          </a:rPr>
                                          <m:t>−6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0.80%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0.10%</a:t>
                          </a:r>
                        </a:p>
                      </a:txBody>
                      <a:tcPr marL="9525" marR="9525" marT="9525" marB="0" anchor="ctr"/>
                    </a:tc>
                  </a:tr>
                  <a:tr h="41113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NZ" sz="1100" i="1" u="none" strike="noStrike" dirty="0" smtClean="0">
                                    <a:effectLst/>
                                    <a:latin typeface="Cambria Math"/>
                                  </a:rPr>
                                  <m:t>4× </m:t>
                                </m:r>
                                <m:sSup>
                                  <m:sSupPr>
                                    <m:ctrlPr>
                                      <a:rPr lang="en-NZ" sz="1100" i="1" u="none" strike="noStrike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100" i="1" u="none" strike="noStrike" dirty="0" smtClean="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NZ" sz="1100" i="1" u="none" strike="noStrike" dirty="0" smtClean="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NZ" sz="1100" i="1" u="none" strike="noStrike" dirty="0" smtClean="0">
                                            <a:effectLst/>
                                            <a:latin typeface="Cambria Math"/>
                                          </a:rPr>
                                          <m:t>−6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0.40%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0.10%</a:t>
                          </a:r>
                        </a:p>
                      </a:txBody>
                      <a:tcPr marL="9525" marR="9525" marT="9525" marB="0" anchor="ctr"/>
                    </a:tc>
                  </a:tr>
                  <a:tr h="41113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NZ" sz="1100" i="1" u="none" strike="noStrike" dirty="0" smtClean="0">
                                    <a:effectLst/>
                                    <a:latin typeface="Cambria Math"/>
                                  </a:rPr>
                                  <m:t>6× </m:t>
                                </m:r>
                                <m:sSup>
                                  <m:sSupPr>
                                    <m:ctrlPr>
                                      <a:rPr lang="en-NZ" sz="1100" i="1" u="none" strike="noStrike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100" i="1" u="none" strike="noStrike" dirty="0" smtClean="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NZ" sz="1100" i="1" u="none" strike="noStrike" dirty="0" smtClean="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NZ" sz="1100" i="1" u="none" strike="noStrike" dirty="0" smtClean="0">
                                            <a:effectLst/>
                                            <a:latin typeface="Cambria Math"/>
                                          </a:rPr>
                                          <m:t>−6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0.10%</a:t>
                          </a:r>
                        </a:p>
                      </a:txBody>
                      <a:tcPr marL="9525" marR="9525" marT="9525" marB="0" anchor="ctr"/>
                    </a:tc>
                  </a:tr>
                  <a:tr h="41113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NZ" sz="1100" i="1" u="none" strike="noStrike" dirty="0" smtClean="0">
                                    <a:effectLst/>
                                    <a:latin typeface="Cambria Math"/>
                                  </a:rPr>
                                  <m:t>8× </m:t>
                                </m:r>
                                <m:sSup>
                                  <m:sSupPr>
                                    <m:ctrlPr>
                                      <a:rPr lang="en-NZ" sz="1100" i="1" u="none" strike="noStrike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100" i="1" u="none" strike="noStrike" dirty="0" smtClean="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NZ" sz="1100" i="1" u="none" strike="noStrike" dirty="0" smtClean="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NZ" sz="1100" i="1" u="none" strike="noStrike" dirty="0" smtClean="0">
                                            <a:effectLst/>
                                            <a:latin typeface="Cambria Math"/>
                                          </a:rPr>
                                          <m:t>−6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0.10%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147740208"/>
                  </p:ext>
                </p:extLst>
              </p:nvPr>
            </p:nvGraphicFramePr>
            <p:xfrm>
              <a:off x="1691682" y="2204862"/>
              <a:ext cx="5688630" cy="279163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37726"/>
                    <a:gridCol w="1137726"/>
                    <a:gridCol w="1137726"/>
                    <a:gridCol w="1137726"/>
                    <a:gridCol w="1137726"/>
                  </a:tblGrid>
                  <a:tr h="692797">
                    <a:tc gridSpan="5"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 dirty="0">
                              <a:effectLst/>
                            </a:rPr>
                            <a:t>Percentage Difference Between Predicted Depth and actual penetration Depth For wave front 1</a:t>
                          </a:r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</a:tr>
                  <a:tr h="22714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Diffusion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Equation Type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7147">
                    <a:tc>
                      <a:txBody>
                        <a:bodyPr/>
                        <a:lstStyle/>
                        <a:p>
                          <a:pPr algn="ctr" fontAlgn="b"/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1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2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>
                              <a:effectLst/>
                            </a:rPr>
                            <a:t>3</a:t>
                          </a:r>
                          <a:endParaRPr lang="en-N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u="none" strike="noStrike" dirty="0">
                              <a:effectLst/>
                            </a:rPr>
                            <a:t>4</a:t>
                          </a:r>
                          <a:endParaRPr lang="en-N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1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 rotWithShape="1">
                          <a:blip r:embed="rId2"/>
                          <a:stretch>
                            <a:fillRect l="-535" t="-277941" r="-398930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0.80%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0.10%</a:t>
                          </a:r>
                        </a:p>
                      </a:txBody>
                      <a:tcPr marL="9525" marR="9525" marT="9525" marB="0" anchor="ctr"/>
                    </a:tc>
                  </a:tr>
                  <a:tr h="411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 rotWithShape="1">
                          <a:blip r:embed="rId2"/>
                          <a:stretch>
                            <a:fillRect l="-535" t="-383582" r="-398930" b="-2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0.40%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0.10%</a:t>
                          </a:r>
                        </a:p>
                      </a:txBody>
                      <a:tcPr marL="9525" marR="9525" marT="9525" marB="0" anchor="ctr"/>
                    </a:tc>
                  </a:tr>
                  <a:tr h="411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 rotWithShape="1">
                          <a:blip r:embed="rId2"/>
                          <a:stretch>
                            <a:fillRect l="-535" t="-476471" r="-398930" b="-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0.10%</a:t>
                          </a:r>
                        </a:p>
                      </a:txBody>
                      <a:tcPr marL="9525" marR="9525" marT="9525" marB="0" anchor="ctr"/>
                    </a:tc>
                  </a:tr>
                  <a:tr h="411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 rotWithShape="1">
                          <a:blip r:embed="rId2"/>
                          <a:stretch>
                            <a:fillRect l="-535" t="-585075" r="-398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NZ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0.10%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Goldbeter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4004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Temp\Diffusion\MOL_PDE\4. Output files\Stability\Goldbeter\For tim\Solutio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865" y="872807"/>
            <a:ext cx="9777730" cy="5112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"/>
          <a:stretch/>
        </p:blipFill>
        <p:spPr>
          <a:xfrm>
            <a:off x="-316864" y="3428999"/>
            <a:ext cx="6679564" cy="255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3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-132080" y="1066800"/>
            <a:ext cx="9408160" cy="472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"/>
          <a:stretch/>
        </p:blipFill>
        <p:spPr>
          <a:xfrm>
            <a:off x="-468560" y="3273003"/>
            <a:ext cx="6334819" cy="31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22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755</Words>
  <Application>Microsoft Office PowerPoint</Application>
  <PresentationFormat>On-screen Show (4:3)</PresentationFormat>
  <Paragraphs>409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Mylar</vt:lpstr>
      <vt:lpstr>Formalise Aop</vt:lpstr>
      <vt:lpstr>AoP Again</vt:lpstr>
      <vt:lpstr>Path Of Protrusion </vt:lpstr>
      <vt:lpstr>For Linear Beta to x Profile- Goldbeter</vt:lpstr>
      <vt:lpstr>Different Wave Profiles</vt:lpstr>
      <vt:lpstr>Goldbeter</vt:lpstr>
      <vt:lpstr>Goldbeter</vt:lpstr>
      <vt:lpstr>PowerPoint Presentation</vt:lpstr>
      <vt:lpstr>PowerPoint Presentation</vt:lpstr>
      <vt:lpstr>Dupont</vt:lpstr>
      <vt:lpstr>Dupont Results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Formalise Aop</dc:title>
  <dc:creator>Michelle Goodman</dc:creator>
  <cp:lastModifiedBy>Michelle Goodman</cp:lastModifiedBy>
  <cp:revision>10</cp:revision>
  <cp:lastPrinted>2017-04-05T01:11:33Z</cp:lastPrinted>
  <dcterms:created xsi:type="dcterms:W3CDTF">2017-04-04T23:51:59Z</dcterms:created>
  <dcterms:modified xsi:type="dcterms:W3CDTF">2017-05-07T08:45:26Z</dcterms:modified>
</cp:coreProperties>
</file>