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73" r:id="rId5"/>
    <p:sldId id="276" r:id="rId6"/>
    <p:sldId id="277" r:id="rId7"/>
    <p:sldId id="278" r:id="rId8"/>
    <p:sldId id="279" r:id="rId9"/>
    <p:sldId id="270" r:id="rId10"/>
    <p:sldId id="27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5DE"/>
    <a:srgbClr val="6DFFAF"/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88856"/>
            <a:ext cx="7543800" cy="2220064"/>
          </a:xfrm>
        </p:spPr>
        <p:txBody>
          <a:bodyPr/>
          <a:lstStyle/>
          <a:p>
            <a:pPr algn="ctr"/>
            <a:r>
              <a:rPr lang="en-NZ" sz="6600" dirty="0" smtClean="0"/>
              <a:t>Explanation of </a:t>
            </a:r>
            <a:r>
              <a:rPr lang="en-NZ" sz="6600" dirty="0" smtClean="0"/>
              <a:t>Diffusion Waves</a:t>
            </a:r>
            <a:endParaRPr lang="en-NZ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By Michelle Goodman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37890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Power Point # 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97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868144" y="1700808"/>
            <a:ext cx="1557573" cy="4392488"/>
          </a:xfrm>
          <a:prstGeom prst="rect">
            <a:avLst/>
          </a:prstGeom>
          <a:noFill/>
          <a:ln>
            <a:solidFill>
              <a:srgbClr val="FB0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/>
          <p:cNvSpPr/>
          <p:nvPr/>
        </p:nvSpPr>
        <p:spPr>
          <a:xfrm>
            <a:off x="4427985" y="1700808"/>
            <a:ext cx="1440159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152680" cy="433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59632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2" name="Rectangle 1"/>
          <p:cNvSpPr/>
          <p:nvPr/>
        </p:nvSpPr>
        <p:spPr>
          <a:xfrm>
            <a:off x="2987825" y="1700808"/>
            <a:ext cx="1440160" cy="43924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5657" y="1694736"/>
            <a:ext cx="1512167" cy="22023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611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969789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Is the wave profile tending towards symmetric?</a:t>
            </a:r>
            <a:endParaRPr lang="en-NZ" dirty="0"/>
          </a:p>
        </p:txBody>
      </p:sp>
      <p:grpSp>
        <p:nvGrpSpPr>
          <p:cNvPr id="6" name="Group 5"/>
          <p:cNvGrpSpPr/>
          <p:nvPr/>
        </p:nvGrpSpPr>
        <p:grpSpPr>
          <a:xfrm>
            <a:off x="856865" y="2547570"/>
            <a:ext cx="7027503" cy="3528392"/>
            <a:chOff x="395536" y="1844824"/>
            <a:chExt cx="7859556" cy="394615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44824"/>
              <a:ext cx="7859556" cy="3946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eform 4"/>
            <p:cNvSpPr/>
            <p:nvPr/>
          </p:nvSpPr>
          <p:spPr>
            <a:xfrm>
              <a:off x="1416050" y="2374900"/>
              <a:ext cx="6064250" cy="2984500"/>
            </a:xfrm>
            <a:custGeom>
              <a:avLst/>
              <a:gdLst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2165350 w 6064250"/>
                <a:gd name="connsiteY4" fmla="*/ 2667000 h 2984500"/>
                <a:gd name="connsiteX5" fmla="*/ 0 w 6064250"/>
                <a:gd name="connsiteY5" fmla="*/ 2984500 h 2984500"/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1587500 w 6064250"/>
                <a:gd name="connsiteY4" fmla="*/ 2774950 h 2984500"/>
                <a:gd name="connsiteX5" fmla="*/ 0 w 6064250"/>
                <a:gd name="connsiteY5" fmla="*/ 2984500 h 2984500"/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1587500 w 6064250"/>
                <a:gd name="connsiteY4" fmla="*/ 2774950 h 2984500"/>
                <a:gd name="connsiteX5" fmla="*/ 0 w 6064250"/>
                <a:gd name="connsiteY5" fmla="*/ 2984500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4250" h="2984500">
                  <a:moveTo>
                    <a:pt x="6064250" y="0"/>
                  </a:moveTo>
                  <a:cubicBezTo>
                    <a:pt x="5734050" y="337608"/>
                    <a:pt x="5403850" y="675217"/>
                    <a:pt x="5016500" y="990600"/>
                  </a:cubicBezTo>
                  <a:cubicBezTo>
                    <a:pt x="4629150" y="1305983"/>
                    <a:pt x="4069292" y="1675342"/>
                    <a:pt x="3740150" y="1892300"/>
                  </a:cubicBezTo>
                  <a:cubicBezTo>
                    <a:pt x="3411008" y="2109258"/>
                    <a:pt x="3400425" y="2145242"/>
                    <a:pt x="3041650" y="2292350"/>
                  </a:cubicBezTo>
                  <a:cubicBezTo>
                    <a:pt x="2682875" y="2439458"/>
                    <a:pt x="2113492" y="2665942"/>
                    <a:pt x="1587500" y="2774950"/>
                  </a:cubicBezTo>
                  <a:cubicBezTo>
                    <a:pt x="1061508" y="2883958"/>
                    <a:pt x="829204" y="2883429"/>
                    <a:pt x="0" y="2984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16050" y="3212976"/>
              <a:ext cx="6064250" cy="2146424"/>
            </a:xfrm>
            <a:custGeom>
              <a:avLst/>
              <a:gdLst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2165350 w 6064250"/>
                <a:gd name="connsiteY4" fmla="*/ 2667000 h 2984500"/>
                <a:gd name="connsiteX5" fmla="*/ 0 w 6064250"/>
                <a:gd name="connsiteY5" fmla="*/ 2984500 h 2984500"/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1587500 w 6064250"/>
                <a:gd name="connsiteY4" fmla="*/ 2774950 h 2984500"/>
                <a:gd name="connsiteX5" fmla="*/ 0 w 6064250"/>
                <a:gd name="connsiteY5" fmla="*/ 2984500 h 2984500"/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1587500 w 6064250"/>
                <a:gd name="connsiteY4" fmla="*/ 2774950 h 2984500"/>
                <a:gd name="connsiteX5" fmla="*/ 0 w 6064250"/>
                <a:gd name="connsiteY5" fmla="*/ 2984500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4250" h="2984500">
                  <a:moveTo>
                    <a:pt x="6064250" y="0"/>
                  </a:moveTo>
                  <a:cubicBezTo>
                    <a:pt x="5734050" y="337608"/>
                    <a:pt x="5403850" y="675217"/>
                    <a:pt x="5016500" y="990600"/>
                  </a:cubicBezTo>
                  <a:cubicBezTo>
                    <a:pt x="4629150" y="1305983"/>
                    <a:pt x="4069292" y="1675342"/>
                    <a:pt x="3740150" y="1892300"/>
                  </a:cubicBezTo>
                  <a:cubicBezTo>
                    <a:pt x="3411008" y="2109258"/>
                    <a:pt x="3400425" y="2145242"/>
                    <a:pt x="3041650" y="2292350"/>
                  </a:cubicBezTo>
                  <a:cubicBezTo>
                    <a:pt x="2682875" y="2439458"/>
                    <a:pt x="2113492" y="2665942"/>
                    <a:pt x="1587500" y="2774950"/>
                  </a:cubicBezTo>
                  <a:cubicBezTo>
                    <a:pt x="1061508" y="2883958"/>
                    <a:pt x="829204" y="2883429"/>
                    <a:pt x="0" y="2984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38634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Summary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5567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Questions: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916832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3140968"/>
            <a:ext cx="611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shape of the Global Wave profile determined by?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2483604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Can we extrapolate this relationship into the region below the bifurcation point? Thus </a:t>
            </a:r>
            <a:r>
              <a:rPr lang="en-NZ" dirty="0"/>
              <a:t>p</a:t>
            </a:r>
            <a:r>
              <a:rPr lang="en-NZ" dirty="0" smtClean="0"/>
              <a:t>redicting the diffusion case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43608" y="3530629"/>
                <a:ext cx="537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 smtClean="0"/>
                  <a:t>Can you determine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NZ" dirty="0" smtClean="0"/>
                  <a:t> from the concentration profile?</a:t>
                </a:r>
                <a:endParaRPr lang="en-NZ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530629"/>
                <a:ext cx="53709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1" t="-8197" r="-114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2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807E-6 L 0.00261 -0.225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1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26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03212" y="332656"/>
            <a:ext cx="658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grpSp>
        <p:nvGrpSpPr>
          <p:cNvPr id="3" name="Group 2"/>
          <p:cNvGrpSpPr/>
          <p:nvPr/>
        </p:nvGrpSpPr>
        <p:grpSpPr>
          <a:xfrm>
            <a:off x="397514" y="2204864"/>
            <a:ext cx="8435870" cy="3019336"/>
            <a:chOff x="518746" y="2636912"/>
            <a:chExt cx="8435870" cy="3019336"/>
          </a:xfrm>
        </p:grpSpPr>
        <p:pic>
          <p:nvPicPr>
            <p:cNvPr id="8" name="Picture 7"/>
            <p:cNvPicPr/>
            <p:nvPr/>
          </p:nvPicPr>
          <p:blipFill rotWithShape="1">
            <a:blip r:embed="rId2"/>
            <a:srcRect l="4662" b="47541"/>
            <a:stretch/>
          </p:blipFill>
          <p:spPr>
            <a:xfrm>
              <a:off x="518746" y="2636912"/>
              <a:ext cx="5464284" cy="3019336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 rotWithShape="1">
            <a:blip r:embed="rId2"/>
            <a:srcRect l="7553" t="47541" r="33173"/>
            <a:stretch/>
          </p:blipFill>
          <p:spPr>
            <a:xfrm>
              <a:off x="5557328" y="2636912"/>
              <a:ext cx="3397288" cy="3019336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4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31640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err="1" smtClean="0">
                <a:solidFill>
                  <a:schemeClr val="tx1"/>
                </a:solidFill>
              </a:rPr>
              <a:t>t</a:t>
            </a:r>
            <a:r>
              <a:rPr lang="en-NZ" sz="4400" baseline="-25000" dirty="0" err="1" smtClean="0">
                <a:solidFill>
                  <a:schemeClr val="tx1"/>
                </a:solidFill>
              </a:rPr>
              <a:t>Lag</a:t>
            </a:r>
            <a:r>
              <a:rPr lang="en-NZ" sz="4400" dirty="0" smtClean="0">
                <a:solidFill>
                  <a:schemeClr val="tx1"/>
                </a:solidFill>
              </a:rPr>
              <a:t> vs</a:t>
            </a:r>
            <a:r>
              <a:rPr lang="en-NZ" sz="4400" dirty="0" smtClean="0">
                <a:solidFill>
                  <a:schemeClr val="tx1"/>
                </a:solidFill>
              </a:rPr>
              <a:t> Beta </a:t>
            </a:r>
            <a:endParaRPr lang="en-NZ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31640" y="1988840"/>
                <a:ext cx="6489918" cy="183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 smtClean="0"/>
                  <a:t>Because the diffusion is proportional to the change in concentration </a:t>
                </a:r>
              </a:p>
              <a:p>
                <a:endParaRPr lang="en-NZ" dirty="0" smtClean="0"/>
              </a:p>
              <a:p>
                <a:pPr marL="285750" indent="-285750">
                  <a:buFontTx/>
                  <a:buChar char="-"/>
                </a:pPr>
                <a:r>
                  <a:rPr lang="en-NZ" dirty="0" smtClean="0"/>
                  <a:t>Find the </a:t>
                </a:r>
                <a:r>
                  <a:rPr lang="en-NZ" dirty="0" err="1" smtClean="0"/>
                  <a:t>t</a:t>
                </a:r>
                <a:r>
                  <a:rPr lang="en-NZ" baseline="-25000" dirty="0" err="1" smtClean="0"/>
                  <a:t>Lag</a:t>
                </a:r>
                <a:r>
                  <a:rPr lang="en-NZ" dirty="0" smtClean="0"/>
                  <a:t> such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NZ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NZ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NZ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𝐿𝑎𝑔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sub>
                    </m:sSub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= </m:t>
                        </m:r>
                        <m:r>
                          <a:rPr lang="en-NZ" i="1">
                            <a:latin typeface="Cambria Math"/>
                          </a:rPr>
                          <m:t>𝑍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NZ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NZ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NZ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i="1">
                                        <a:latin typeface="Cambria Math"/>
                                      </a:rPr>
                                      <m:t>𝐿𝑎𝑔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NZ" dirty="0" smtClean="0"/>
                  <a:t> </a:t>
                </a:r>
              </a:p>
              <a:p>
                <a:r>
                  <a:rPr lang="en-NZ" dirty="0"/>
                  <a:t> </a:t>
                </a:r>
                <a:r>
                  <a:rPr lang="en-NZ" dirty="0" smtClean="0"/>
                  <a:t>    Where t</a:t>
                </a:r>
                <a:r>
                  <a:rPr lang="en-NZ" baseline="-25000" dirty="0" smtClean="0"/>
                  <a:t>0</a:t>
                </a:r>
                <a:r>
                  <a:rPr lang="en-NZ" dirty="0" smtClean="0"/>
                  <a:t> is the location of the maximum concentration</a:t>
                </a:r>
              </a:p>
              <a:p>
                <a:endParaRPr lang="en-NZ" dirty="0"/>
              </a:p>
              <a:p>
                <a:endParaRPr lang="en-NZ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88840"/>
                <a:ext cx="6489918" cy="1831720"/>
              </a:xfrm>
              <a:prstGeom prst="rect">
                <a:avLst/>
              </a:prstGeom>
              <a:blipFill rotWithShape="1">
                <a:blip r:embed="rId2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56522"/>
            <a:ext cx="5304575" cy="432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41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Summary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5567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Questions: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916832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3140968"/>
            <a:ext cx="611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shape of the Global Wave profile determined by?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2483604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Can we extrapolate this relationship into the region below the bifurcation point? Thus </a:t>
            </a:r>
            <a:r>
              <a:rPr lang="en-NZ" dirty="0"/>
              <a:t>p</a:t>
            </a:r>
            <a:r>
              <a:rPr lang="en-NZ" dirty="0" smtClean="0"/>
              <a:t>redicting the diffusion case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43608" y="3530629"/>
                <a:ext cx="5268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 smtClean="0"/>
                  <a:t>Can you determine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NZ" dirty="0" smtClean="0"/>
                  <a:t> from the concentration profile</a:t>
                </a:r>
                <a:endParaRPr lang="en-NZ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530629"/>
                <a:ext cx="526836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94" t="-8197" r="-231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38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75133E-6 L 0.00261 -0.3081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54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26" grpId="0"/>
      <p:bldP spid="27" grpId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33265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Can we extrapolate this relationship into the region below the bifurcation point? Thus predicting the diffusion case</a:t>
            </a:r>
          </a:p>
          <a:p>
            <a:endParaRPr lang="en-NZ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err="1" smtClean="0">
                <a:solidFill>
                  <a:schemeClr val="tx1"/>
                </a:solidFill>
              </a:rPr>
              <a:t>t</a:t>
            </a:r>
            <a:r>
              <a:rPr lang="en-NZ" sz="4400" baseline="-25000" dirty="0" err="1" smtClean="0">
                <a:solidFill>
                  <a:schemeClr val="tx1"/>
                </a:solidFill>
              </a:rPr>
              <a:t>Lag</a:t>
            </a:r>
            <a:r>
              <a:rPr lang="en-NZ" sz="4400" dirty="0" smtClean="0">
                <a:solidFill>
                  <a:schemeClr val="tx1"/>
                </a:solidFill>
              </a:rPr>
              <a:t> vs</a:t>
            </a:r>
            <a:r>
              <a:rPr lang="en-NZ" sz="4400" dirty="0" smtClean="0">
                <a:solidFill>
                  <a:schemeClr val="tx1"/>
                </a:solidFill>
              </a:rPr>
              <a:t> Beta 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38" y="1844824"/>
            <a:ext cx="5879182" cy="412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3138" y="2276872"/>
            <a:ext cx="706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How much does the diffusion alter the height of the single wave profile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1572932" y="2771636"/>
            <a:ext cx="638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Does the single wave profile change with not only Beta but with Global  wave number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7308304" y="908720"/>
            <a:ext cx="8499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sz="2000" b="1" dirty="0" smtClean="0"/>
              <a:t>NO </a:t>
            </a:r>
            <a:r>
              <a:rPr lang="en-NZ" sz="2000" b="1" dirty="0" smtClean="0">
                <a:sym typeface="Wingdings" panose="05000000000000000000" pitchFamily="2" charset="2"/>
              </a:rPr>
              <a:t></a:t>
            </a:r>
            <a:endParaRPr lang="en-NZ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103431" y="3316342"/>
            <a:ext cx="1118117" cy="832738"/>
            <a:chOff x="5103431" y="3316342"/>
            <a:chExt cx="1118117" cy="832738"/>
          </a:xfrm>
        </p:grpSpPr>
        <p:sp>
          <p:nvSpPr>
            <p:cNvPr id="4" name="Rectangle 3"/>
            <p:cNvSpPr/>
            <p:nvPr/>
          </p:nvSpPr>
          <p:spPr>
            <a:xfrm>
              <a:off x="5103431" y="3789040"/>
              <a:ext cx="980737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32788" y="3316342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Why not?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47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7" dur="indefinite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30" y="836712"/>
            <a:ext cx="62579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9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63563"/>
            <a:ext cx="762952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843808" y="1268760"/>
            <a:ext cx="1440160" cy="1080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51920" y="1412776"/>
            <a:ext cx="247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Wave number increasing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270892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Zero Diffusion line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86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2" t="10387" r="11068" b="11855"/>
          <a:stretch/>
        </p:blipFill>
        <p:spPr bwMode="auto">
          <a:xfrm>
            <a:off x="1763688" y="1556792"/>
            <a:ext cx="5096593" cy="39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971600" y="4643844"/>
            <a:ext cx="3600400" cy="801380"/>
            <a:chOff x="971600" y="4643844"/>
            <a:chExt cx="3600400" cy="801380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971600" y="5085184"/>
              <a:ext cx="3600400" cy="360040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43608" y="4643844"/>
              <a:ext cx="3040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7030A0"/>
                  </a:solidFill>
                </a:rPr>
                <a:t>Average Rate of Slow Increase</a:t>
              </a:r>
              <a:endParaRPr lang="en-NZ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0519" y="1916832"/>
            <a:ext cx="2343529" cy="3803199"/>
            <a:chOff x="2660519" y="1916832"/>
            <a:chExt cx="2343529" cy="3803199"/>
          </a:xfrm>
        </p:grpSpPr>
        <p:grpSp>
          <p:nvGrpSpPr>
            <p:cNvPr id="17" name="Group 16"/>
            <p:cNvGrpSpPr/>
            <p:nvPr/>
          </p:nvGrpSpPr>
          <p:grpSpPr>
            <a:xfrm>
              <a:off x="2660519" y="1916832"/>
              <a:ext cx="2343529" cy="3312368"/>
              <a:chOff x="2660519" y="1916832"/>
              <a:chExt cx="2343529" cy="331236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4788024" y="1916832"/>
                <a:ext cx="216024" cy="331236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660519" y="2924944"/>
                <a:ext cx="2127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 smtClean="0">
                    <a:solidFill>
                      <a:srgbClr val="00B050"/>
                    </a:solidFill>
                  </a:rPr>
                  <a:t>Rate of Fast Increase</a:t>
                </a:r>
                <a:endParaRPr lang="en-NZ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640564" y="5350699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B050"/>
                  </a:solidFill>
                </a:rPr>
                <a:t>% Location</a:t>
              </a:r>
              <a:endParaRPr lang="en-NZ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20700" y="1700808"/>
            <a:ext cx="2215080" cy="4473788"/>
            <a:chOff x="4420700" y="1700808"/>
            <a:chExt cx="2215080" cy="4473788"/>
          </a:xfrm>
        </p:grpSpPr>
        <p:sp>
          <p:nvSpPr>
            <p:cNvPr id="24" name="Multiply 23"/>
            <p:cNvSpPr/>
            <p:nvPr/>
          </p:nvSpPr>
          <p:spPr>
            <a:xfrm>
              <a:off x="4932040" y="1700808"/>
              <a:ext cx="324036" cy="36004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9312" y="174328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FF0000"/>
                  </a:solidFill>
                </a:rPr>
                <a:t>Maximum</a:t>
              </a:r>
              <a:endParaRPr lang="en-NZ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20700" y="5805264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FF0000"/>
                  </a:solidFill>
                </a:rPr>
                <a:t>% Location</a:t>
              </a:r>
              <a:endParaRPr lang="en-N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48064" y="2060848"/>
            <a:ext cx="2554109" cy="3672408"/>
            <a:chOff x="5148064" y="2060848"/>
            <a:chExt cx="2554109" cy="3672408"/>
          </a:xfrm>
        </p:grpSpPr>
        <p:grpSp>
          <p:nvGrpSpPr>
            <p:cNvPr id="19" name="Group 18"/>
            <p:cNvGrpSpPr/>
            <p:nvPr/>
          </p:nvGrpSpPr>
          <p:grpSpPr>
            <a:xfrm>
              <a:off x="5148064" y="2060848"/>
              <a:ext cx="2554109" cy="3312368"/>
              <a:chOff x="539552" y="3763337"/>
              <a:chExt cx="2554109" cy="331236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39552" y="3763337"/>
                <a:ext cx="1080120" cy="3312368"/>
              </a:xfrm>
              <a:prstGeom prst="line">
                <a:avLst/>
              </a:prstGeom>
              <a:ln w="38100">
                <a:solidFill>
                  <a:srgbClr val="FB05DE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331640" y="4643844"/>
                <a:ext cx="1762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 smtClean="0">
                    <a:solidFill>
                      <a:srgbClr val="FB05DE"/>
                    </a:solidFill>
                  </a:rPr>
                  <a:t>Rate of Decrease</a:t>
                </a:r>
                <a:endParaRPr lang="en-NZ" dirty="0">
                  <a:solidFill>
                    <a:srgbClr val="FB05DE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188736" y="5363924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FB05DE"/>
                  </a:solidFill>
                </a:rPr>
                <a:t>% Location</a:t>
              </a:r>
              <a:endParaRPr lang="en-NZ" dirty="0">
                <a:solidFill>
                  <a:srgbClr val="FB05D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99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9913</TotalTime>
  <Words>372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Explanation of Diffusion Waves</vt:lpstr>
      <vt:lpstr>Summary</vt:lpstr>
      <vt:lpstr>Beta vs Single Wave Profile</vt:lpstr>
      <vt:lpstr>tLag vs Beta </vt:lpstr>
      <vt:lpstr>Summary</vt:lpstr>
      <vt:lpstr>tLag vs Beta </vt:lpstr>
      <vt:lpstr>PowerPoint Presentation</vt:lpstr>
      <vt:lpstr>PowerPoint Presentation</vt:lpstr>
      <vt:lpstr>Beta vs Single Wave Profile</vt:lpstr>
      <vt:lpstr>Beta vs Single Wave Profile</vt:lpstr>
      <vt:lpstr>Beta vs Single Wave Profile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Goodman</dc:creator>
  <cp:lastModifiedBy>Michelle Goodman</cp:lastModifiedBy>
  <cp:revision>49</cp:revision>
  <dcterms:created xsi:type="dcterms:W3CDTF">2016-04-20T13:56:20Z</dcterms:created>
  <dcterms:modified xsi:type="dcterms:W3CDTF">2016-04-27T11:10:34Z</dcterms:modified>
</cp:coreProperties>
</file>