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62" r:id="rId3"/>
    <p:sldId id="265" r:id="rId4"/>
    <p:sldId id="263" r:id="rId5"/>
    <p:sldId id="264" r:id="rId6"/>
    <p:sldId id="257" r:id="rId7"/>
    <p:sldId id="261" r:id="rId8"/>
    <p:sldId id="258" r:id="rId9"/>
    <p:sldId id="259" r:id="rId10"/>
    <p:sldId id="260" r:id="rId11"/>
    <p:sldId id="271" r:id="rId12"/>
    <p:sldId id="272" r:id="rId13"/>
    <p:sldId id="266" r:id="rId14"/>
    <p:sldId id="269" r:id="rId15"/>
    <p:sldId id="268" r:id="rId16"/>
    <p:sldId id="276" r:id="rId17"/>
    <p:sldId id="273" r:id="rId18"/>
    <p:sldId id="270" r:id="rId19"/>
    <p:sldId id="274" r:id="rId20"/>
    <p:sldId id="277" r:id="rId21"/>
    <p:sldId id="275" r:id="rId22"/>
    <p:sldId id="28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96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emp\Diffusion\MOL_PDE\3.%20Documentation\Stability\working%20out%20a1a2b1b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emp\Diffusion\MOL_PDE\3.%20Documentation\Stability\working%20out%20a1a2b1b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0.18640000000000001</c:v>
                </c:pt>
                <c:pt idx="1">
                  <c:v>0.1512</c:v>
                </c:pt>
                <c:pt idx="2">
                  <c:v>0.13170000000000001</c:v>
                </c:pt>
                <c:pt idx="3">
                  <c:v>0.1183</c:v>
                </c:pt>
                <c:pt idx="4">
                  <c:v>0.11</c:v>
                </c:pt>
                <c:pt idx="5">
                  <c:v>0.1028</c:v>
                </c:pt>
                <c:pt idx="6">
                  <c:v>9.7000000000000003E-2</c:v>
                </c:pt>
                <c:pt idx="7">
                  <c:v>9.1499999999999998E-2</c:v>
                </c:pt>
                <c:pt idx="8">
                  <c:v>8.6199999999999999E-2</c:v>
                </c:pt>
                <c:pt idx="9">
                  <c:v>8.1699999999999995E-2</c:v>
                </c:pt>
                <c:pt idx="10">
                  <c:v>7.6799999999999993E-2</c:v>
                </c:pt>
                <c:pt idx="11">
                  <c:v>7.2099999999999997E-2</c:v>
                </c:pt>
                <c:pt idx="12">
                  <c:v>6.8099999999999994E-2</c:v>
                </c:pt>
                <c:pt idx="13">
                  <c:v>6.4399999999999999E-2</c:v>
                </c:pt>
                <c:pt idx="14">
                  <c:v>6.1400000000000003E-2</c:v>
                </c:pt>
                <c:pt idx="15">
                  <c:v>5.7599999999999998E-2</c:v>
                </c:pt>
                <c:pt idx="16">
                  <c:v>5.3699999999999998E-2</c:v>
                </c:pt>
                <c:pt idx="17">
                  <c:v>5.1200000000000002E-2</c:v>
                </c:pt>
                <c:pt idx="18">
                  <c:v>4.8399999999999999E-2</c:v>
                </c:pt>
                <c:pt idx="19">
                  <c:v>4.4900000000000002E-2</c:v>
                </c:pt>
                <c:pt idx="20">
                  <c:v>4.36E-2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12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0.24629999999999999</c:v>
                </c:pt>
                <c:pt idx="1">
                  <c:v>0.1812</c:v>
                </c:pt>
                <c:pt idx="2">
                  <c:v>0.15310000000000001</c:v>
                </c:pt>
                <c:pt idx="3">
                  <c:v>0.13719999999999999</c:v>
                </c:pt>
                <c:pt idx="4">
                  <c:v>0.1265</c:v>
                </c:pt>
                <c:pt idx="5">
                  <c:v>0.11550000000000001</c:v>
                </c:pt>
                <c:pt idx="6">
                  <c:v>0.1065</c:v>
                </c:pt>
                <c:pt idx="7">
                  <c:v>9.7799999999999998E-2</c:v>
                </c:pt>
                <c:pt idx="8">
                  <c:v>9.0899999999999995E-2</c:v>
                </c:pt>
                <c:pt idx="9">
                  <c:v>8.3099999999999993E-2</c:v>
                </c:pt>
                <c:pt idx="10">
                  <c:v>7.7399999999999997E-2</c:v>
                </c:pt>
                <c:pt idx="11">
                  <c:v>7.1599999999999997E-2</c:v>
                </c:pt>
                <c:pt idx="12">
                  <c:v>6.6699999999999995E-2</c:v>
                </c:pt>
                <c:pt idx="13">
                  <c:v>6.2300000000000001E-2</c:v>
                </c:pt>
                <c:pt idx="14">
                  <c:v>5.7599999999999998E-2</c:v>
                </c:pt>
                <c:pt idx="15">
                  <c:v>5.3400000000000003E-2</c:v>
                </c:pt>
                <c:pt idx="16">
                  <c:v>4.9200000000000001E-2</c:v>
                </c:pt>
                <c:pt idx="17">
                  <c:v>4.6199999999999998E-2</c:v>
                </c:pt>
                <c:pt idx="18">
                  <c:v>4.36E-2</c:v>
                </c:pt>
                <c:pt idx="19">
                  <c:v>3.9699999999999999E-2</c:v>
                </c:pt>
                <c:pt idx="20">
                  <c:v>3.6700000000000003E-2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0.12720000000000001</c:v>
                </c:pt>
                <c:pt idx="1">
                  <c:v>0.11</c:v>
                </c:pt>
                <c:pt idx="2">
                  <c:v>9.8699999999999996E-2</c:v>
                </c:pt>
                <c:pt idx="3">
                  <c:v>9.0899999999999995E-2</c:v>
                </c:pt>
                <c:pt idx="4">
                  <c:v>8.3099999999999993E-2</c:v>
                </c:pt>
                <c:pt idx="5">
                  <c:v>7.8100000000000003E-2</c:v>
                </c:pt>
                <c:pt idx="6">
                  <c:v>7.5200000000000003E-2</c:v>
                </c:pt>
                <c:pt idx="7">
                  <c:v>7.1599999999999997E-2</c:v>
                </c:pt>
                <c:pt idx="8">
                  <c:v>6.8099999999999994E-2</c:v>
                </c:pt>
                <c:pt idx="9">
                  <c:v>6.6400000000000001E-2</c:v>
                </c:pt>
                <c:pt idx="10">
                  <c:v>6.2600000000000003E-2</c:v>
                </c:pt>
                <c:pt idx="11">
                  <c:v>6.0299999999999999E-2</c:v>
                </c:pt>
                <c:pt idx="12">
                  <c:v>5.7599999999999998E-2</c:v>
                </c:pt>
                <c:pt idx="13">
                  <c:v>5.4800000000000001E-2</c:v>
                </c:pt>
                <c:pt idx="14">
                  <c:v>5.28E-2</c:v>
                </c:pt>
                <c:pt idx="15">
                  <c:v>4.9700000000000001E-2</c:v>
                </c:pt>
                <c:pt idx="16">
                  <c:v>4.8399999999999999E-2</c:v>
                </c:pt>
                <c:pt idx="17">
                  <c:v>4.5400000000000003E-2</c:v>
                </c:pt>
                <c:pt idx="18">
                  <c:v>4.3799999999999999E-2</c:v>
                </c:pt>
                <c:pt idx="19">
                  <c:v>4.0800000000000003E-2</c:v>
                </c:pt>
                <c:pt idx="20">
                  <c:v>3.95E-2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Sheet1!$AB$1</c:f>
              <c:strCache>
                <c:ptCount val="1"/>
                <c:pt idx="0">
                  <c:v>Trend6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Sheet1!$AB$2:$AB$22</c:f>
              <c:numCache>
                <c:formatCode>General</c:formatCode>
                <c:ptCount val="21"/>
                <c:pt idx="0">
                  <c:v>0.18673296245976728</c:v>
                </c:pt>
                <c:pt idx="1">
                  <c:v>0.15356679604529608</c:v>
                </c:pt>
                <c:pt idx="2">
                  <c:v>0.13416583240015301</c:v>
                </c:pt>
                <c:pt idx="3">
                  <c:v>0.12040062963082505</c:v>
                </c:pt>
                <c:pt idx="4">
                  <c:v>0.10972350886229686</c:v>
                </c:pt>
                <c:pt idx="5">
                  <c:v>0.10099966598568173</c:v>
                </c:pt>
                <c:pt idx="6">
                  <c:v>9.362376193031989E-2</c:v>
                </c:pt>
                <c:pt idx="7">
                  <c:v>8.7234463216353864E-2</c:v>
                </c:pt>
                <c:pt idx="8">
                  <c:v>8.1598702340538551E-2</c:v>
                </c:pt>
                <c:pt idx="9">
                  <c:v>7.6557342447825541E-2</c:v>
                </c:pt>
                <c:pt idx="10">
                  <c:v>7.1996877696559131E-2</c:v>
                </c:pt>
                <c:pt idx="11">
                  <c:v>6.783349957121064E-2</c:v>
                </c:pt>
                <c:pt idx="12">
                  <c:v>6.4003562961181051E-2</c:v>
                </c:pt>
                <c:pt idx="13">
                  <c:v>6.0457595515848887E-2</c:v>
                </c:pt>
                <c:pt idx="14">
                  <c:v>5.71563788026829E-2</c:v>
                </c:pt>
                <c:pt idx="15">
                  <c:v>5.4068296801882618E-2</c:v>
                </c:pt>
                <c:pt idx="16">
                  <c:v>5.1167489653891236E-2</c:v>
                </c:pt>
                <c:pt idx="17">
                  <c:v>4.8432535926067395E-2</c:v>
                </c:pt>
                <c:pt idx="18">
                  <c:v>4.5845491632286607E-2</c:v>
                </c:pt>
                <c:pt idx="19">
                  <c:v>4.3391176033354718E-2</c:v>
                </c:pt>
                <c:pt idx="20">
                  <c:v>4.1056631870705802E-2</c:v>
                </c:pt>
              </c:numCache>
            </c:numRef>
          </c:yVal>
          <c:smooth val="0"/>
        </c:ser>
        <c:ser>
          <c:idx val="2"/>
          <c:order val="4"/>
          <c:tx>
            <c:strRef>
              <c:f>Sheet1!$AC$1</c:f>
              <c:strCache>
                <c:ptCount val="1"/>
                <c:pt idx="0">
                  <c:v>Trend12</c:v>
                </c:pt>
              </c:strCache>
            </c:strRef>
          </c:tx>
          <c:spPr>
            <a:ln w="28575"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Sheet1!$AC$2:$AC$23</c:f>
              <c:numCache>
                <c:formatCode>General</c:formatCode>
                <c:ptCount val="22"/>
                <c:pt idx="0">
                  <c:v>0.24620499055181053</c:v>
                </c:pt>
                <c:pt idx="1">
                  <c:v>0.19838500721283436</c:v>
                </c:pt>
                <c:pt idx="2">
                  <c:v>0.17041211017442265</c:v>
                </c:pt>
                <c:pt idx="3">
                  <c:v>0.15056502387385784</c:v>
                </c:pt>
                <c:pt idx="4">
                  <c:v>0.13517042773999588</c:v>
                </c:pt>
                <c:pt idx="5">
                  <c:v>0.12259212683544633</c:v>
                </c:pt>
                <c:pt idx="6">
                  <c:v>0.11195732495242278</c:v>
                </c:pt>
                <c:pt idx="7">
                  <c:v>0.10274504053488179</c:v>
                </c:pt>
                <c:pt idx="8">
                  <c:v>9.461922979703441E-2</c:v>
                </c:pt>
                <c:pt idx="9">
                  <c:v>8.7350444401019231E-2</c:v>
                </c:pt>
                <c:pt idx="10">
                  <c:v>8.0775028186247211E-2</c:v>
                </c:pt>
                <c:pt idx="11">
                  <c:v>7.4772143496469906E-2</c:v>
                </c:pt>
                <c:pt idx="12">
                  <c:v>6.9250024883417235E-2</c:v>
                </c:pt>
                <c:pt idx="13">
                  <c:v>6.413734161344653E-2</c:v>
                </c:pt>
                <c:pt idx="14">
                  <c:v>5.9377547362607704E-2</c:v>
                </c:pt>
                <c:pt idx="15">
                  <c:v>5.4925057195905423E-2</c:v>
                </c:pt>
                <c:pt idx="16">
                  <c:v>5.0742585584534303E-2</c:v>
                </c:pt>
                <c:pt idx="17">
                  <c:v>4.6799246458058323E-2</c:v>
                </c:pt>
                <c:pt idx="18">
                  <c:v>4.3069167633759252E-2</c:v>
                </c:pt>
                <c:pt idx="19">
                  <c:v>3.9530461062043103E-2</c:v>
                </c:pt>
                <c:pt idx="20">
                  <c:v>3.6164444575034843E-2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Sheet1!$AE$1</c:f>
              <c:strCache>
                <c:ptCount val="1"/>
                <c:pt idx="0">
                  <c:v>Trend3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Sheet1!$AE$2:$AE$22</c:f>
              <c:numCache>
                <c:formatCode>General</c:formatCode>
                <c:ptCount val="21"/>
                <c:pt idx="0">
                  <c:v>0.12726093436772398</c:v>
                </c:pt>
                <c:pt idx="1">
                  <c:v>0.10874858487775775</c:v>
                </c:pt>
                <c:pt idx="2">
                  <c:v>9.7919554625883282E-2</c:v>
                </c:pt>
                <c:pt idx="3">
                  <c:v>9.0236235387791922E-2</c:v>
                </c:pt>
                <c:pt idx="4">
                  <c:v>8.4276589984598291E-2</c:v>
                </c:pt>
                <c:pt idx="5">
                  <c:v>7.940720513591755E-2</c:v>
                </c:pt>
                <c:pt idx="6">
                  <c:v>7.5290198908217282E-2</c:v>
                </c:pt>
                <c:pt idx="7">
                  <c:v>7.1723885897825954E-2</c:v>
                </c:pt>
                <c:pt idx="8">
                  <c:v>6.8578174884042539E-2</c:v>
                </c:pt>
                <c:pt idx="9">
                  <c:v>6.5764240494631893E-2</c:v>
                </c:pt>
                <c:pt idx="10">
                  <c:v>6.3218727206871578E-2</c:v>
                </c:pt>
                <c:pt idx="11">
                  <c:v>6.0894855645951089E-2</c:v>
                </c:pt>
                <c:pt idx="12">
                  <c:v>5.8757101038944319E-2</c:v>
                </c:pt>
                <c:pt idx="13">
                  <c:v>5.6777849418251161E-2</c:v>
                </c:pt>
                <c:pt idx="14">
                  <c:v>5.4935210242757493E-2</c:v>
                </c:pt>
                <c:pt idx="15">
                  <c:v>5.3211536407859757E-2</c:v>
                </c:pt>
                <c:pt idx="16">
                  <c:v>5.1592393723248101E-2</c:v>
                </c:pt>
                <c:pt idx="17">
                  <c:v>5.0065825394076641E-2</c:v>
                </c:pt>
                <c:pt idx="18">
                  <c:v>4.8621815630813969E-2</c:v>
                </c:pt>
                <c:pt idx="19">
                  <c:v>4.7251891004665966E-2</c:v>
                </c:pt>
                <c:pt idx="20">
                  <c:v>4.5948819166376415E-2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8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0.21229999999999999</c:v>
                </c:pt>
                <c:pt idx="1">
                  <c:v>0.1653</c:v>
                </c:pt>
                <c:pt idx="2">
                  <c:v>0.1429</c:v>
                </c:pt>
                <c:pt idx="3">
                  <c:v>0.12790000000000001</c:v>
                </c:pt>
                <c:pt idx="4">
                  <c:v>0.1193</c:v>
                </c:pt>
                <c:pt idx="5">
                  <c:v>0.1106</c:v>
                </c:pt>
                <c:pt idx="6">
                  <c:v>0.1038</c:v>
                </c:pt>
                <c:pt idx="7">
                  <c:v>9.7000000000000003E-2</c:v>
                </c:pt>
                <c:pt idx="8">
                  <c:v>9.0899999999999995E-2</c:v>
                </c:pt>
                <c:pt idx="9">
                  <c:v>8.4900000000000003E-2</c:v>
                </c:pt>
                <c:pt idx="10">
                  <c:v>7.9000000000000001E-2</c:v>
                </c:pt>
                <c:pt idx="11">
                  <c:v>7.4200000000000002E-2</c:v>
                </c:pt>
                <c:pt idx="12">
                  <c:v>6.9599999999999995E-2</c:v>
                </c:pt>
                <c:pt idx="13">
                  <c:v>6.54E-2</c:v>
                </c:pt>
                <c:pt idx="14">
                  <c:v>6.1400000000000003E-2</c:v>
                </c:pt>
                <c:pt idx="15">
                  <c:v>5.7599999999999998E-2</c:v>
                </c:pt>
                <c:pt idx="16">
                  <c:v>5.3699999999999998E-2</c:v>
                </c:pt>
                <c:pt idx="17">
                  <c:v>5.0299999999999997E-2</c:v>
                </c:pt>
                <c:pt idx="18">
                  <c:v>4.82E-2</c:v>
                </c:pt>
                <c:pt idx="19">
                  <c:v>4.4499999999999998E-2</c:v>
                </c:pt>
                <c:pt idx="20">
                  <c:v>4.1500000000000002E-2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Sheet1!$AF$1</c:f>
              <c:strCache>
                <c:ptCount val="1"/>
                <c:pt idx="0">
                  <c:v>Trend8</c:v>
                </c:pt>
              </c:strCache>
            </c:strRef>
          </c:tx>
          <c:spPr>
            <a:ln w="28575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xVal>
          <c:yVal>
            <c:numRef>
              <c:f>Sheet1!$AF$2:$AF$22</c:f>
              <c:numCache>
                <c:formatCode>General</c:formatCode>
                <c:ptCount val="21"/>
                <c:pt idx="0">
                  <c:v>0.21141608427613001</c:v>
                </c:pt>
                <c:pt idx="1">
                  <c:v>0.17216803433042238</c:v>
                </c:pt>
                <c:pt idx="2">
                  <c:v>0.14920939688575222</c:v>
                </c:pt>
                <c:pt idx="3">
                  <c:v>0.13291998438471431</c:v>
                </c:pt>
                <c:pt idx="4">
                  <c:v>0.12028493443764886</c:v>
                </c:pt>
                <c:pt idx="5">
                  <c:v>0.10996134694004452</c:v>
                </c:pt>
                <c:pt idx="6">
                  <c:v>0.1012328780798846</c:v>
                </c:pt>
                <c:pt idx="7">
                  <c:v>9.3671934439006621E-2</c:v>
                </c:pt>
                <c:pt idx="8">
                  <c:v>8.700270949537417E-2</c:v>
                </c:pt>
                <c:pt idx="9">
                  <c:v>8.1036884491940978E-2</c:v>
                </c:pt>
                <c:pt idx="10">
                  <c:v>7.5640139324092581E-2</c:v>
                </c:pt>
                <c:pt idx="11">
                  <c:v>7.071329699433658E-2</c:v>
                </c:pt>
                <c:pt idx="12">
                  <c:v>6.6181041397447793E-2</c:v>
                </c:pt>
                <c:pt idx="13">
                  <c:v>6.1984828134177009E-2</c:v>
                </c:pt>
                <c:pt idx="14">
                  <c:v>5.8078247047270645E-2</c:v>
                </c:pt>
                <c:pt idx="15">
                  <c:v>5.442388449329888E-2</c:v>
                </c:pt>
                <c:pt idx="16">
                  <c:v>5.0991138531511736E-2</c:v>
                </c:pt>
                <c:pt idx="17">
                  <c:v>4.7754659549666748E-2</c:v>
                </c:pt>
                <c:pt idx="18">
                  <c:v>4.4693213062749856E-2</c:v>
                </c:pt>
                <c:pt idx="19">
                  <c:v>4.1788834546232924E-2</c:v>
                </c:pt>
                <c:pt idx="20">
                  <c:v>3.9026190689506413E-2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731008"/>
        <c:axId val="116541312"/>
      </c:scatterChart>
      <c:valAx>
        <c:axId val="108731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NZ"/>
                  <a:t>Wave Number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541312"/>
        <c:crosses val="autoZero"/>
        <c:crossBetween val="midCat"/>
      </c:valAx>
      <c:valAx>
        <c:axId val="116541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NZ"/>
                  <a:t>Rate Required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7310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</c:v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15017344706911637"/>
                  <c:y val="-3.2766477107028291E-2"/>
                </c:manualLayout>
              </c:layout>
              <c:numFmt formatCode="General" sourceLinked="0"/>
            </c:trendlineLbl>
          </c:trendline>
          <c:xVal>
            <c:numRef>
              <c:f>Sheet1!$B$31:$B$34</c:f>
              <c:numCache>
                <c:formatCode>General</c:formatCode>
                <c:ptCount val="4"/>
                <c:pt idx="0">
                  <c:v>1.791759469228055</c:v>
                </c:pt>
                <c:pt idx="1">
                  <c:v>2.4849066497880004</c:v>
                </c:pt>
                <c:pt idx="2">
                  <c:v>1.0986122886681098</c:v>
                </c:pt>
                <c:pt idx="3">
                  <c:v>2.0794415416798357</c:v>
                </c:pt>
              </c:numCache>
            </c:numRef>
          </c:xVal>
          <c:yVal>
            <c:numRef>
              <c:f>Sheet1!$L$31:$L$34</c:f>
              <c:numCache>
                <c:formatCode>General</c:formatCode>
                <c:ptCount val="4"/>
                <c:pt idx="0">
                  <c:v>0.18635740165219999</c:v>
                </c:pt>
                <c:pt idx="1">
                  <c:v>0.24596196813061999</c:v>
                </c:pt>
                <c:pt idx="2">
                  <c:v>0.12726839476646901</c:v>
                </c:pt>
                <c:pt idx="3">
                  <c:v>0.21216055825897501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Sheet1!$K$30</c:f>
              <c:strCache>
                <c:ptCount val="1"/>
                <c:pt idx="0">
                  <c:v>a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17593484360411704"/>
                  <c:y val="1.2106663750364538E-2"/>
                </c:manualLayout>
              </c:layout>
              <c:numFmt formatCode="General" sourceLinked="0"/>
            </c:trendlineLbl>
          </c:trendline>
          <c:xVal>
            <c:numRef>
              <c:f>Sheet1!$B$31:$B$34</c:f>
              <c:numCache>
                <c:formatCode>General</c:formatCode>
                <c:ptCount val="4"/>
                <c:pt idx="0">
                  <c:v>1.791759469228055</c:v>
                </c:pt>
                <c:pt idx="1">
                  <c:v>2.4849066497880004</c:v>
                </c:pt>
                <c:pt idx="2">
                  <c:v>1.0986122886681098</c:v>
                </c:pt>
                <c:pt idx="3">
                  <c:v>2.0794415416798357</c:v>
                </c:pt>
              </c:numCache>
            </c:numRef>
          </c:xVal>
          <c:yVal>
            <c:numRef>
              <c:f>Sheet1!$K$31:$K$34</c:f>
              <c:numCache>
                <c:formatCode>General</c:formatCode>
                <c:ptCount val="4"/>
                <c:pt idx="0">
                  <c:v>-4.65015235990619E-2</c:v>
                </c:pt>
                <c:pt idx="1">
                  <c:v>-7.0270788525769901E-2</c:v>
                </c:pt>
                <c:pt idx="2">
                  <c:v>-2.7643718093265698E-2</c:v>
                </c:pt>
                <c:pt idx="3">
                  <c:v>-5.5996469182716002E-2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13632"/>
        <c:axId val="58692352"/>
      </c:scatterChart>
      <c:valAx>
        <c:axId val="5421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ln(D/dx^2</a:t>
                </a:r>
                <a:r>
                  <a:rPr lang="en-US" baseline="0"/>
                  <a:t>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692352"/>
        <c:crosses val="autoZero"/>
        <c:crossBetween val="midCat"/>
      </c:valAx>
      <c:valAx>
        <c:axId val="58692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 and b parameters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2136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18013-2E7C-404F-9476-DD79312E6D27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7F80-2317-45B5-A416-0C20E02BC3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19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7F80-2317-45B5-A416-0C20E02BC3AF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133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NZ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A000E1-EA05-4273-BACC-73870AF371FE}" type="datetimeFigureOut">
              <a:rPr lang="en-NZ" smtClean="0"/>
              <a:t>16/03/2017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819400"/>
            <a:ext cx="7488832" cy="1752600"/>
          </a:xfrm>
        </p:spPr>
        <p:txBody>
          <a:bodyPr/>
          <a:lstStyle/>
          <a:p>
            <a:r>
              <a:rPr lang="en-NZ" dirty="0" smtClean="0"/>
              <a:t>By Michelle Goodman     2/3/2017</a:t>
            </a:r>
          </a:p>
          <a:p>
            <a:endParaRPr lang="en-NZ" dirty="0"/>
          </a:p>
          <a:p>
            <a:r>
              <a:rPr lang="en-NZ" dirty="0" smtClean="0"/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When will the wave penetrate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you Predict the depth of penetration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FH-score and </a:t>
            </a:r>
            <a:r>
              <a:rPr lang="en-NZ" dirty="0" err="1" smtClean="0"/>
              <a:t>AoP</a:t>
            </a:r>
            <a:r>
              <a:rPr lang="en-NZ" dirty="0" smtClean="0"/>
              <a:t>-score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on </a:t>
            </a:r>
            <a:r>
              <a:rPr lang="en-NZ" dirty="0" err="1" smtClean="0"/>
              <a:t>Goldbeter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06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What Do I mean by ‘Stability when </a:t>
            </a:r>
            <a:r>
              <a:rPr lang="en-NZ" dirty="0" smtClean="0"/>
              <a:t>Perturbed</a:t>
            </a:r>
            <a:r>
              <a:rPr lang="en-NZ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Now the simulation is run until the cell returns back to steady state </a:t>
            </a:r>
          </a:p>
          <a:p>
            <a:r>
              <a:rPr lang="en-NZ" sz="2000" dirty="0" smtClean="0"/>
              <a:t>Depending of the </a:t>
            </a:r>
            <a:r>
              <a:rPr lang="en-NZ" sz="2000" dirty="0" err="1" smtClean="0"/>
              <a:t>pertubation</a:t>
            </a:r>
            <a:r>
              <a:rPr lang="en-NZ" sz="2000" dirty="0" smtClean="0"/>
              <a:t> P different results are possible: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51" y="3356992"/>
            <a:ext cx="42195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2852936"/>
                <a:ext cx="3451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Small Perturbation, P = 0.2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852936"/>
                <a:ext cx="3451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82964" y="2852936"/>
                <a:ext cx="3451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Larger Perturbation, P = 0.7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64" y="2852936"/>
                <a:ext cx="34515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6" y="3388742"/>
            <a:ext cx="3941770" cy="280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547664" y="5517232"/>
            <a:ext cx="6786847" cy="1133954"/>
            <a:chOff x="1547664" y="5517232"/>
            <a:chExt cx="6786847" cy="1133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419872" y="6281854"/>
                  <a:ext cx="2060692" cy="36933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NZ" dirty="0" smtClean="0"/>
                    <a:t>Steady state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N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6281854"/>
                  <a:ext cx="20606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67" t="-8197" b="-2459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4450218" y="5661248"/>
              <a:ext cx="1417926" cy="620606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0"/>
            </p:cNvCxnSpPr>
            <p:nvPr/>
          </p:nvCxnSpPr>
          <p:spPr>
            <a:xfrm flipH="1" flipV="1">
              <a:off x="1547664" y="5517232"/>
              <a:ext cx="2902554" cy="764622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</p:cNvCxnSpPr>
            <p:nvPr/>
          </p:nvCxnSpPr>
          <p:spPr>
            <a:xfrm flipH="1" flipV="1">
              <a:off x="3923928" y="5517232"/>
              <a:ext cx="526290" cy="764622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0"/>
            </p:cNvCxnSpPr>
            <p:nvPr/>
          </p:nvCxnSpPr>
          <p:spPr>
            <a:xfrm flipV="1">
              <a:off x="4450218" y="5777798"/>
              <a:ext cx="3884293" cy="504056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413284" y="3717032"/>
            <a:ext cx="219643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‘Stimulated the cell’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789040"/>
            <a:ext cx="2957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Note: Scales not the same!!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1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What Do I mean by ‘Stability when </a:t>
            </a:r>
            <a:r>
              <a:rPr lang="en-NZ" dirty="0" smtClean="0"/>
              <a:t>Perturbed</a:t>
            </a:r>
            <a:r>
              <a:rPr lang="en-NZ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4941168"/>
            <a:ext cx="4126232" cy="1152128"/>
          </a:xfrm>
        </p:spPr>
        <p:txBody>
          <a:bodyPr>
            <a:normAutofit fontScale="92500" lnSpcReduction="10000"/>
          </a:bodyPr>
          <a:lstStyle/>
          <a:p>
            <a:r>
              <a:rPr lang="en-NZ" sz="2000" dirty="0" smtClean="0"/>
              <a:t>This time the ‘cell’ has not reacted to the perturbation and will not produce perturbation in the cell below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51" y="1939652"/>
            <a:ext cx="42195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1435596"/>
                <a:ext cx="3451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Small Perturbation, P = 0.2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35596"/>
                <a:ext cx="3451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82964" y="1435596"/>
                <a:ext cx="3451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Larger Perturbation, P = 0.7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64" y="1435596"/>
                <a:ext cx="34515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6" y="1971402"/>
            <a:ext cx="3941770" cy="280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01752" y="6021288"/>
            <a:ext cx="8446712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 smtClean="0"/>
              <a:t>These are an artefacts of common model parameterisation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99992" y="4941168"/>
            <a:ext cx="4464496" cy="122413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 smtClean="0"/>
              <a:t>Here the ‘cell’ has reacted to the perturbation and is likely to produce perturbation in the cell below due to high peek acting as a stimulus </a:t>
            </a:r>
          </a:p>
        </p:txBody>
      </p:sp>
    </p:spTree>
    <p:extLst>
      <p:ext uri="{BB962C8B-B14F-4D97-AF65-F5344CB8AC3E}">
        <p14:creationId xmlns:p14="http://schemas.microsoft.com/office/powerpoint/2010/main" val="27728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852936"/>
            <a:ext cx="8503920" cy="3246112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How can we quantify this excitability of supposable non excitable ‘cells’? Can we use this to capture wave propagation </a:t>
            </a:r>
            <a:r>
              <a:rPr lang="en-NZ" dirty="0"/>
              <a:t>and </a:t>
            </a:r>
            <a:r>
              <a:rPr lang="en-NZ" dirty="0" smtClean="0"/>
              <a:t>cessation?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8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</a:t>
            </a:r>
            <a:r>
              <a:rPr lang="en-NZ" dirty="0" err="1" smtClean="0"/>
              <a:t>AoP</a:t>
            </a:r>
            <a:r>
              <a:rPr lang="en-NZ" dirty="0" smtClean="0"/>
              <a:t>-score(cell, P)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Amplification of Perturbation score 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 smtClean="0"/>
              <a:t>Where P = Perturbation, </a:t>
            </a:r>
            <a:r>
              <a:rPr lang="en-NZ" dirty="0" err="1" smtClean="0"/>
              <a:t>Z</a:t>
            </a:r>
            <a:r>
              <a:rPr lang="en-NZ" baseline="-25000" dirty="0" err="1" smtClean="0"/>
              <a:t>ss</a:t>
            </a:r>
            <a:r>
              <a:rPr lang="en-NZ" dirty="0" smtClean="0"/>
              <a:t> = steady state Concentration,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ss</a:t>
            </a:r>
            <a:r>
              <a:rPr lang="en-NZ" dirty="0" smtClean="0"/>
              <a:t> = time to return to </a:t>
            </a:r>
            <a:r>
              <a:rPr lang="en-NZ" dirty="0" err="1" smtClean="0"/>
              <a:t>ss</a:t>
            </a:r>
            <a:r>
              <a:rPr lang="en-NZ" dirty="0" smtClean="0"/>
              <a:t> </a:t>
            </a:r>
          </a:p>
          <a:p>
            <a:r>
              <a:rPr lang="en-NZ" dirty="0" smtClean="0"/>
              <a:t>Assuming:</a:t>
            </a:r>
          </a:p>
          <a:p>
            <a:pPr lvl="1"/>
            <a:r>
              <a:rPr lang="en-NZ" dirty="0" smtClean="0"/>
              <a:t>uncoupled non-oscillatory ‘cell’</a:t>
            </a:r>
          </a:p>
          <a:p>
            <a:pPr lvl="1"/>
            <a:r>
              <a:rPr lang="en-NZ" dirty="0" smtClean="0"/>
              <a:t>P is an input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2132856"/>
                <a:ext cx="5848845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400" b="0" dirty="0" smtClean="0"/>
                  <a:t>AoP(P,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NZ" sz="2400" b="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NZ" sz="24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NZ" sz="24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NZ" sz="240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NZ" sz="2400" b="0" i="1" smtClean="0">
                                    <a:latin typeface="Cambria Math"/>
                                  </a:rPr>
                                  <m:t>0&lt;</m:t>
                                </m:r>
                                <m:r>
                                  <a:rPr lang="en-NZ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NZ" sz="2400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NZ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NZ" sz="2400" b="0" i="1" smtClean="0">
                                        <a:latin typeface="Cambria Math"/>
                                      </a:rPr>
                                      <m:t>𝑠𝑠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NZ" sz="24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NZ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NZ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NZ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NZ" sz="2400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NZ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NZ" sz="2400" b="0" i="1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NZ" sz="2400" b="0" i="0" smtClean="0">
                        <a:latin typeface="Cambria Math"/>
                      </a:rPr>
                      <m:t>P</m:t>
                    </m:r>
                    <m:r>
                      <a:rPr lang="en-NZ" sz="2400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NZ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NZ" sz="2400" b="0" i="1" smtClean="0">
                            <a:latin typeface="Cambria Math"/>
                          </a:rPr>
                          <m:t>𝑠𝑠</m:t>
                        </m:r>
                      </m:sub>
                    </m:sSub>
                    <m:r>
                      <a:rPr lang="en-NZ" sz="2400" b="0" i="1" smtClean="0">
                        <a:latin typeface="Cambria Math"/>
                      </a:rPr>
                      <m:t>(</m:t>
                    </m:r>
                    <m:r>
                      <a:rPr lang="en-NZ" sz="2400" b="0" i="1" smtClean="0">
                        <a:latin typeface="Cambria Math"/>
                      </a:rPr>
                      <m:t>𝛽</m:t>
                    </m:r>
                    <m:r>
                      <a:rPr lang="en-NZ" sz="2400" b="0" i="1" smtClean="0">
                        <a:latin typeface="Cambria Math"/>
                      </a:rPr>
                      <m:t>) </m:t>
                    </m:r>
                  </m:oMath>
                </a14:m>
                <a:endParaRPr lang="en-NZ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132856"/>
                <a:ext cx="5848845" cy="657937"/>
              </a:xfrm>
              <a:prstGeom prst="rect">
                <a:avLst/>
              </a:prstGeom>
              <a:blipFill rotWithShape="1">
                <a:blip r:embed="rId2"/>
                <a:stretch>
                  <a:fillRect l="-1668" t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of </a:t>
            </a:r>
            <a:r>
              <a:rPr lang="en-NZ" dirty="0" err="1"/>
              <a:t>A</a:t>
            </a:r>
            <a:r>
              <a:rPr lang="en-NZ" dirty="0" err="1" smtClean="0"/>
              <a:t>oP</a:t>
            </a:r>
            <a:r>
              <a:rPr lang="en-NZ" dirty="0" smtClean="0"/>
              <a:t>-score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850163" cy="408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1563926" y="4381366"/>
            <a:ext cx="606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 err="1" smtClean="0"/>
              <a:t>AoP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0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Set of Criteria to Penetrate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dirty="0" smtClean="0"/>
                  <a:t>The </a:t>
                </a:r>
                <a:r>
                  <a:rPr lang="en-NZ" dirty="0"/>
                  <a:t>wave profile of x* must be asymmetric</a:t>
                </a:r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 smtClean="0"/>
                  <a:t>:		the FH-score</a:t>
                </a:r>
                <a:r>
                  <a:rPr lang="en-NZ" dirty="0"/>
                  <a:t>&gt; </a:t>
                </a:r>
                <a:r>
                  <a:rPr lang="en-NZ" dirty="0" smtClean="0"/>
                  <a:t>0</a:t>
                </a:r>
              </a:p>
              <a:p>
                <a:pPr lvl="1"/>
                <a:r>
                  <a:rPr lang="en-NZ" dirty="0"/>
                  <a:t>It seems to be that the perturbation magnitude </a:t>
                </a:r>
                <a:r>
                  <a:rPr lang="en-NZ" dirty="0" smtClean="0"/>
                  <a:t>monotonically </a:t>
                </a:r>
                <a:r>
                  <a:rPr lang="en-NZ" dirty="0"/>
                  <a:t>increases with </a:t>
                </a:r>
                <a:r>
                  <a:rPr lang="en-NZ" dirty="0" smtClean="0"/>
                  <a:t>Front-heavy-ness</a:t>
                </a:r>
                <a:endParaRPr lang="en-NZ" dirty="0"/>
              </a:p>
              <a:p>
                <a:r>
                  <a:rPr lang="en-NZ" dirty="0"/>
                  <a:t>The frequency of </a:t>
                </a:r>
                <a:r>
                  <a:rPr lang="en-NZ" dirty="0" smtClean="0"/>
                  <a:t>oscillation </a:t>
                </a:r>
                <a:r>
                  <a:rPr lang="en-NZ" dirty="0"/>
                  <a:t>must increase from x* to x* + </a:t>
                </a:r>
                <a:r>
                  <a:rPr lang="en-NZ" dirty="0" smtClean="0"/>
                  <a:t>dx</a:t>
                </a:r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/>
                  <a:t>:		 </a:t>
                </a:r>
                <a:r>
                  <a:rPr lang="en-NZ" i="1" dirty="0" smtClean="0"/>
                  <a:t>Frequency</a:t>
                </a:r>
                <a:r>
                  <a:rPr lang="en-NZ" dirty="0" smtClean="0"/>
                  <a:t>(x</a:t>
                </a:r>
                <a:r>
                  <a:rPr lang="en-NZ" dirty="0"/>
                  <a:t>*)   &lt;    </a:t>
                </a:r>
                <a:r>
                  <a:rPr lang="en-NZ" i="1" dirty="0" smtClean="0"/>
                  <a:t>Frequency</a:t>
                </a:r>
                <a:r>
                  <a:rPr lang="en-NZ" dirty="0" smtClean="0"/>
                  <a:t>(x</a:t>
                </a:r>
                <a:r>
                  <a:rPr lang="en-NZ" dirty="0"/>
                  <a:t>*+dx)</a:t>
                </a:r>
              </a:p>
              <a:p>
                <a:r>
                  <a:rPr lang="en-NZ" dirty="0" smtClean="0"/>
                  <a:t>The </a:t>
                </a:r>
                <a:r>
                  <a:rPr lang="en-NZ" dirty="0"/>
                  <a:t>cell </a:t>
                </a:r>
                <a:r>
                  <a:rPr lang="en-NZ" dirty="0" smtClean="0"/>
                  <a:t>at </a:t>
                </a:r>
                <a:r>
                  <a:rPr lang="en-NZ" dirty="0"/>
                  <a:t>x*- dx must be potentially excitable </a:t>
                </a:r>
                <a:endParaRPr lang="en-NZ" dirty="0" smtClean="0"/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 smtClean="0"/>
                  <a:t>: 		</a:t>
                </a:r>
                <a:r>
                  <a:rPr lang="en-NZ" dirty="0" err="1" smtClean="0"/>
                  <a:t>AoP</a:t>
                </a:r>
                <a:r>
                  <a:rPr lang="en-NZ" baseline="-25000" dirty="0" err="1" smtClean="0"/>
                  <a:t>score</a:t>
                </a:r>
                <a:r>
                  <a:rPr lang="en-NZ" dirty="0" smtClean="0"/>
                  <a:t>&gt;0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𝑃𝑒𝑛𝑒𝑡𝑟𝑎𝑡𝑖𝑜𝑛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</a:rPr>
                      <m:t>𝑓</m:t>
                    </m:r>
                    <m:r>
                      <a:rPr lang="en-NZ" b="0" i="1" smtClean="0">
                        <a:latin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</a:rPr>
                      <m:t>𝐹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𝑜𝑠𝑐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 , </m:t>
                    </m:r>
                    <m:r>
                      <a:rPr lang="en-NZ" b="0" i="1" smtClean="0">
                        <a:latin typeface="Cambria Math"/>
                      </a:rPr>
                      <m:t>𝐴𝑜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𝑛𝑜𝑛</m:t>
                        </m:r>
                        <m:r>
                          <a:rPr lang="en-NZ" b="0" i="1" smtClean="0">
                            <a:latin typeface="Cambria Math"/>
                          </a:rPr>
                          <m:t>−</m:t>
                        </m:r>
                        <m:r>
                          <a:rPr lang="en-NZ" b="0" i="1" smtClean="0">
                            <a:latin typeface="Cambria Math"/>
                          </a:rPr>
                          <m:t>𝑜𝑠𝑐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) </m:t>
                    </m:r>
                  </m:oMath>
                </a14:m>
                <a:endParaRPr lang="en-NZ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r="-1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2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</a:t>
            </a:r>
            <a:r>
              <a:rPr lang="en-NZ" dirty="0" smtClean="0"/>
              <a:t>ased upon the </a:t>
            </a:r>
            <a:r>
              <a:rPr lang="en-NZ" dirty="0" err="1" smtClean="0"/>
              <a:t>AoP</a:t>
            </a:r>
            <a:r>
              <a:rPr lang="en-NZ" dirty="0" smtClean="0"/>
              <a:t> score</a:t>
            </a: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far will it penetrate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87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far will it penetrate?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28192" y="1448780"/>
            <a:ext cx="5580112" cy="4536504"/>
            <a:chOff x="3275856" y="1988840"/>
            <a:chExt cx="5580112" cy="4536504"/>
          </a:xfrm>
        </p:grpSpPr>
        <p:sp>
          <p:nvSpPr>
            <p:cNvPr id="6" name="Rectangle 5"/>
            <p:cNvSpPr/>
            <p:nvPr/>
          </p:nvSpPr>
          <p:spPr>
            <a:xfrm>
              <a:off x="3275856" y="1988840"/>
              <a:ext cx="25202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Pert </a:t>
              </a:r>
              <a:r>
                <a:rPr lang="en-NZ" dirty="0" smtClean="0"/>
                <a:t>= P</a:t>
              </a:r>
            </a:p>
            <a:p>
              <a:pPr algn="ctr"/>
              <a:r>
                <a:rPr lang="en-NZ" dirty="0" smtClean="0"/>
                <a:t>At some position x*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5856" y="2996952"/>
              <a:ext cx="252028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Find </a:t>
              </a:r>
              <a:r>
                <a:rPr lang="en-NZ" dirty="0" err="1" smtClean="0"/>
                <a:t>AoP</a:t>
              </a:r>
              <a:r>
                <a:rPr lang="en-NZ" dirty="0" smtClean="0"/>
                <a:t>(x*, Pert)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 rot="2801808">
              <a:off x="4012981" y="4233618"/>
              <a:ext cx="1111793" cy="1120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936" y="4581128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AoP</a:t>
              </a:r>
              <a:r>
                <a:rPr lang="en-NZ" dirty="0" smtClean="0"/>
                <a:t> &gt; 0</a:t>
              </a:r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868144" y="3717032"/>
                  <a:ext cx="2987824" cy="8640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i="1" dirty="0" smtClean="0">
                            <a:latin typeface="Cambria Math"/>
                          </a:rPr>
                          <m:t>𝑃𝑒</m:t>
                        </m:r>
                        <m:r>
                          <a:rPr lang="en-NZ" b="0" i="1" dirty="0" smtClean="0">
                            <a:latin typeface="Cambria Math"/>
                          </a:rPr>
                          <m:t>𝑟𝑡</m:t>
                        </m:r>
                        <m:r>
                          <a:rPr lang="en-NZ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NZ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NZ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NZ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NZ" b="0" i="1" dirty="0" smtClean="0">
                            <a:latin typeface="Cambria Math"/>
                          </a:rPr>
                          <m:t>(</m:t>
                        </m:r>
                        <m:r>
                          <a:rPr lang="en-NZ" i="1" dirty="0" err="1" smtClean="0">
                            <a:latin typeface="Cambria Math"/>
                          </a:rPr>
                          <m:t>𝐴𝑜</m:t>
                        </m:r>
                        <m:r>
                          <a:rPr lang="en-NZ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NZ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NZ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3717032"/>
                  <a:ext cx="2987824" cy="86409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3275856" y="5877272"/>
              <a:ext cx="24482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Penetration Stops</a:t>
              </a:r>
              <a:endParaRPr lang="en-GB" dirty="0"/>
            </a:p>
          </p:txBody>
        </p:sp>
        <p:cxnSp>
          <p:nvCxnSpPr>
            <p:cNvPr id="14" name="Straight Arrow Connector 13"/>
            <p:cNvCxnSpPr>
              <a:endCxn id="12" idx="0"/>
            </p:cNvCxnSpPr>
            <p:nvPr/>
          </p:nvCxnSpPr>
          <p:spPr>
            <a:xfrm>
              <a:off x="4499992" y="5517232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7" idx="0"/>
            </p:cNvCxnSpPr>
            <p:nvPr/>
          </p:nvCxnSpPr>
          <p:spPr>
            <a:xfrm>
              <a:off x="4535996" y="2708920"/>
              <a:ext cx="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</p:cNvCxnSpPr>
            <p:nvPr/>
          </p:nvCxnSpPr>
          <p:spPr>
            <a:xfrm>
              <a:off x="4535996" y="3861048"/>
              <a:ext cx="36004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20072" y="4797152"/>
              <a:ext cx="21419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1" idx="2"/>
            </p:cNvCxnSpPr>
            <p:nvPr/>
          </p:nvCxnSpPr>
          <p:spPr>
            <a:xfrm flipV="1">
              <a:off x="7362056" y="4581128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0"/>
            </p:cNvCxnSpPr>
            <p:nvPr/>
          </p:nvCxnSpPr>
          <p:spPr>
            <a:xfrm flipV="1">
              <a:off x="7362056" y="3429000"/>
              <a:ext cx="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796136" y="3429000"/>
              <a:ext cx="15659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12160" y="494116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551723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868144" y="2996952"/>
                  <a:ext cx="153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NZ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NZ" b="0" i="1" smtClean="0">
                            <a:latin typeface="Cambria Math"/>
                          </a:rPr>
                          <m:t>−</m:t>
                        </m:r>
                        <m:r>
                          <a:rPr lang="en-NZ" b="0" i="1" smtClean="0">
                            <a:latin typeface="Cambria Math"/>
                          </a:rPr>
                          <m:t>𝑑𝑥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2996952"/>
                  <a:ext cx="153606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59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Depth of penetration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5727504"/>
            <a:ext cx="8503920" cy="725832"/>
          </a:xfrm>
        </p:spPr>
        <p:txBody>
          <a:bodyPr>
            <a:normAutofit/>
          </a:bodyPr>
          <a:lstStyle/>
          <a:p>
            <a:pPr algn="ctr"/>
            <a:r>
              <a:rPr lang="en-NZ" sz="2000" dirty="0" smtClean="0"/>
              <a:t>Each colour line represents a different beta value</a:t>
            </a:r>
            <a:endParaRPr lang="en-NZ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907639"/>
            <a:ext cx="5731510" cy="35375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4333" y="116632"/>
            <a:ext cx="3808648" cy="3096344"/>
            <a:chOff x="3275856" y="1988840"/>
            <a:chExt cx="5580112" cy="4536504"/>
          </a:xfrm>
        </p:grpSpPr>
        <p:sp>
          <p:nvSpPr>
            <p:cNvPr id="6" name="Rectangle 5"/>
            <p:cNvSpPr/>
            <p:nvPr/>
          </p:nvSpPr>
          <p:spPr>
            <a:xfrm>
              <a:off x="3275856" y="1988840"/>
              <a:ext cx="25202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/>
                <a:t>Pert </a:t>
              </a:r>
              <a:r>
                <a:rPr lang="en-NZ" sz="1200" dirty="0" smtClean="0"/>
                <a:t>= P</a:t>
              </a:r>
            </a:p>
            <a:p>
              <a:pPr algn="ctr"/>
              <a:r>
                <a:rPr lang="en-NZ" sz="1200" dirty="0" smtClean="0"/>
                <a:t>At some position x*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5856" y="2996952"/>
              <a:ext cx="252028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/>
                <a:t>Find </a:t>
              </a:r>
              <a:r>
                <a:rPr lang="en-NZ" sz="1200" dirty="0" err="1" smtClean="0"/>
                <a:t>AoP</a:t>
              </a:r>
              <a:r>
                <a:rPr lang="en-NZ" sz="1200" dirty="0" smtClean="0"/>
                <a:t>(x*, Pert)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 rot="2801808">
              <a:off x="4012981" y="4233618"/>
              <a:ext cx="1111793" cy="1120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4581127"/>
              <a:ext cx="1073773" cy="405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err="1" smtClean="0"/>
                <a:t>AoP</a:t>
              </a:r>
              <a:r>
                <a:rPr lang="en-NZ" sz="1200" dirty="0" smtClean="0"/>
                <a:t> &gt; 0</a:t>
              </a:r>
              <a:endParaRPr lang="en-GB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5868144" y="3717032"/>
                  <a:ext cx="2987824" cy="8640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1400" i="1" dirty="0" smtClean="0">
                            <a:latin typeface="Cambria Math"/>
                          </a:rPr>
                          <m:t>𝑃𝑒</m:t>
                        </m:r>
                        <m:r>
                          <a:rPr lang="en-NZ" sz="1400" b="0" i="1" dirty="0" smtClean="0">
                            <a:latin typeface="Cambria Math"/>
                          </a:rPr>
                          <m:t>𝑟𝑡</m:t>
                        </m:r>
                        <m:r>
                          <a:rPr lang="en-NZ" sz="1400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NZ" sz="1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NZ" sz="14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NZ" sz="1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NZ" sz="1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NZ" sz="1400" i="1" dirty="0" err="1" smtClean="0">
                            <a:latin typeface="Cambria Math"/>
                          </a:rPr>
                          <m:t>𝐴𝑜𝑃</m:t>
                        </m:r>
                        <m:r>
                          <a:rPr lang="en-NZ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NZ" sz="14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3717032"/>
                  <a:ext cx="2987824" cy="8640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3275856" y="5877272"/>
              <a:ext cx="24482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/>
                <a:t>Penetration Stops</a:t>
              </a:r>
              <a:endParaRPr lang="en-GB" sz="1200" dirty="0"/>
            </a:p>
          </p:txBody>
        </p:sp>
        <p:cxnSp>
          <p:nvCxnSpPr>
            <p:cNvPr id="12" name="Straight Arrow Connector 11"/>
            <p:cNvCxnSpPr>
              <a:endCxn id="11" idx="0"/>
            </p:cNvCxnSpPr>
            <p:nvPr/>
          </p:nvCxnSpPr>
          <p:spPr>
            <a:xfrm>
              <a:off x="4499992" y="5517232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>
            <a:xfrm>
              <a:off x="4535996" y="2708920"/>
              <a:ext cx="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>
              <a:off x="4535996" y="3861048"/>
              <a:ext cx="36004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20072" y="4797152"/>
              <a:ext cx="21419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2"/>
            </p:cNvCxnSpPr>
            <p:nvPr/>
          </p:nvCxnSpPr>
          <p:spPr>
            <a:xfrm flipV="1">
              <a:off x="7362056" y="4581128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0"/>
            </p:cNvCxnSpPr>
            <p:nvPr/>
          </p:nvCxnSpPr>
          <p:spPr>
            <a:xfrm flipV="1">
              <a:off x="7362056" y="3429000"/>
              <a:ext cx="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796136" y="3429000"/>
              <a:ext cx="156592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12160" y="4941168"/>
              <a:ext cx="613450" cy="405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Yes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4008" y="5517233"/>
              <a:ext cx="566478" cy="405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No</a:t>
              </a:r>
              <a:endParaRPr lang="en-GB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868143" y="2996951"/>
                  <a:ext cx="1589242" cy="405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NZ" sz="1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NZ" sz="12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NZ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NZ" sz="1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NZ" sz="1200" b="0" i="1" smtClean="0">
                            <a:latin typeface="Cambria Math"/>
                          </a:rPr>
                          <m:t>−</m:t>
                        </m:r>
                        <m:r>
                          <a:rPr lang="en-NZ" sz="1200" b="0" i="1" smtClean="0">
                            <a:latin typeface="Cambria Math"/>
                          </a:rPr>
                          <m:t>𝑑𝑥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3" y="2996951"/>
                  <a:ext cx="1589242" cy="4058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/>
          <p:nvPr/>
        </p:nvSpPr>
        <p:spPr>
          <a:xfrm>
            <a:off x="3275856" y="465313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55079" y="3537931"/>
            <a:ext cx="14510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1200" dirty="0" err="1" smtClean="0"/>
              <a:t>AoP</a:t>
            </a:r>
            <a:r>
              <a:rPr lang="en-NZ" sz="1200" dirty="0" smtClean="0"/>
              <a:t>(Perturbation)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5242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Glory: Predicts Depth of First Wave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2204864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See Text Document</a:t>
            </a:r>
          </a:p>
          <a:p>
            <a:r>
              <a:rPr lang="en-NZ" dirty="0" smtClean="0"/>
              <a:t>For more proof </a:t>
            </a:r>
            <a:endParaRPr lang="en-NZ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685" y="1459921"/>
            <a:ext cx="1973615" cy="14898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6461" y="3284984"/>
            <a:ext cx="2511399" cy="177491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4644271"/>
            <a:ext cx="2376264" cy="172838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4678651"/>
            <a:ext cx="2376264" cy="171666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6588224" y="1484784"/>
            <a:ext cx="2299345" cy="163928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6732240" y="3861048"/>
            <a:ext cx="2501383" cy="1771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6973" y="3573016"/>
            <a:ext cx="5256584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The method is accurate thus far to a maximum of 0.7% error</a:t>
            </a:r>
          </a:p>
        </p:txBody>
      </p:sp>
    </p:spTree>
    <p:extLst>
      <p:ext uri="{BB962C8B-B14F-4D97-AF65-F5344CB8AC3E}">
        <p14:creationId xmlns:p14="http://schemas.microsoft.com/office/powerpoint/2010/main" val="34213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 smtClean="0"/>
              <a:t>Previously I have been able </a:t>
            </a:r>
            <a:r>
              <a:rPr lang="en-NZ" dirty="0"/>
              <a:t>to look at a given wave profile and decide </a:t>
            </a:r>
            <a:r>
              <a:rPr lang="en-NZ" dirty="0" smtClean="0"/>
              <a:t>if it will penetrate </a:t>
            </a:r>
            <a:r>
              <a:rPr lang="en-NZ" dirty="0"/>
              <a:t>past the bifurcation </a:t>
            </a:r>
            <a:r>
              <a:rPr lang="en-NZ" dirty="0" smtClean="0"/>
              <a:t>point based on two criteria:</a:t>
            </a:r>
            <a:endParaRPr lang="en-NZ" i="1" dirty="0" smtClean="0"/>
          </a:p>
          <a:p>
            <a:r>
              <a:rPr lang="en-NZ" dirty="0" smtClean="0"/>
              <a:t>The </a:t>
            </a:r>
            <a:r>
              <a:rPr lang="en-NZ" dirty="0"/>
              <a:t>wave profile of x* must be asymmetric </a:t>
            </a:r>
            <a:r>
              <a:rPr lang="en-NZ" dirty="0" smtClean="0"/>
              <a:t> </a:t>
            </a:r>
          </a:p>
          <a:p>
            <a:pPr lvl="1"/>
            <a:r>
              <a:rPr lang="en-NZ" i="1" dirty="0" err="1" smtClean="0"/>
              <a:t>Ie</a:t>
            </a:r>
            <a:r>
              <a:rPr lang="en-NZ" i="1" dirty="0" smtClean="0"/>
              <a:t>:		 must be front-heavy</a:t>
            </a:r>
          </a:p>
          <a:p>
            <a:r>
              <a:rPr lang="en-NZ" dirty="0" smtClean="0"/>
              <a:t>The </a:t>
            </a:r>
            <a:r>
              <a:rPr lang="en-NZ" dirty="0"/>
              <a:t>frequency of oscillation must increase from x* to x* + </a:t>
            </a:r>
            <a:r>
              <a:rPr lang="en-NZ" dirty="0" smtClean="0"/>
              <a:t>dx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:		 </a:t>
            </a:r>
            <a:r>
              <a:rPr lang="en-NZ" i="1" dirty="0" smtClean="0"/>
              <a:t>f</a:t>
            </a:r>
            <a:r>
              <a:rPr lang="en-NZ" dirty="0" smtClean="0"/>
              <a:t>(x*)   &lt;     </a:t>
            </a:r>
            <a:r>
              <a:rPr lang="en-NZ" i="1" dirty="0" smtClean="0"/>
              <a:t>f</a:t>
            </a:r>
            <a:r>
              <a:rPr lang="en-NZ" dirty="0" smtClean="0"/>
              <a:t>(x*+dx)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I would now like to quantify the </a:t>
            </a:r>
            <a:r>
              <a:rPr lang="en-NZ" i="1" dirty="0" smtClean="0"/>
              <a:t>front-heavy-ness</a:t>
            </a:r>
            <a:r>
              <a:rPr lang="en-NZ" dirty="0" smtClean="0"/>
              <a:t> of a concentration wave profile as a </a:t>
            </a:r>
            <a:r>
              <a:rPr lang="en-NZ" b="1" dirty="0" smtClean="0"/>
              <a:t>FH-score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4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Glory: Predicts the depth of other waves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Each line is the same </a:t>
            </a:r>
            <a:r>
              <a:rPr lang="en-NZ" sz="2000" dirty="0" err="1" smtClean="0"/>
              <a:t>Goldbeter</a:t>
            </a:r>
            <a:r>
              <a:rPr lang="en-NZ" sz="2000" dirty="0" smtClean="0"/>
              <a:t> to different Diffusion values</a:t>
            </a:r>
            <a:endParaRPr lang="en-NZ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286395"/>
              </p:ext>
            </p:extLst>
          </p:nvPr>
        </p:nvGraphicFramePr>
        <p:xfrm>
          <a:off x="827584" y="2276872"/>
          <a:ext cx="7469350" cy="377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C:\Temp\Diffusion\MOL_PDE\4. Output files\Archive\Figurers_Tim\Simple_Diffu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00808"/>
            <a:ext cx="3616455" cy="27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3928" y="3356992"/>
            <a:ext cx="720080" cy="64807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2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Rate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763688" y="1709976"/>
            <a:ext cx="54726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8741142"/>
              </p:ext>
            </p:extLst>
          </p:nvPr>
        </p:nvGraphicFramePr>
        <p:xfrm>
          <a:off x="2699792" y="4358316"/>
          <a:ext cx="4153272" cy="63093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38318"/>
                <a:gridCol w="1038318"/>
                <a:gridCol w="1038318"/>
                <a:gridCol w="1038318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A1</a:t>
                      </a:r>
                      <a:endParaRPr lang="en-NZ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A2</a:t>
                      </a:r>
                      <a:endParaRPr lang="en-NZ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B1</a:t>
                      </a:r>
                      <a:endParaRPr lang="en-NZ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B2</a:t>
                      </a:r>
                      <a:endParaRPr lang="en-NZ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b="0" dirty="0">
                          <a:effectLst/>
                        </a:rPr>
                        <a:t>-0.0305</a:t>
                      </a:r>
                      <a:endParaRPr lang="en-NZ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0.0068</a:t>
                      </a:r>
                      <a:endParaRPr lang="en-NZ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>
                          <a:effectLst/>
                        </a:rPr>
                        <a:t>0.0858</a:t>
                      </a:r>
                      <a:endParaRPr lang="en-NZ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800" dirty="0">
                          <a:effectLst/>
                        </a:rPr>
                        <a:t>0.033</a:t>
                      </a:r>
                      <a:endParaRPr lang="en-NZ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19672" y="2584072"/>
            <a:ext cx="2520280" cy="77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4932040" y="2584071"/>
            <a:ext cx="2520280" cy="77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1403648" y="1771775"/>
                <a:ext cx="6264696" cy="2632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𝑃𝑒𝑟𝑡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𝐴𝑜𝑃</m:t>
                          </m:r>
                        </m:e>
                      </m:d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=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𝐴𝑜𝑃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×(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𝑎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NZ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ln</m:t>
                      </m:r>
                      <m:d>
                        <m:d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𝑤𝑎𝑣𝑒</m:t>
                          </m:r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 pitchFamily="34" charset="0"/>
                              <a:cs typeface="Times New Roman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+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𝑏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 pitchFamily="34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kumimoji="0" lang="en-NZ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NZ" altLang="en-US" sz="1100" dirty="0"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w</a:t>
                </a:r>
                <a:r>
                  <a:rPr kumimoji="0" lang="en-NZ" alt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here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altLang="en-US" sz="1100" dirty="0">
                  <a:latin typeface="Calibri" pitchFamily="34" charset="0"/>
                  <a:cs typeface="Times New Roman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NZ" alt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NZ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NZ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NZ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kumimoji="0" lang="en-NZ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kumimoji="0" lang="en-NZ" altLang="en-US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NZ" altLang="en-US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NZ" altLang="en-US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         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𝑎𝑛𝑑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         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𝑏</m:t>
                      </m:r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NZ" alt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NZ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Times New Roman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NZ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NZ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kumimoji="0" lang="en-NZ" altLang="en-US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Times New Roman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kumimoji="0" lang="en-NZ" altLang="en-US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NZ" altLang="en-US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NZ" altLang="en-US" b="0" i="1" u="none" strike="noStrike" cap="none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Times New Roman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NZ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NZ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NZ" alt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itchFamily="18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NZ" altLang="en-US" sz="1100" i="1" dirty="0">
                  <a:latin typeface="Cambria Math" pitchFamily="18" charset="0"/>
                  <a:cs typeface="Times New Roman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NZ" altLang="en-US" sz="1400" dirty="0" smtClean="0"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The wave number only works for the first set that penetrate in the pattern</a:t>
                </a:r>
                <a:endParaRPr lang="en-NZ" altLang="en-US" sz="1400" dirty="0">
                  <a:latin typeface="Calibri" pitchFamily="34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where a</a:t>
                </a:r>
                <a:r>
                  <a:rPr kumimoji="0" lang="en-NZ" altLang="en-US" sz="1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0" lang="en-NZ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, a</a:t>
                </a:r>
                <a:r>
                  <a:rPr kumimoji="0" lang="en-NZ" altLang="en-US" sz="1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NZ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, b</a:t>
                </a:r>
                <a:r>
                  <a:rPr kumimoji="0" lang="en-NZ" altLang="en-US" sz="1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NZ" altLang="en-US" sz="1400" dirty="0"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NZ" altLang="en-US" sz="1400" dirty="0" smtClean="0"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and </a:t>
                </a:r>
                <a:r>
                  <a:rPr kumimoji="0" lang="en-NZ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en-NZ" altLang="en-US" sz="1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en-NZ" alt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 are:</a:t>
                </a:r>
                <a:endParaRPr kumimoji="0" lang="en-NZ" altLang="en-US" sz="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1771775"/>
                <a:ext cx="6264696" cy="26327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Temp\73c928b6c28bfd87be3f050372381da2_party-popper-confetti-clip-art-clipart-party-poppers_600-4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9569">
            <a:off x="4509714" y="2419027"/>
            <a:ext cx="5715001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Temp\73c928b6c28bfd87be3f050372381da2_party-popper-confetti-clip-art-clipart-party-poppers_600-4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442">
            <a:off x="324093" y="2849121"/>
            <a:ext cx="5715001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9864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NZ" dirty="0" smtClean="0"/>
              <a:t>I can predict </a:t>
            </a:r>
            <a:r>
              <a:rPr lang="en-NZ" dirty="0"/>
              <a:t>not just when it will </a:t>
            </a:r>
            <a:r>
              <a:rPr lang="en-NZ" dirty="0" smtClean="0"/>
              <a:t>penetrate but to what depth it will penetrate with an 99.3% accuracy!!!</a:t>
            </a:r>
          </a:p>
          <a:p>
            <a:pPr marL="0" indent="0" algn="ctr">
              <a:buNone/>
            </a:pPr>
            <a:endParaRPr lang="en-NZ" dirty="0"/>
          </a:p>
          <a:p>
            <a:pPr marL="0" indent="0" algn="ctr">
              <a:buNone/>
            </a:pPr>
            <a:r>
              <a:rPr lang="en-NZ" dirty="0" smtClean="0"/>
              <a:t>Not just for the first wave but successive waves (following the first initial pattern) as well</a:t>
            </a:r>
            <a:endParaRPr lang="en-NZ" dirty="0"/>
          </a:p>
        </p:txBody>
      </p:sp>
      <p:sp>
        <p:nvSpPr>
          <p:cNvPr id="4" name="AutoShape 2" descr="Image result for party poppers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Image result for party poppers 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6" descr="Image result for party poppers 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94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Extra slide: How I got a and b</a:t>
            </a:r>
            <a:endParaRPr lang="en-NZ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40269"/>
              </p:ext>
            </p:extLst>
          </p:nvPr>
        </p:nvGraphicFramePr>
        <p:xfrm>
          <a:off x="2195736" y="2276872"/>
          <a:ext cx="45385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1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Extra slide: Other parameters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Contributions to a and b may be</a:t>
            </a:r>
          </a:p>
          <a:p>
            <a:pPr lvl="1"/>
            <a:r>
              <a:rPr lang="en-NZ" dirty="0" smtClean="0"/>
              <a:t>Period of oscillation: 2.67s</a:t>
            </a:r>
          </a:p>
          <a:p>
            <a:pPr lvl="1"/>
            <a:r>
              <a:rPr lang="en-NZ" dirty="0" smtClean="0"/>
              <a:t>Area of oscillation: 0.08391</a:t>
            </a:r>
          </a:p>
          <a:p>
            <a:pPr lvl="1"/>
            <a:r>
              <a:rPr lang="en-NZ" dirty="0" smtClean="0"/>
              <a:t>Change in period close to bifurcation: 0.141</a:t>
            </a:r>
          </a:p>
          <a:p>
            <a:pPr lvl="1"/>
            <a:r>
              <a:rPr lang="en-NZ" dirty="0" smtClean="0"/>
              <a:t>Change in area </a:t>
            </a:r>
            <a:r>
              <a:rPr lang="en-NZ" dirty="0"/>
              <a:t>close to bifurcation: </a:t>
            </a:r>
            <a:r>
              <a:rPr lang="en-NZ" dirty="0" smtClean="0"/>
              <a:t>0.00455</a:t>
            </a:r>
          </a:p>
          <a:p>
            <a:r>
              <a:rPr lang="en-NZ" dirty="0" smtClean="0"/>
              <a:t>It will probably be due to wave shape</a:t>
            </a:r>
          </a:p>
          <a:p>
            <a:r>
              <a:rPr lang="en-NZ" dirty="0" smtClean="0"/>
              <a:t>None of these work But I don’t think this should stop us from publishing this amazing result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92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an FH-score?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/>
              <a:t>The FH-score represents the </a:t>
            </a:r>
            <a:r>
              <a:rPr lang="en-NZ" dirty="0" smtClean="0"/>
              <a:t>maximum net </a:t>
            </a:r>
            <a:r>
              <a:rPr lang="en-NZ" dirty="0"/>
              <a:t>flux of concentration </a:t>
            </a:r>
            <a:r>
              <a:rPr lang="en-NZ" dirty="0" smtClean="0"/>
              <a:t>passed from </a:t>
            </a:r>
            <a:r>
              <a:rPr lang="en-NZ" dirty="0"/>
              <a:t>some cell x* to the cell x* -dx 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err="1" smtClean="0"/>
              <a:t>Ie</a:t>
            </a:r>
            <a:r>
              <a:rPr lang="en-NZ" dirty="0" smtClean="0"/>
              <a:t> when the FH-score </a:t>
            </a:r>
            <a:r>
              <a:rPr lang="en-NZ" dirty="0"/>
              <a:t>&gt; 0 </a:t>
            </a:r>
            <a:r>
              <a:rPr lang="en-NZ" dirty="0" smtClean="0"/>
              <a:t>the wave tends to penetrate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68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dirty="0" smtClean="0"/>
                  <a:t>How do you find the FH-score [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NZ" dirty="0" smtClean="0"/>
                  <a:t>]</a:t>
                </a:r>
                <a:endParaRPr lang="en-NZ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741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The FH-score can only be found on an uncoupled </a:t>
                </a:r>
                <a:r>
                  <a:rPr lang="en-NZ" dirty="0" smtClean="0"/>
                  <a:t>periodic oscillatory </a:t>
                </a:r>
                <a:r>
                  <a:rPr lang="en-NZ" dirty="0" smtClean="0"/>
                  <a:t>cell at some x* with some period, </a:t>
                </a:r>
                <a:r>
                  <a:rPr lang="en-NZ" i="1" dirty="0" smtClean="0"/>
                  <a:t>T</a:t>
                </a:r>
                <a:r>
                  <a:rPr lang="en-NZ" dirty="0" smtClean="0"/>
                  <a:t>, of established limit cycle. </a:t>
                </a:r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 smtClean="0"/>
                  <a:t> neither dampened nor forced</a:t>
                </a:r>
              </a:p>
              <a:p>
                <a:r>
                  <a:rPr lang="en-NZ" dirty="0" smtClean="0"/>
                  <a:t>Let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 be the time at which the maximum concentration is found at</a:t>
                </a:r>
                <a:r>
                  <a:rPr lang="en-NZ" dirty="0"/>
                  <a:t>. </a:t>
                </a:r>
                <a:endParaRPr lang="en-NZ" dirty="0" smtClean="0"/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 smtClean="0"/>
                  <a:t> </a:t>
                </a:r>
              </a:p>
              <a:p>
                <a:endParaRPr lang="en-NZ" dirty="0" smtClean="0"/>
              </a:p>
              <a:p>
                <a:r>
                  <a:rPr lang="en-NZ" dirty="0" smtClean="0"/>
                  <a:t>FH-score  </a:t>
                </a:r>
              </a:p>
              <a:p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 r="-121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03648" y="4149080"/>
                <a:ext cx="5816656" cy="53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2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2000" i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NZ" sz="20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NZ" sz="20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NZ" sz="2000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sz="2000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NZ" sz="2000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&gt;0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)=</m:t>
                          </m:r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  <m:r>
                        <a:rPr lang="en-NZ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NZ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𝑤h𝑒𝑟𝑒</m:t>
                      </m:r>
                      <m:r>
                        <a:rPr lang="en-NZ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NZ" sz="200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2000" i="1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b>
                          <m:r>
                            <a:rPr lang="en-NZ" sz="2000" i="1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&gt;0</m:t>
                          </m:r>
                        </m:sub>
                      </m:sSub>
                      <m:r>
                        <a:rPr lang="en-NZ" sz="20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∈ </m:t>
                          </m:r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NZ" sz="20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&gt;0 }</m:t>
                      </m:r>
                    </m:oMath>
                  </m:oMathPara>
                </a14:m>
                <a:endParaRPr lang="en-NZ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5816656" cy="5375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3" y="5013176"/>
                <a:ext cx="5911555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800" b="0" i="1" dirty="0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NZ" sz="28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28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2800" b="0" i="0" dirty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0&lt;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&lt;0.5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NZ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en-NZ" sz="28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d>
                          <m:r>
                            <a:rPr lang="en-NZ" sz="28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𝑍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𝜏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𝑑𝑡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))</m:t>
                          </m:r>
                        </m:e>
                      </m:func>
                      <m:r>
                        <a:rPr lang="en-NZ" sz="28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NZ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013176"/>
                <a:ext cx="5911555" cy="6576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of FH-score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81855545"/>
                  </p:ext>
                </p:extLst>
              </p:nvPr>
            </p:nvGraphicFramePr>
            <p:xfrm>
              <a:off x="301625" y="1527174"/>
              <a:ext cx="8504240" cy="2187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0848"/>
                    <a:gridCol w="1700848"/>
                    <a:gridCol w="1700848"/>
                    <a:gridCol w="1700848"/>
                    <a:gridCol w="1700848"/>
                  </a:tblGrid>
                  <a:tr h="389658"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Goldbeter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 Model 1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</a:t>
                          </a:r>
                          <a:r>
                            <a:rPr lang="en-NZ" baseline="0" dirty="0" smtClean="0"/>
                            <a:t> Model 2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Ernemtrout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Fitz </a:t>
                          </a:r>
                          <a:r>
                            <a:rPr lang="en-NZ" dirty="0" err="1" smtClean="0"/>
                            <a:t>hugh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1249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smtClean="0"/>
                            <a:t>Penetrates</a:t>
                          </a:r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smtClean="0"/>
                            <a:t>FH</a:t>
                          </a:r>
                          <a:r>
                            <a:rPr lang="en-NZ" sz="1600" baseline="-25000" smtClean="0"/>
                            <a:t>score</a:t>
                          </a:r>
                          <a:r>
                            <a:rPr lang="en-NZ" sz="160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600" b="0" i="1" smtClean="0">
                                    <a:latin typeface="Cambria Math"/>
                                  </a:rPr>
                                  <m:t>0.5751</m:t>
                                </m:r>
                                <m:r>
                                  <a:rPr lang="en-NZ" sz="1600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NZ" sz="1600" b="0" i="1" smtClean="0"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NZ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smtClean="0"/>
                            <a:t>No Penetration</a:t>
                          </a:r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smtClean="0"/>
                            <a:t>FH</a:t>
                          </a:r>
                          <a:r>
                            <a:rPr lang="en-NZ" sz="1600" baseline="-25000" smtClean="0"/>
                            <a:t>score</a:t>
                          </a:r>
                          <a:r>
                            <a:rPr lang="en-NZ" sz="160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smtClean="0"/>
                            <a:t>-9.9e-07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NZ" sz="1600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dirty="0" smtClean="0"/>
                            <a:t>Penetrates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err="1" smtClean="0"/>
                            <a:t>FH</a:t>
                          </a:r>
                          <a:r>
                            <a:rPr lang="en-NZ" sz="1600" baseline="-25000" dirty="0" err="1" smtClean="0"/>
                            <a:t>score</a:t>
                          </a:r>
                          <a:r>
                            <a:rPr lang="en-NZ" sz="1600" dirty="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b="0" dirty="0" smtClean="0"/>
                            <a:t>2.3136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NZ" sz="1600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dirty="0" smtClean="0"/>
                            <a:t>Penetrates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err="1" smtClean="0"/>
                            <a:t>FH</a:t>
                          </a:r>
                          <a:r>
                            <a:rPr lang="en-NZ" sz="1600" baseline="-25000" dirty="0" err="1" smtClean="0"/>
                            <a:t>score</a:t>
                          </a:r>
                          <a:r>
                            <a:rPr lang="en-NZ" sz="1600" dirty="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smtClean="0"/>
                            <a:t>54.4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NZ" sz="1600" b="0" i="1" smtClean="0"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NZ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dirty="0" smtClean="0"/>
                            <a:t>Penetrates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err="1" smtClean="0"/>
                            <a:t>FH</a:t>
                          </a:r>
                          <a:r>
                            <a:rPr lang="en-NZ" sz="1600" baseline="-25000" dirty="0" err="1" smtClean="0"/>
                            <a:t>score</a:t>
                          </a:r>
                          <a:r>
                            <a:rPr lang="en-NZ" sz="1600" dirty="0" smtClean="0"/>
                            <a:t> = </a:t>
                          </a:r>
                          <a:endParaRPr lang="en-NZ" sz="16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b="0" dirty="0" smtClean="0"/>
                            <a:t>2.1048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NZ" sz="1600" b="0" i="1" smtClean="0"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NZ" sz="16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81855545"/>
                  </p:ext>
                </p:extLst>
              </p:nvPr>
            </p:nvGraphicFramePr>
            <p:xfrm>
              <a:off x="301625" y="1527174"/>
              <a:ext cx="8504240" cy="2187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0848"/>
                    <a:gridCol w="1700848"/>
                    <a:gridCol w="1700848"/>
                    <a:gridCol w="1700848"/>
                    <a:gridCol w="1700848"/>
                  </a:tblGrid>
                  <a:tr h="389658"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Goldbeter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 Model 1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</a:t>
                          </a:r>
                          <a:r>
                            <a:rPr lang="en-NZ" baseline="0" dirty="0" smtClean="0"/>
                            <a:t> Model 2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Ernemtrout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Fitz </a:t>
                          </a:r>
                          <a:r>
                            <a:rPr lang="en-NZ" dirty="0" err="1" smtClean="0"/>
                            <a:t>hugh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179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3469" r="-400358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3469" r="-300358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86" t="-23469" r="-199286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358" t="-23469" r="-100000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358" t="-23469" b="-44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2564" r="36193" b="50000"/>
          <a:stretch/>
        </p:blipFill>
        <p:spPr bwMode="auto">
          <a:xfrm>
            <a:off x="2026920" y="3693536"/>
            <a:ext cx="5090160" cy="260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t="50000" r="35941" b="2992"/>
          <a:stretch/>
        </p:blipFill>
        <p:spPr bwMode="auto">
          <a:xfrm>
            <a:off x="1965960" y="3717032"/>
            <a:ext cx="5212080" cy="257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1675" r="35690" b="49162"/>
          <a:stretch/>
        </p:blipFill>
        <p:spPr bwMode="auto">
          <a:xfrm>
            <a:off x="1927860" y="3693536"/>
            <a:ext cx="518922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5" t="52975" r="36193" b="2658"/>
          <a:stretch/>
        </p:blipFill>
        <p:spPr bwMode="auto">
          <a:xfrm>
            <a:off x="1943100" y="3857684"/>
            <a:ext cx="515874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2671" r="36010" b="50351"/>
          <a:stretch/>
        </p:blipFill>
        <p:spPr bwMode="auto">
          <a:xfrm>
            <a:off x="1920240" y="3749098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52551" r="36345" b="3374"/>
          <a:stretch/>
        </p:blipFill>
        <p:spPr bwMode="auto">
          <a:xfrm>
            <a:off x="2000250" y="3829137"/>
            <a:ext cx="5044440" cy="243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1600" r="35774" b="50345"/>
          <a:stretch/>
        </p:blipFill>
        <p:spPr bwMode="auto">
          <a:xfrm>
            <a:off x="1965960" y="3736081"/>
            <a:ext cx="5120640" cy="265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" t="52107" r="35689" b="3804"/>
          <a:stretch/>
        </p:blipFill>
        <p:spPr bwMode="auto">
          <a:xfrm>
            <a:off x="2004060" y="3899970"/>
            <a:ext cx="5036820" cy="24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653136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Note: You can find a FH-score for each beta value in the oscillatory region</a:t>
            </a:r>
            <a:endParaRPr lang="en-NZ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3279" r="35621" b="51617"/>
          <a:stretch/>
        </p:blipFill>
        <p:spPr bwMode="auto">
          <a:xfrm>
            <a:off x="1421130" y="3738012"/>
            <a:ext cx="5623560" cy="265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51983" r="36157" b="3134"/>
          <a:stretch/>
        </p:blipFill>
        <p:spPr bwMode="auto">
          <a:xfrm>
            <a:off x="1577732" y="3742590"/>
            <a:ext cx="5570220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0.3401 -0.334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4" y="-167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10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8368 -0.34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172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10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00538 -0.3405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70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10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18108 -0.3349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1675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3757 -0.3409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-17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Is FH-score Enough?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Being able to determine the FH-score tells us if it will be able to penetrate </a:t>
            </a:r>
          </a:p>
          <a:p>
            <a:pPr marL="0" indent="0">
              <a:buNone/>
            </a:pPr>
            <a:endParaRPr lang="en-NZ" sz="1000" dirty="0" smtClean="0"/>
          </a:p>
          <a:p>
            <a:r>
              <a:rPr lang="en-NZ" dirty="0" smtClean="0"/>
              <a:t>However, as Paul pointed out, it does not matter what shape the concentration wave is if it is sitting next to a ‘cell’ with a beta value of zero it will not penetrate</a:t>
            </a:r>
          </a:p>
          <a:p>
            <a:endParaRPr lang="en-NZ" sz="1000" dirty="0" smtClean="0"/>
          </a:p>
        </p:txBody>
      </p:sp>
      <p:sp>
        <p:nvSpPr>
          <p:cNvPr id="4" name="TextBox 3"/>
          <p:cNvSpPr txBox="1"/>
          <p:nvPr/>
        </p:nvSpPr>
        <p:spPr>
          <a:xfrm rot="20359721">
            <a:off x="3851920" y="4930844"/>
            <a:ext cx="237626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18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</a:t>
            </a:r>
            <a:r>
              <a:rPr lang="en-NZ" dirty="0" err="1" smtClean="0"/>
              <a:t>Hypothosis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Not only does the initial criteria need to be met</a:t>
            </a:r>
          </a:p>
          <a:p>
            <a:pPr lvl="1"/>
            <a:r>
              <a:rPr lang="en-NZ" dirty="0" smtClean="0"/>
              <a:t>The wave profile of x* must be asymmetric</a:t>
            </a:r>
          </a:p>
          <a:p>
            <a:pPr lvl="1"/>
            <a:r>
              <a:rPr lang="en-NZ" dirty="0" smtClean="0"/>
              <a:t>FH-score&gt; 0</a:t>
            </a:r>
          </a:p>
          <a:p>
            <a:pPr lvl="1"/>
            <a:r>
              <a:rPr lang="en-NZ" dirty="0" smtClean="0"/>
              <a:t>The frequency of oscillation must increase from x* to x* + dx</a:t>
            </a:r>
          </a:p>
          <a:p>
            <a:r>
              <a:rPr lang="en-NZ" dirty="0" smtClean="0"/>
              <a:t>But also the cell next door at x*- dx must be potentially excitable given certain/sufficient stimulus</a:t>
            </a:r>
            <a:endParaRPr lang="en-NZ" dirty="0"/>
          </a:p>
          <a:p>
            <a:endParaRPr lang="en-NZ" dirty="0" smtClean="0"/>
          </a:p>
          <a:p>
            <a:pPr marL="0" indent="0" algn="ctr">
              <a:buNone/>
            </a:pPr>
            <a:r>
              <a:rPr lang="en-NZ" dirty="0" smtClean="0"/>
              <a:t>This </a:t>
            </a:r>
            <a:r>
              <a:rPr lang="en-NZ" dirty="0"/>
              <a:t>got me thinking about a ‘cells’ stability when it is perturbed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08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What Do I mean by ‘Stability when Perturbed’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If we take a uncoupled ‘cell’ of some non-oscillatory beta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dirty="0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NZ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NZ" dirty="0" smtClean="0"/>
                  <a:t> and found its steady state value:</a:t>
                </a:r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37" y="3212976"/>
            <a:ext cx="3785337" cy="25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19672" y="2699628"/>
            <a:ext cx="1981633" cy="801380"/>
            <a:chOff x="2357095" y="2699628"/>
            <a:chExt cx="1981633" cy="801380"/>
          </a:xfrm>
        </p:grpSpPr>
        <p:sp>
          <p:nvSpPr>
            <p:cNvPr id="4" name="TextBox 3"/>
            <p:cNvSpPr txBox="1"/>
            <p:nvPr/>
          </p:nvSpPr>
          <p:spPr>
            <a:xfrm>
              <a:off x="2357095" y="2699628"/>
              <a:ext cx="1981633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Initial Conditions</a:t>
              </a:r>
              <a:endParaRPr lang="en-NZ" dirty="0"/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2987824" y="3068960"/>
              <a:ext cx="360088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68857" y="3861048"/>
            <a:ext cx="2060692" cy="801380"/>
            <a:chOff x="2357095" y="2699628"/>
            <a:chExt cx="2060692" cy="801380"/>
          </a:xfrm>
          <a:solidFill>
            <a:schemeClr val="accent2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Z" dirty="0" smtClean="0"/>
                    <a:t>Steady state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N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67" t="-8197" b="-2459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987831" y="3068960"/>
              <a:ext cx="399610" cy="432048"/>
            </a:xfrm>
            <a:prstGeom prst="straightConnector1">
              <a:avLst/>
            </a:prstGeom>
            <a:grpFill/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04248" y="3068960"/>
                <a:ext cx="2089033" cy="166199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NZ" u="sng" dirty="0" smtClean="0"/>
                  <a:t>In this case I used:</a:t>
                </a:r>
              </a:p>
              <a:p>
                <a:r>
                  <a:rPr lang="en-NZ" sz="1600" dirty="0" err="1" smtClean="0"/>
                  <a:t>Goldbeter</a:t>
                </a:r>
                <a:r>
                  <a:rPr lang="en-NZ" sz="1600" dirty="0" smtClean="0"/>
                  <a:t>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sz="1600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NZ" sz="1600" dirty="0" smtClean="0"/>
                  <a:t> = 0.2</a:t>
                </a:r>
              </a:p>
              <a:p>
                <a:r>
                  <a:rPr lang="en-NZ" sz="1600" dirty="0" err="1" smtClean="0"/>
                  <a:t>Z</a:t>
                </a:r>
                <a:r>
                  <a:rPr lang="en-NZ" sz="1600" baseline="-25000" dirty="0" err="1" smtClean="0"/>
                  <a:t>ss</a:t>
                </a:r>
                <a:r>
                  <a:rPr lang="en-NZ" sz="1600" dirty="0" smtClean="0"/>
                  <a:t> = 0.1818 </a:t>
                </a:r>
                <a14:m>
                  <m:oMath xmlns:m="http://schemas.openxmlformats.org/officeDocument/2006/math">
                    <m:r>
                      <a:rPr lang="en-NZ" sz="1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NZ" sz="16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NZ" sz="1600" dirty="0" smtClean="0"/>
              </a:p>
              <a:p>
                <a:r>
                  <a:rPr lang="en-NZ" sz="1600" dirty="0" err="1" smtClean="0"/>
                  <a:t>V</a:t>
                </a:r>
                <a:r>
                  <a:rPr lang="en-NZ" sz="1600" baseline="-25000" dirty="0" err="1" smtClean="0"/>
                  <a:t>ss</a:t>
                </a:r>
                <a:r>
                  <a:rPr lang="en-NZ" sz="1600" dirty="0" smtClean="0"/>
                  <a:t> = -36.48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  <a:ea typeface="Cambria Math"/>
                      </a:rPr>
                      <m:t>mV</m:t>
                    </m:r>
                  </m:oMath>
                </a14:m>
                <a:endParaRPr lang="en-NZ" sz="1600" dirty="0" smtClean="0"/>
              </a:p>
              <a:p>
                <a:r>
                  <a:rPr lang="en-NZ" sz="1600" dirty="0" err="1" smtClean="0"/>
                  <a:t>Y</a:t>
                </a:r>
                <a:r>
                  <a:rPr lang="en-NZ" sz="1600" baseline="-25000" dirty="0" err="1" smtClean="0"/>
                  <a:t>ss</a:t>
                </a:r>
                <a:r>
                  <a:rPr lang="en-NZ" sz="1600" dirty="0" smtClean="0"/>
                  <a:t> = 1.7246 </a:t>
                </a:r>
                <a14:m>
                  <m:oMath xmlns:m="http://schemas.openxmlformats.org/officeDocument/2006/math">
                    <m:r>
                      <a:rPr lang="en-NZ" sz="1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NZ" sz="16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NZ" sz="16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068960"/>
                <a:ext cx="2089033" cy="1661993"/>
              </a:xfrm>
              <a:prstGeom prst="rect">
                <a:avLst/>
              </a:prstGeom>
              <a:blipFill rotWithShape="1">
                <a:blip r:embed="rId5"/>
                <a:stretch>
                  <a:fillRect l="-2332" t="-1832" r="-174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What Do I mean by ‘Stability when </a:t>
            </a:r>
            <a:r>
              <a:rPr lang="en-NZ" dirty="0" smtClean="0"/>
              <a:t>Perturbed</a:t>
            </a:r>
            <a:r>
              <a:rPr lang="en-NZ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Next </a:t>
            </a:r>
            <a:r>
              <a:rPr lang="en-NZ" dirty="0"/>
              <a:t>we </a:t>
            </a:r>
            <a:r>
              <a:rPr lang="en-NZ" dirty="0" err="1" smtClean="0"/>
              <a:t>perturbe</a:t>
            </a:r>
            <a:r>
              <a:rPr lang="en-NZ" dirty="0" smtClean="0"/>
              <a:t> the cell by adding an amount, P, of [Ca</a:t>
            </a:r>
            <a:r>
              <a:rPr lang="en-NZ" baseline="30000" dirty="0" smtClean="0"/>
              <a:t>2+</a:t>
            </a:r>
            <a:r>
              <a:rPr lang="en-NZ" dirty="0" smtClean="0"/>
              <a:t>] concentration to the steady state solution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24" y="2924944"/>
            <a:ext cx="3816424" cy="2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328356" y="2555612"/>
            <a:ext cx="614271" cy="873388"/>
            <a:chOff x="4705740" y="-293742"/>
            <a:chExt cx="614271" cy="873388"/>
          </a:xfrm>
        </p:grpSpPr>
        <p:sp>
          <p:nvSpPr>
            <p:cNvPr id="7" name="TextBox 6"/>
            <p:cNvSpPr txBox="1"/>
            <p:nvPr/>
          </p:nvSpPr>
          <p:spPr>
            <a:xfrm>
              <a:off x="4705740" y="-293742"/>
              <a:ext cx="614271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Z+P</a:t>
              </a:r>
              <a:endParaRPr lang="en-NZ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4805368" y="75590"/>
              <a:ext cx="207508" cy="504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74423" y="5085184"/>
            <a:ext cx="2353561" cy="873388"/>
            <a:chOff x="2357095" y="2195572"/>
            <a:chExt cx="2353561" cy="873388"/>
          </a:xfrm>
          <a:solidFill>
            <a:schemeClr val="accent2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Z" dirty="0" smtClean="0"/>
                    <a:t>Steady state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N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NZ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67" t="-8333" b="-2666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3387441" y="2195572"/>
              <a:ext cx="1323215" cy="504056"/>
            </a:xfrm>
            <a:prstGeom prst="straightConnector1">
              <a:avLst/>
            </a:prstGeom>
            <a:grpFill/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5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23299</TotalTime>
  <Words>1144</Words>
  <Application>Microsoft Office PowerPoint</Application>
  <PresentationFormat>On-screen Show (4:3)</PresentationFormat>
  <Paragraphs>201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FH-score and AoP-score on Goldbeter</vt:lpstr>
      <vt:lpstr>Introduction</vt:lpstr>
      <vt:lpstr>What is an FH-score?</vt:lpstr>
      <vt:lpstr>How do you find the FH-score [μM]</vt:lpstr>
      <vt:lpstr>Example of FH-score</vt:lpstr>
      <vt:lpstr>Is FH-score Enough?</vt:lpstr>
      <vt:lpstr>New Hypothosis</vt:lpstr>
      <vt:lpstr>What Do I mean by ‘Stability when Perturbed’</vt:lpstr>
      <vt:lpstr>What Do I mean by ‘Stability when Perturbed’</vt:lpstr>
      <vt:lpstr>What Do I mean by ‘Stability when Perturbed’</vt:lpstr>
      <vt:lpstr>What Do I mean by ‘Stability when Perturbed’</vt:lpstr>
      <vt:lpstr>Question</vt:lpstr>
      <vt:lpstr>New AoP-score(cell, P)</vt:lpstr>
      <vt:lpstr>Example of AoP-score</vt:lpstr>
      <vt:lpstr>Final Set of Criteria to Penetrate</vt:lpstr>
      <vt:lpstr>How far will it penetrate</vt:lpstr>
      <vt:lpstr>How far will it penetrate?</vt:lpstr>
      <vt:lpstr>Depth of penetration</vt:lpstr>
      <vt:lpstr>Glory: Predicts Depth of First Wave </vt:lpstr>
      <vt:lpstr>Glory: Predicts the depth of other waves </vt:lpstr>
      <vt:lpstr>The Rate</vt:lpstr>
      <vt:lpstr>Conclusion</vt:lpstr>
      <vt:lpstr>Extra slide: How I got a and b</vt:lpstr>
      <vt:lpstr>Extra slide: Other parameters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Perturbing  Goldbeter to understand stability</dc:title>
  <dc:creator>Michelle Goodman</dc:creator>
  <cp:lastModifiedBy>Michelle Goodman</cp:lastModifiedBy>
  <cp:revision>74</cp:revision>
  <dcterms:created xsi:type="dcterms:W3CDTF">2017-03-02T00:03:03Z</dcterms:created>
  <dcterms:modified xsi:type="dcterms:W3CDTF">2017-03-21T00:27:43Z</dcterms:modified>
</cp:coreProperties>
</file>