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2" r:id="rId3"/>
    <p:sldId id="265" r:id="rId4"/>
    <p:sldId id="263" r:id="rId5"/>
    <p:sldId id="264" r:id="rId6"/>
    <p:sldId id="257" r:id="rId7"/>
    <p:sldId id="261" r:id="rId8"/>
    <p:sldId id="258" r:id="rId9"/>
    <p:sldId id="259" r:id="rId10"/>
    <p:sldId id="260" r:id="rId11"/>
    <p:sldId id="266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96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18013-2E7C-404F-9476-DD79312E6D27}" type="datetimeFigureOut">
              <a:rPr lang="en-NZ" smtClean="0"/>
              <a:t>7/03/2017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67F80-2317-45B5-A416-0C20E02BC3A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19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7F80-2317-45B5-A416-0C20E02BC3AF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133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NZ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A000E1-EA05-4273-BACC-73870AF371FE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1BAADE-3B46-4490-9701-2FEC2775C065}" type="slidenum">
              <a:rPr lang="en-NZ" smtClean="0"/>
              <a:t>‹#›</a:t>
            </a:fld>
            <a:endParaRPr lang="en-NZ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819400"/>
            <a:ext cx="7488832" cy="1752600"/>
          </a:xfrm>
        </p:spPr>
        <p:txBody>
          <a:bodyPr/>
          <a:lstStyle/>
          <a:p>
            <a:r>
              <a:rPr lang="en-NZ" dirty="0" smtClean="0"/>
              <a:t>By Michelle Goodman     2/3/2017</a:t>
            </a:r>
          </a:p>
          <a:p>
            <a:endParaRPr lang="en-NZ" dirty="0"/>
          </a:p>
          <a:p>
            <a:r>
              <a:rPr lang="en-NZ" dirty="0" smtClean="0"/>
              <a:t>Aims: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When will the wave penetrate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Can you Predict the depth of penetration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FH-score and </a:t>
            </a:r>
            <a:r>
              <a:rPr lang="en-NZ" dirty="0" err="1" smtClean="0"/>
              <a:t>SoP</a:t>
            </a:r>
            <a:r>
              <a:rPr lang="en-NZ" dirty="0" smtClean="0"/>
              <a:t>-score</a:t>
            </a:r>
            <a:br>
              <a:rPr lang="en-NZ" dirty="0" smtClean="0"/>
            </a:br>
            <a:r>
              <a:rPr lang="en-NZ" dirty="0" smtClean="0"/>
              <a:t>on </a:t>
            </a:r>
            <a:r>
              <a:rPr lang="en-NZ" dirty="0" err="1" smtClean="0"/>
              <a:t>Goldbeter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06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What Do I mean by ‘Stability when </a:t>
            </a:r>
            <a:r>
              <a:rPr lang="en-NZ" dirty="0" smtClean="0"/>
              <a:t>Perturbed</a:t>
            </a:r>
            <a:r>
              <a:rPr lang="en-NZ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Now the simulation is run until the cell returns back to steady state </a:t>
            </a:r>
          </a:p>
          <a:p>
            <a:r>
              <a:rPr lang="en-NZ" sz="2000" dirty="0" smtClean="0"/>
              <a:t>Depending of the </a:t>
            </a:r>
            <a:r>
              <a:rPr lang="en-NZ" sz="2000" dirty="0" err="1" smtClean="0"/>
              <a:t>pertubation</a:t>
            </a:r>
            <a:r>
              <a:rPr lang="en-NZ" sz="2000" dirty="0" smtClean="0"/>
              <a:t> P different results are possible: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51" y="3356992"/>
            <a:ext cx="42195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3568" y="2852936"/>
                <a:ext cx="3451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Small Perturbation, P = 0.2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852936"/>
                <a:ext cx="3451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82964" y="2852936"/>
                <a:ext cx="3451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 smtClean="0"/>
                  <a:t>Larger Perturbation, P = 0.7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endParaRPr lang="en-NZ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64" y="2852936"/>
                <a:ext cx="345154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6" y="3388742"/>
            <a:ext cx="3941770" cy="280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547664" y="5517232"/>
            <a:ext cx="6786847" cy="1133954"/>
            <a:chOff x="1547664" y="5517232"/>
            <a:chExt cx="6786847" cy="11339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419872" y="6281854"/>
                  <a:ext cx="2060692" cy="36933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NZ" dirty="0" smtClean="0"/>
                    <a:t>Steady state 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N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NZ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6281854"/>
                  <a:ext cx="20606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67" t="-8197" b="-2459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4450218" y="5661248"/>
              <a:ext cx="1417926" cy="620606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0"/>
            </p:cNvCxnSpPr>
            <p:nvPr/>
          </p:nvCxnSpPr>
          <p:spPr>
            <a:xfrm flipH="1" flipV="1">
              <a:off x="1547664" y="5517232"/>
              <a:ext cx="2902554" cy="764622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</p:cNvCxnSpPr>
            <p:nvPr/>
          </p:nvCxnSpPr>
          <p:spPr>
            <a:xfrm flipH="1" flipV="1">
              <a:off x="3923928" y="5517232"/>
              <a:ext cx="526290" cy="764622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0"/>
            </p:cNvCxnSpPr>
            <p:nvPr/>
          </p:nvCxnSpPr>
          <p:spPr>
            <a:xfrm flipV="1">
              <a:off x="4450218" y="5777798"/>
              <a:ext cx="3884293" cy="504056"/>
            </a:xfrm>
            <a:prstGeom prst="straightConnector1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413284" y="3717032"/>
            <a:ext cx="219643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NZ" dirty="0" smtClean="0"/>
              <a:t>‘Stimulated the cell’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11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</a:t>
            </a:r>
            <a:r>
              <a:rPr lang="en-NZ" dirty="0" err="1" smtClean="0"/>
              <a:t>SoP</a:t>
            </a:r>
            <a:r>
              <a:rPr lang="en-NZ" dirty="0" smtClean="0"/>
              <a:t>-score(cell, P)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Stability of Perturbed score is found for an uncoupled stead state ‘cell’ for some perturbation, P.</a:t>
            </a:r>
          </a:p>
          <a:p>
            <a:r>
              <a:rPr lang="en-NZ" dirty="0" smtClean="0"/>
              <a:t>Given that steady state is reached such that 	</a:t>
            </a:r>
            <a:r>
              <a:rPr lang="en-NZ" dirty="0" err="1" smtClean="0"/>
              <a:t>solution</a:t>
            </a:r>
            <a:r>
              <a:rPr lang="en-NZ" baseline="-25000" dirty="0" err="1" smtClean="0"/>
              <a:t>ss</a:t>
            </a:r>
            <a:r>
              <a:rPr lang="en-NZ" dirty="0" smtClean="0"/>
              <a:t> = [</a:t>
            </a:r>
            <a:r>
              <a:rPr lang="en-NZ" dirty="0" err="1" smtClean="0"/>
              <a:t>Z</a:t>
            </a:r>
            <a:r>
              <a:rPr lang="en-NZ" baseline="-25000" dirty="0" err="1" smtClean="0"/>
              <a:t>ss</a:t>
            </a:r>
            <a:r>
              <a:rPr lang="en-NZ" dirty="0" smtClean="0"/>
              <a:t>, </a:t>
            </a:r>
            <a:r>
              <a:rPr lang="en-NZ" dirty="0" err="1" smtClean="0"/>
              <a:t>Y</a:t>
            </a:r>
            <a:r>
              <a:rPr lang="en-NZ" baseline="-25000" dirty="0" err="1" smtClean="0"/>
              <a:t>ss</a:t>
            </a:r>
            <a:r>
              <a:rPr lang="en-NZ" dirty="0" smtClean="0"/>
              <a:t>, </a:t>
            </a:r>
            <a:r>
              <a:rPr lang="en-NZ" dirty="0" err="1" smtClean="0"/>
              <a:t>V</a:t>
            </a:r>
            <a:r>
              <a:rPr lang="en-NZ" baseline="-25000" dirty="0" err="1" smtClean="0"/>
              <a:t>ss</a:t>
            </a:r>
            <a:r>
              <a:rPr lang="en-NZ" dirty="0" smtClean="0"/>
              <a:t>, … ]</a:t>
            </a:r>
          </a:p>
          <a:p>
            <a:r>
              <a:rPr lang="en-NZ" dirty="0" err="1" smtClean="0"/>
              <a:t>Perturbate</a:t>
            </a:r>
            <a:r>
              <a:rPr lang="en-NZ" dirty="0" smtClean="0"/>
              <a:t> the system such that 				IC(t=0) = </a:t>
            </a:r>
            <a:r>
              <a:rPr lang="en-NZ" dirty="0"/>
              <a:t> [</a:t>
            </a:r>
            <a:r>
              <a:rPr lang="en-NZ" dirty="0" err="1" smtClean="0"/>
              <a:t>Z</a:t>
            </a:r>
            <a:r>
              <a:rPr lang="en-NZ" baseline="-25000" dirty="0" err="1" smtClean="0"/>
              <a:t>ss</a:t>
            </a:r>
            <a:r>
              <a:rPr lang="en-NZ" dirty="0" err="1" smtClean="0"/>
              <a:t>+P</a:t>
            </a:r>
            <a:r>
              <a:rPr lang="en-NZ" dirty="0" smtClean="0"/>
              <a:t>, </a:t>
            </a:r>
            <a:r>
              <a:rPr lang="en-NZ" dirty="0" err="1"/>
              <a:t>Y</a:t>
            </a:r>
            <a:r>
              <a:rPr lang="en-NZ" baseline="-25000" dirty="0" err="1"/>
              <a:t>ss</a:t>
            </a:r>
            <a:r>
              <a:rPr lang="en-NZ" dirty="0"/>
              <a:t>, </a:t>
            </a:r>
            <a:r>
              <a:rPr lang="en-NZ" dirty="0" err="1"/>
              <a:t>V</a:t>
            </a:r>
            <a:r>
              <a:rPr lang="en-NZ" baseline="-25000" dirty="0" err="1"/>
              <a:t>ss</a:t>
            </a:r>
            <a:r>
              <a:rPr lang="en-NZ" dirty="0"/>
              <a:t>, … </a:t>
            </a:r>
            <a:r>
              <a:rPr lang="en-NZ" dirty="0" smtClean="0"/>
              <a:t>]</a:t>
            </a:r>
          </a:p>
          <a:p>
            <a:r>
              <a:rPr lang="en-NZ" dirty="0" smtClean="0"/>
              <a:t>Run until for some t = </a:t>
            </a:r>
            <a:r>
              <a:rPr lang="en-NZ" dirty="0" err="1" smtClean="0"/>
              <a:t>t</a:t>
            </a:r>
            <a:r>
              <a:rPr lang="en-NZ" baseline="-25000" dirty="0" err="1" smtClean="0"/>
              <a:t>ss</a:t>
            </a:r>
            <a:r>
              <a:rPr lang="en-NZ" dirty="0" smtClean="0"/>
              <a:t> such that steady state is reached  y(t=</a:t>
            </a:r>
            <a:r>
              <a:rPr lang="en-NZ" dirty="0" err="1" smtClean="0"/>
              <a:t>t</a:t>
            </a:r>
            <a:r>
              <a:rPr lang="en-NZ" baseline="-25000" dirty="0" err="1" smtClean="0"/>
              <a:t>ss</a:t>
            </a:r>
            <a:r>
              <a:rPr lang="en-NZ" dirty="0" smtClean="0"/>
              <a:t>) =</a:t>
            </a:r>
            <a:r>
              <a:rPr lang="en-NZ" dirty="0" err="1" smtClean="0"/>
              <a:t>solution</a:t>
            </a:r>
            <a:r>
              <a:rPr lang="en-NZ" baseline="-25000" dirty="0" err="1" smtClean="0"/>
              <a:t>ss</a:t>
            </a:r>
            <a:endParaRPr lang="en-NZ" baseline="-25000" dirty="0" smtClean="0"/>
          </a:p>
          <a:p>
            <a:endParaRPr lang="en-NZ" dirty="0" smtClean="0"/>
          </a:p>
          <a:p>
            <a:r>
              <a:rPr lang="en-NZ" dirty="0" err="1" smtClean="0"/>
              <a:t>SoP</a:t>
            </a:r>
            <a:r>
              <a:rPr lang="en-NZ" dirty="0" smtClean="0"/>
              <a:t>-score = 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70448" y="5229199"/>
                <a:ext cx="3873753" cy="65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NZ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NZ" sz="24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NZ" sz="240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40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NZ" sz="2400" b="0" i="1" smtClean="0">
                                      <a:latin typeface="Cambria Math"/>
                                    </a:rPr>
                                    <m:t>0&lt;</m:t>
                                  </m:r>
                                  <m:r>
                                    <a:rPr lang="en-NZ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NZ" sz="2400" b="0" i="1" smtClean="0">
                                      <a:latin typeface="Cambria Math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NZ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sz="24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NZ" sz="2400" b="0" i="1" smtClean="0">
                                          <a:latin typeface="Cambria Math"/>
                                        </a:rPr>
                                        <m:t>𝑠𝑠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NZ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NZ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NZ" sz="2400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NZ" sz="24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NZ" sz="24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NZ" sz="2400" b="0" i="1" smtClean="0">
                                  <a:latin typeface="Cambria Math"/>
                                </a:rPr>
                                <m:t>)|</m:t>
                              </m:r>
                            </m:e>
                          </m:func>
                        </m:e>
                      </m:d>
                      <m:r>
                        <a:rPr lang="en-NZ" sz="2400" b="0" i="1" smtClean="0">
                          <a:latin typeface="Cambria Math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NZ" sz="2400" b="0" i="0" smtClean="0">
                          <a:latin typeface="Cambria Math"/>
                        </a:rPr>
                        <m:t>P</m:t>
                      </m:r>
                      <m:r>
                        <a:rPr lang="en-NZ" sz="2400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NZ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NZ" sz="24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NZ" sz="2400" b="0" i="1" smtClean="0">
                              <a:latin typeface="Cambria Math"/>
                            </a:rPr>
                            <m:t>𝑠𝑠</m:t>
                          </m:r>
                        </m:sub>
                      </m:sSub>
                      <m:r>
                        <a:rPr lang="en-NZ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NZ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448" y="5229199"/>
                <a:ext cx="3873753" cy="6579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of </a:t>
            </a:r>
            <a:r>
              <a:rPr lang="en-NZ" dirty="0" err="1" smtClean="0"/>
              <a:t>SoP</a:t>
            </a:r>
            <a:r>
              <a:rPr lang="en-NZ" dirty="0" smtClean="0"/>
              <a:t>-score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850163" cy="408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Final Set of Criteria to Penetrate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/>
              <a:t>wave profile of x* must be asymmetric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 smtClean="0"/>
              <a:t>:		the FH-score</a:t>
            </a:r>
            <a:r>
              <a:rPr lang="en-NZ" dirty="0"/>
              <a:t>&gt; 0</a:t>
            </a:r>
          </a:p>
          <a:p>
            <a:r>
              <a:rPr lang="en-NZ" dirty="0"/>
              <a:t>The frequency of </a:t>
            </a:r>
            <a:r>
              <a:rPr lang="en-NZ" dirty="0" smtClean="0"/>
              <a:t>oscillation </a:t>
            </a:r>
            <a:r>
              <a:rPr lang="en-NZ" dirty="0"/>
              <a:t>must increase from x* to x* + </a:t>
            </a:r>
            <a:r>
              <a:rPr lang="en-NZ" dirty="0" smtClean="0"/>
              <a:t>dx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/>
              <a:t>:		 </a:t>
            </a:r>
            <a:r>
              <a:rPr lang="en-NZ" i="1" dirty="0"/>
              <a:t>f</a:t>
            </a:r>
            <a:r>
              <a:rPr lang="en-NZ" dirty="0"/>
              <a:t>(x*)   &lt;     </a:t>
            </a:r>
            <a:r>
              <a:rPr lang="en-NZ" i="1" dirty="0"/>
              <a:t>f</a:t>
            </a:r>
            <a:r>
              <a:rPr lang="en-NZ" dirty="0"/>
              <a:t>(x*+dx)</a:t>
            </a:r>
          </a:p>
          <a:p>
            <a:r>
              <a:rPr lang="en-NZ" dirty="0" smtClean="0"/>
              <a:t>The </a:t>
            </a:r>
            <a:r>
              <a:rPr lang="en-NZ" dirty="0"/>
              <a:t>cell </a:t>
            </a:r>
            <a:r>
              <a:rPr lang="en-NZ" dirty="0" smtClean="0"/>
              <a:t>at </a:t>
            </a:r>
            <a:r>
              <a:rPr lang="en-NZ" dirty="0"/>
              <a:t>x*- dx must be accepting to the </a:t>
            </a:r>
            <a:r>
              <a:rPr lang="en-NZ" dirty="0" smtClean="0"/>
              <a:t>change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 smtClean="0"/>
              <a:t>: 	the </a:t>
            </a:r>
            <a:r>
              <a:rPr lang="en-NZ" dirty="0" err="1" smtClean="0"/>
              <a:t>SoP</a:t>
            </a:r>
            <a:r>
              <a:rPr lang="en-NZ" baseline="-25000" dirty="0" err="1" smtClean="0"/>
              <a:t>score</a:t>
            </a:r>
            <a:r>
              <a:rPr lang="en-NZ" dirty="0" smtClean="0"/>
              <a:t>(x*-dx, </a:t>
            </a:r>
            <a:r>
              <a:rPr lang="en-NZ" dirty="0" err="1" smtClean="0">
                <a:solidFill>
                  <a:srgbClr val="FFFF00"/>
                </a:solidFill>
              </a:rPr>
              <a:t>FH</a:t>
            </a:r>
            <a:r>
              <a:rPr lang="en-NZ" baseline="-25000" dirty="0" err="1" smtClean="0">
                <a:solidFill>
                  <a:srgbClr val="FFFF00"/>
                </a:solidFill>
              </a:rPr>
              <a:t>score</a:t>
            </a:r>
            <a:r>
              <a:rPr lang="en-NZ" dirty="0" smtClean="0">
                <a:solidFill>
                  <a:srgbClr val="FFFF00"/>
                </a:solidFill>
              </a:rPr>
              <a:t>(x*)</a:t>
            </a:r>
            <a:r>
              <a:rPr lang="en-NZ" dirty="0" smtClean="0"/>
              <a:t>) &gt; 0</a:t>
            </a:r>
            <a:endParaRPr lang="en-NZ" baseline="-250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92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Depth of penetration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5731510" cy="35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 smtClean="0"/>
              <a:t>Previously I have been able </a:t>
            </a:r>
            <a:r>
              <a:rPr lang="en-NZ" dirty="0"/>
              <a:t>to look at a given wave profile and decide if it will penetrate past the bifurcation </a:t>
            </a:r>
            <a:r>
              <a:rPr lang="en-NZ" dirty="0" smtClean="0"/>
              <a:t>point based on two criteria:</a:t>
            </a:r>
            <a:endParaRPr lang="en-NZ" i="1" dirty="0" smtClean="0"/>
          </a:p>
          <a:p>
            <a:r>
              <a:rPr lang="en-NZ" dirty="0" smtClean="0"/>
              <a:t>The </a:t>
            </a:r>
            <a:r>
              <a:rPr lang="en-NZ" dirty="0"/>
              <a:t>wave profile of x* must be asymmetric </a:t>
            </a:r>
            <a:r>
              <a:rPr lang="en-NZ" dirty="0" smtClean="0"/>
              <a:t> </a:t>
            </a:r>
          </a:p>
          <a:p>
            <a:pPr lvl="1"/>
            <a:r>
              <a:rPr lang="en-NZ" i="1" dirty="0" err="1" smtClean="0"/>
              <a:t>Ie</a:t>
            </a:r>
            <a:r>
              <a:rPr lang="en-NZ" i="1" dirty="0" smtClean="0"/>
              <a:t>:		 must be front-heavy</a:t>
            </a:r>
          </a:p>
          <a:p>
            <a:r>
              <a:rPr lang="en-NZ" dirty="0" smtClean="0"/>
              <a:t>The </a:t>
            </a:r>
            <a:r>
              <a:rPr lang="en-NZ" dirty="0"/>
              <a:t>frequency of oscillation must increase from x* to x* + </a:t>
            </a:r>
            <a:r>
              <a:rPr lang="en-NZ" dirty="0" smtClean="0"/>
              <a:t>dx</a:t>
            </a:r>
          </a:p>
          <a:p>
            <a:pPr lvl="1"/>
            <a:r>
              <a:rPr lang="en-NZ" dirty="0" err="1" smtClean="0"/>
              <a:t>Ie</a:t>
            </a:r>
            <a:r>
              <a:rPr lang="en-NZ" dirty="0" smtClean="0"/>
              <a:t>:		 </a:t>
            </a:r>
            <a:r>
              <a:rPr lang="en-NZ" i="1" dirty="0" smtClean="0"/>
              <a:t>f</a:t>
            </a:r>
            <a:r>
              <a:rPr lang="en-NZ" dirty="0" smtClean="0"/>
              <a:t>(x*)   &lt;     </a:t>
            </a:r>
            <a:r>
              <a:rPr lang="en-NZ" i="1" dirty="0" smtClean="0"/>
              <a:t>f</a:t>
            </a:r>
            <a:r>
              <a:rPr lang="en-NZ" dirty="0" smtClean="0"/>
              <a:t>(x*+dx)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I would now like to quantify the </a:t>
            </a:r>
            <a:r>
              <a:rPr lang="en-NZ" i="1" dirty="0" smtClean="0"/>
              <a:t>front-heavy-ness</a:t>
            </a:r>
            <a:r>
              <a:rPr lang="en-NZ" dirty="0" smtClean="0"/>
              <a:t> of a concentration wave profile as a </a:t>
            </a:r>
            <a:r>
              <a:rPr lang="en-NZ" b="1" dirty="0" smtClean="0"/>
              <a:t>FH-score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4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an FH-score?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/>
              <a:t>The FH-score represents the </a:t>
            </a:r>
            <a:r>
              <a:rPr lang="en-NZ" dirty="0" smtClean="0"/>
              <a:t>maximum net </a:t>
            </a:r>
            <a:r>
              <a:rPr lang="en-NZ" dirty="0"/>
              <a:t>flux of concentration </a:t>
            </a:r>
            <a:r>
              <a:rPr lang="en-NZ" dirty="0" smtClean="0"/>
              <a:t>passed from </a:t>
            </a:r>
            <a:r>
              <a:rPr lang="en-NZ" dirty="0"/>
              <a:t>some cell x* to the cell x* -dx 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When this net flux is positive the wave will penetrate</a:t>
            </a:r>
          </a:p>
          <a:p>
            <a:endParaRPr lang="en-NZ" dirty="0" smtClean="0"/>
          </a:p>
          <a:p>
            <a:r>
              <a:rPr lang="en-NZ" dirty="0" err="1" smtClean="0"/>
              <a:t>Ie</a:t>
            </a:r>
            <a:r>
              <a:rPr lang="en-NZ" dirty="0" smtClean="0"/>
              <a:t> when the FH-score </a:t>
            </a:r>
            <a:r>
              <a:rPr lang="en-NZ" dirty="0"/>
              <a:t>&gt; 0 </a:t>
            </a:r>
            <a:r>
              <a:rPr lang="en-NZ" dirty="0" smtClean="0"/>
              <a:t>the wave has the ability to penetrate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68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Z" dirty="0" smtClean="0"/>
                  <a:t>How do you find the FH-score [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/>
                      </a:rPr>
                      <m:t>𝜇</m:t>
                    </m:r>
                    <m:r>
                      <a:rPr lang="en-NZ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NZ" dirty="0" smtClean="0"/>
                  <a:t>]</a:t>
                </a:r>
                <a:endParaRPr lang="en-NZ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741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The FH-score can only be found on an uncoupled oscillatory cell at some x* with some period, </a:t>
                </a:r>
                <a:r>
                  <a:rPr lang="en-NZ" i="1" dirty="0" smtClean="0"/>
                  <a:t>T</a:t>
                </a:r>
                <a:r>
                  <a:rPr lang="en-NZ" dirty="0" smtClean="0"/>
                  <a:t>, of perfect repetition. </a:t>
                </a:r>
              </a:p>
              <a:p>
                <a:pPr lvl="1"/>
                <a:r>
                  <a:rPr lang="en-NZ" dirty="0" err="1" smtClean="0"/>
                  <a:t>Ie</a:t>
                </a:r>
                <a:r>
                  <a:rPr lang="en-NZ" dirty="0" smtClean="0"/>
                  <a:t> neither dampened nor forced</a:t>
                </a:r>
              </a:p>
              <a:p>
                <a:r>
                  <a:rPr lang="en-NZ" dirty="0" smtClean="0"/>
                  <a:t>Let </a:t>
                </a:r>
                <a14:m>
                  <m:oMath xmlns:m="http://schemas.openxmlformats.org/officeDocument/2006/math">
                    <m:r>
                      <a:rPr lang="en-NZ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NZ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NZ" dirty="0" smtClean="0"/>
                  <a:t> be the time at which the maximum concentration is found at</a:t>
                </a:r>
                <a:r>
                  <a:rPr lang="en-NZ" dirty="0"/>
                  <a:t>. </a:t>
                </a:r>
                <a:endParaRPr lang="en-NZ" dirty="0" smtClean="0"/>
              </a:p>
              <a:p>
                <a:pPr lvl="1"/>
                <a:r>
                  <a:rPr lang="en-NZ" dirty="0" err="1" smtClean="0"/>
                  <a:t>Ie</a:t>
                </a:r>
                <a:r>
                  <a:rPr lang="en-NZ" dirty="0" smtClean="0"/>
                  <a:t> </a:t>
                </a:r>
              </a:p>
              <a:p>
                <a:endParaRPr lang="en-NZ" dirty="0" smtClean="0"/>
              </a:p>
              <a:p>
                <a:r>
                  <a:rPr lang="en-NZ" dirty="0" smtClean="0"/>
                  <a:t>FH-score  </a:t>
                </a:r>
              </a:p>
              <a:p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03648" y="4149080"/>
                <a:ext cx="5816656" cy="53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20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20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2000" i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NZ" sz="20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NZ" sz="20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 ∈ </m:t>
                              </m:r>
                              <m:sSub>
                                <m:sSubPr>
                                  <m:ctrlPr>
                                    <a:rPr lang="en-NZ" sz="2000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NZ" sz="2000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NZ" sz="2000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&gt;0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  <m:d>
                            <m:dPr>
                              <m:ctrlP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)=</m:t>
                          </m:r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  <m:d>
                            <m:dPr>
                              <m:ctrlP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sz="20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NZ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</m:e>
                      </m:func>
                      <m:r>
                        <a:rPr lang="en-NZ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NZ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𝑤h𝑒𝑟𝑒</m:t>
                      </m:r>
                      <m:r>
                        <a:rPr lang="en-NZ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NZ" sz="200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NZ" sz="2000" i="1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b>
                          <m:r>
                            <a:rPr lang="en-NZ" sz="2000" i="1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&gt;0</m:t>
                          </m:r>
                        </m:sub>
                      </m:sSub>
                      <m:r>
                        <a:rPr lang="en-NZ" sz="20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∈ </m:t>
                          </m:r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  <m:r>
                            <a:rPr lang="en-NZ" sz="2000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  <m:r>
                        <a:rPr lang="en-NZ" sz="20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NZ" sz="20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&gt;0 }</m:t>
                      </m:r>
                    </m:oMath>
                  </m:oMathPara>
                </a14:m>
                <a:endParaRPr lang="en-NZ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49080"/>
                <a:ext cx="5816656" cy="5375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67743" y="5013176"/>
                <a:ext cx="5911555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800" b="0" i="1" dirty="0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NZ" sz="28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NZ" sz="28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NZ" sz="2800" b="0" i="0" dirty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0&lt;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𝑑𝑡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&lt;0.5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r>
                            <a:rPr lang="en-NZ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𝑍</m:t>
                          </m:r>
                          <m:d>
                            <m:dPr>
                              <m:ctrlPr>
                                <a:rPr lang="en-NZ" sz="28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NZ" sz="2800" b="0" i="1" dirty="0" smtClean="0">
                                  <a:latin typeface="Cambria Math"/>
                                </a:rPr>
                                <m:t>𝑑𝑡</m:t>
                              </m:r>
                            </m:e>
                          </m:d>
                          <m:r>
                            <a:rPr lang="en-NZ" sz="28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𝑍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𝜏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 −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𝑑𝑡</m:t>
                          </m:r>
                          <m:r>
                            <a:rPr lang="en-NZ" sz="2800" b="0" i="1" dirty="0" smtClean="0">
                              <a:latin typeface="Cambria Math"/>
                            </a:rPr>
                            <m:t>))</m:t>
                          </m:r>
                        </m:e>
                      </m:func>
                      <m:r>
                        <a:rPr lang="en-NZ" sz="28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NZ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3" y="5013176"/>
                <a:ext cx="5911555" cy="6576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of FH-score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81855545"/>
                  </p:ext>
                </p:extLst>
              </p:nvPr>
            </p:nvGraphicFramePr>
            <p:xfrm>
              <a:off x="301625" y="1527174"/>
              <a:ext cx="8504240" cy="2187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0848"/>
                    <a:gridCol w="1700848"/>
                    <a:gridCol w="1700848"/>
                    <a:gridCol w="1700848"/>
                    <a:gridCol w="1700848"/>
                  </a:tblGrid>
                  <a:tr h="389658"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Goldbeter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 Model 1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</a:t>
                          </a:r>
                          <a:r>
                            <a:rPr lang="en-NZ" baseline="0" dirty="0" smtClean="0"/>
                            <a:t> Model 2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Ernemtrout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Fitz </a:t>
                          </a:r>
                          <a:r>
                            <a:rPr lang="en-NZ" dirty="0" err="1" smtClean="0"/>
                            <a:t>hugh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1249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smtClean="0"/>
                            <a:t>Penetrates</a:t>
                          </a:r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smtClean="0"/>
                            <a:t>FH</a:t>
                          </a:r>
                          <a:r>
                            <a:rPr lang="en-NZ" sz="1600" baseline="-25000" smtClean="0"/>
                            <a:t>score</a:t>
                          </a:r>
                          <a:r>
                            <a:rPr lang="en-NZ" sz="160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1600" b="0" i="1" smtClean="0">
                                    <a:latin typeface="Cambria Math"/>
                                  </a:rPr>
                                  <m:t>0.5751</m:t>
                                </m:r>
                                <m:r>
                                  <a:rPr lang="en-NZ" sz="1600" b="0" i="1" smtClean="0">
                                    <a:latin typeface="Cambria Math"/>
                                  </a:rPr>
                                  <m:t>𝜇</m:t>
                                </m:r>
                                <m:r>
                                  <a:rPr lang="en-NZ" sz="1600" b="0" i="1" smtClean="0"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NZ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smtClean="0"/>
                            <a:t>No Penetration</a:t>
                          </a:r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algn="ctr"/>
                          <a:endParaRPr lang="en-NZ" sz="160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smtClean="0"/>
                            <a:t>FH</a:t>
                          </a:r>
                          <a:r>
                            <a:rPr lang="en-NZ" sz="1600" baseline="-25000" smtClean="0"/>
                            <a:t>score</a:t>
                          </a:r>
                          <a:r>
                            <a:rPr lang="en-NZ" sz="160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smtClean="0"/>
                            <a:t>-9.9e-07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NZ" sz="1600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dirty="0" smtClean="0"/>
                            <a:t>Penetrates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err="1" smtClean="0"/>
                            <a:t>FH</a:t>
                          </a:r>
                          <a:r>
                            <a:rPr lang="en-NZ" sz="1600" baseline="-25000" dirty="0" err="1" smtClean="0"/>
                            <a:t>score</a:t>
                          </a:r>
                          <a:r>
                            <a:rPr lang="en-NZ" sz="1600" dirty="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b="0" dirty="0" smtClean="0"/>
                            <a:t>2.3136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m:rPr>
                                  <m:sty m:val="p"/>
                                </m:rP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M</m:t>
                              </m:r>
                              <m:r>
                                <a:rPr lang="en-NZ" sz="1600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NZ" sz="1600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dirty="0" smtClean="0"/>
                            <a:t>Penetrates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err="1" smtClean="0"/>
                            <a:t>FH</a:t>
                          </a:r>
                          <a:r>
                            <a:rPr lang="en-NZ" sz="1600" baseline="-25000" dirty="0" err="1" smtClean="0"/>
                            <a:t>score</a:t>
                          </a:r>
                          <a:r>
                            <a:rPr lang="en-NZ" sz="1600" dirty="0" smtClean="0"/>
                            <a:t> =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smtClean="0"/>
                            <a:t>54.4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NZ" sz="1600" b="0" i="1" smtClean="0"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NZ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Z" sz="1600" dirty="0" smtClean="0"/>
                            <a:t>Penetrates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NZ" sz="16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dirty="0" err="1" smtClean="0"/>
                            <a:t>FH</a:t>
                          </a:r>
                          <a:r>
                            <a:rPr lang="en-NZ" sz="1600" baseline="-25000" dirty="0" err="1" smtClean="0"/>
                            <a:t>score</a:t>
                          </a:r>
                          <a:r>
                            <a:rPr lang="en-NZ" sz="1600" dirty="0" smtClean="0"/>
                            <a:t> = </a:t>
                          </a:r>
                          <a:endParaRPr lang="en-NZ" sz="16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Z" sz="1600" b="0" dirty="0" smtClean="0"/>
                            <a:t>2.1048</a:t>
                          </a:r>
                          <a14:m>
                            <m:oMath xmlns:m="http://schemas.openxmlformats.org/officeDocument/2006/math">
                              <m:r>
                                <a:rPr lang="en-NZ" sz="1600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NZ" sz="1600" b="0" i="1" smtClean="0"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NZ" sz="16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581855545"/>
                  </p:ext>
                </p:extLst>
              </p:nvPr>
            </p:nvGraphicFramePr>
            <p:xfrm>
              <a:off x="301625" y="1527174"/>
              <a:ext cx="8504240" cy="21879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0848"/>
                    <a:gridCol w="1700848"/>
                    <a:gridCol w="1700848"/>
                    <a:gridCol w="1700848"/>
                    <a:gridCol w="1700848"/>
                  </a:tblGrid>
                  <a:tr h="389658"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Goldbeter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 Model 1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Toy</a:t>
                          </a:r>
                          <a:r>
                            <a:rPr lang="en-NZ" baseline="0" dirty="0" smtClean="0"/>
                            <a:t> Model 2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err="1" smtClean="0"/>
                            <a:t>Ernemtrout</a:t>
                          </a:r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Z" dirty="0" smtClean="0"/>
                            <a:t>Fitz </a:t>
                          </a:r>
                          <a:r>
                            <a:rPr lang="en-NZ" dirty="0" err="1" smtClean="0"/>
                            <a:t>hugh</a:t>
                          </a:r>
                          <a:endParaRPr lang="en-NZ" dirty="0"/>
                        </a:p>
                      </a:txBody>
                      <a:tcPr/>
                    </a:tc>
                  </a:tr>
                  <a:tr h="179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3469" r="-400358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3469" r="-300358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9286" t="-23469" r="-199286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358" t="-23469" r="-100000" b="-4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358" t="-23469" b="-44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2564" r="36193" b="50000"/>
          <a:stretch/>
        </p:blipFill>
        <p:spPr bwMode="auto">
          <a:xfrm>
            <a:off x="2026920" y="3693536"/>
            <a:ext cx="5090160" cy="260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" t="50000" r="35941" b="2992"/>
          <a:stretch/>
        </p:blipFill>
        <p:spPr bwMode="auto">
          <a:xfrm>
            <a:off x="1965960" y="3717032"/>
            <a:ext cx="5212080" cy="257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1675" r="35690" b="49162"/>
          <a:stretch/>
        </p:blipFill>
        <p:spPr bwMode="auto">
          <a:xfrm>
            <a:off x="1927860" y="3693536"/>
            <a:ext cx="518922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5" t="52975" r="36193" b="2658"/>
          <a:stretch/>
        </p:blipFill>
        <p:spPr bwMode="auto">
          <a:xfrm>
            <a:off x="1943100" y="3857684"/>
            <a:ext cx="515874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t="2671" r="36010" b="50351"/>
          <a:stretch/>
        </p:blipFill>
        <p:spPr bwMode="auto">
          <a:xfrm>
            <a:off x="1920240" y="3749098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52551" r="36345" b="3374"/>
          <a:stretch/>
        </p:blipFill>
        <p:spPr bwMode="auto">
          <a:xfrm>
            <a:off x="2000250" y="3829137"/>
            <a:ext cx="5044440" cy="243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1600" r="35774" b="50345"/>
          <a:stretch/>
        </p:blipFill>
        <p:spPr bwMode="auto">
          <a:xfrm>
            <a:off x="1965960" y="3736081"/>
            <a:ext cx="5120640" cy="265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7" t="52107" r="35689" b="3804"/>
          <a:stretch/>
        </p:blipFill>
        <p:spPr bwMode="auto">
          <a:xfrm>
            <a:off x="2004060" y="3899970"/>
            <a:ext cx="5036820" cy="24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653136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Note: You can find a FH-score for each beta value in the oscillatory region</a:t>
            </a:r>
            <a:endParaRPr lang="en-NZ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3279" r="35621" b="51617"/>
          <a:stretch/>
        </p:blipFill>
        <p:spPr bwMode="auto">
          <a:xfrm>
            <a:off x="1421130" y="3738012"/>
            <a:ext cx="5623560" cy="265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51983" r="36157" b="3134"/>
          <a:stretch/>
        </p:blipFill>
        <p:spPr bwMode="auto">
          <a:xfrm>
            <a:off x="1440994" y="3749098"/>
            <a:ext cx="5570220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6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0.3401 -0.334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4" y="-1671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10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18368 -0.34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172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410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00538 -0.3405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703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10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.18108 -0.3349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1675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3757 -0.3409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-1706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410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Is FH-score Enough?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/>
              <a:t>Being able to determine the FH-score tells us if it will be able to penetrate </a:t>
            </a:r>
          </a:p>
          <a:p>
            <a:pPr marL="0" indent="0">
              <a:buNone/>
            </a:pPr>
            <a:endParaRPr lang="en-NZ" sz="1000" dirty="0" smtClean="0"/>
          </a:p>
          <a:p>
            <a:r>
              <a:rPr lang="en-NZ" dirty="0" smtClean="0"/>
              <a:t>However, as Paul pointed out, it does not matter what shape the concentration wave is if it is sitting next to a ‘cell’ with a beta value of zero it will not penetrate</a:t>
            </a:r>
          </a:p>
          <a:p>
            <a:endParaRPr lang="en-NZ" sz="1000" dirty="0" smtClean="0"/>
          </a:p>
        </p:txBody>
      </p:sp>
      <p:sp>
        <p:nvSpPr>
          <p:cNvPr id="4" name="TextBox 3"/>
          <p:cNvSpPr txBox="1"/>
          <p:nvPr/>
        </p:nvSpPr>
        <p:spPr>
          <a:xfrm rot="20359721">
            <a:off x="3851920" y="4930844"/>
            <a:ext cx="2376264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18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</a:t>
            </a:r>
            <a:r>
              <a:rPr lang="en-NZ" dirty="0" err="1" smtClean="0"/>
              <a:t>Hypothosis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Not only does the initial criteria need to be met</a:t>
            </a:r>
          </a:p>
          <a:p>
            <a:pPr lvl="1"/>
            <a:r>
              <a:rPr lang="en-NZ" dirty="0" smtClean="0"/>
              <a:t>The wave profile of x* must be asymmetric</a:t>
            </a:r>
          </a:p>
          <a:p>
            <a:pPr lvl="1"/>
            <a:r>
              <a:rPr lang="en-NZ" dirty="0" smtClean="0"/>
              <a:t>FH-score&gt; 0</a:t>
            </a:r>
          </a:p>
          <a:p>
            <a:pPr lvl="1"/>
            <a:r>
              <a:rPr lang="en-NZ" dirty="0" smtClean="0"/>
              <a:t>The frequency of oscillation must increase from x* to x* + dx</a:t>
            </a:r>
          </a:p>
          <a:p>
            <a:r>
              <a:rPr lang="en-NZ" dirty="0" smtClean="0"/>
              <a:t>But also the cell next door at x*- dx must be accepting to the change</a:t>
            </a:r>
            <a:endParaRPr lang="en-NZ" dirty="0"/>
          </a:p>
          <a:p>
            <a:endParaRPr lang="en-NZ" dirty="0" smtClean="0"/>
          </a:p>
          <a:p>
            <a:pPr marL="0" indent="0" algn="ctr">
              <a:buNone/>
            </a:pPr>
            <a:r>
              <a:rPr lang="en-NZ" dirty="0" smtClean="0"/>
              <a:t>This </a:t>
            </a:r>
            <a:r>
              <a:rPr lang="en-NZ" dirty="0"/>
              <a:t>got me thinking about a ‘cells’ stability when it is perturbed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08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What Do I mean by ‘Stability when Perturbed’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If we take a uncoupled ‘cell’ of some beta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b="0" i="1" dirty="0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NZ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NZ" dirty="0" smtClean="0"/>
                  <a:t> and found its steady state value:</a:t>
                </a:r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12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37" y="3212976"/>
            <a:ext cx="3785337" cy="25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619672" y="2699628"/>
            <a:ext cx="1981633" cy="801380"/>
            <a:chOff x="2357095" y="2699628"/>
            <a:chExt cx="1981633" cy="801380"/>
          </a:xfrm>
        </p:grpSpPr>
        <p:sp>
          <p:nvSpPr>
            <p:cNvPr id="4" name="TextBox 3"/>
            <p:cNvSpPr txBox="1"/>
            <p:nvPr/>
          </p:nvSpPr>
          <p:spPr>
            <a:xfrm>
              <a:off x="2357095" y="2699628"/>
              <a:ext cx="1981633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Initial Conditions</a:t>
              </a:r>
              <a:endParaRPr lang="en-NZ" dirty="0"/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2987824" y="3068960"/>
              <a:ext cx="360088" cy="4320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68857" y="3861048"/>
            <a:ext cx="2060692" cy="801380"/>
            <a:chOff x="2357095" y="2699628"/>
            <a:chExt cx="2060692" cy="801380"/>
          </a:xfrm>
          <a:solidFill>
            <a:schemeClr val="accent2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Z" dirty="0" smtClean="0"/>
                    <a:t>Steady state 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N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NZ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67" t="-8197" b="-2459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987831" y="3068960"/>
              <a:ext cx="399610" cy="432048"/>
            </a:xfrm>
            <a:prstGeom prst="straightConnector1">
              <a:avLst/>
            </a:prstGeom>
            <a:grpFill/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04248" y="3068960"/>
                <a:ext cx="2089033" cy="166199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NZ" u="sng" dirty="0" smtClean="0"/>
                  <a:t>In this case I used:</a:t>
                </a:r>
              </a:p>
              <a:p>
                <a:r>
                  <a:rPr lang="en-NZ" sz="1600" dirty="0" err="1" smtClean="0"/>
                  <a:t>Goldbeter</a:t>
                </a:r>
                <a:r>
                  <a:rPr lang="en-NZ" sz="1600" dirty="0" smtClean="0"/>
                  <a:t>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NZ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NZ" sz="1600" b="0" i="1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NZ" sz="1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NZ" sz="1600" dirty="0" smtClean="0"/>
                  <a:t> = 0.2</a:t>
                </a:r>
              </a:p>
              <a:p>
                <a:r>
                  <a:rPr lang="en-NZ" sz="1600" dirty="0" err="1" smtClean="0"/>
                  <a:t>Z</a:t>
                </a:r>
                <a:r>
                  <a:rPr lang="en-NZ" sz="1600" baseline="-25000" dirty="0" err="1" smtClean="0"/>
                  <a:t>ss</a:t>
                </a:r>
                <a:r>
                  <a:rPr lang="en-NZ" sz="1600" dirty="0" smtClean="0"/>
                  <a:t> = 0.1818 </a:t>
                </a:r>
                <a14:m>
                  <m:oMath xmlns:m="http://schemas.openxmlformats.org/officeDocument/2006/math">
                    <m:r>
                      <a:rPr lang="en-NZ" sz="1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NZ" sz="16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NZ" sz="1600" dirty="0" smtClean="0"/>
              </a:p>
              <a:p>
                <a:r>
                  <a:rPr lang="en-NZ" sz="1600" dirty="0" err="1" smtClean="0"/>
                  <a:t>V</a:t>
                </a:r>
                <a:r>
                  <a:rPr lang="en-NZ" sz="1600" baseline="-25000" dirty="0" err="1" smtClean="0"/>
                  <a:t>ss</a:t>
                </a:r>
                <a:r>
                  <a:rPr lang="en-NZ" sz="1600" dirty="0" smtClean="0"/>
                  <a:t> = -36.48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NZ" sz="1600" b="0" i="0" smtClean="0">
                        <a:latin typeface="Cambria Math"/>
                        <a:ea typeface="Cambria Math"/>
                      </a:rPr>
                      <m:t>mV</m:t>
                    </m:r>
                  </m:oMath>
                </a14:m>
                <a:endParaRPr lang="en-NZ" sz="1600" dirty="0" smtClean="0"/>
              </a:p>
              <a:p>
                <a:r>
                  <a:rPr lang="en-NZ" sz="1600" dirty="0" err="1" smtClean="0"/>
                  <a:t>Y</a:t>
                </a:r>
                <a:r>
                  <a:rPr lang="en-NZ" sz="1600" baseline="-25000" dirty="0" err="1" smtClean="0"/>
                  <a:t>ss</a:t>
                </a:r>
                <a:r>
                  <a:rPr lang="en-NZ" sz="1600" dirty="0" smtClean="0"/>
                  <a:t> = 1.7246 </a:t>
                </a:r>
                <a14:m>
                  <m:oMath xmlns:m="http://schemas.openxmlformats.org/officeDocument/2006/math">
                    <m:r>
                      <a:rPr lang="en-NZ" sz="16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NZ" sz="16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NZ" sz="160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068960"/>
                <a:ext cx="2089033" cy="1661993"/>
              </a:xfrm>
              <a:prstGeom prst="rect">
                <a:avLst/>
              </a:prstGeom>
              <a:blipFill rotWithShape="1">
                <a:blip r:embed="rId5"/>
                <a:stretch>
                  <a:fillRect l="-2332" t="-1832" r="-174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What Do I mean by ‘Stability when </a:t>
            </a:r>
            <a:r>
              <a:rPr lang="en-NZ" dirty="0" smtClean="0"/>
              <a:t>Perturbed</a:t>
            </a:r>
            <a:r>
              <a:rPr lang="en-NZ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Next </a:t>
            </a:r>
            <a:r>
              <a:rPr lang="en-NZ" dirty="0"/>
              <a:t>we </a:t>
            </a:r>
            <a:r>
              <a:rPr lang="en-NZ" dirty="0" err="1" smtClean="0"/>
              <a:t>perturbe</a:t>
            </a:r>
            <a:r>
              <a:rPr lang="en-NZ" dirty="0" smtClean="0"/>
              <a:t> the cell by adding an amount, P, of [Ca</a:t>
            </a:r>
            <a:r>
              <a:rPr lang="en-NZ" baseline="30000" dirty="0" smtClean="0"/>
              <a:t>2+</a:t>
            </a:r>
            <a:r>
              <a:rPr lang="en-NZ" dirty="0" smtClean="0"/>
              <a:t>] concentration to the steady state solution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24" y="2924944"/>
            <a:ext cx="3816424" cy="2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328356" y="2555612"/>
            <a:ext cx="614271" cy="873388"/>
            <a:chOff x="4705740" y="-293742"/>
            <a:chExt cx="614271" cy="873388"/>
          </a:xfrm>
        </p:grpSpPr>
        <p:sp>
          <p:nvSpPr>
            <p:cNvPr id="7" name="TextBox 6"/>
            <p:cNvSpPr txBox="1"/>
            <p:nvPr/>
          </p:nvSpPr>
          <p:spPr>
            <a:xfrm>
              <a:off x="4705740" y="-293742"/>
              <a:ext cx="614271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Z+P</a:t>
              </a:r>
              <a:endParaRPr lang="en-NZ" dirty="0"/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4805368" y="75590"/>
              <a:ext cx="207508" cy="504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74423" y="5085184"/>
            <a:ext cx="2353561" cy="873388"/>
            <a:chOff x="2357095" y="2195572"/>
            <a:chExt cx="2353561" cy="873388"/>
          </a:xfrm>
          <a:solidFill>
            <a:schemeClr val="accent2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Z" dirty="0" smtClean="0"/>
                    <a:t>Steady state for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NZ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NZ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NZ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095" y="2699628"/>
                  <a:ext cx="20606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67" t="-8333" b="-26667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3387441" y="2195572"/>
              <a:ext cx="1323215" cy="504056"/>
            </a:xfrm>
            <a:prstGeom prst="straightConnector1">
              <a:avLst/>
            </a:prstGeom>
            <a:grpFill/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5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11651</TotalTime>
  <Words>659</Words>
  <Application>Microsoft Office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FH-score and SoP-score on Goldbeter</vt:lpstr>
      <vt:lpstr>Introduction</vt:lpstr>
      <vt:lpstr>What is an FH-score?</vt:lpstr>
      <vt:lpstr>How do you find the FH-score [μM]</vt:lpstr>
      <vt:lpstr>Example of FH-score</vt:lpstr>
      <vt:lpstr>Is FH-score Enough?</vt:lpstr>
      <vt:lpstr>New Hypothosis</vt:lpstr>
      <vt:lpstr>What Do I mean by ‘Stability when Perturbed’</vt:lpstr>
      <vt:lpstr>What Do I mean by ‘Stability when Perturbed’</vt:lpstr>
      <vt:lpstr>What Do I mean by ‘Stability when Perturbed’</vt:lpstr>
      <vt:lpstr>New SoP-score(cell, P)</vt:lpstr>
      <vt:lpstr>Example of SoP-score</vt:lpstr>
      <vt:lpstr>Final Set of Criteria to Penetrate</vt:lpstr>
      <vt:lpstr>Depth of penetration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Perturbing  Goldbeter to understand stability</dc:title>
  <dc:creator>Michelle Goodman</dc:creator>
  <cp:lastModifiedBy>Michelle Goodman</cp:lastModifiedBy>
  <cp:revision>26</cp:revision>
  <dcterms:created xsi:type="dcterms:W3CDTF">2017-03-02T00:03:03Z</dcterms:created>
  <dcterms:modified xsi:type="dcterms:W3CDTF">2017-03-10T02:14:50Z</dcterms:modified>
</cp:coreProperties>
</file>