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media/image2.jpeg" ContentType="image/jpeg"/>
  <Override PartName="/ppt/media/image3.jpeg" ContentType="image/jpeg"/>
  <Override PartName="/ppt/notesSlides/notesSlide6.xml" ContentType="application/vnd.openxmlformats-officedocument.presentationml.notesSlide+xml"/>
  <Override PartName="/ppt/media/image4.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Cześć! Mam na imię Artur. Od 4 lat pracuję w departamencie systemów pocztowych Wirtualnej Polski, jako Data Scientist, gdzie opracowuję i rozwijam system ochronne poczty. Mam tu na myśli ochronę przed spamem, phishingiem, czy wykrywaniem fraudów i botów. Nasz praca, tj. zespołu, w którym pracuję wygląda mniej więcej jak walka na pierwszym froncie, gdzie codziennie zmagamy się z sprytnymi spamerami próbującymi przechytrzyć nasze systemy ochronne. Dlatego też od kilku lat stosujemy Uczenie Maszynowe na produkcji, a od około półtora roku również Sieci Neuronowe.</a:t>
            </a:r>
          </a:p>
          <a:p>
            <a:pPr/>
          </a:p>
          <a:p>
            <a:pPr/>
            <a:r>
              <a:t>To tyle o mnie i mojej pracy. Przejdźmy do sedna prezentacji.</a:t>
            </a:r>
          </a:p>
          <a:p>
            <a:pPr/>
          </a:p>
          <a:p>
            <a:pPr/>
            <a:r>
              <a:rPr>
                <a:solidFill>
                  <a:schemeClr val="accent4">
                    <a:hueOff val="-1081314"/>
                    <a:satOff val="4338"/>
                    <a:lumOff val="-8931"/>
                  </a:schemeClr>
                </a:solidFill>
              </a:rPr>
              <a:t>[KLIK]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Shape 357"/>
          <p:cNvSpPr/>
          <p:nvPr>
            <p:ph type="sldImg"/>
          </p:nvPr>
        </p:nvSpPr>
        <p:spPr>
          <a:prstGeom prst="rect">
            <a:avLst/>
          </a:prstGeom>
        </p:spPr>
        <p:txBody>
          <a:bodyPr/>
          <a:lstStyle/>
          <a:p>
            <a:pPr/>
          </a:p>
        </p:txBody>
      </p:sp>
      <p:sp>
        <p:nvSpPr>
          <p:cNvPr id="358" name="Shape 358"/>
          <p:cNvSpPr/>
          <p:nvPr>
            <p:ph type="body" sz="quarter" idx="1"/>
          </p:nvPr>
        </p:nvSpPr>
        <p:spPr>
          <a:prstGeom prst="rect">
            <a:avLst/>
          </a:prstGeom>
        </p:spPr>
        <p:txBody>
          <a:bodyPr/>
          <a:lstStyle/>
          <a:p>
            <a:pPr/>
            <a:r>
              <a:t>Gdy mamy już model zapisany gdzieś na dysku, to zobaczmy jak można w najprostszy sposób zacząć go serwować.</a:t>
            </a:r>
          </a:p>
          <a:p>
            <a:pPr/>
          </a:p>
          <a:p>
            <a:pPr/>
            <a:r>
              <a:rPr>
                <a:solidFill>
                  <a:schemeClr val="accent4">
                    <a:hueOff val="-1081314"/>
                    <a:satOff val="4338"/>
                    <a:lumOff val="-8931"/>
                  </a:schemeClr>
                </a:solidFill>
              </a:rPr>
              <a:t>[KLIK 1]</a:t>
            </a:r>
          </a:p>
          <a:p>
            <a:pPr/>
            <a:r>
              <a:t>W pierwsze kolejności pobieramy sobie gotowy obraz z dockerhuba.</a:t>
            </a:r>
          </a:p>
          <a:p>
            <a:pPr/>
          </a:p>
          <a:p>
            <a:pPr/>
            <a:r>
              <a:rPr>
                <a:solidFill>
                  <a:schemeClr val="accent4">
                    <a:hueOff val="-1081314"/>
                    <a:satOff val="4338"/>
                    <a:lumOff val="-8931"/>
                  </a:schemeClr>
                </a:solidFill>
              </a:rPr>
              <a:t>[KLIK 2]</a:t>
            </a:r>
          </a:p>
          <a:p>
            <a:pPr/>
            <a:r>
              <a:t>Następnie uruchamiamy obraz podmontowując katalog z naszym modelem do katalogu models wewnątrz kontenera oraz nadajemy jakąś nazwę temu modelowi.</a:t>
            </a:r>
          </a:p>
          <a:p>
            <a:pPr/>
            <a:r>
              <a:t>I to w sumie tyle :) Mamy model gotowy do serwowania na produkcji.</a:t>
            </a:r>
          </a:p>
          <a:p>
            <a:pPr/>
          </a:p>
          <a:p>
            <a:pPr/>
            <a:r>
              <a:rPr>
                <a:solidFill>
                  <a:schemeClr val="accent4">
                    <a:hueOff val="-1081314"/>
                    <a:satOff val="4338"/>
                    <a:lumOff val="-8931"/>
                  </a:schemeClr>
                </a:solidFill>
              </a:rPr>
              <a:t>[KLIK 3]</a:t>
            </a:r>
          </a:p>
          <a:p>
            <a:pPr/>
            <a:r>
              <a:t>Teraz możemy sobie przetestować nasz model i strzelić request http curlem pod endpoint predict.</a:t>
            </a:r>
          </a:p>
          <a:p>
            <a:pPr/>
          </a:p>
          <a:p>
            <a:pPr/>
            <a:r>
              <a:t>Wszystko ładnie, pięknie i przyjemnie. Przynajmniej teraz, bo jeszcze kilka miesięcy temu trzeba było trochę bardziej napracować się, aby postawić instancję TFS. Wszystko też jest fajne do czasu, gdy chcemy uruchomić sobie tylko jedną instancję na takim serwerze. Gdy myślimy o dużej produkcji, labelowaniu modeli i testach A/B to całość się już mocno gmatwa.</a:t>
            </a:r>
          </a:p>
          <a:p>
            <a:pPr/>
          </a:p>
          <a:p>
            <a:pPr/>
            <a:r>
              <a:rPr>
                <a:solidFill>
                  <a:schemeClr val="accent4">
                    <a:hueOff val="-1081314"/>
                    <a:satOff val="4338"/>
                    <a:lumOff val="-8931"/>
                  </a:schemeClr>
                </a:solidFill>
              </a:rPr>
              <a:t>[KLIK]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Shape 422"/>
          <p:cNvSpPr/>
          <p:nvPr>
            <p:ph type="sldImg"/>
          </p:nvPr>
        </p:nvSpPr>
        <p:spPr>
          <a:prstGeom prst="rect">
            <a:avLst/>
          </a:prstGeom>
        </p:spPr>
        <p:txBody>
          <a:bodyPr/>
          <a:lstStyle/>
          <a:p>
            <a:pPr/>
          </a:p>
        </p:txBody>
      </p:sp>
      <p:sp>
        <p:nvSpPr>
          <p:cNvPr id="423" name="Shape 423"/>
          <p:cNvSpPr/>
          <p:nvPr>
            <p:ph type="body" sz="quarter" idx="1"/>
          </p:nvPr>
        </p:nvSpPr>
        <p:spPr>
          <a:prstGeom prst="rect">
            <a:avLst/>
          </a:prstGeom>
        </p:spPr>
        <p:txBody>
          <a:bodyPr/>
          <a:lstStyle/>
          <a:p>
            <a:pPr/>
            <a:r>
              <a:t>Opis tej architektury chciałbym rozpocząć od jej najważniejszej części </a:t>
            </a:r>
            <a:r>
              <a:rPr>
                <a:solidFill>
                  <a:schemeClr val="accent4">
                    <a:hueOff val="-1081314"/>
                    <a:satOff val="4338"/>
                    <a:lumOff val="-8931"/>
                  </a:schemeClr>
                </a:solidFill>
              </a:rPr>
              <a:t>[KLIK 1]</a:t>
            </a:r>
            <a:r>
              <a:t>, czyli Data Scientistów WP. To Oni właśnie byli na pierwszym miejscu podczas projektowania tego systemu. Celem było stworzenie takiego sposobu wdrażania na produkcję, aby jak najmniej odciągać DS od jego pracy, czyli tworzenie modeli i ich weryfikacji.</a:t>
            </a:r>
          </a:p>
          <a:p>
            <a:pPr/>
            <a:r>
              <a:t>I tak nasi DS dostali zestaw </a:t>
            </a:r>
            <a:r>
              <a:rPr>
                <a:solidFill>
                  <a:schemeClr val="accent4">
                    <a:hueOff val="-1081314"/>
                    <a:satOff val="4338"/>
                    <a:lumOff val="-8931"/>
                  </a:schemeClr>
                </a:solidFill>
              </a:rPr>
              <a:t>[KLIK 2] </a:t>
            </a:r>
            <a:r>
              <a:t>jupyter notebooków, gdzie schematycznie krok po kroku mają opisane i pokazane jak zrobić model zgodny z TFS. Muszą tylko dostosować je do swoich danych i tyle. W każdym notebooku na końcu mamy umieszoną komendę upload model, która powoduje wdrożenie modelu.</a:t>
            </a:r>
          </a:p>
          <a:p>
            <a:pPr/>
          </a:p>
          <a:p>
            <a:pPr/>
            <a:r>
              <a:t>Kolejnym ważnym elementem jest </a:t>
            </a:r>
            <a:r>
              <a:rPr>
                <a:solidFill>
                  <a:schemeClr val="accent4">
                    <a:hueOff val="-1081314"/>
                    <a:satOff val="4338"/>
                    <a:lumOff val="-8931"/>
                  </a:schemeClr>
                </a:solidFill>
              </a:rPr>
              <a:t>[KLIK 3] </a:t>
            </a:r>
            <a:r>
              <a:t>infrastruktura na której chcemy oprzeć nasze rozwiązanie. Ma początek storage. My zdecydowaliśmy się na </a:t>
            </a:r>
            <a:r>
              <a:rPr>
                <a:solidFill>
                  <a:schemeClr val="accent4">
                    <a:hueOff val="-1081314"/>
                    <a:satOff val="4338"/>
                    <a:lumOff val="-8931"/>
                  </a:schemeClr>
                </a:solidFill>
              </a:rPr>
              <a:t>[KLIK 4]</a:t>
            </a:r>
            <a:r>
              <a:t> współdzielony dysk sieciowy, który będzie przechował modele. Natomiast workery TFS odpalane są jako obrazy dockerowe na </a:t>
            </a:r>
            <a:r>
              <a:rPr>
                <a:solidFill>
                  <a:schemeClr val="accent4">
                    <a:hueOff val="-1081314"/>
                    <a:satOff val="4338"/>
                    <a:lumOff val="-8931"/>
                  </a:schemeClr>
                </a:solidFill>
              </a:rPr>
              <a:t>[KLIK 5]</a:t>
            </a:r>
            <a:r>
              <a:t> Kubernetosowym klastrze. I tak dla przykładu na takim klastrze mogą działać 2 repliki żółtej instancji TFS, 1 instancja pomarańczowa, jedna różowa i jedna zielona.</a:t>
            </a:r>
          </a:p>
          <a:p>
            <a:pPr/>
            <a:r>
              <a:t>Co całości brakuje tu jednak jeszcze jednej drobnej, aczkolwiek niezbędnej rzeczy.</a:t>
            </a:r>
          </a:p>
          <a:p>
            <a:pPr/>
            <a:r>
              <a:rPr>
                <a:solidFill>
                  <a:schemeClr val="accent4">
                    <a:hueOff val="-1081314"/>
                    <a:satOff val="4338"/>
                    <a:lumOff val="-8931"/>
                  </a:schemeClr>
                </a:solidFill>
              </a:rPr>
              <a:t>[KLIK 6]</a:t>
            </a:r>
          </a:p>
          <a:p>
            <a:pPr/>
            <a:r>
              <a:t>Tym brakującym elementem jest usługa, którą nazwaliśmy tfs-modelhub. Jest to wytworzony przez nas w WP mini serwer, który zarządza modelami oraz instancjami TFS. Aby wszystko rozjaśnić, pozwólcie, że wrócę do naszych DSów.</a:t>
            </a:r>
          </a:p>
          <a:p>
            <a:pPr/>
            <a:r>
              <a:t>Jak już powiedziałem, w notebookach na końcu znajduje się metoda upload_model, </a:t>
            </a:r>
            <a:r>
              <a:rPr>
                <a:solidFill>
                  <a:schemeClr val="accent4">
                    <a:hueOff val="-1081314"/>
                    <a:satOff val="4338"/>
                    <a:lumOff val="-8931"/>
                  </a:schemeClr>
                </a:solidFill>
              </a:rPr>
              <a:t>[KLIK 7]  </a:t>
            </a:r>
            <a:r>
              <a:t>która nawiązuje połączenie http z naszym modelhubem i przesyła mu stworzony przez DS model.</a:t>
            </a:r>
          </a:p>
          <a:p>
            <a:pPr/>
            <a:r>
              <a:t>Następnie modelhub </a:t>
            </a:r>
            <a:r>
              <a:rPr>
                <a:solidFill>
                  <a:schemeClr val="accent4">
                    <a:hueOff val="-1081314"/>
                    <a:satOff val="4338"/>
                    <a:lumOff val="-8931"/>
                  </a:schemeClr>
                </a:solidFill>
              </a:rPr>
              <a:t>[KLIK 8]  </a:t>
            </a:r>
            <a:r>
              <a:t>zapisuje model na dysku, a po upewnieniu się, że wszystko jest OK. Wysyła request GRPC do odpowiedniej instancji TFS z informacją, że właśnie pojawił się dla niej nowy model i może go sobie wczytać. </a:t>
            </a:r>
            <a:r>
              <a:rPr>
                <a:solidFill>
                  <a:schemeClr val="accent4">
                    <a:hueOff val="-1081314"/>
                    <a:satOff val="4338"/>
                    <a:lumOff val="-8931"/>
                  </a:schemeClr>
                </a:solidFill>
              </a:rPr>
              <a:t>[KLIK 9]  </a:t>
            </a:r>
            <a:r>
              <a:t>I tak też ona czyni.</a:t>
            </a:r>
          </a:p>
          <a:p>
            <a:pPr/>
            <a:r>
              <a:t>W taki właśnie sposób mamy nasz nowo opracowany model na produkcji.</a:t>
            </a:r>
          </a:p>
          <a:p>
            <a:pPr/>
          </a:p>
          <a:p>
            <a:pPr/>
            <a:r>
              <a:t>Przejdźmy teraz do trzeciej części nasz architektury.</a:t>
            </a:r>
          </a:p>
          <a:p>
            <a:pPr/>
            <a:r>
              <a:rPr>
                <a:solidFill>
                  <a:schemeClr val="accent4">
                    <a:hueOff val="-1081314"/>
                    <a:satOff val="4338"/>
                    <a:lumOff val="-8931"/>
                  </a:schemeClr>
                </a:solidFill>
              </a:rPr>
              <a:t>[KLIK 10]</a:t>
            </a:r>
          </a:p>
          <a:p>
            <a:pPr/>
            <a:r>
              <a:t>Do odbiorców tego wszystkiego, czyli użytkowników naszych serwisów, czy to poczty, czy strony głównej, czy telewizji internetowej WP Pilot, którzy niezależnie czy na swoich laptopach, desktopach, czy urządzeniach mobilnych </a:t>
            </a:r>
            <a:r>
              <a:rPr>
                <a:solidFill>
                  <a:schemeClr val="accent4">
                    <a:hueOff val="-1081314"/>
                    <a:satOff val="4338"/>
                    <a:lumOff val="-8931"/>
                  </a:schemeClr>
                </a:solidFill>
              </a:rPr>
              <a:t>[KLIK 11]</a:t>
            </a:r>
            <a:r>
              <a:t> — a w ostatnim czasie głównie urządzeniach mobilnych —  odwiedzają nasze serwisy są chronieni przez taką właśnie architekturę.</a:t>
            </a:r>
          </a:p>
          <a:p>
            <a:pPr/>
          </a:p>
          <a:p>
            <a:pPr>
              <a:defRPr>
                <a:solidFill>
                  <a:schemeClr val="accent4">
                    <a:hueOff val="-1081314"/>
                    <a:satOff val="4338"/>
                    <a:lumOff val="-8931"/>
                  </a:schemeClr>
                </a:solidFill>
              </a:defRPr>
            </a:pPr>
            <a:r>
              <a:t>[KLIK]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Shape 460"/>
          <p:cNvSpPr/>
          <p:nvPr>
            <p:ph type="sldImg"/>
          </p:nvPr>
        </p:nvSpPr>
        <p:spPr>
          <a:prstGeom prst="rect">
            <a:avLst/>
          </a:prstGeom>
        </p:spPr>
        <p:txBody>
          <a:bodyPr/>
          <a:lstStyle/>
          <a:p>
            <a:pPr/>
          </a:p>
        </p:txBody>
      </p:sp>
      <p:sp>
        <p:nvSpPr>
          <p:cNvPr id="461" name="Shape 461"/>
          <p:cNvSpPr/>
          <p:nvPr>
            <p:ph type="body" sz="quarter" idx="1"/>
          </p:nvPr>
        </p:nvSpPr>
        <p:spPr>
          <a:prstGeom prst="rect">
            <a:avLst/>
          </a:prstGeom>
        </p:spPr>
        <p:txBody>
          <a:bodyPr/>
          <a:lstStyle/>
          <a:p>
            <a:pPr>
              <a:defRPr>
                <a:solidFill>
                  <a:schemeClr val="accent4">
                    <a:hueOff val="-1081314"/>
                    <a:satOff val="4338"/>
                    <a:lumOff val="-8931"/>
                  </a:schemeClr>
                </a:solidFill>
              </a:defRPr>
            </a:pPr>
            <a:r>
              <a:t>[KLIK 1, 2 i 3]</a:t>
            </a:r>
          </a:p>
          <a:p>
            <a:pPr/>
            <a:r>
              <a:t>Na samym początku przypomnę pocztówkę z początku prezentacji, gdzie opowiadałem jak wygląda nasza produkcją przy wykorzystaniu zestawu Scikit i Flask. Wtedy po szybkich wyliczeniach wyszło nam, że mamy wydajność około 5.5 QPS / CPU.</a:t>
            </a:r>
          </a:p>
          <a:p>
            <a:pPr/>
          </a:p>
          <a:p>
            <a:pPr/>
            <a:r>
              <a:t>Zobaczmy teraz co dało nam wdrożenie </a:t>
            </a:r>
            <a:r>
              <a:rPr>
                <a:solidFill>
                  <a:schemeClr val="accent4">
                    <a:hueOff val="-1081314"/>
                    <a:satOff val="4338"/>
                    <a:lumOff val="-8931"/>
                  </a:schemeClr>
                </a:solidFill>
              </a:rPr>
              <a:t>[KLIK 4]</a:t>
            </a:r>
            <a:r>
              <a:t> TensorFlow Serving na produkcję.</a:t>
            </a:r>
          </a:p>
          <a:p>
            <a:pPr>
              <a:defRPr>
                <a:solidFill>
                  <a:schemeClr val="accent4">
                    <a:hueOff val="-1081314"/>
                    <a:satOff val="4338"/>
                    <a:lumOff val="-8931"/>
                  </a:schemeClr>
                </a:solidFill>
              </a:defRPr>
            </a:pPr>
            <a:r>
              <a:t>[KLIK 5]</a:t>
            </a:r>
          </a:p>
          <a:p>
            <a:pPr/>
            <a:r>
              <a:t>Tym razem zużyliśmy 24 rdzenie CPU, ale zrobiliśmy ponad 28 000 QPS, co szybko przeliczając daje nam wydajność na poziomie 1100 QPS / CPU.</a:t>
            </a:r>
          </a:p>
          <a:p>
            <a:pPr/>
          </a:p>
          <a:p>
            <a:pPr/>
            <a:r>
              <a:t>Szybko przeliczając otrzymaliśmy </a:t>
            </a:r>
            <a:r>
              <a:rPr>
                <a:solidFill>
                  <a:schemeClr val="accent4">
                    <a:hueOff val="-1081314"/>
                    <a:satOff val="4338"/>
                    <a:lumOff val="-8931"/>
                  </a:schemeClr>
                </a:solidFill>
              </a:rPr>
              <a:t>[KLIK 6]</a:t>
            </a:r>
            <a:r>
              <a:t> 200 krotne zwiększenie wydajności przechodząc na TensorFlow Serving.</a:t>
            </a:r>
          </a:p>
          <a:p>
            <a:pPr/>
          </a:p>
          <a:p>
            <a:pPr/>
            <a:r>
              <a:rPr>
                <a:solidFill>
                  <a:schemeClr val="accent4">
                    <a:hueOff val="-1081314"/>
                    <a:satOff val="4338"/>
                    <a:lumOff val="-8931"/>
                  </a:schemeClr>
                </a:solidFill>
              </a:rPr>
              <a:t>[KLIK]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Shape 480"/>
          <p:cNvSpPr/>
          <p:nvPr>
            <p:ph type="sldImg"/>
          </p:nvPr>
        </p:nvSpPr>
        <p:spPr>
          <a:prstGeom prst="rect">
            <a:avLst/>
          </a:prstGeom>
        </p:spPr>
        <p:txBody>
          <a:bodyPr/>
          <a:lstStyle/>
          <a:p>
            <a:pPr/>
          </a:p>
        </p:txBody>
      </p:sp>
      <p:sp>
        <p:nvSpPr>
          <p:cNvPr id="481" name="Shape 481"/>
          <p:cNvSpPr/>
          <p:nvPr>
            <p:ph type="body" sz="quarter" idx="1"/>
          </p:nvPr>
        </p:nvSpPr>
        <p:spPr>
          <a:prstGeom prst="rect">
            <a:avLst/>
          </a:prstGeom>
        </p:spPr>
        <p:txBody>
          <a:bodyPr/>
          <a:lstStyle/>
          <a:p>
            <a:pPr/>
            <a:r>
              <a:t>Po pierwsze chciałbym podkreślić, że </a:t>
            </a:r>
            <a:r>
              <a:rPr>
                <a:solidFill>
                  <a:schemeClr val="accent4">
                    <a:hueOff val="-1081314"/>
                    <a:satOff val="4338"/>
                    <a:lumOff val="-8931"/>
                  </a:schemeClr>
                </a:solidFill>
              </a:rPr>
              <a:t>[KLIK 1]</a:t>
            </a:r>
            <a:r>
              <a:t> połączenie scikit-learn i flask nie nie musi być zło! Chcę by to wybrzmiało, że to NIE musi być zło! Jeżeli Wasza produkcja nie ma tysięcy requestów / s lub możecie pozwolić sobie na nieco większe zużycie CPU, bo np. za działanie Waszego softu płaci inny klient ;) ;P to takie połączenie jest super opcją. Szczególnie jeżeli jeszcze wykorzystacie do tego nginx i będziecie mieli wieloprocesorowe  predykcje. Innym przypadkiem, w którym to połączenie się sprawdzi, to prototypowanie. Dzięki temu połączeniu możemy bardzo szybko zweryfikować nasze hipotezy i przetestować je na fragmencie produkcji.</a:t>
            </a:r>
          </a:p>
          <a:p>
            <a:pPr/>
          </a:p>
          <a:p>
            <a:pPr/>
            <a:r>
              <a:t>Kolejny tip to </a:t>
            </a:r>
            <a:r>
              <a:rPr>
                <a:solidFill>
                  <a:schemeClr val="accent4">
                    <a:hueOff val="-1081314"/>
                    <a:satOff val="4338"/>
                    <a:lumOff val="-8931"/>
                  </a:schemeClr>
                </a:solidFill>
              </a:rPr>
              <a:t>[KLIK 2]</a:t>
            </a:r>
            <a:r>
              <a:t> </a:t>
            </a:r>
          </a:p>
          <a:p>
            <a:pPr/>
            <a:r>
              <a:t>TFS nie zawsze z GPU. Wiem, wiem chwaliłem, że to działa z GPU, ale teraz chciałbym dodać, że nie zawsze tak jakbyśmy chcieli. O co chodzi? W skrócie, jeżeli macie model, który działa na obrazkach czy filmach, to TFS i GPU to jest bardzo dobra opcja. Jeżeli macie inny typ danych - mam tu na myśli tekst czy dane tabelaryczne, to tutaj sytuacja wygląda z goła odmiennie.</a:t>
            </a:r>
          </a:p>
          <a:p>
            <a:pPr/>
          </a:p>
          <a:p>
            <a:pPr/>
            <a:r>
              <a:t>Kolejny tip </a:t>
            </a:r>
            <a:r>
              <a:rPr>
                <a:solidFill>
                  <a:schemeClr val="accent4">
                    <a:hueOff val="-1081314"/>
                    <a:satOff val="4338"/>
                    <a:lumOff val="-8931"/>
                  </a:schemeClr>
                </a:solidFill>
              </a:rPr>
              <a:t>[KLIK 3]</a:t>
            </a:r>
            <a:r>
              <a:t>. </a:t>
            </a:r>
          </a:p>
          <a:p>
            <a:pPr/>
            <a:r>
              <a:t>Kiedy przeglądacie internet pod kątem „jaki komputer do deep learning”, to praktycznie każdy poradnik skupia się na GPU. Mało kto zwraca uwagę na CPU. Zazwyczaj piszę się o jakimś procesorze ze średniej póki i tyle. Z naszych testów wynika, że ma to bardzo duże znaczenie. Mieliśmy taki przypadek, że do testów dostaliśmy serwer z Nvidią 1080Ti — to było za czasów kiedy można było jeszcze stosować GTXy w data center, obecnie zmieniła się licencja i trzeba kupować Quadro za 10k zł albo Tesle za 30k zł, a najlepiej DGX za 0.5 mln zł. Rozpoczęliśmy testy, odpaliliśmy kilka benchmarków i jak żeśmy się srogo zdziwili z naszymi wynikami. Okazało się, że mamy niby tą samą kartę co w testach a nasze wyniki są o 60% gorsze. Po kilku godzinach testów doszliśmy do pierwszej przyczyny — osoba z działu sprzętu włożyła kartę nie do tego slotu PCI Expres, czyli zamiast do slotu x16, to do x8 trafiła karta. Po tych poprawka byliśmy teraz jedyne 50-40% gorsi od wyników referencyjnych :D Po kolejnych godzinach testów doszliśmy do wniosku, że problem chyba będzie w CPU. Serwer, który otrzymaliśmy to była maszyna z 6 rdzeniowym Xeonem taktowanym 1,9 GHz, bez Turbo. Poprosiliśmy wtedy o nowy serwer z możliwie najmocniejszym CPU, szczególnie na pojedynczym rdzeniu. Efekt? Około 5-10% więcej niż w referencyjnym benchmarku.</a:t>
            </a:r>
          </a:p>
          <a:p>
            <a:pPr/>
            <a:r>
              <a:t>Podsumowując - nie dajcie sobie wmówić, że CPU nie jest ważne. Lepiej mieć 4,5 GHz na CPU niż 16GB vRAM na GPU — chyba, że tylko Computer Vision chcecie się zajmować.</a:t>
            </a:r>
          </a:p>
          <a:p>
            <a:pPr/>
          </a:p>
          <a:p>
            <a:pPr/>
            <a:r>
              <a:t>Kolejny smaczek </a:t>
            </a:r>
            <a:r>
              <a:rPr>
                <a:solidFill>
                  <a:schemeClr val="accent4">
                    <a:hueOff val="-1081314"/>
                    <a:satOff val="4338"/>
                    <a:lumOff val="-8931"/>
                  </a:schemeClr>
                </a:solidFill>
              </a:rPr>
              <a:t>[KLIK 4]</a:t>
            </a:r>
            <a:r>
              <a:t>. </a:t>
            </a:r>
          </a:p>
          <a:p>
            <a:pPr/>
            <a:r>
              <a:t>Wiem, że obecnie w internetach panuje opinia, ze tylko Nvidia do Deep Learning. Ja Wam powiem tak: po naszych krótkich testach z całą odpowiedzialnością mogę stwierdzić, że to guzik prawda. Przetestowaliśmy póki co jedną kartę od AMD i wyniki były mega obiecujące. Tzn. karta która kosztuje około połowę tego co nvidia miała wyniki tylko 10-15% niższe. Niestety nie wiem jeszcze jak karty AMD działają z TFS, bo podczas naszych testów spaliła się nam Vega, którą mieliśmy :D Dodam jeszcze tylko, że AMD bardzo mocno pracuje nad konwersją m. in. Tensoflow, aby było kompatybilne z ich GPU. Jeszcze jakieś 6 miesięcy temu aby odpalić TF na GPU AMD, trzeba było wszystko samemu sobie kompilować, a teraz wystarczy albo pobrać gotowy obraz dockerowy, albo z pipa zainstalować sobie odpowiednią wersję tensorflow. </a:t>
            </a:r>
          </a:p>
          <a:p>
            <a:pPr/>
          </a:p>
          <a:p>
            <a:pPr>
              <a:defRPr>
                <a:solidFill>
                  <a:schemeClr val="accent4">
                    <a:hueOff val="-1081314"/>
                    <a:satOff val="4338"/>
                    <a:lumOff val="-8931"/>
                  </a:schemeClr>
                </a:solidFill>
              </a:defRPr>
            </a:pPr>
            <a:r>
              <a:t>[KLIK]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p>
            <a:pPr/>
            <a:r>
              <a:t>To tyle co dziś chciałem Wam opowiedzieć. Dzięki wielkie za uwagę i poświęcony czas! Mam nadzieję, że wiele przydatnej wiedzy wyniesiecie z tej prezentacji. Dzięki!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Dziś, na tych kilku pocztówkach, chciałbym Wam opowiedzieć o tym jak wygląda Nasza produkcja, wypracowana kilkoma latami pracy z uczeniem maszynowy w naprawdę ciężkich warunkach. Pozwoliłem sobie nawet nazwać ją super produkcją ze względu na skalę w jakiej pracujemy — o niej dokładniej na następnej pocztówce.</a:t>
            </a:r>
          </a:p>
          <a:p>
            <a:pPr/>
            <a:r>
              <a:rPr>
                <a:solidFill>
                  <a:schemeClr val="accent4">
                    <a:hueOff val="-1081314"/>
                    <a:satOff val="4338"/>
                    <a:lumOff val="-8931"/>
                  </a:schemeClr>
                </a:solidFill>
              </a:rPr>
              <a:t>[KLIK]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Nim jednak przejdziemy do prezentacji właściwej, to chciałbym wtrącić drobną dygresję, która przybliży nam pojęcie „super produkcji”.</a:t>
            </a:r>
          </a:p>
          <a:p>
            <a:pPr/>
          </a:p>
          <a:p>
            <a:pPr>
              <a:defRPr>
                <a:solidFill>
                  <a:schemeClr val="accent4">
                    <a:hueOff val="-1081314"/>
                    <a:satOff val="4338"/>
                    <a:lumOff val="-8931"/>
                  </a:schemeClr>
                </a:solidFill>
              </a:defRPr>
            </a:pPr>
            <a:r>
              <a:t>[KLIK 1]</a:t>
            </a:r>
          </a:p>
          <a:p>
            <a:pPr/>
            <a:r>
              <a:t>W 2014 roku doszło do fuzji O2 i WP. Jednym z efektów tego połączenia </a:t>
            </a:r>
            <a:r>
              <a:rPr>
                <a:solidFill>
                  <a:schemeClr val="accent4">
                    <a:hueOff val="-1081314"/>
                    <a:satOff val="4338"/>
                    <a:lumOff val="-8931"/>
                  </a:schemeClr>
                </a:solidFill>
              </a:rPr>
              <a:t>[KLIK 2]</a:t>
            </a:r>
            <a:r>
              <a:t> było powstanie jednego wspólnego systemu pocztowego dla poczt O2 i WP. </a:t>
            </a:r>
          </a:p>
          <a:p>
            <a:pPr/>
          </a:p>
          <a:p>
            <a:pPr/>
            <a:r>
              <a:t>Okazało się, że otrzymaliśmy w wyniku największy system pocztowy nie tylko w Polsce — tak mamy więcej użytkowników niż Google, ale i w tej części Europy.</a:t>
            </a:r>
          </a:p>
          <a:p>
            <a:pPr/>
          </a:p>
          <a:p>
            <a:pPr/>
            <a:r>
              <a:t>Każdego miesiąca odwiedza nas </a:t>
            </a:r>
            <a:r>
              <a:rPr>
                <a:solidFill>
                  <a:schemeClr val="accent4">
                    <a:hueOff val="-1081314"/>
                    <a:satOff val="4338"/>
                    <a:lumOff val="-8931"/>
                  </a:schemeClr>
                </a:solidFill>
              </a:rPr>
              <a:t>[KLIK 3]</a:t>
            </a:r>
            <a:r>
              <a:t> 10 milionów użytkowników. </a:t>
            </a:r>
          </a:p>
          <a:p>
            <a:pPr/>
            <a:r>
              <a:t>Każdej sekundy mamy średnio </a:t>
            </a:r>
            <a:r>
              <a:rPr>
                <a:solidFill>
                  <a:schemeClr val="accent4">
                    <a:hueOff val="-1081314"/>
                    <a:satOff val="4338"/>
                    <a:lumOff val="-8931"/>
                  </a:schemeClr>
                </a:solidFill>
              </a:rPr>
              <a:t>[KLIK 4]</a:t>
            </a:r>
            <a:r>
              <a:t> 3000 logowań.</a:t>
            </a:r>
          </a:p>
          <a:p>
            <a:pPr/>
            <a:r>
              <a:t>A bywają takie momenty, że mamy nawet </a:t>
            </a:r>
            <a:r>
              <a:rPr>
                <a:solidFill>
                  <a:schemeClr val="accent4">
                    <a:hueOff val="-1081314"/>
                    <a:satOff val="4338"/>
                    <a:lumOff val="-8931"/>
                  </a:schemeClr>
                </a:solidFill>
              </a:rPr>
              <a:t>[KLIK 5] </a:t>
            </a:r>
            <a:r>
              <a:t>10 000 logowań / s.</a:t>
            </a:r>
          </a:p>
          <a:p>
            <a:pPr/>
          </a:p>
          <a:p>
            <a:pPr/>
            <a:r>
              <a:t>Dodatkowo każdego miesiąca nasi użytkownicy </a:t>
            </a:r>
            <a:r>
              <a:rPr>
                <a:solidFill>
                  <a:schemeClr val="accent4">
                    <a:hueOff val="-1081314"/>
                    <a:satOff val="4338"/>
                    <a:lumOff val="-8931"/>
                  </a:schemeClr>
                </a:solidFill>
              </a:rPr>
              <a:t>[KLIK 6] </a:t>
            </a:r>
            <a:r>
              <a:t>wysyłają i odbierają 4 i pół miliarda maili.</a:t>
            </a:r>
          </a:p>
          <a:p>
            <a:pPr/>
            <a:r>
              <a:t>Co po szybkim przeliczeniu daje nam średnio </a:t>
            </a:r>
            <a:r>
              <a:rPr>
                <a:solidFill>
                  <a:schemeClr val="accent4">
                    <a:hueOff val="-1081314"/>
                    <a:satOff val="4338"/>
                    <a:lumOff val="-8931"/>
                  </a:schemeClr>
                </a:solidFill>
              </a:rPr>
              <a:t>[KLIK 7]  </a:t>
            </a:r>
            <a:r>
              <a:t>1700 maili / s.</a:t>
            </a:r>
          </a:p>
          <a:p>
            <a:pPr/>
            <a:r>
              <a:t>Podobnie jak przy logowaniach bywają również przypadki, że mamy nawet </a:t>
            </a:r>
            <a:r>
              <a:rPr>
                <a:solidFill>
                  <a:schemeClr val="accent4">
                    <a:hueOff val="-1081314"/>
                    <a:satOff val="4338"/>
                    <a:lumOff val="-8931"/>
                  </a:schemeClr>
                </a:solidFill>
              </a:rPr>
              <a:t>[KLIK 8] </a:t>
            </a:r>
            <a:r>
              <a:t>10 000 maili /s.</a:t>
            </a:r>
          </a:p>
          <a:p>
            <a:pPr/>
          </a:p>
          <a:p>
            <a:pPr/>
            <a:r>
              <a:t>Właśnie dlatego pozwoliłem sobie nazwać naszą produkcję „super produkcją”.</a:t>
            </a:r>
          </a:p>
          <a:p>
            <a:pPr/>
          </a:p>
          <a:p>
            <a:pPr/>
            <a:r>
              <a:rPr>
                <a:solidFill>
                  <a:schemeClr val="accent4">
                    <a:hueOff val="-1081314"/>
                    <a:satOff val="4338"/>
                    <a:lumOff val="-8931"/>
                  </a:schemeClr>
                </a:solidFill>
              </a:rPr>
              <a:t>[KLIK]</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Obecnie na produkcji najczęściej stosujemy rozwiązanie </a:t>
            </a:r>
            <a:r>
              <a:rPr>
                <a:solidFill>
                  <a:schemeClr val="accent4">
                    <a:hueOff val="-1081314"/>
                    <a:satOff val="4338"/>
                    <a:lumOff val="-8931"/>
                  </a:schemeClr>
                </a:solidFill>
              </a:rPr>
              <a:t>[KLIK 1] </a:t>
            </a:r>
            <a:r>
              <a:t>Scikit-learn + Flask.</a:t>
            </a:r>
          </a:p>
          <a:p>
            <a:pPr/>
            <a:r>
              <a:t>Taka kombinacja zużywa nam obecnie </a:t>
            </a:r>
            <a:r>
              <a:rPr>
                <a:solidFill>
                  <a:schemeClr val="accent4">
                    <a:hueOff val="-1081314"/>
                    <a:satOff val="4338"/>
                    <a:lumOff val="-8931"/>
                  </a:schemeClr>
                </a:solidFill>
              </a:rPr>
              <a:t>[KLIK 2] </a:t>
            </a:r>
            <a:r>
              <a:t>27 rdzeni CPU, robiąc przy tym </a:t>
            </a:r>
            <a:r>
              <a:rPr>
                <a:solidFill>
                  <a:schemeClr val="accent4">
                    <a:hueOff val="-1081314"/>
                    <a:satOff val="4338"/>
                    <a:lumOff val="-8931"/>
                  </a:schemeClr>
                </a:solidFill>
              </a:rPr>
              <a:t>[KLIK 3] </a:t>
            </a:r>
            <a:r>
              <a:t>łącznie 150 QPS. Co jak już wiecie jest tylko malutkim fragmentem naszej produkcji. Przeliczając to otrzymujemy wydajność </a:t>
            </a:r>
            <a:r>
              <a:rPr>
                <a:solidFill>
                  <a:schemeClr val="accent4">
                    <a:hueOff val="-1081314"/>
                    <a:satOff val="4338"/>
                    <a:lumOff val="-8931"/>
                  </a:schemeClr>
                </a:solidFill>
              </a:rPr>
              <a:t>[KLIK 4]  </a:t>
            </a:r>
            <a:r>
              <a:t>na poziomie 5.5 zapytania na sekundę na 1 rdzeń procesora.</a:t>
            </a:r>
          </a:p>
          <a:p>
            <a:pPr/>
          </a:p>
          <a:p>
            <a:pPr/>
            <a:r>
              <a:t>Jak widzicie obecne nasze rozwiązanie zupełnie nie dawało rady na naszej produkcji. Musieliśmy iść na bardzo dużo kompromisów, aby je zastosować. Dlatego też rozpoczęliśmy poszukiwania czegoś co przestanie nas ograniczać.</a:t>
            </a:r>
          </a:p>
          <a:p>
            <a:pPr/>
          </a:p>
          <a:p>
            <a:pPr>
              <a:defRPr>
                <a:solidFill>
                  <a:schemeClr val="accent4">
                    <a:hueOff val="-1081314"/>
                    <a:satOff val="4338"/>
                    <a:lumOff val="-8931"/>
                  </a:schemeClr>
                </a:solidFill>
              </a:defRPr>
            </a:pPr>
            <a:r>
              <a:t>[KLIK]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Jak widzicie dostępnych jest sporo gotowców. Ale który będzie najlepszy na naszą super produkcje?</a:t>
            </a:r>
          </a:p>
          <a:p>
            <a:pPr/>
            <a:r>
              <a:t>Daliśmy sobie kilka tygodni na to aby wszystkie te frameworki przeanalizować właśnie pod kątem produkcyjnym. I wybraliśmy.</a:t>
            </a:r>
          </a:p>
          <a:p>
            <a:pPr/>
            <a:r>
              <a:rPr>
                <a:solidFill>
                  <a:schemeClr val="accent4">
                    <a:hueOff val="-1081314"/>
                    <a:satOff val="4338"/>
                    <a:lumOff val="-8931"/>
                  </a:schemeClr>
                </a:solidFill>
              </a:rPr>
              <a:t>[KLIK]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a:p>
        </p:txBody>
      </p:sp>
      <p:sp>
        <p:nvSpPr>
          <p:cNvPr id="296" name="Shape 296"/>
          <p:cNvSpPr/>
          <p:nvPr>
            <p:ph type="body" sz="quarter" idx="1"/>
          </p:nvPr>
        </p:nvSpPr>
        <p:spPr>
          <a:prstGeom prst="rect">
            <a:avLst/>
          </a:prstGeom>
        </p:spPr>
        <p:txBody>
          <a:bodyPr/>
          <a:lstStyle/>
          <a:p>
            <a:pPr/>
            <a:r>
              <a:t>Wybraliśmy rozwiązanie od Google, czyli TensorFlow wraz z ich oprogramowaniem do serwowania modeli nazwane TensorFlow Serving.</a:t>
            </a:r>
          </a:p>
          <a:p>
            <a:pPr/>
          </a:p>
          <a:p>
            <a:pPr/>
            <a:r>
              <a:t>Dlaczego?</a:t>
            </a:r>
          </a:p>
          <a:p>
            <a:pPr/>
            <a:r>
              <a:t>Powodów jest wiele.</a:t>
            </a:r>
          </a:p>
          <a:p>
            <a:pPr/>
            <a:r>
              <a:t>Po pierwsze dlatego, że samo Google twierdzi, że od kilku lat korzystają z tego na swojej produkcji. Więc w sumie, czemu u nas miałoby się to nie sprawdzić?</a:t>
            </a:r>
          </a:p>
          <a:p>
            <a:pPr/>
            <a:r>
              <a:t>Po drugie Google twierdzi, że mają uruchomione ponad 1500 projektów na TFS. Także raczej soft wytestowany.</a:t>
            </a:r>
          </a:p>
          <a:p>
            <a:pPr/>
            <a:r>
              <a:t>Łącznie te wszystkie workery TFS robią ponad 10 milionów QPS.</a:t>
            </a:r>
          </a:p>
          <a:p>
            <a:pPr/>
            <a:r>
              <a:t>Może działać na różnym sprzęcie.</a:t>
            </a:r>
          </a:p>
          <a:p>
            <a:pPr/>
            <a:r>
              <a:t>Obsługuje różne protokoły komunikacji. Możemy zarówno RESTowe zapytanie puścić jak i po GRPC.</a:t>
            </a:r>
          </a:p>
          <a:p>
            <a:pPr/>
            <a:r>
              <a:t>No i masa innych powodów, których nie mam czasu teraz omawiać.</a:t>
            </a:r>
          </a:p>
          <a:p>
            <a:pPr/>
            <a:r>
              <a:t>Chciałem jeszcze wyjaśnić jakie cechy nas najbardziej zainteresowały.</a:t>
            </a:r>
          </a:p>
          <a:p>
            <a:pPr/>
            <a:r>
              <a:t>Po pierwsze TFS napisny jest w C++ co gwarantuje, że każda jedna pojedyncza inferencja będzie maksymalnie wydajna - a poza tym lubimy oprogramowanie napisane w C++ :)</a:t>
            </a:r>
          </a:p>
          <a:p>
            <a:pPr/>
            <a:r>
              <a:t>Po drugie jest mega skalowany. Dostajemy gotowy kontener dockerowy, dzięki czemu całość możemy odpalić sobie na klastrze kuberentesowym i bez problemu skalować się horyzontalnie.</a:t>
            </a:r>
          </a:p>
          <a:p>
            <a:pPr/>
            <a:r>
              <a:t>Kolejna super ważna rzecz, to dynamiczna obsługa modeli. Dzięki czemu nie musimy restartować usługi, gdy chcemy uruchomić, bądź zdjąć jakiś model z produkcji.</a:t>
            </a:r>
          </a:p>
          <a:p>
            <a:pPr/>
            <a:r>
              <a:t>Fajna cecha jest również taka, że na jednej instancji TFS może działać wiele różnych modeli.</a:t>
            </a:r>
          </a:p>
          <a:p>
            <a:pPr/>
            <a:r>
              <a:t>A dodatkowo równie może działać wiele różnych wersji danego modelu dzięki czemu mamy testy A/B z pudełka.</a:t>
            </a:r>
          </a:p>
          <a:p>
            <a:pPr/>
          </a:p>
          <a:p>
            <a:pPr/>
            <a:r>
              <a:t>Jak widzicie plusów jest bardzo dużo. A czy jest jakiś jakiś minus?</a:t>
            </a:r>
          </a:p>
          <a:p>
            <a:pPr/>
            <a:r>
              <a:t>A jest! Jeden, ale bardzo duży. A tym minusem jest TensorFlow.</a:t>
            </a:r>
          </a:p>
          <a:p>
            <a:pPr/>
          </a:p>
          <a:p>
            <a:pPr/>
            <a:r>
              <a:t>Trzeba sporo czasu poświęcić na zrozumienie w pełni filozofii tego frameworka. Szczególnie gdy chcemy robić własne modele na wysokim poziomie z zaawansowanymi transformatami.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Rozpoczniemy od najtrudniejszego sposobu na zrobienie modelu zgodnego z TFS, ale dającego największe możliwości indywidualizacji modelu. Pokaże teraz trochę kodu i poroszę Was nie skupiajcie się za bardzo co tam dokładnie jest napisane, bo jest to pewien schematyczny kod, skopiowany z przykładu na stronie TFS i należy do niego tylko podstawić swoje dane.</a:t>
            </a:r>
          </a:p>
          <a:p>
            <a:pPr/>
          </a:p>
          <a:p>
            <a:pPr/>
            <a:r>
              <a:t>Zaczynamy! </a:t>
            </a:r>
            <a:r>
              <a:rPr>
                <a:solidFill>
                  <a:schemeClr val="accent4">
                    <a:hueOff val="-1081314"/>
                    <a:satOff val="4338"/>
                    <a:lumOff val="-8931"/>
                  </a:schemeClr>
                </a:solidFill>
              </a:rPr>
              <a:t>[KLIK 1]</a:t>
            </a:r>
          </a:p>
          <a:p>
            <a:pPr/>
            <a:r>
              <a:t>Na samym początku definiujemy sobie własny model, czy to używając gotowych warstw z tf.layers czy sami definiując własne warstwy. To jest właściwie część którą najczęściej będziecie zmieniać budując własne modele dla TFS.</a:t>
            </a:r>
          </a:p>
          <a:p>
            <a:pPr/>
          </a:p>
          <a:p>
            <a:pPr/>
            <a:r>
              <a:rPr>
                <a:solidFill>
                  <a:schemeClr val="accent4">
                    <a:hueOff val="-1081314"/>
                    <a:satOff val="4338"/>
                    <a:lumOff val="-8931"/>
                  </a:schemeClr>
                </a:solidFill>
              </a:rPr>
              <a:t>[KLIK 2]</a:t>
            </a:r>
          </a:p>
          <a:p>
            <a:pPr/>
            <a:r>
              <a:t>Następnie korzystamy z gotowej transformaty, aby nasz input i output odpowiednio opisać dla TFS.</a:t>
            </a:r>
          </a:p>
          <a:p>
            <a:pPr/>
          </a:p>
          <a:p>
            <a:pPr/>
            <a:r>
              <a:rPr>
                <a:solidFill>
                  <a:schemeClr val="accent4">
                    <a:hueOff val="-1081314"/>
                    <a:satOff val="4338"/>
                    <a:lumOff val="-8931"/>
                  </a:schemeClr>
                </a:solidFill>
              </a:rPr>
              <a:t>[KLIK 3]</a:t>
            </a:r>
          </a:p>
          <a:p>
            <a:pPr/>
            <a:r>
              <a:t>Kolejnym krokiem to jest zdefiniowanie tzw. sygnatury. TFS pozwala na wykonanie 3 typów zapytań: predict, classify oraz regress. Dla każdego takiego zapytania musimy mieć odpowienio zdefiniowaną sygnaturę, tzn. TFS musi wiedzieć, że jak zrobimy na nim predict, to co ma być na inpucie a co na outpucie modelu. </a:t>
            </a:r>
          </a:p>
          <a:p>
            <a:pPr/>
          </a:p>
          <a:p>
            <a:pPr/>
            <a:r>
              <a:rPr>
                <a:solidFill>
                  <a:schemeClr val="accent4">
                    <a:hueOff val="-1081314"/>
                    <a:satOff val="4338"/>
                    <a:lumOff val="-8931"/>
                  </a:schemeClr>
                </a:solidFill>
              </a:rPr>
              <a:t>[KLIK 4]</a:t>
            </a:r>
          </a:p>
          <a:p>
            <a:pPr/>
            <a:r>
              <a:t>Gdy już opisaliśmy sobie metodę komunikacji to wykorzystując gotową metodę podajemy ścieżkę, gdzie chcemy zapisać nasz model. No i viola mamy nasz model gotowy do serwowania.</a:t>
            </a:r>
          </a:p>
          <a:p>
            <a:pPr/>
          </a:p>
          <a:p>
            <a:pPr/>
            <a:r>
              <a:t>Jeszcze raz podkreślę, że 90% tego kodu jest schematyczna i praktycznie zawsze pozostaje bez zmian. Zmieniać będziecie tylko definicję swojego modelu.</a:t>
            </a:r>
          </a:p>
          <a:p>
            <a:pPr/>
          </a:p>
          <a:p>
            <a:pPr/>
            <a:r>
              <a:rPr>
                <a:solidFill>
                  <a:schemeClr val="accent4">
                    <a:hueOff val="-1081314"/>
                    <a:satOff val="4338"/>
                    <a:lumOff val="-8931"/>
                  </a:schemeClr>
                </a:solidFill>
              </a:rPr>
              <a:t>[KLIK]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r>
              <a:t>Druga metoda zakłada wykorzystanie gotowych estymatorów wbudowanych w TF.</a:t>
            </a:r>
          </a:p>
          <a:p>
            <a:pPr/>
          </a:p>
          <a:p>
            <a:pPr/>
            <a:r>
              <a:rPr>
                <a:solidFill>
                  <a:schemeClr val="accent4">
                    <a:hueOff val="-1081314"/>
                    <a:satOff val="4338"/>
                    <a:lumOff val="-8931"/>
                  </a:schemeClr>
                </a:solidFill>
              </a:rPr>
              <a:t>[KLIK 1]</a:t>
            </a:r>
          </a:p>
          <a:p>
            <a:pPr/>
            <a:r>
              <a:t>Podobnie jak poprzednio w pierwszym kroku definiujemy nasz model.</a:t>
            </a:r>
          </a:p>
          <a:p>
            <a:pPr/>
          </a:p>
          <a:p>
            <a:pPr/>
            <a:r>
              <a:rPr>
                <a:solidFill>
                  <a:schemeClr val="accent4">
                    <a:hueOff val="-1081314"/>
                    <a:satOff val="4338"/>
                    <a:lumOff val="-8931"/>
                  </a:schemeClr>
                </a:solidFill>
              </a:rPr>
              <a:t>[KLIK 2]</a:t>
            </a:r>
          </a:p>
          <a:p>
            <a:pPr/>
            <a:r>
              <a:t>Następnie uczymy.</a:t>
            </a:r>
          </a:p>
          <a:p>
            <a:pPr/>
          </a:p>
          <a:p>
            <a:pPr/>
            <a:r>
              <a:rPr>
                <a:solidFill>
                  <a:schemeClr val="accent4">
                    <a:hueOff val="-1081314"/>
                    <a:satOff val="4338"/>
                    <a:lumOff val="-8931"/>
                  </a:schemeClr>
                </a:solidFill>
              </a:rPr>
              <a:t>[KLIK 3]</a:t>
            </a:r>
          </a:p>
          <a:p>
            <a:pPr/>
            <a:r>
              <a:t>A gdy jesteśmy zadowoleniu z wyników, to zapisujemy go pod wybraną przez nas ścieżkę.</a:t>
            </a:r>
          </a:p>
          <a:p>
            <a:pPr/>
          </a:p>
          <a:p>
            <a:pPr/>
            <a:r>
              <a:t>Fajnie nie? Prosto, jasno i przejrzyście. Zachęcam to korzystania z estymatorów wszędzie gdzie tylko się da, bo okazuje się, że nic więcej nam nie potrzeba - nasze doświadczenie w WP również potwierdza takie podejście.</a:t>
            </a:r>
          </a:p>
          <a:p>
            <a:pPr/>
          </a:p>
          <a:p>
            <a:pPr/>
            <a:r>
              <a:rPr>
                <a:solidFill>
                  <a:schemeClr val="accent4">
                    <a:hueOff val="-1081314"/>
                    <a:satOff val="4338"/>
                    <a:lumOff val="-8931"/>
                  </a:schemeClr>
                </a:solidFill>
              </a:rPr>
              <a:t>[KLIK]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Shape 349"/>
          <p:cNvSpPr/>
          <p:nvPr>
            <p:ph type="sldImg"/>
          </p:nvPr>
        </p:nvSpPr>
        <p:spPr>
          <a:prstGeom prst="rect">
            <a:avLst/>
          </a:prstGeom>
        </p:spPr>
        <p:txBody>
          <a:bodyPr/>
          <a:lstStyle/>
          <a:p>
            <a:pPr/>
          </a:p>
        </p:txBody>
      </p:sp>
      <p:sp>
        <p:nvSpPr>
          <p:cNvPr id="350" name="Shape 350"/>
          <p:cNvSpPr/>
          <p:nvPr>
            <p:ph type="body" sz="quarter" idx="1"/>
          </p:nvPr>
        </p:nvSpPr>
        <p:spPr>
          <a:prstGeom prst="rect">
            <a:avLst/>
          </a:prstGeom>
        </p:spPr>
        <p:txBody>
          <a:bodyPr/>
          <a:lstStyle/>
          <a:p>
            <a:pPr/>
            <a:r>
              <a:t>Czy może być jeszcze prościej i przyjemniej?</a:t>
            </a:r>
          </a:p>
          <a:p>
            <a:pPr/>
          </a:p>
          <a:p>
            <a:pPr/>
            <a:r>
              <a:t>A może! :D </a:t>
            </a:r>
            <a:r>
              <a:rPr>
                <a:solidFill>
                  <a:schemeClr val="accent4">
                    <a:hueOff val="-1081314"/>
                    <a:satOff val="4338"/>
                    <a:lumOff val="-8931"/>
                  </a:schemeClr>
                </a:solidFill>
              </a:rPr>
              <a:t>[KLIK 1]</a:t>
            </a:r>
          </a:p>
          <a:p>
            <a:pPr/>
          </a:p>
          <a:p>
            <a:pPr/>
            <a:r>
              <a:t>Kilkanaście dni temu Google pokazało na imprezie Tensorflow Dev Summit wersję 2.0. Postawiono w niej mocno na uproszenie pracy i integrację z Kerasem. W efekcie już za niedługo będziemy mogli tworzyć i serwować modele w następujący sposób.</a:t>
            </a:r>
          </a:p>
          <a:p>
            <a:pPr/>
          </a:p>
          <a:p>
            <a:pPr/>
            <a:r>
              <a:rPr>
                <a:solidFill>
                  <a:schemeClr val="accent4">
                    <a:hueOff val="-1081314"/>
                    <a:satOff val="4338"/>
                    <a:lumOff val="-8931"/>
                  </a:schemeClr>
                </a:solidFill>
              </a:rPr>
              <a:t>[KLIK 2]</a:t>
            </a:r>
          </a:p>
          <a:p>
            <a:pPr/>
            <a:r>
              <a:t>Definiujemy sobie model w kerasie.</a:t>
            </a:r>
          </a:p>
          <a:p>
            <a:pPr/>
          </a:p>
          <a:p>
            <a:pPr/>
            <a:r>
              <a:rPr>
                <a:solidFill>
                  <a:schemeClr val="accent4">
                    <a:hueOff val="-1081314"/>
                    <a:satOff val="4338"/>
                    <a:lumOff val="-8931"/>
                  </a:schemeClr>
                </a:solidFill>
              </a:rPr>
              <a:t>[KLIK 3]</a:t>
            </a:r>
          </a:p>
          <a:p>
            <a:pPr/>
            <a:r>
              <a:t>Zapisujemy na dysku.</a:t>
            </a:r>
          </a:p>
          <a:p>
            <a:pPr/>
          </a:p>
          <a:p>
            <a:pPr/>
            <a:r>
              <a:t>I tyle. Mamy gotowy model do serwowania.</a:t>
            </a:r>
          </a:p>
          <a:p>
            <a:pPr/>
          </a:p>
          <a:p>
            <a:pPr/>
            <a:r>
              <a:t>Gwoli jasności. Obecnie również możemy stworzyć model w Kerasie i zacząć serwować go na TFS. Ale nie jest to takie proste i przyjemne. Bardziej przypomina to metodę pierwszą, którą pokazałem, a niżeli powyższą.</a:t>
            </a:r>
          </a:p>
          <a:p>
            <a:pPr/>
          </a:p>
          <a:p>
            <a:pPr/>
            <a:r>
              <a:rPr>
                <a:solidFill>
                  <a:schemeClr val="accent4">
                    <a:hueOff val="-1081314"/>
                    <a:satOff val="4338"/>
                    <a:lumOff val="-8931"/>
                  </a:schemeClr>
                </a:solidFill>
              </a:rPr>
              <a:t>[KLIK]</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ytuł i podtytuł">
    <p:spTree>
      <p:nvGrpSpPr>
        <p:cNvPr id="1" name=""/>
        <p:cNvGrpSpPr/>
        <p:nvPr/>
      </p:nvGrpSpPr>
      <p:grpSpPr>
        <a:xfrm>
          <a:off x="0" y="0"/>
          <a:ext cx="0" cy="0"/>
          <a:chOff x="0" y="0"/>
          <a:chExt cx="0" cy="0"/>
        </a:xfrm>
      </p:grpSpPr>
      <p:sp>
        <p:nvSpPr>
          <p:cNvPr id="11" name="Shape 11"/>
          <p:cNvSpPr txBox="1"/>
          <p:nvPr>
            <p:ph type="title"/>
          </p:nvPr>
        </p:nvSpPr>
        <p:spPr>
          <a:xfrm>
            <a:off x="1778000" y="2298700"/>
            <a:ext cx="20828000" cy="4648200"/>
          </a:xfrm>
          <a:prstGeom prst="rect">
            <a:avLst/>
          </a:prstGeom>
        </p:spPr>
        <p:txBody>
          <a:bodyPr anchor="b"/>
          <a:lstStyle/>
          <a:p>
            <a:pPr/>
            <a:r>
              <a:t>Title Text</a:t>
            </a:r>
          </a:p>
        </p:txBody>
      </p:sp>
      <p:sp>
        <p:nvSpPr>
          <p:cNvPr id="12" name="Shape 12"/>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ytat">
    <p:spTree>
      <p:nvGrpSpPr>
        <p:cNvPr id="1" name=""/>
        <p:cNvGrpSpPr/>
        <p:nvPr/>
      </p:nvGrpSpPr>
      <p:grpSpPr>
        <a:xfrm>
          <a:off x="0" y="0"/>
          <a:ext cx="0" cy="0"/>
          <a:chOff x="0" y="0"/>
          <a:chExt cx="0" cy="0"/>
        </a:xfrm>
      </p:grpSpPr>
      <p:sp>
        <p:nvSpPr>
          <p:cNvPr id="93" name="Shape 93"/>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–Janek Jabłonka</a:t>
            </a:r>
          </a:p>
        </p:txBody>
      </p:sp>
      <p:sp>
        <p:nvSpPr>
          <p:cNvPr id="94" name="Shape 94"/>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„Wpisz tu cytat.” </a:t>
            </a:r>
          </a:p>
        </p:txBody>
      </p:sp>
      <p:sp>
        <p:nvSpPr>
          <p:cNvPr id="95" name="Shape 95"/>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p:spTree>
      <p:nvGrpSpPr>
        <p:cNvPr id="1" name=""/>
        <p:cNvGrpSpPr/>
        <p:nvPr/>
      </p:nvGrpSpPr>
      <p:grpSpPr>
        <a:xfrm>
          <a:off x="0" y="0"/>
          <a:ext cx="0" cy="0"/>
          <a:chOff x="0" y="0"/>
          <a:chExt cx="0" cy="0"/>
        </a:xfrm>
      </p:grpSpPr>
      <p:sp>
        <p:nvSpPr>
          <p:cNvPr id="102" name="Shape 102"/>
          <p:cNvSpPr/>
          <p:nvPr>
            <p:ph type="pic" sz="quarter" idx="13"/>
          </p:nvPr>
        </p:nvSpPr>
        <p:spPr>
          <a:xfrm>
            <a:off x="9017000" y="5004196"/>
            <a:ext cx="6350000" cy="3707720"/>
          </a:xfrm>
          <a:prstGeom prst="rect">
            <a:avLst/>
          </a:prstGeom>
        </p:spPr>
        <p:txBody>
          <a:bodyPr lIns="91439" tIns="45719" rIns="91439" bIns="45719" anchor="t">
            <a:noAutofit/>
          </a:bodyPr>
          <a:lstStyle/>
          <a:p>
            <a:pPr/>
          </a:p>
        </p:txBody>
      </p:sp>
      <p:sp>
        <p:nvSpPr>
          <p:cNvPr id="103" name="Shape 103"/>
          <p:cNvSpPr/>
          <p:nvPr/>
        </p:nvSpPr>
        <p:spPr>
          <a:xfrm>
            <a:off x="254000" y="254000"/>
            <a:ext cx="23876000" cy="13208000"/>
          </a:xfrm>
          <a:prstGeom prst="rect">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4" name="Shape 104"/>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 - pocztówka">
    <p:spTree>
      <p:nvGrpSpPr>
        <p:cNvPr id="1" name=""/>
        <p:cNvGrpSpPr/>
        <p:nvPr/>
      </p:nvGrpSpPr>
      <p:grpSpPr>
        <a:xfrm>
          <a:off x="0" y="0"/>
          <a:ext cx="0" cy="0"/>
          <a:chOff x="0" y="0"/>
          <a:chExt cx="0" cy="0"/>
        </a:xfrm>
      </p:grpSpPr>
      <p:sp>
        <p:nvSpPr>
          <p:cNvPr id="111" name="Shape 111"/>
          <p:cNvSpPr/>
          <p:nvPr>
            <p:ph type="pic" sz="quarter" idx="13"/>
          </p:nvPr>
        </p:nvSpPr>
        <p:spPr>
          <a:xfrm>
            <a:off x="9017000" y="5004196"/>
            <a:ext cx="6350000" cy="3707720"/>
          </a:xfrm>
          <a:prstGeom prst="rect">
            <a:avLst/>
          </a:prstGeom>
        </p:spPr>
        <p:txBody>
          <a:bodyPr lIns="91439" tIns="45719" rIns="91439" bIns="45719" anchor="t">
            <a:noAutofit/>
          </a:bodyPr>
          <a:lstStyle/>
          <a:p>
            <a:pPr/>
          </a:p>
        </p:txBody>
      </p:sp>
      <p:sp>
        <p:nvSpPr>
          <p:cNvPr id="112" name="Shape 112"/>
          <p:cNvSpPr/>
          <p:nvPr/>
        </p:nvSpPr>
        <p:spPr>
          <a:xfrm>
            <a:off x="254000" y="254000"/>
            <a:ext cx="23876000" cy="13208000"/>
          </a:xfrm>
          <a:prstGeom prst="rect">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13" name="Shape 11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ront - pocztówka">
    <p:spTree>
      <p:nvGrpSpPr>
        <p:cNvPr id="1" name=""/>
        <p:cNvGrpSpPr/>
        <p:nvPr/>
      </p:nvGrpSpPr>
      <p:grpSpPr>
        <a:xfrm>
          <a:off x="0" y="0"/>
          <a:ext cx="0" cy="0"/>
          <a:chOff x="0" y="0"/>
          <a:chExt cx="0" cy="0"/>
        </a:xfrm>
      </p:grpSpPr>
      <p:sp>
        <p:nvSpPr>
          <p:cNvPr id="120" name="Shape 120"/>
          <p:cNvSpPr/>
          <p:nvPr>
            <p:ph type="pic" idx="13"/>
          </p:nvPr>
        </p:nvSpPr>
        <p:spPr>
          <a:xfrm>
            <a:off x="254000" y="-491068"/>
            <a:ext cx="23876001" cy="15917335"/>
          </a:xfrm>
          <a:prstGeom prst="rect">
            <a:avLst/>
          </a:prstGeom>
        </p:spPr>
        <p:txBody>
          <a:bodyPr lIns="91439" tIns="45719" rIns="91439" bIns="45719" anchor="t">
            <a:noAutofit/>
          </a:bodyPr>
          <a:lstStyle/>
          <a:p>
            <a:pPr/>
          </a:p>
        </p:txBody>
      </p:sp>
      <p:sp>
        <p:nvSpPr>
          <p:cNvPr id="121" name="Shape 121"/>
          <p:cNvSpPr/>
          <p:nvPr/>
        </p:nvSpPr>
        <p:spPr>
          <a:xfrm>
            <a:off x="254000" y="254000"/>
            <a:ext cx="23876000" cy="13208000"/>
          </a:xfrm>
          <a:prstGeom prst="rect">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22" name="Shape 122"/>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ewers - pocztówka">
    <p:spTree>
      <p:nvGrpSpPr>
        <p:cNvPr id="1" name=""/>
        <p:cNvGrpSpPr/>
        <p:nvPr/>
      </p:nvGrpSpPr>
      <p:grpSpPr>
        <a:xfrm>
          <a:off x="0" y="0"/>
          <a:ext cx="0" cy="0"/>
          <a:chOff x="0" y="0"/>
          <a:chExt cx="0" cy="0"/>
        </a:xfrm>
      </p:grpSpPr>
      <p:sp>
        <p:nvSpPr>
          <p:cNvPr id="129" name="Shape 129"/>
          <p:cNvSpPr/>
          <p:nvPr>
            <p:ph type="pic" sz="quarter" idx="13"/>
          </p:nvPr>
        </p:nvSpPr>
        <p:spPr>
          <a:xfrm>
            <a:off x="21304250" y="1063463"/>
            <a:ext cx="2349500" cy="1371857"/>
          </a:xfrm>
          <a:prstGeom prst="rect">
            <a:avLst/>
          </a:prstGeom>
        </p:spPr>
        <p:txBody>
          <a:bodyPr lIns="91439" tIns="45719" rIns="91439" bIns="45719" anchor="t">
            <a:noAutofit/>
          </a:bodyPr>
          <a:lstStyle/>
          <a:p>
            <a:pPr/>
          </a:p>
        </p:txBody>
      </p:sp>
      <p:sp>
        <p:nvSpPr>
          <p:cNvPr id="130" name="Shape 130"/>
          <p:cNvSpPr/>
          <p:nvPr/>
        </p:nvSpPr>
        <p:spPr>
          <a:xfrm>
            <a:off x="254000" y="254000"/>
            <a:ext cx="23876000" cy="13208000"/>
          </a:xfrm>
          <a:prstGeom prst="rect">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1" name="Shape 131"/>
          <p:cNvSpPr/>
          <p:nvPr/>
        </p:nvSpPr>
        <p:spPr>
          <a:xfrm>
            <a:off x="21082000" y="508000"/>
            <a:ext cx="2794000" cy="2482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69" y="16876"/>
                  <a:pt x="21000" y="16574"/>
                  <a:pt x="21000" y="16201"/>
                </a:cubicBezTo>
                <a:cubicBezTo>
                  <a:pt x="21000" y="15828"/>
                  <a:pt x="21269"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1601" y="1789"/>
                </a:moveTo>
                <a:lnTo>
                  <a:pt x="20254" y="1715"/>
                </a:lnTo>
                <a:lnTo>
                  <a:pt x="20307" y="19789"/>
                </a:lnTo>
                <a:lnTo>
                  <a:pt x="1696" y="19737"/>
                </a:lnTo>
                <a:lnTo>
                  <a:pt x="1601" y="1789"/>
                </a:lnTo>
                <a:close/>
              </a:path>
            </a:pathLst>
          </a:custGeom>
          <a:ln w="25400">
            <a:solidFill>
              <a:srgbClr val="000000"/>
            </a:solidFill>
            <a:prstDash val="sysDot"/>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2" name="Shape 132"/>
          <p:cNvSpPr/>
          <p:nvPr/>
        </p:nvSpPr>
        <p:spPr>
          <a:xfrm flipV="1">
            <a:off x="15494000" y="761999"/>
            <a:ext cx="0" cy="12192001"/>
          </a:xfrm>
          <a:prstGeom prst="line">
            <a:avLst/>
          </a:prstGeom>
          <a:ln w="50800">
            <a:solidFill>
              <a:srgbClr val="000000"/>
            </a:solidFill>
            <a:prstDash val="sysDot"/>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3" name="Shape 133"/>
          <p:cNvSpPr/>
          <p:nvPr/>
        </p:nvSpPr>
        <p:spPr>
          <a:xfrm>
            <a:off x="15723502" y="5003800"/>
            <a:ext cx="8130194" cy="0"/>
          </a:xfrm>
          <a:prstGeom prst="line">
            <a:avLst/>
          </a:prstGeom>
          <a:ln w="381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4" name="Shape 134"/>
          <p:cNvSpPr/>
          <p:nvPr/>
        </p:nvSpPr>
        <p:spPr>
          <a:xfrm>
            <a:off x="15723502" y="7318270"/>
            <a:ext cx="8130194" cy="1"/>
          </a:xfrm>
          <a:prstGeom prst="line">
            <a:avLst/>
          </a:prstGeom>
          <a:ln w="381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5" name="Shape 135"/>
          <p:cNvSpPr/>
          <p:nvPr/>
        </p:nvSpPr>
        <p:spPr>
          <a:xfrm>
            <a:off x="15722600" y="9652000"/>
            <a:ext cx="8128001" cy="0"/>
          </a:xfrm>
          <a:prstGeom prst="line">
            <a:avLst/>
          </a:prstGeom>
          <a:ln w="381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6" name="Shape 136"/>
          <p:cNvSpPr txBox="1"/>
          <p:nvPr>
            <p:ph type="title"/>
          </p:nvPr>
        </p:nvSpPr>
        <p:spPr>
          <a:xfrm>
            <a:off x="15724598" y="3505200"/>
            <a:ext cx="8128001" cy="6358745"/>
          </a:xfrm>
          <a:prstGeom prst="rect">
            <a:avLst/>
          </a:prstGeom>
        </p:spPr>
        <p:txBody>
          <a:bodyPr/>
          <a:lstStyle/>
          <a:p>
            <a:pPr/>
            <a:r>
              <a:t>Title Text</a:t>
            </a:r>
          </a:p>
        </p:txBody>
      </p:sp>
      <p:sp>
        <p:nvSpPr>
          <p:cNvPr id="137" name="Shape 137"/>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zdjęcie (pocztówka)">
    <p:spTree>
      <p:nvGrpSpPr>
        <p:cNvPr id="1" name=""/>
        <p:cNvGrpSpPr/>
        <p:nvPr/>
      </p:nvGrpSpPr>
      <p:grpSpPr>
        <a:xfrm>
          <a:off x="0" y="0"/>
          <a:ext cx="0" cy="0"/>
          <a:chOff x="0" y="0"/>
          <a:chExt cx="0" cy="0"/>
        </a:xfrm>
      </p:grpSpPr>
      <p:sp>
        <p:nvSpPr>
          <p:cNvPr id="144" name="Shape 144"/>
          <p:cNvSpPr/>
          <p:nvPr>
            <p:ph type="pic" sz="quarter" idx="13"/>
          </p:nvPr>
        </p:nvSpPr>
        <p:spPr>
          <a:xfrm>
            <a:off x="9017000" y="5004196"/>
            <a:ext cx="6350000" cy="3707720"/>
          </a:xfrm>
          <a:prstGeom prst="rect">
            <a:avLst/>
          </a:prstGeom>
        </p:spPr>
        <p:txBody>
          <a:bodyPr lIns="91439" tIns="45719" rIns="91439" bIns="45719" anchor="t">
            <a:noAutofit/>
          </a:bodyPr>
          <a:lstStyle/>
          <a:p>
            <a:pPr/>
          </a:p>
        </p:txBody>
      </p:sp>
      <p:sp>
        <p:nvSpPr>
          <p:cNvPr id="145" name="Shape 145"/>
          <p:cNvSpPr/>
          <p:nvPr/>
        </p:nvSpPr>
        <p:spPr>
          <a:xfrm>
            <a:off x="254000" y="254000"/>
            <a:ext cx="23876000" cy="13208000"/>
          </a:xfrm>
          <a:prstGeom prst="rect">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6" name="Shape 146"/>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sty">
    <p:spTree>
      <p:nvGrpSpPr>
        <p:cNvPr id="1" name=""/>
        <p:cNvGrpSpPr/>
        <p:nvPr/>
      </p:nvGrpSpPr>
      <p:grpSpPr>
        <a:xfrm>
          <a:off x="0" y="0"/>
          <a:ext cx="0" cy="0"/>
          <a:chOff x="0" y="0"/>
          <a:chExt cx="0" cy="0"/>
        </a:xfrm>
      </p:grpSpPr>
      <p:sp>
        <p:nvSpPr>
          <p:cNvPr id="153" name="Shape 15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poziomo)">
    <p:spTree>
      <p:nvGrpSpPr>
        <p:cNvPr id="1" name=""/>
        <p:cNvGrpSpPr/>
        <p:nvPr/>
      </p:nvGrpSpPr>
      <p:grpSpPr>
        <a:xfrm>
          <a:off x="0" y="0"/>
          <a:ext cx="0" cy="0"/>
          <a:chOff x="0" y="0"/>
          <a:chExt cx="0" cy="0"/>
        </a:xfrm>
      </p:grpSpPr>
      <p:sp>
        <p:nvSpPr>
          <p:cNvPr id="20" name="Shape 20"/>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Shape 21"/>
          <p:cNvSpPr txBox="1"/>
          <p:nvPr>
            <p:ph type="title"/>
          </p:nvPr>
        </p:nvSpPr>
        <p:spPr>
          <a:xfrm>
            <a:off x="635000" y="9512300"/>
            <a:ext cx="23114000" cy="2006600"/>
          </a:xfrm>
          <a:prstGeom prst="rect">
            <a:avLst/>
          </a:prstGeom>
        </p:spPr>
        <p:txBody>
          <a:bodyPr anchor="b"/>
          <a:lstStyle/>
          <a:p>
            <a:pPr/>
            <a:r>
              <a:t>Title Text</a:t>
            </a:r>
          </a:p>
        </p:txBody>
      </p:sp>
      <p:sp>
        <p:nvSpPr>
          <p:cNvPr id="22" name="Shape 22"/>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na środku)">
    <p:spTree>
      <p:nvGrpSpPr>
        <p:cNvPr id="1" name=""/>
        <p:cNvGrpSpPr/>
        <p:nvPr/>
      </p:nvGrpSpPr>
      <p:grpSpPr>
        <a:xfrm>
          <a:off x="0" y="0"/>
          <a:ext cx="0" cy="0"/>
          <a:chOff x="0" y="0"/>
          <a:chExt cx="0" cy="0"/>
        </a:xfrm>
      </p:grpSpPr>
      <p:sp>
        <p:nvSpPr>
          <p:cNvPr id="30" name="Shape 30"/>
          <p:cNvSpPr txBox="1"/>
          <p:nvPr>
            <p:ph type="title"/>
          </p:nvPr>
        </p:nvSpPr>
        <p:spPr>
          <a:xfrm>
            <a:off x="1778000" y="4533900"/>
            <a:ext cx="20828000" cy="4648200"/>
          </a:xfrm>
          <a:prstGeom prst="rect">
            <a:avLst/>
          </a:prstGeom>
        </p:spPr>
        <p:txBody>
          <a:bodyPr/>
          <a:lstStyle/>
          <a:p>
            <a:pPr/>
            <a:r>
              <a:t>Title Text</a:t>
            </a:r>
          </a:p>
        </p:txBody>
      </p:sp>
      <p:sp>
        <p:nvSpPr>
          <p:cNvPr id="31" name="Shape 3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pionowo)">
    <p:spTree>
      <p:nvGrpSpPr>
        <p:cNvPr id="1" name=""/>
        <p:cNvGrpSpPr/>
        <p:nvPr/>
      </p:nvGrpSpPr>
      <p:grpSpPr>
        <a:xfrm>
          <a:off x="0" y="0"/>
          <a:ext cx="0" cy="0"/>
          <a:chOff x="0" y="0"/>
          <a:chExt cx="0" cy="0"/>
        </a:xfrm>
      </p:grpSpPr>
      <p:sp>
        <p:nvSpPr>
          <p:cNvPr id="38" name="Shape 38"/>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Shape 39"/>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Shape 40"/>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na górze)">
    <p:spTree>
      <p:nvGrpSpPr>
        <p:cNvPr id="1" name=""/>
        <p:cNvGrpSpPr/>
        <p:nvPr/>
      </p:nvGrpSpPr>
      <p:grpSpPr>
        <a:xfrm>
          <a:off x="0" y="0"/>
          <a:ext cx="0" cy="0"/>
          <a:chOff x="0" y="0"/>
          <a:chExt cx="0" cy="0"/>
        </a:xfrm>
      </p:grpSpPr>
      <p:sp>
        <p:nvSpPr>
          <p:cNvPr id="48" name="Shape 48"/>
          <p:cNvSpPr txBox="1"/>
          <p:nvPr>
            <p:ph type="title"/>
          </p:nvPr>
        </p:nvSpPr>
        <p:spPr>
          <a:prstGeom prst="rect">
            <a:avLst/>
          </a:prstGeom>
        </p:spPr>
        <p:txBody>
          <a:bodyPr/>
          <a:lstStyle/>
          <a:p>
            <a:pPr/>
            <a:r>
              <a:t>Title Text</a:t>
            </a:r>
          </a:p>
        </p:txBody>
      </p:sp>
      <p:sp>
        <p:nvSpPr>
          <p:cNvPr id="49" name="Shape 49"/>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punktory">
    <p:spTree>
      <p:nvGrpSpPr>
        <p:cNvPr id="1" name=""/>
        <p:cNvGrpSpPr/>
        <p:nvPr/>
      </p:nvGrpSpPr>
      <p:grpSpPr>
        <a:xfrm>
          <a:off x="0" y="0"/>
          <a:ext cx="0" cy="0"/>
          <a:chOff x="0" y="0"/>
          <a:chExt cx="0" cy="0"/>
        </a:xfrm>
      </p:grpSpPr>
      <p:sp>
        <p:nvSpPr>
          <p:cNvPr id="56" name="Shape 56"/>
          <p:cNvSpPr txBox="1"/>
          <p:nvPr>
            <p:ph type="title"/>
          </p:nvPr>
        </p:nvSpPr>
        <p:spPr>
          <a:prstGeom prst="rect">
            <a:avLst/>
          </a:prstGeom>
        </p:spPr>
        <p:txBody>
          <a:bodyPr/>
          <a:lstStyle/>
          <a:p>
            <a:pPr/>
            <a:r>
              <a:t>Title Text</a:t>
            </a:r>
          </a:p>
        </p:txBody>
      </p:sp>
      <p:sp>
        <p:nvSpPr>
          <p:cNvPr id="57" name="Shape 57"/>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punktory ze zdjęciem">
    <p:spTree>
      <p:nvGrpSpPr>
        <p:cNvPr id="1" name=""/>
        <p:cNvGrpSpPr/>
        <p:nvPr/>
      </p:nvGrpSpPr>
      <p:grpSpPr>
        <a:xfrm>
          <a:off x="0" y="0"/>
          <a:ext cx="0" cy="0"/>
          <a:chOff x="0" y="0"/>
          <a:chExt cx="0" cy="0"/>
        </a:xfrm>
      </p:grpSpPr>
      <p:sp>
        <p:nvSpPr>
          <p:cNvPr id="65" name="Shape 65"/>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Shape 66"/>
          <p:cNvSpPr txBox="1"/>
          <p:nvPr>
            <p:ph type="title"/>
          </p:nvPr>
        </p:nvSpPr>
        <p:spPr>
          <a:prstGeom prst="rect">
            <a:avLst/>
          </a:prstGeom>
        </p:spPr>
        <p:txBody>
          <a:bodyPr/>
          <a:lstStyle/>
          <a:p>
            <a:pPr/>
            <a:r>
              <a:t>Title Text</a:t>
            </a:r>
          </a:p>
        </p:txBody>
      </p:sp>
      <p:sp>
        <p:nvSpPr>
          <p:cNvPr id="67" name="Shape 67"/>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ory">
    <p:spTree>
      <p:nvGrpSpPr>
        <p:cNvPr id="1" name=""/>
        <p:cNvGrpSpPr/>
        <p:nvPr/>
      </p:nvGrpSpPr>
      <p:grpSpPr>
        <a:xfrm>
          <a:off x="0" y="0"/>
          <a:ext cx="0" cy="0"/>
          <a:chOff x="0" y="0"/>
          <a:chExt cx="0" cy="0"/>
        </a:xfrm>
      </p:grpSpPr>
      <p:sp>
        <p:nvSpPr>
          <p:cNvPr id="75" name="Shape 75"/>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3 sztuki)">
    <p:spTree>
      <p:nvGrpSpPr>
        <p:cNvPr id="1" name=""/>
        <p:cNvGrpSpPr/>
        <p:nvPr/>
      </p:nvGrpSpPr>
      <p:grpSpPr>
        <a:xfrm>
          <a:off x="0" y="0"/>
          <a:ext cx="0" cy="0"/>
          <a:chOff x="0" y="0"/>
          <a:chExt cx="0" cy="0"/>
        </a:xfrm>
      </p:grpSpPr>
      <p:sp>
        <p:nvSpPr>
          <p:cNvPr id="83" name="Shape 83"/>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Shape 85"/>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hape 86"/>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2"/>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 Id="rId3" Type="http://schemas.openxmlformats.org/officeDocument/2006/relationships/image" Target="../media/image4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2.png"/><Relationship Id="rId5" Type="http://schemas.openxmlformats.org/officeDocument/2006/relationships/hyperlink" Target="mailto:artur.fierka@grupawp.pl"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jpe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2.jpe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3.jpe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4.jpe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26.png"/><Relationship Id="rId16" Type="http://schemas.openxmlformats.org/officeDocument/2006/relationships/image" Target="../media/image27.png"/><Relationship Id="rId17" Type="http://schemas.openxmlformats.org/officeDocument/2006/relationships/image" Target="../media/image28.png"/><Relationship Id="rId18" Type="http://schemas.openxmlformats.org/officeDocument/2006/relationships/image" Target="../media/image29.png"/><Relationship Id="rId19" Type="http://schemas.openxmlformats.org/officeDocument/2006/relationships/image" Target="../media/image30.png"/><Relationship Id="rId20" Type="http://schemas.openxmlformats.org/officeDocument/2006/relationships/image" Target="../media/image31.png"/><Relationship Id="rId21" Type="http://schemas.openxmlformats.org/officeDocument/2006/relationships/image" Target="../media/image32.png"/><Relationship Id="rId22" Type="http://schemas.openxmlformats.org/officeDocument/2006/relationships/image" Target="../media/image33.png"/><Relationship Id="rId23" Type="http://schemas.openxmlformats.org/officeDocument/2006/relationships/image" Target="../media/image34.png"/><Relationship Id="rId24" Type="http://schemas.openxmlformats.org/officeDocument/2006/relationships/image" Target="../media/image3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wp.png"/>
          <p:cNvPicPr>
            <a:picLocks noChangeAspect="1"/>
          </p:cNvPicPr>
          <p:nvPr>
            <p:ph type="pic" idx="13"/>
          </p:nvPr>
        </p:nvPicPr>
        <p:blipFill>
          <a:blip r:embed="rId3">
            <a:extLst/>
          </a:blip>
          <a:srcRect l="0" t="0" r="0" b="0"/>
          <a:stretch>
            <a:fillRect/>
          </a:stretch>
        </p:blipFill>
        <p:spPr>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1" name="wp.png"/>
          <p:cNvPicPr>
            <a:picLocks noChangeAspect="1"/>
          </p:cNvPicPr>
          <p:nvPr>
            <p:ph type="pic" idx="13"/>
          </p:nvPr>
        </p:nvPicPr>
        <p:blipFill>
          <a:blip r:embed="rId3">
            <a:extLst/>
          </a:blip>
          <a:srcRect l="0" t="0" r="0" b="0"/>
          <a:stretch>
            <a:fillRect/>
          </a:stretch>
        </p:blipFill>
        <p:spPr>
          <a:prstGeom prst="rect">
            <a:avLst/>
          </a:prstGeom>
        </p:spPr>
      </p:pic>
      <p:sp>
        <p:nvSpPr>
          <p:cNvPr id="342" name="Shape 342"/>
          <p:cNvSpPr txBox="1"/>
          <p:nvPr>
            <p:ph type="title"/>
          </p:nvPr>
        </p:nvSpPr>
        <p:spPr>
          <a:xfrm>
            <a:off x="15724599" y="4138897"/>
            <a:ext cx="8128001" cy="6358746"/>
          </a:xfrm>
          <a:prstGeom prst="rect">
            <a:avLst/>
          </a:prstGeom>
        </p:spPr>
        <p:txBody>
          <a:bodyPr/>
          <a:lstStyle/>
          <a:p>
            <a:pPr defTabSz="553084">
              <a:defRPr sz="7504"/>
            </a:pPr>
            <a:r>
              <a:t>Budowa</a:t>
            </a:r>
          </a:p>
          <a:p>
            <a:pPr defTabSz="553084">
              <a:defRPr sz="7504"/>
            </a:pPr>
            <a:r>
              <a:t>modelu dla</a:t>
            </a:r>
          </a:p>
          <a:p>
            <a:pPr defTabSz="553084">
              <a:defRPr sz="7504"/>
            </a:pPr>
            <a:r>
              <a:t> TFS</a:t>
            </a:r>
          </a:p>
          <a:p>
            <a:pPr defTabSz="553084">
              <a:defRPr sz="7504"/>
            </a:pPr>
            <a:r>
              <a:t>(metoda #3)</a:t>
            </a:r>
          </a:p>
        </p:txBody>
      </p:sp>
      <p:grpSp>
        <p:nvGrpSpPr>
          <p:cNvPr id="346" name="Group 346"/>
          <p:cNvGrpSpPr/>
          <p:nvPr/>
        </p:nvGrpSpPr>
        <p:grpSpPr>
          <a:xfrm>
            <a:off x="2510923" y="3744592"/>
            <a:ext cx="10723849" cy="2566955"/>
            <a:chOff x="0" y="0"/>
            <a:chExt cx="10723848" cy="2566953"/>
          </a:xfrm>
        </p:grpSpPr>
        <p:pic>
          <p:nvPicPr>
            <p:cNvPr id="343" name="keras-logo-2018-large-1200.png"/>
            <p:cNvPicPr>
              <a:picLocks noChangeAspect="1"/>
            </p:cNvPicPr>
            <p:nvPr/>
          </p:nvPicPr>
          <p:blipFill>
            <a:blip r:embed="rId4">
              <a:extLst/>
            </a:blip>
            <a:srcRect l="0" t="0" r="0" b="0"/>
            <a:stretch>
              <a:fillRect/>
            </a:stretch>
          </p:blipFill>
          <p:spPr>
            <a:xfrm>
              <a:off x="4843130" y="430807"/>
              <a:ext cx="5880719" cy="1705410"/>
            </a:xfrm>
            <a:prstGeom prst="rect">
              <a:avLst/>
            </a:prstGeom>
            <a:ln w="12700" cap="flat">
              <a:noFill/>
              <a:miter lim="400000"/>
            </a:ln>
            <a:effectLst/>
          </p:spPr>
        </p:pic>
        <p:pic>
          <p:nvPicPr>
            <p:cNvPr id="344" name="tf-logo-card-16x9.png"/>
            <p:cNvPicPr>
              <a:picLocks noChangeAspect="1"/>
            </p:cNvPicPr>
            <p:nvPr/>
          </p:nvPicPr>
          <p:blipFill>
            <a:blip r:embed="rId5">
              <a:extLst/>
            </a:blip>
            <a:srcRect l="24825" t="3491" r="24825" b="3491"/>
            <a:stretch>
              <a:fillRect/>
            </a:stretch>
          </p:blipFill>
          <p:spPr>
            <a:xfrm>
              <a:off x="0" y="0"/>
              <a:ext cx="2469242" cy="2566954"/>
            </a:xfrm>
            <a:prstGeom prst="rect">
              <a:avLst/>
            </a:prstGeom>
            <a:ln w="12700" cap="flat">
              <a:noFill/>
              <a:miter lim="400000"/>
            </a:ln>
            <a:effectLst/>
          </p:spPr>
        </p:pic>
        <p:sp>
          <p:nvSpPr>
            <p:cNvPr id="345" name="Shape 345"/>
            <p:cNvSpPr txBox="1"/>
            <p:nvPr/>
          </p:nvSpPr>
          <p:spPr>
            <a:xfrm>
              <a:off x="3033154" y="369086"/>
              <a:ext cx="1009016" cy="1828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defTabSz="821531">
                <a:defRPr b="0" sz="11200">
                  <a:latin typeface="+mn-lt"/>
                  <a:ea typeface="+mn-ea"/>
                  <a:cs typeface="+mn-cs"/>
                  <a:sym typeface="Helvetica Neue Medium"/>
                </a:defRPr>
              </a:lvl1pPr>
            </a:lstStyle>
            <a:p>
              <a:pPr/>
              <a:r>
                <a:t>+</a:t>
              </a:r>
            </a:p>
          </p:txBody>
        </p:sp>
      </p:grpSp>
      <p:sp>
        <p:nvSpPr>
          <p:cNvPr id="347" name="Shape 347"/>
          <p:cNvSpPr txBox="1"/>
          <p:nvPr>
            <p:ph type="body" sz="quarter" idx="4294967295"/>
          </p:nvPr>
        </p:nvSpPr>
        <p:spPr>
          <a:xfrm>
            <a:off x="760935" y="6622121"/>
            <a:ext cx="14224001" cy="2832747"/>
          </a:xfrm>
          <a:prstGeom prst="rect">
            <a:avLst/>
          </a:prstGeom>
          <a:solidFill>
            <a:srgbClr val="D6D5D5"/>
          </a:solidFill>
          <a:ln w="63500">
            <a:solidFill>
              <a:srgbClr val="EBEBEB"/>
            </a:solidFill>
          </a:ln>
        </p:spPr>
        <p:txBody>
          <a:bodyPr lIns="71437" tIns="71437" rIns="71437" bIns="71437"/>
          <a:lstStyle/>
          <a:p>
            <a:pPr marL="0" indent="0" defTabSz="821531">
              <a:spcBef>
                <a:spcPts val="0"/>
              </a:spcBef>
              <a:buSzTx/>
              <a:buNone/>
              <a:defRPr sz="3400">
                <a:solidFill>
                  <a:schemeClr val="accent5">
                    <a:hueOff val="-82419"/>
                    <a:satOff val="-9513"/>
                    <a:lumOff val="-16343"/>
                  </a:schemeClr>
                </a:solidFill>
                <a:latin typeface="Helvetica"/>
                <a:ea typeface="Helvetica"/>
                <a:cs typeface="Helvetica"/>
                <a:sym typeface="Helvetica"/>
              </a:defRPr>
            </a:pPr>
            <a:r>
              <a:t># Create a tf.keras model</a:t>
            </a:r>
          </a:p>
          <a:p>
            <a:pPr marL="0" indent="0" defTabSz="821531">
              <a:spcBef>
                <a:spcPts val="0"/>
              </a:spcBef>
              <a:buSzTx/>
              <a:buNone/>
              <a:defRPr sz="3400">
                <a:latin typeface="Helvetica"/>
                <a:ea typeface="Helvetica"/>
                <a:cs typeface="Helvetica"/>
                <a:sym typeface="Helvetica"/>
              </a:defRPr>
            </a:pPr>
            <a:r>
              <a:t>model = tf.keras.Sequential()</a:t>
            </a:r>
          </a:p>
          <a:p>
            <a:pPr marL="0" indent="0" defTabSz="821531">
              <a:spcBef>
                <a:spcPts val="0"/>
              </a:spcBef>
              <a:buSzTx/>
              <a:buNone/>
              <a:defRPr sz="3400">
                <a:latin typeface="Helvetica"/>
                <a:ea typeface="Helvetica"/>
                <a:cs typeface="Helvetica"/>
                <a:sym typeface="Helvetica"/>
              </a:defRPr>
            </a:pPr>
            <a:r>
              <a:t>model.add(tf.keras.layers.Dense(1, input_shape=[10]))</a:t>
            </a:r>
          </a:p>
          <a:p>
            <a:pPr marL="0" indent="0" defTabSz="821531">
              <a:spcBef>
                <a:spcPts val="0"/>
              </a:spcBef>
              <a:buSzTx/>
              <a:buNone/>
              <a:defRPr sz="3400">
                <a:latin typeface="Helvetica"/>
                <a:ea typeface="Helvetica"/>
                <a:cs typeface="Helvetica"/>
                <a:sym typeface="Helvetica"/>
              </a:defRPr>
            </a:pPr>
            <a:r>
              <a:t>model.compile(…)</a:t>
            </a:r>
          </a:p>
          <a:p>
            <a:pPr marL="0" indent="0" defTabSz="821531">
              <a:spcBef>
                <a:spcPts val="0"/>
              </a:spcBef>
              <a:buSzTx/>
              <a:buNone/>
              <a:defRPr sz="3400">
                <a:latin typeface="Helvetica"/>
                <a:ea typeface="Helvetica"/>
                <a:cs typeface="Helvetica"/>
                <a:sym typeface="Helvetica"/>
              </a:defRPr>
            </a:pPr>
            <a:r>
              <a:t>model.summary()</a:t>
            </a:r>
          </a:p>
        </p:txBody>
      </p:sp>
      <p:sp>
        <p:nvSpPr>
          <p:cNvPr id="348" name="Shape 348"/>
          <p:cNvSpPr txBox="1"/>
          <p:nvPr/>
        </p:nvSpPr>
        <p:spPr>
          <a:xfrm>
            <a:off x="760847" y="9797192"/>
            <a:ext cx="14224001" cy="1433146"/>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821531">
              <a:defRPr b="0" sz="3400">
                <a:solidFill>
                  <a:schemeClr val="accent5">
                    <a:hueOff val="-82419"/>
                    <a:satOff val="-9513"/>
                    <a:lumOff val="-16343"/>
                  </a:schemeClr>
                </a:solidFill>
                <a:latin typeface="Helvetica"/>
                <a:ea typeface="Helvetica"/>
                <a:cs typeface="Helvetica"/>
                <a:sym typeface="Helvetica"/>
              </a:defRPr>
            </a:pPr>
            <a:r>
              <a:t># Save model </a:t>
            </a:r>
          </a:p>
          <a:p>
            <a:pPr algn="l" defTabSz="821531">
              <a:defRPr b="0" sz="3400">
                <a:latin typeface="Helvetica"/>
                <a:ea typeface="Helvetica"/>
                <a:cs typeface="Helvetica"/>
                <a:sym typeface="Helvetica"/>
              </a:defRPr>
            </a:pPr>
            <a:r>
              <a:t>tf.keras.experimental.export_saved_model(model, EXPORT_PATH)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3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lt" backwards="0">
                                    <p:tmAbs val="100"/>
                                  </p:iterate>
                                  <p:childTnLst>
                                    <p:set>
                                      <p:cBhvr>
                                        <p:cTn id="14" fill="hold"/>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7" grpId="2"/>
      <p:bldP build="whole" bldLvl="1" animBg="1" rev="0" advAuto="0" spid="348" grpId="3"/>
      <p:bldP build="whole" bldLvl="1" animBg="1" rev="0" advAuto="0" spid="346"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2" name="wp.png"/>
          <p:cNvPicPr>
            <a:picLocks noChangeAspect="1"/>
          </p:cNvPicPr>
          <p:nvPr>
            <p:ph type="pic" idx="13"/>
          </p:nvPr>
        </p:nvPicPr>
        <p:blipFill>
          <a:blip r:embed="rId3">
            <a:extLst/>
          </a:blip>
          <a:srcRect l="0" t="0" r="0" b="0"/>
          <a:stretch>
            <a:fillRect/>
          </a:stretch>
        </p:blipFill>
        <p:spPr>
          <a:prstGeom prst="rect">
            <a:avLst/>
          </a:prstGeom>
        </p:spPr>
      </p:pic>
      <p:sp>
        <p:nvSpPr>
          <p:cNvPr id="353" name="Shape 353"/>
          <p:cNvSpPr txBox="1"/>
          <p:nvPr>
            <p:ph type="title"/>
          </p:nvPr>
        </p:nvSpPr>
        <p:spPr>
          <a:prstGeom prst="rect">
            <a:avLst/>
          </a:prstGeom>
        </p:spPr>
        <p:txBody>
          <a:bodyPr/>
          <a:lstStyle/>
          <a:p>
            <a:pPr/>
            <a:r>
              <a:t>TFS</a:t>
            </a:r>
          </a:p>
          <a:p>
            <a:pPr/>
            <a:r>
              <a:t>proste</a:t>
            </a:r>
          </a:p>
          <a:p>
            <a:pPr/>
            <a:r>
              <a:t>użycie</a:t>
            </a:r>
          </a:p>
        </p:txBody>
      </p:sp>
      <p:sp>
        <p:nvSpPr>
          <p:cNvPr id="354" name="Shape 354"/>
          <p:cNvSpPr txBox="1"/>
          <p:nvPr>
            <p:ph type="body" sz="quarter" idx="4294967295"/>
          </p:nvPr>
        </p:nvSpPr>
        <p:spPr>
          <a:xfrm>
            <a:off x="810670" y="3515028"/>
            <a:ext cx="14224001" cy="1432649"/>
          </a:xfrm>
          <a:prstGeom prst="rect">
            <a:avLst/>
          </a:prstGeom>
          <a:solidFill>
            <a:srgbClr val="D6D5D5"/>
          </a:solidFill>
          <a:ln w="63500">
            <a:solidFill>
              <a:srgbClr val="EBEBEB"/>
            </a:solidFill>
          </a:ln>
        </p:spPr>
        <p:txBody>
          <a:bodyPr lIns="71437" tIns="71437" rIns="71437" bIns="71437"/>
          <a:lstStyle/>
          <a:p>
            <a:pPr marL="0" indent="0" defTabSz="821531">
              <a:spcBef>
                <a:spcPts val="0"/>
              </a:spcBef>
              <a:buSzTx/>
              <a:buNone/>
              <a:defRPr sz="3400">
                <a:solidFill>
                  <a:schemeClr val="accent5">
                    <a:hueOff val="-82419"/>
                    <a:satOff val="-9513"/>
                    <a:lumOff val="-16343"/>
                  </a:schemeClr>
                </a:solidFill>
                <a:latin typeface="Helvetica"/>
                <a:ea typeface="Helvetica"/>
                <a:cs typeface="Helvetica"/>
                <a:sym typeface="Helvetica"/>
              </a:defRPr>
            </a:pPr>
            <a:r>
              <a:t># Download the TensorFlow Serving Docker image and repo</a:t>
            </a:r>
          </a:p>
          <a:p>
            <a:pPr marL="0" indent="0" defTabSz="821531">
              <a:spcBef>
                <a:spcPts val="0"/>
              </a:spcBef>
              <a:buSzTx/>
              <a:buNone/>
              <a:defRPr sz="3400">
                <a:latin typeface="Helvetica"/>
                <a:ea typeface="Helvetica"/>
                <a:cs typeface="Helvetica"/>
                <a:sym typeface="Helvetica"/>
              </a:defRPr>
            </a:pPr>
            <a:r>
              <a:t>$ docker pull tensorflow/serving</a:t>
            </a:r>
          </a:p>
        </p:txBody>
      </p:sp>
      <p:sp>
        <p:nvSpPr>
          <p:cNvPr id="355" name="Shape 355"/>
          <p:cNvSpPr txBox="1"/>
          <p:nvPr/>
        </p:nvSpPr>
        <p:spPr>
          <a:xfrm>
            <a:off x="810670" y="5389229"/>
            <a:ext cx="14224001" cy="2937542"/>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821531">
              <a:defRPr b="0" sz="3400">
                <a:solidFill>
                  <a:schemeClr val="accent5">
                    <a:hueOff val="-82419"/>
                    <a:satOff val="-9513"/>
                    <a:lumOff val="-16343"/>
                  </a:schemeClr>
                </a:solidFill>
                <a:latin typeface="Helvetica"/>
                <a:ea typeface="Helvetica"/>
                <a:cs typeface="Helvetica"/>
                <a:sym typeface="Helvetica"/>
              </a:defRPr>
            </a:pPr>
            <a:r>
              <a:t># Start TensorFlow Serving container and open the REST API port</a:t>
            </a:r>
          </a:p>
          <a:p>
            <a:pPr algn="l" defTabSz="821531">
              <a:defRPr b="0" sz="3400">
                <a:latin typeface="Helvetica"/>
                <a:ea typeface="Helvetica"/>
                <a:cs typeface="Helvetica"/>
                <a:sym typeface="Helvetica"/>
              </a:defRPr>
            </a:pPr>
            <a:r>
              <a:t>$ docker run -t --rm -p 8501:8501 </a:t>
            </a:r>
            <a:r>
              <a:rPr>
                <a:solidFill>
                  <a:schemeClr val="accent5">
                    <a:lumOff val="-29866"/>
                  </a:schemeClr>
                </a:solidFill>
              </a:rPr>
              <a:t>\</a:t>
            </a:r>
          </a:p>
          <a:p>
            <a:pPr algn="l" defTabSz="821531">
              <a:defRPr b="0" sz="3400">
                <a:solidFill>
                  <a:schemeClr val="accent5">
                    <a:lumOff val="-29866"/>
                  </a:schemeClr>
                </a:solidFill>
                <a:latin typeface="Helvetica"/>
                <a:ea typeface="Helvetica"/>
                <a:cs typeface="Helvetica"/>
                <a:sym typeface="Helvetica"/>
              </a:defRPr>
            </a:pPr>
            <a:r>
              <a:t>    </a:t>
            </a:r>
            <a:r>
              <a:rPr>
                <a:solidFill>
                  <a:srgbClr val="000000"/>
                </a:solidFill>
              </a:rPr>
              <a:t>-v </a:t>
            </a:r>
            <a:r>
              <a:rPr>
                <a:solidFill>
                  <a:schemeClr val="accent3">
                    <a:hueOff val="362282"/>
                    <a:satOff val="31803"/>
                    <a:lumOff val="-18242"/>
                  </a:schemeClr>
                </a:solidFill>
              </a:rPr>
              <a:t>"$EXPORT_PATH:/models/my_model"</a:t>
            </a:r>
            <a:r>
              <a:t> \</a:t>
            </a:r>
          </a:p>
          <a:p>
            <a:pPr algn="l" defTabSz="821531">
              <a:defRPr b="0" sz="3400">
                <a:solidFill>
                  <a:schemeClr val="accent5">
                    <a:lumOff val="-29866"/>
                  </a:schemeClr>
                </a:solidFill>
                <a:latin typeface="Helvetica"/>
                <a:ea typeface="Helvetica"/>
                <a:cs typeface="Helvetica"/>
                <a:sym typeface="Helvetica"/>
              </a:defRPr>
            </a:pPr>
            <a:r>
              <a:t>   </a:t>
            </a:r>
            <a:r>
              <a:rPr>
                <a:solidFill>
                  <a:srgbClr val="000000"/>
                </a:solidFill>
              </a:rPr>
              <a:t> -e MODEL_NAME=my_model </a:t>
            </a:r>
            <a:r>
              <a:t>\</a:t>
            </a:r>
            <a:endParaRPr>
              <a:solidFill>
                <a:srgbClr val="000000"/>
              </a:solidFill>
            </a:endParaRPr>
          </a:p>
          <a:p>
            <a:pPr algn="l" defTabSz="821531">
              <a:defRPr b="0" sz="3400">
                <a:latin typeface="Helvetica"/>
                <a:ea typeface="Helvetica"/>
                <a:cs typeface="Helvetica"/>
                <a:sym typeface="Helvetica"/>
              </a:defRPr>
            </a:pPr>
            <a:r>
              <a:t>    tensorflow/serving &amp;</a:t>
            </a:r>
          </a:p>
        </p:txBody>
      </p:sp>
      <p:sp>
        <p:nvSpPr>
          <p:cNvPr id="356" name="Shape 356"/>
          <p:cNvSpPr txBox="1"/>
          <p:nvPr/>
        </p:nvSpPr>
        <p:spPr>
          <a:xfrm>
            <a:off x="810670" y="8768323"/>
            <a:ext cx="14224001" cy="3078896"/>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821531">
              <a:defRPr b="0" sz="3400">
                <a:solidFill>
                  <a:schemeClr val="accent5">
                    <a:hueOff val="-82419"/>
                    <a:satOff val="-9513"/>
                    <a:lumOff val="-16343"/>
                  </a:schemeClr>
                </a:solidFill>
                <a:latin typeface="Helvetica"/>
                <a:ea typeface="Helvetica"/>
                <a:cs typeface="Helvetica"/>
                <a:sym typeface="Helvetica"/>
              </a:defRPr>
            </a:pPr>
            <a:r>
              <a:t># Query the model using the predict API</a:t>
            </a:r>
          </a:p>
          <a:p>
            <a:pPr algn="l" defTabSz="821531">
              <a:defRPr b="0" sz="3400">
                <a:solidFill>
                  <a:schemeClr val="accent5">
                    <a:lumOff val="-29866"/>
                  </a:schemeClr>
                </a:solidFill>
                <a:latin typeface="Helvetica"/>
                <a:ea typeface="Helvetica"/>
                <a:cs typeface="Helvetica"/>
                <a:sym typeface="Helvetica"/>
              </a:defRPr>
            </a:pPr>
            <a:r>
              <a:rPr>
                <a:solidFill>
                  <a:srgbClr val="000000"/>
                </a:solidFill>
              </a:rPr>
              <a:t>$ curl -d</a:t>
            </a:r>
            <a:r>
              <a:t> </a:t>
            </a:r>
            <a:r>
              <a:rPr>
                <a:solidFill>
                  <a:schemeClr val="accent3">
                    <a:hueOff val="362282"/>
                    <a:satOff val="31803"/>
                    <a:lumOff val="-18242"/>
                  </a:schemeClr>
                </a:solidFill>
              </a:rPr>
              <a:t>'{"instances": [1.0, 2.0, 5.0]}'</a:t>
            </a:r>
            <a:r>
              <a:t> \</a:t>
            </a:r>
          </a:p>
          <a:p>
            <a:pPr algn="l" defTabSz="821531">
              <a:defRPr b="0" sz="3400">
                <a:solidFill>
                  <a:schemeClr val="accent5">
                    <a:lumOff val="-29866"/>
                  </a:schemeClr>
                </a:solidFill>
                <a:latin typeface="Helvetica"/>
                <a:ea typeface="Helvetica"/>
                <a:cs typeface="Helvetica"/>
                <a:sym typeface="Helvetica"/>
              </a:defRPr>
            </a:pPr>
            <a:r>
              <a:t>    </a:t>
            </a:r>
            <a:r>
              <a:rPr>
                <a:solidFill>
                  <a:srgbClr val="000000"/>
                </a:solidFill>
              </a:rPr>
              <a:t>-X POST http://localhost:8501/v1/models/my_model:predict</a:t>
            </a:r>
            <a:endParaRPr>
              <a:solidFill>
                <a:srgbClr val="000000"/>
              </a:solidFill>
            </a:endParaRPr>
          </a:p>
          <a:p>
            <a:pPr algn="l" defTabSz="821531">
              <a:defRPr b="0" sz="3400">
                <a:solidFill>
                  <a:schemeClr val="accent5">
                    <a:hueOff val="-82419"/>
                    <a:satOff val="-9513"/>
                    <a:lumOff val="-16343"/>
                  </a:schemeClr>
                </a:solidFill>
                <a:latin typeface="Helvetica"/>
                <a:ea typeface="Helvetica"/>
                <a:cs typeface="Helvetica"/>
                <a:sym typeface="Helvetica"/>
              </a:defRPr>
            </a:pPr>
          </a:p>
          <a:p>
            <a:pPr algn="l" defTabSz="821531">
              <a:defRPr b="0" sz="3400">
                <a:solidFill>
                  <a:schemeClr val="accent5">
                    <a:hueOff val="-82419"/>
                    <a:satOff val="-9513"/>
                    <a:lumOff val="-16343"/>
                  </a:schemeClr>
                </a:solidFill>
                <a:latin typeface="Helvetica"/>
                <a:ea typeface="Helvetica"/>
                <a:cs typeface="Helvetica"/>
                <a:sym typeface="Helvetica"/>
              </a:defRPr>
            </a:pPr>
            <a:r>
              <a:t># Returns =&gt; { "predictions": [2.5, 3.0, 4.5]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3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lt" backwards="0">
                                    <p:tmAbs val="100"/>
                                  </p:iterate>
                                  <p:childTnLst>
                                    <p:set>
                                      <p:cBhvr>
                                        <p:cTn id="14" fill="hold"/>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4" grpId="1"/>
      <p:bldP build="whole" bldLvl="1" animBg="1" rev="0" advAuto="0" spid="355" grpId="2"/>
      <p:bldP build="whole" bldLvl="1" animBg="1" rev="0" advAuto="0" spid="356" grpId="3"/>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0" name="wp.png"/>
          <p:cNvPicPr>
            <a:picLocks noChangeAspect="1"/>
          </p:cNvPicPr>
          <p:nvPr>
            <p:ph type="pic" idx="13"/>
          </p:nvPr>
        </p:nvPicPr>
        <p:blipFill>
          <a:blip r:embed="rId3">
            <a:extLst/>
          </a:blip>
          <a:srcRect l="0" t="0" r="0" b="0"/>
          <a:stretch>
            <a:fillRect/>
          </a:stretch>
        </p:blipFill>
        <p:spPr>
          <a:prstGeom prst="rect">
            <a:avLst/>
          </a:prstGeom>
        </p:spPr>
      </p:pic>
      <p:sp>
        <p:nvSpPr>
          <p:cNvPr id="361" name="Shape 361"/>
          <p:cNvSpPr txBox="1"/>
          <p:nvPr>
            <p:ph type="title"/>
          </p:nvPr>
        </p:nvSpPr>
        <p:spPr>
          <a:xfrm>
            <a:off x="15724598" y="4138897"/>
            <a:ext cx="8128001" cy="6358746"/>
          </a:xfrm>
          <a:prstGeom prst="rect">
            <a:avLst/>
          </a:prstGeom>
        </p:spPr>
        <p:txBody>
          <a:bodyPr/>
          <a:lstStyle/>
          <a:p>
            <a:pPr defTabSz="553084">
              <a:defRPr sz="7504"/>
            </a:pPr>
            <a:r>
              <a:t>Uczenie</a:t>
            </a:r>
          </a:p>
          <a:p>
            <a:pPr defTabSz="553084">
              <a:defRPr sz="7504"/>
            </a:pPr>
            <a:r>
              <a:t>maszynowe</a:t>
            </a:r>
          </a:p>
          <a:p>
            <a:pPr defTabSz="553084">
              <a:defRPr sz="7504"/>
            </a:pPr>
            <a:r>
              <a:t>na produkcji</a:t>
            </a:r>
          </a:p>
          <a:p>
            <a:pPr defTabSz="553084">
              <a:defRPr sz="7504"/>
            </a:pPr>
            <a:r>
              <a:t>(architektura)</a:t>
            </a:r>
          </a:p>
        </p:txBody>
      </p:sp>
      <p:grpSp>
        <p:nvGrpSpPr>
          <p:cNvPr id="365" name="Group 365"/>
          <p:cNvGrpSpPr/>
          <p:nvPr/>
        </p:nvGrpSpPr>
        <p:grpSpPr>
          <a:xfrm>
            <a:off x="643991" y="11166264"/>
            <a:ext cx="2215273" cy="1532065"/>
            <a:chOff x="0" y="0"/>
            <a:chExt cx="2215271" cy="1532063"/>
          </a:xfrm>
        </p:grpSpPr>
        <p:sp>
          <p:nvSpPr>
            <p:cNvPr id="362" name="Shape 362"/>
            <p:cNvSpPr/>
            <p:nvPr/>
          </p:nvSpPr>
          <p:spPr>
            <a:xfrm>
              <a:off x="806650" y="-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0000"/>
            </a:solidFill>
            <a:ln w="12700" cap="flat">
              <a:noFill/>
              <a:miter lim="400000"/>
            </a:ln>
            <a:effectLst/>
          </p:spPr>
          <p:txBody>
            <a:bodyPr wrap="square" lIns="71437" tIns="71437" rIns="71437" bIns="71437" numCol="1" anchor="ctr">
              <a:noAutofit/>
            </a:bodyPr>
            <a:lstStyle/>
            <a:p>
              <a:pPr defTabSz="821531">
                <a:defRPr b="0">
                  <a:solidFill>
                    <a:srgbClr val="FFFFFF"/>
                  </a:solidFill>
                  <a:latin typeface="+mn-lt"/>
                  <a:ea typeface="+mn-ea"/>
                  <a:cs typeface="+mn-cs"/>
                  <a:sym typeface="Helvetica Neue Medium"/>
                </a:defRPr>
              </a:pPr>
            </a:p>
          </p:txBody>
        </p:sp>
        <p:sp>
          <p:nvSpPr>
            <p:cNvPr id="363" name="Shape 363"/>
            <p:cNvSpPr/>
            <p:nvPr/>
          </p:nvSpPr>
          <p:spPr>
            <a:xfrm>
              <a:off x="-1" y="353"/>
              <a:ext cx="689727" cy="1531358"/>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000000"/>
            </a:solidFill>
            <a:ln w="12700" cap="flat">
              <a:noFill/>
              <a:miter lim="400000"/>
            </a:ln>
            <a:effectLst/>
          </p:spPr>
          <p:txBody>
            <a:bodyPr wrap="square" lIns="71437" tIns="71437" rIns="71437" bIns="71437" numCol="1" anchor="ctr">
              <a:noAutofit/>
            </a:bodyPr>
            <a:lstStyle/>
            <a:p>
              <a:pPr defTabSz="821531">
                <a:defRPr b="0">
                  <a:solidFill>
                    <a:srgbClr val="FFFFFF"/>
                  </a:solidFill>
                  <a:latin typeface="+mn-lt"/>
                  <a:ea typeface="+mn-ea"/>
                  <a:cs typeface="+mn-cs"/>
                  <a:sym typeface="Helvetica Neue Medium"/>
                </a:defRPr>
              </a:pPr>
            </a:p>
          </p:txBody>
        </p:sp>
        <p:sp>
          <p:nvSpPr>
            <p:cNvPr id="364" name="Shape 364"/>
            <p:cNvSpPr/>
            <p:nvPr/>
          </p:nvSpPr>
          <p:spPr>
            <a:xfrm flipH="1">
              <a:off x="1507782" y="984"/>
              <a:ext cx="707490" cy="1530096"/>
            </a:xfrm>
            <a:custGeom>
              <a:avLst/>
              <a:gdLst/>
              <a:ahLst/>
              <a:cxnLst>
                <a:cxn ang="0">
                  <a:pos x="wd2" y="hd2"/>
                </a:cxn>
                <a:cxn ang="5400000">
                  <a:pos x="wd2" y="hd2"/>
                </a:cxn>
                <a:cxn ang="10800000">
                  <a:pos x="wd2" y="hd2"/>
                </a:cxn>
                <a:cxn ang="16200000">
                  <a:pos x="wd2" y="hd2"/>
                </a:cxn>
              </a:cxnLst>
              <a:rect l="0" t="0" r="r" b="b"/>
              <a:pathLst>
                <a:path w="21407" h="21576" fill="norm" stroke="1" extrusionOk="0">
                  <a:moveTo>
                    <a:pt x="9897" y="1"/>
                  </a:moveTo>
                  <a:cubicBezTo>
                    <a:pt x="9630" y="7"/>
                    <a:pt x="9372" y="26"/>
                    <a:pt x="9182" y="69"/>
                  </a:cubicBezTo>
                  <a:cubicBezTo>
                    <a:pt x="9135" y="80"/>
                    <a:pt x="9054" y="84"/>
                    <a:pt x="9019" y="79"/>
                  </a:cubicBezTo>
                  <a:cubicBezTo>
                    <a:pt x="8811" y="30"/>
                    <a:pt x="8555" y="53"/>
                    <a:pt x="8347" y="96"/>
                  </a:cubicBezTo>
                  <a:cubicBezTo>
                    <a:pt x="8000" y="166"/>
                    <a:pt x="6312" y="580"/>
                    <a:pt x="5745" y="2041"/>
                  </a:cubicBezTo>
                  <a:cubicBezTo>
                    <a:pt x="5468" y="2763"/>
                    <a:pt x="5722" y="2892"/>
                    <a:pt x="5399" y="3258"/>
                  </a:cubicBezTo>
                  <a:cubicBezTo>
                    <a:pt x="5098" y="3603"/>
                    <a:pt x="4797" y="3938"/>
                    <a:pt x="4936" y="4396"/>
                  </a:cubicBezTo>
                  <a:cubicBezTo>
                    <a:pt x="5029" y="4698"/>
                    <a:pt x="5572" y="4957"/>
                    <a:pt x="5572" y="4962"/>
                  </a:cubicBezTo>
                  <a:cubicBezTo>
                    <a:pt x="4994" y="5501"/>
                    <a:pt x="4243" y="6928"/>
                    <a:pt x="4000" y="7424"/>
                  </a:cubicBezTo>
                  <a:cubicBezTo>
                    <a:pt x="3757" y="7920"/>
                    <a:pt x="3550" y="8372"/>
                    <a:pt x="3238" y="9988"/>
                  </a:cubicBezTo>
                  <a:cubicBezTo>
                    <a:pt x="3192" y="10247"/>
                    <a:pt x="3122" y="10431"/>
                    <a:pt x="3007" y="10630"/>
                  </a:cubicBezTo>
                  <a:cubicBezTo>
                    <a:pt x="2937" y="10732"/>
                    <a:pt x="2464" y="10899"/>
                    <a:pt x="2302" y="11066"/>
                  </a:cubicBezTo>
                  <a:cubicBezTo>
                    <a:pt x="2186" y="11179"/>
                    <a:pt x="2023" y="11524"/>
                    <a:pt x="1977" y="11708"/>
                  </a:cubicBezTo>
                  <a:cubicBezTo>
                    <a:pt x="1954" y="11815"/>
                    <a:pt x="1991" y="11853"/>
                    <a:pt x="2060" y="11950"/>
                  </a:cubicBezTo>
                  <a:cubicBezTo>
                    <a:pt x="2095" y="12004"/>
                    <a:pt x="2094" y="11993"/>
                    <a:pt x="2186" y="12031"/>
                  </a:cubicBezTo>
                  <a:cubicBezTo>
                    <a:pt x="2233" y="12053"/>
                    <a:pt x="2303" y="12032"/>
                    <a:pt x="2291" y="12048"/>
                  </a:cubicBezTo>
                  <a:cubicBezTo>
                    <a:pt x="2280" y="12075"/>
                    <a:pt x="2384" y="12224"/>
                    <a:pt x="2522" y="12230"/>
                  </a:cubicBezTo>
                  <a:cubicBezTo>
                    <a:pt x="2684" y="12235"/>
                    <a:pt x="2741" y="12241"/>
                    <a:pt x="2833" y="12305"/>
                  </a:cubicBezTo>
                  <a:cubicBezTo>
                    <a:pt x="3053" y="12446"/>
                    <a:pt x="3330" y="12467"/>
                    <a:pt x="3422" y="12381"/>
                  </a:cubicBezTo>
                  <a:cubicBezTo>
                    <a:pt x="3549" y="12263"/>
                    <a:pt x="3573" y="12149"/>
                    <a:pt x="3585" y="12139"/>
                  </a:cubicBezTo>
                  <a:cubicBezTo>
                    <a:pt x="3619" y="12085"/>
                    <a:pt x="3609" y="12075"/>
                    <a:pt x="3632" y="12102"/>
                  </a:cubicBezTo>
                  <a:cubicBezTo>
                    <a:pt x="3736" y="12247"/>
                    <a:pt x="3976" y="12317"/>
                    <a:pt x="4069" y="12193"/>
                  </a:cubicBezTo>
                  <a:cubicBezTo>
                    <a:pt x="4104" y="12139"/>
                    <a:pt x="4034" y="12144"/>
                    <a:pt x="4069" y="12053"/>
                  </a:cubicBezTo>
                  <a:cubicBezTo>
                    <a:pt x="4092" y="11977"/>
                    <a:pt x="4208" y="11740"/>
                    <a:pt x="4347" y="11438"/>
                  </a:cubicBezTo>
                  <a:cubicBezTo>
                    <a:pt x="4486" y="11142"/>
                    <a:pt x="4383" y="10895"/>
                    <a:pt x="4336" y="10674"/>
                  </a:cubicBezTo>
                  <a:cubicBezTo>
                    <a:pt x="4313" y="10571"/>
                    <a:pt x="4708" y="10005"/>
                    <a:pt x="4893" y="9719"/>
                  </a:cubicBezTo>
                  <a:cubicBezTo>
                    <a:pt x="5078" y="9433"/>
                    <a:pt x="5456" y="8588"/>
                    <a:pt x="5630" y="8195"/>
                  </a:cubicBezTo>
                  <a:cubicBezTo>
                    <a:pt x="5803" y="7796"/>
                    <a:pt x="6327" y="7425"/>
                    <a:pt x="6569" y="7198"/>
                  </a:cubicBezTo>
                  <a:cubicBezTo>
                    <a:pt x="6650" y="7408"/>
                    <a:pt x="6718" y="7806"/>
                    <a:pt x="6591" y="8210"/>
                  </a:cubicBezTo>
                  <a:cubicBezTo>
                    <a:pt x="6371" y="8911"/>
                    <a:pt x="5376" y="9639"/>
                    <a:pt x="5388" y="9628"/>
                  </a:cubicBezTo>
                  <a:lnTo>
                    <a:pt x="5482" y="9731"/>
                  </a:lnTo>
                  <a:cubicBezTo>
                    <a:pt x="5389" y="9865"/>
                    <a:pt x="5190" y="10053"/>
                    <a:pt x="5167" y="10307"/>
                  </a:cubicBezTo>
                  <a:cubicBezTo>
                    <a:pt x="5133" y="11007"/>
                    <a:pt x="5608" y="11481"/>
                    <a:pt x="5608" y="11573"/>
                  </a:cubicBezTo>
                  <a:cubicBezTo>
                    <a:pt x="5608" y="11697"/>
                    <a:pt x="5283" y="12462"/>
                    <a:pt x="5052" y="13243"/>
                  </a:cubicBezTo>
                  <a:cubicBezTo>
                    <a:pt x="4971" y="13534"/>
                    <a:pt x="4960" y="14849"/>
                    <a:pt x="4636" y="15291"/>
                  </a:cubicBezTo>
                  <a:cubicBezTo>
                    <a:pt x="4393" y="15636"/>
                    <a:pt x="3700" y="15793"/>
                    <a:pt x="3007" y="16763"/>
                  </a:cubicBezTo>
                  <a:cubicBezTo>
                    <a:pt x="2463" y="17528"/>
                    <a:pt x="982" y="19521"/>
                    <a:pt x="936" y="19602"/>
                  </a:cubicBezTo>
                  <a:cubicBezTo>
                    <a:pt x="913" y="19645"/>
                    <a:pt x="1077" y="19666"/>
                    <a:pt x="1077" y="19666"/>
                  </a:cubicBezTo>
                  <a:cubicBezTo>
                    <a:pt x="1042" y="19784"/>
                    <a:pt x="578" y="19952"/>
                    <a:pt x="416" y="20055"/>
                  </a:cubicBezTo>
                  <a:cubicBezTo>
                    <a:pt x="115" y="20243"/>
                    <a:pt x="94" y="20318"/>
                    <a:pt x="37" y="20469"/>
                  </a:cubicBezTo>
                  <a:cubicBezTo>
                    <a:pt x="-21" y="20609"/>
                    <a:pt x="-35" y="20674"/>
                    <a:pt x="185" y="20733"/>
                  </a:cubicBezTo>
                  <a:cubicBezTo>
                    <a:pt x="393" y="20792"/>
                    <a:pt x="1098" y="21019"/>
                    <a:pt x="1283" y="21003"/>
                  </a:cubicBezTo>
                  <a:cubicBezTo>
                    <a:pt x="1803" y="20959"/>
                    <a:pt x="2603" y="21370"/>
                    <a:pt x="3043" y="21477"/>
                  </a:cubicBezTo>
                  <a:cubicBezTo>
                    <a:pt x="3436" y="21596"/>
                    <a:pt x="3827" y="21573"/>
                    <a:pt x="4289" y="21573"/>
                  </a:cubicBezTo>
                  <a:cubicBezTo>
                    <a:pt x="4891" y="21579"/>
                    <a:pt x="5261" y="21573"/>
                    <a:pt x="5735" y="21573"/>
                  </a:cubicBezTo>
                  <a:cubicBezTo>
                    <a:pt x="6001" y="21573"/>
                    <a:pt x="6083" y="21488"/>
                    <a:pt x="5944" y="21380"/>
                  </a:cubicBezTo>
                  <a:cubicBezTo>
                    <a:pt x="5852" y="21304"/>
                    <a:pt x="4763" y="21084"/>
                    <a:pt x="4705" y="21073"/>
                  </a:cubicBezTo>
                  <a:cubicBezTo>
                    <a:pt x="4358" y="20960"/>
                    <a:pt x="3791" y="20555"/>
                    <a:pt x="3491" y="20415"/>
                  </a:cubicBezTo>
                  <a:cubicBezTo>
                    <a:pt x="3329" y="20345"/>
                    <a:pt x="3065" y="20253"/>
                    <a:pt x="2996" y="20146"/>
                  </a:cubicBezTo>
                  <a:cubicBezTo>
                    <a:pt x="2973" y="20119"/>
                    <a:pt x="3040" y="19947"/>
                    <a:pt x="3028" y="19947"/>
                  </a:cubicBezTo>
                  <a:cubicBezTo>
                    <a:pt x="3028" y="19947"/>
                    <a:pt x="3135" y="19974"/>
                    <a:pt x="3285" y="19947"/>
                  </a:cubicBezTo>
                  <a:cubicBezTo>
                    <a:pt x="3331" y="19941"/>
                    <a:pt x="3551" y="19688"/>
                    <a:pt x="3863" y="19435"/>
                  </a:cubicBezTo>
                  <a:cubicBezTo>
                    <a:pt x="4649" y="18788"/>
                    <a:pt x="4428" y="18918"/>
                    <a:pt x="5735" y="17706"/>
                  </a:cubicBezTo>
                  <a:cubicBezTo>
                    <a:pt x="6139" y="17328"/>
                    <a:pt x="7006" y="16644"/>
                    <a:pt x="7422" y="16283"/>
                  </a:cubicBezTo>
                  <a:cubicBezTo>
                    <a:pt x="7653" y="16083"/>
                    <a:pt x="8257" y="15334"/>
                    <a:pt x="8546" y="15027"/>
                  </a:cubicBezTo>
                  <a:cubicBezTo>
                    <a:pt x="8696" y="14865"/>
                    <a:pt x="9237" y="14116"/>
                    <a:pt x="9503" y="13567"/>
                  </a:cubicBezTo>
                  <a:cubicBezTo>
                    <a:pt x="9561" y="13453"/>
                    <a:pt x="9598" y="13539"/>
                    <a:pt x="9760" y="13658"/>
                  </a:cubicBezTo>
                  <a:cubicBezTo>
                    <a:pt x="9864" y="13733"/>
                    <a:pt x="11700" y="14838"/>
                    <a:pt x="12278" y="15399"/>
                  </a:cubicBezTo>
                  <a:cubicBezTo>
                    <a:pt x="12440" y="15555"/>
                    <a:pt x="12591" y="15716"/>
                    <a:pt x="12614" y="15889"/>
                  </a:cubicBezTo>
                  <a:cubicBezTo>
                    <a:pt x="12788" y="16869"/>
                    <a:pt x="12825" y="17452"/>
                    <a:pt x="13275" y="18012"/>
                  </a:cubicBezTo>
                  <a:cubicBezTo>
                    <a:pt x="13703" y="18551"/>
                    <a:pt x="14927" y="20200"/>
                    <a:pt x="14974" y="20243"/>
                  </a:cubicBezTo>
                  <a:cubicBezTo>
                    <a:pt x="15020" y="20286"/>
                    <a:pt x="15021" y="20357"/>
                    <a:pt x="15125" y="20346"/>
                  </a:cubicBezTo>
                  <a:cubicBezTo>
                    <a:pt x="15287" y="20330"/>
                    <a:pt x="15331" y="20319"/>
                    <a:pt x="15331" y="20319"/>
                  </a:cubicBezTo>
                  <a:cubicBezTo>
                    <a:pt x="15343" y="20341"/>
                    <a:pt x="15402" y="20475"/>
                    <a:pt x="15378" y="20674"/>
                  </a:cubicBezTo>
                  <a:cubicBezTo>
                    <a:pt x="15344" y="20874"/>
                    <a:pt x="15297" y="20944"/>
                    <a:pt x="15331" y="21127"/>
                  </a:cubicBezTo>
                  <a:cubicBezTo>
                    <a:pt x="15389" y="21413"/>
                    <a:pt x="15516" y="21461"/>
                    <a:pt x="15747" y="21568"/>
                  </a:cubicBezTo>
                  <a:cubicBezTo>
                    <a:pt x="15793" y="21585"/>
                    <a:pt x="16547" y="21536"/>
                    <a:pt x="16871" y="21515"/>
                  </a:cubicBezTo>
                  <a:cubicBezTo>
                    <a:pt x="16940" y="21509"/>
                    <a:pt x="17043" y="21418"/>
                    <a:pt x="17239" y="21407"/>
                  </a:cubicBezTo>
                  <a:cubicBezTo>
                    <a:pt x="17655" y="21385"/>
                    <a:pt x="18189" y="21440"/>
                    <a:pt x="19068" y="21343"/>
                  </a:cubicBezTo>
                  <a:cubicBezTo>
                    <a:pt x="20016" y="21235"/>
                    <a:pt x="20315" y="21180"/>
                    <a:pt x="20824" y="21062"/>
                  </a:cubicBezTo>
                  <a:cubicBezTo>
                    <a:pt x="21448" y="20884"/>
                    <a:pt x="21565" y="20680"/>
                    <a:pt x="21207" y="20615"/>
                  </a:cubicBezTo>
                  <a:cubicBezTo>
                    <a:pt x="21033" y="20583"/>
                    <a:pt x="20651" y="20631"/>
                    <a:pt x="20235" y="20615"/>
                  </a:cubicBezTo>
                  <a:cubicBezTo>
                    <a:pt x="19795" y="20594"/>
                    <a:pt x="18592" y="20502"/>
                    <a:pt x="18106" y="20427"/>
                  </a:cubicBezTo>
                  <a:cubicBezTo>
                    <a:pt x="17968" y="20405"/>
                    <a:pt x="17851" y="20400"/>
                    <a:pt x="17713" y="20319"/>
                  </a:cubicBezTo>
                  <a:cubicBezTo>
                    <a:pt x="17678" y="20297"/>
                    <a:pt x="17563" y="20243"/>
                    <a:pt x="17528" y="20221"/>
                  </a:cubicBezTo>
                  <a:cubicBezTo>
                    <a:pt x="17505" y="20205"/>
                    <a:pt x="17320" y="20049"/>
                    <a:pt x="17297" y="20028"/>
                  </a:cubicBezTo>
                  <a:cubicBezTo>
                    <a:pt x="17470" y="19995"/>
                    <a:pt x="17505" y="19984"/>
                    <a:pt x="17470" y="19925"/>
                  </a:cubicBezTo>
                  <a:cubicBezTo>
                    <a:pt x="17424" y="19833"/>
                    <a:pt x="16420" y="17203"/>
                    <a:pt x="15993" y="15894"/>
                  </a:cubicBezTo>
                  <a:cubicBezTo>
                    <a:pt x="15946" y="15737"/>
                    <a:pt x="15887" y="15577"/>
                    <a:pt x="15841" y="15426"/>
                  </a:cubicBezTo>
                  <a:cubicBezTo>
                    <a:pt x="15748" y="15092"/>
                    <a:pt x="15737" y="14854"/>
                    <a:pt x="15552" y="14574"/>
                  </a:cubicBezTo>
                  <a:cubicBezTo>
                    <a:pt x="15355" y="14272"/>
                    <a:pt x="14117" y="12597"/>
                    <a:pt x="12903" y="11320"/>
                  </a:cubicBezTo>
                  <a:cubicBezTo>
                    <a:pt x="12429" y="10825"/>
                    <a:pt x="11839" y="10457"/>
                    <a:pt x="11758" y="9724"/>
                  </a:cubicBezTo>
                  <a:cubicBezTo>
                    <a:pt x="11723" y="9390"/>
                    <a:pt x="11853" y="9057"/>
                    <a:pt x="11899" y="8901"/>
                  </a:cubicBezTo>
                  <a:cubicBezTo>
                    <a:pt x="11968" y="8669"/>
                    <a:pt x="12105" y="8389"/>
                    <a:pt x="12105" y="8389"/>
                  </a:cubicBezTo>
                  <a:cubicBezTo>
                    <a:pt x="12105" y="8389"/>
                    <a:pt x="12119" y="8502"/>
                    <a:pt x="12361" y="8609"/>
                  </a:cubicBezTo>
                  <a:cubicBezTo>
                    <a:pt x="12604" y="8717"/>
                    <a:pt x="12602" y="8711"/>
                    <a:pt x="12914" y="8835"/>
                  </a:cubicBezTo>
                  <a:cubicBezTo>
                    <a:pt x="13619" y="9126"/>
                    <a:pt x="16360" y="9865"/>
                    <a:pt x="16383" y="9956"/>
                  </a:cubicBezTo>
                  <a:cubicBezTo>
                    <a:pt x="16406" y="10053"/>
                    <a:pt x="16708" y="10259"/>
                    <a:pt x="17055" y="10382"/>
                  </a:cubicBezTo>
                  <a:cubicBezTo>
                    <a:pt x="17402" y="10501"/>
                    <a:pt x="17517" y="10516"/>
                    <a:pt x="17586" y="10581"/>
                  </a:cubicBezTo>
                  <a:cubicBezTo>
                    <a:pt x="17667" y="10673"/>
                    <a:pt x="18153" y="10711"/>
                    <a:pt x="18280" y="10728"/>
                  </a:cubicBezTo>
                  <a:cubicBezTo>
                    <a:pt x="18557" y="10760"/>
                    <a:pt x="18893" y="10489"/>
                    <a:pt x="19089" y="10478"/>
                  </a:cubicBezTo>
                  <a:cubicBezTo>
                    <a:pt x="19216" y="10468"/>
                    <a:pt x="19355" y="10398"/>
                    <a:pt x="19378" y="10253"/>
                  </a:cubicBezTo>
                  <a:cubicBezTo>
                    <a:pt x="19390" y="10167"/>
                    <a:pt x="19391" y="10000"/>
                    <a:pt x="19194" y="9929"/>
                  </a:cubicBezTo>
                  <a:cubicBezTo>
                    <a:pt x="18986" y="9859"/>
                    <a:pt x="18638" y="9736"/>
                    <a:pt x="18395" y="9704"/>
                  </a:cubicBezTo>
                  <a:cubicBezTo>
                    <a:pt x="18176" y="9672"/>
                    <a:pt x="17865" y="9649"/>
                    <a:pt x="17391" y="9535"/>
                  </a:cubicBezTo>
                  <a:cubicBezTo>
                    <a:pt x="17021" y="9444"/>
                    <a:pt x="16892" y="9390"/>
                    <a:pt x="16556" y="9207"/>
                  </a:cubicBezTo>
                  <a:cubicBezTo>
                    <a:pt x="14406" y="8065"/>
                    <a:pt x="13599" y="7769"/>
                    <a:pt x="13333" y="7688"/>
                  </a:cubicBezTo>
                  <a:cubicBezTo>
                    <a:pt x="13148" y="7634"/>
                    <a:pt x="12939" y="7472"/>
                    <a:pt x="12766" y="7272"/>
                  </a:cubicBezTo>
                  <a:cubicBezTo>
                    <a:pt x="12766" y="7251"/>
                    <a:pt x="12905" y="6724"/>
                    <a:pt x="13113" y="6476"/>
                  </a:cubicBezTo>
                  <a:cubicBezTo>
                    <a:pt x="13217" y="6347"/>
                    <a:pt x="13263" y="6120"/>
                    <a:pt x="13229" y="6018"/>
                  </a:cubicBezTo>
                  <a:cubicBezTo>
                    <a:pt x="13171" y="5856"/>
                    <a:pt x="13090" y="5743"/>
                    <a:pt x="12871" y="5619"/>
                  </a:cubicBezTo>
                  <a:cubicBezTo>
                    <a:pt x="12408" y="5371"/>
                    <a:pt x="12024" y="5118"/>
                    <a:pt x="11527" y="4881"/>
                  </a:cubicBezTo>
                  <a:cubicBezTo>
                    <a:pt x="11469" y="4854"/>
                    <a:pt x="11145" y="4606"/>
                    <a:pt x="11064" y="4504"/>
                  </a:cubicBezTo>
                  <a:cubicBezTo>
                    <a:pt x="10925" y="4332"/>
                    <a:pt x="10871" y="4142"/>
                    <a:pt x="10558" y="4007"/>
                  </a:cubicBezTo>
                  <a:cubicBezTo>
                    <a:pt x="10512" y="3986"/>
                    <a:pt x="10430" y="3921"/>
                    <a:pt x="10407" y="3894"/>
                  </a:cubicBezTo>
                  <a:cubicBezTo>
                    <a:pt x="10326" y="3771"/>
                    <a:pt x="10428" y="3619"/>
                    <a:pt x="10486" y="3500"/>
                  </a:cubicBezTo>
                  <a:cubicBezTo>
                    <a:pt x="10579" y="3306"/>
                    <a:pt x="10637" y="3254"/>
                    <a:pt x="10880" y="3130"/>
                  </a:cubicBezTo>
                  <a:cubicBezTo>
                    <a:pt x="10938" y="3098"/>
                    <a:pt x="11076" y="3065"/>
                    <a:pt x="11285" y="3076"/>
                  </a:cubicBezTo>
                  <a:cubicBezTo>
                    <a:pt x="11666" y="3098"/>
                    <a:pt x="11746" y="3119"/>
                    <a:pt x="12105" y="3086"/>
                  </a:cubicBezTo>
                  <a:cubicBezTo>
                    <a:pt x="12440" y="3059"/>
                    <a:pt x="12463" y="2898"/>
                    <a:pt x="12452" y="2817"/>
                  </a:cubicBezTo>
                  <a:cubicBezTo>
                    <a:pt x="12417" y="2634"/>
                    <a:pt x="12764" y="2704"/>
                    <a:pt x="12567" y="2520"/>
                  </a:cubicBezTo>
                  <a:cubicBezTo>
                    <a:pt x="12544" y="2499"/>
                    <a:pt x="12776" y="2504"/>
                    <a:pt x="12730" y="2391"/>
                  </a:cubicBezTo>
                  <a:cubicBezTo>
                    <a:pt x="12672" y="2245"/>
                    <a:pt x="12707" y="2187"/>
                    <a:pt x="12846" y="2165"/>
                  </a:cubicBezTo>
                  <a:cubicBezTo>
                    <a:pt x="13123" y="2122"/>
                    <a:pt x="13159" y="1997"/>
                    <a:pt x="13055" y="1938"/>
                  </a:cubicBezTo>
                  <a:cubicBezTo>
                    <a:pt x="12963" y="1889"/>
                    <a:pt x="12891" y="1847"/>
                    <a:pt x="12799" y="1798"/>
                  </a:cubicBezTo>
                  <a:cubicBezTo>
                    <a:pt x="12729" y="1766"/>
                    <a:pt x="12674" y="1723"/>
                    <a:pt x="12650" y="1680"/>
                  </a:cubicBezTo>
                  <a:cubicBezTo>
                    <a:pt x="12569" y="1519"/>
                    <a:pt x="12663" y="1336"/>
                    <a:pt x="12640" y="1163"/>
                  </a:cubicBezTo>
                  <a:cubicBezTo>
                    <a:pt x="12593" y="808"/>
                    <a:pt x="12419" y="726"/>
                    <a:pt x="12246" y="554"/>
                  </a:cubicBezTo>
                  <a:cubicBezTo>
                    <a:pt x="12246" y="489"/>
                    <a:pt x="12223" y="397"/>
                    <a:pt x="12177" y="370"/>
                  </a:cubicBezTo>
                  <a:cubicBezTo>
                    <a:pt x="11853" y="155"/>
                    <a:pt x="11229" y="42"/>
                    <a:pt x="10674" y="15"/>
                  </a:cubicBezTo>
                  <a:cubicBezTo>
                    <a:pt x="10443" y="4"/>
                    <a:pt x="10164" y="-4"/>
                    <a:pt x="9897" y="1"/>
                  </a:cubicBezTo>
                  <a:close/>
                </a:path>
              </a:pathLst>
            </a:custGeom>
            <a:solidFill>
              <a:srgbClr val="000000"/>
            </a:solidFill>
            <a:ln w="12700" cap="flat">
              <a:noFill/>
              <a:miter lim="400000"/>
            </a:ln>
            <a:effectLst/>
          </p:spPr>
          <p:txBody>
            <a:bodyPr wrap="square" lIns="71437" tIns="71437" rIns="71437" bIns="71437" numCol="1" anchor="ctr">
              <a:noAutofit/>
            </a:bodyPr>
            <a:lstStyle/>
            <a:p>
              <a:pPr defTabSz="821531">
                <a:defRPr b="0">
                  <a:solidFill>
                    <a:srgbClr val="FFFFFF"/>
                  </a:solidFill>
                  <a:latin typeface="+mn-lt"/>
                  <a:ea typeface="+mn-ea"/>
                  <a:cs typeface="+mn-cs"/>
                  <a:sym typeface="Helvetica Neue Medium"/>
                </a:defRPr>
              </a:pPr>
            </a:p>
          </p:txBody>
        </p:sp>
      </p:grpSp>
      <p:pic>
        <p:nvPicPr>
          <p:cNvPr id="366" name=""/>
          <p:cNvPicPr>
            <a:picLocks noChangeAspect="0"/>
          </p:cNvPicPr>
          <p:nvPr/>
        </p:nvPicPr>
        <p:blipFill>
          <a:blip r:embed="rId4">
            <a:extLst/>
          </a:blip>
          <a:stretch>
            <a:fillRect/>
          </a:stretch>
        </p:blipFill>
        <p:spPr>
          <a:xfrm rot="3184">
            <a:off x="1013554" y="10704390"/>
            <a:ext cx="13838494" cy="127001"/>
          </a:xfrm>
          <a:prstGeom prst="rect">
            <a:avLst/>
          </a:prstGeom>
        </p:spPr>
      </p:pic>
      <p:grpSp>
        <p:nvGrpSpPr>
          <p:cNvPr id="370" name="Group 370"/>
          <p:cNvGrpSpPr/>
          <p:nvPr/>
        </p:nvGrpSpPr>
        <p:grpSpPr>
          <a:xfrm>
            <a:off x="630836" y="4545727"/>
            <a:ext cx="2540001" cy="5816608"/>
            <a:chOff x="0" y="0"/>
            <a:chExt cx="2540000" cy="5816606"/>
          </a:xfrm>
        </p:grpSpPr>
        <p:sp>
          <p:nvSpPr>
            <p:cNvPr id="368" name="Freeform: Shape 506"/>
            <p:cNvSpPr/>
            <p:nvPr/>
          </p:nvSpPr>
          <p:spPr>
            <a:xfrm>
              <a:off x="-1" y="0"/>
              <a:ext cx="2540002" cy="21632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44" y="18666"/>
                  </a:moveTo>
                  <a:lnTo>
                    <a:pt x="14394" y="18666"/>
                  </a:lnTo>
                  <a:cubicBezTo>
                    <a:pt x="14564" y="18666"/>
                    <a:pt x="14700" y="18834"/>
                    <a:pt x="14700" y="19044"/>
                  </a:cubicBezTo>
                  <a:cubicBezTo>
                    <a:pt x="14700" y="19248"/>
                    <a:pt x="14564" y="19422"/>
                    <a:pt x="14394" y="19422"/>
                  </a:cubicBezTo>
                  <a:lnTo>
                    <a:pt x="12144" y="19422"/>
                  </a:lnTo>
                  <a:cubicBezTo>
                    <a:pt x="11974" y="19422"/>
                    <a:pt x="11838" y="19248"/>
                    <a:pt x="11838" y="19044"/>
                  </a:cubicBezTo>
                  <a:cubicBezTo>
                    <a:pt x="11838" y="18834"/>
                    <a:pt x="11974" y="18666"/>
                    <a:pt x="12144" y="18666"/>
                  </a:cubicBezTo>
                  <a:close/>
                  <a:moveTo>
                    <a:pt x="7746" y="18540"/>
                  </a:moveTo>
                  <a:cubicBezTo>
                    <a:pt x="7517" y="18540"/>
                    <a:pt x="7338" y="18762"/>
                    <a:pt x="7338" y="19044"/>
                  </a:cubicBezTo>
                  <a:cubicBezTo>
                    <a:pt x="7338" y="19320"/>
                    <a:pt x="7517" y="19548"/>
                    <a:pt x="7746" y="19548"/>
                  </a:cubicBezTo>
                  <a:cubicBezTo>
                    <a:pt x="7969" y="19548"/>
                    <a:pt x="8154" y="19320"/>
                    <a:pt x="8154" y="19044"/>
                  </a:cubicBezTo>
                  <a:cubicBezTo>
                    <a:pt x="8154" y="18762"/>
                    <a:pt x="7969" y="18540"/>
                    <a:pt x="7746" y="18540"/>
                  </a:cubicBezTo>
                  <a:close/>
                  <a:moveTo>
                    <a:pt x="7746" y="17784"/>
                  </a:moveTo>
                  <a:cubicBezTo>
                    <a:pt x="8310" y="17784"/>
                    <a:pt x="8766" y="18348"/>
                    <a:pt x="8766" y="19044"/>
                  </a:cubicBezTo>
                  <a:cubicBezTo>
                    <a:pt x="8766" y="19734"/>
                    <a:pt x="8310" y="20304"/>
                    <a:pt x="7746" y="20304"/>
                  </a:cubicBezTo>
                  <a:cubicBezTo>
                    <a:pt x="7182" y="20304"/>
                    <a:pt x="6725" y="19734"/>
                    <a:pt x="6725" y="19044"/>
                  </a:cubicBezTo>
                  <a:cubicBezTo>
                    <a:pt x="6725" y="18348"/>
                    <a:pt x="7182" y="17784"/>
                    <a:pt x="7746" y="17784"/>
                  </a:cubicBezTo>
                  <a:close/>
                  <a:moveTo>
                    <a:pt x="6186" y="17244"/>
                  </a:moveTo>
                  <a:lnTo>
                    <a:pt x="6186" y="20844"/>
                  </a:lnTo>
                  <a:lnTo>
                    <a:pt x="15414" y="20844"/>
                  </a:lnTo>
                  <a:lnTo>
                    <a:pt x="15414" y="17244"/>
                  </a:lnTo>
                  <a:close/>
                  <a:moveTo>
                    <a:pt x="12144" y="14310"/>
                  </a:moveTo>
                  <a:lnTo>
                    <a:pt x="14394" y="14310"/>
                  </a:lnTo>
                  <a:cubicBezTo>
                    <a:pt x="14564" y="14310"/>
                    <a:pt x="14700" y="14478"/>
                    <a:pt x="14700" y="14688"/>
                  </a:cubicBezTo>
                  <a:cubicBezTo>
                    <a:pt x="14700" y="14898"/>
                    <a:pt x="14564" y="15066"/>
                    <a:pt x="14394" y="15066"/>
                  </a:cubicBezTo>
                  <a:lnTo>
                    <a:pt x="12144" y="15066"/>
                  </a:lnTo>
                  <a:cubicBezTo>
                    <a:pt x="11974" y="15066"/>
                    <a:pt x="11838" y="14898"/>
                    <a:pt x="11838" y="14688"/>
                  </a:cubicBezTo>
                  <a:cubicBezTo>
                    <a:pt x="11838" y="14478"/>
                    <a:pt x="11974" y="14310"/>
                    <a:pt x="12144" y="14310"/>
                  </a:cubicBezTo>
                  <a:close/>
                  <a:moveTo>
                    <a:pt x="7746" y="14184"/>
                  </a:moveTo>
                  <a:cubicBezTo>
                    <a:pt x="7517" y="14184"/>
                    <a:pt x="7338" y="14406"/>
                    <a:pt x="7338" y="14688"/>
                  </a:cubicBezTo>
                  <a:cubicBezTo>
                    <a:pt x="7338" y="14964"/>
                    <a:pt x="7517" y="15192"/>
                    <a:pt x="7746" y="15192"/>
                  </a:cubicBezTo>
                  <a:cubicBezTo>
                    <a:pt x="7969" y="15192"/>
                    <a:pt x="8154" y="14964"/>
                    <a:pt x="8154" y="14688"/>
                  </a:cubicBezTo>
                  <a:cubicBezTo>
                    <a:pt x="8154" y="14406"/>
                    <a:pt x="7969" y="14184"/>
                    <a:pt x="7746" y="14184"/>
                  </a:cubicBezTo>
                  <a:close/>
                  <a:moveTo>
                    <a:pt x="7746" y="13428"/>
                  </a:moveTo>
                  <a:cubicBezTo>
                    <a:pt x="8310" y="13428"/>
                    <a:pt x="8766" y="13992"/>
                    <a:pt x="8766" y="14688"/>
                  </a:cubicBezTo>
                  <a:cubicBezTo>
                    <a:pt x="8766" y="15384"/>
                    <a:pt x="8310" y="15948"/>
                    <a:pt x="7746" y="15948"/>
                  </a:cubicBezTo>
                  <a:cubicBezTo>
                    <a:pt x="7182" y="15948"/>
                    <a:pt x="6725" y="15384"/>
                    <a:pt x="6725" y="14688"/>
                  </a:cubicBezTo>
                  <a:cubicBezTo>
                    <a:pt x="6725" y="13992"/>
                    <a:pt x="7182" y="13428"/>
                    <a:pt x="7746" y="13428"/>
                  </a:cubicBezTo>
                  <a:close/>
                  <a:moveTo>
                    <a:pt x="6186" y="12888"/>
                  </a:moveTo>
                  <a:lnTo>
                    <a:pt x="6186" y="16488"/>
                  </a:lnTo>
                  <a:lnTo>
                    <a:pt x="15414" y="16488"/>
                  </a:lnTo>
                  <a:lnTo>
                    <a:pt x="15414" y="12888"/>
                  </a:lnTo>
                  <a:close/>
                  <a:moveTo>
                    <a:pt x="12144" y="9954"/>
                  </a:moveTo>
                  <a:lnTo>
                    <a:pt x="14394" y="9954"/>
                  </a:lnTo>
                  <a:cubicBezTo>
                    <a:pt x="14564" y="9954"/>
                    <a:pt x="14700" y="10122"/>
                    <a:pt x="14700" y="10332"/>
                  </a:cubicBezTo>
                  <a:cubicBezTo>
                    <a:pt x="14700" y="10542"/>
                    <a:pt x="14564" y="10710"/>
                    <a:pt x="14394" y="10710"/>
                  </a:cubicBezTo>
                  <a:lnTo>
                    <a:pt x="12144" y="10710"/>
                  </a:lnTo>
                  <a:cubicBezTo>
                    <a:pt x="11974" y="10710"/>
                    <a:pt x="11838" y="10542"/>
                    <a:pt x="11838" y="10332"/>
                  </a:cubicBezTo>
                  <a:cubicBezTo>
                    <a:pt x="11838" y="10122"/>
                    <a:pt x="11974" y="9954"/>
                    <a:pt x="12144" y="9954"/>
                  </a:cubicBezTo>
                  <a:close/>
                  <a:moveTo>
                    <a:pt x="7746" y="9828"/>
                  </a:moveTo>
                  <a:cubicBezTo>
                    <a:pt x="7517" y="9828"/>
                    <a:pt x="7338" y="10050"/>
                    <a:pt x="7338" y="10332"/>
                  </a:cubicBezTo>
                  <a:cubicBezTo>
                    <a:pt x="7338" y="10608"/>
                    <a:pt x="7517" y="10836"/>
                    <a:pt x="7746" y="10836"/>
                  </a:cubicBezTo>
                  <a:cubicBezTo>
                    <a:pt x="7969" y="10836"/>
                    <a:pt x="8154" y="10608"/>
                    <a:pt x="8154" y="10332"/>
                  </a:cubicBezTo>
                  <a:cubicBezTo>
                    <a:pt x="8154" y="10050"/>
                    <a:pt x="7969" y="9828"/>
                    <a:pt x="7746" y="9828"/>
                  </a:cubicBezTo>
                  <a:close/>
                  <a:moveTo>
                    <a:pt x="7746" y="9072"/>
                  </a:moveTo>
                  <a:cubicBezTo>
                    <a:pt x="8310" y="9072"/>
                    <a:pt x="8766" y="9636"/>
                    <a:pt x="8766" y="10332"/>
                  </a:cubicBezTo>
                  <a:cubicBezTo>
                    <a:pt x="8766" y="11028"/>
                    <a:pt x="8310" y="11592"/>
                    <a:pt x="7746" y="11592"/>
                  </a:cubicBezTo>
                  <a:cubicBezTo>
                    <a:pt x="7182" y="11592"/>
                    <a:pt x="6725" y="11028"/>
                    <a:pt x="6725" y="10332"/>
                  </a:cubicBezTo>
                  <a:cubicBezTo>
                    <a:pt x="6725" y="9636"/>
                    <a:pt x="7182" y="9072"/>
                    <a:pt x="7746" y="9072"/>
                  </a:cubicBezTo>
                  <a:close/>
                  <a:moveTo>
                    <a:pt x="6186" y="8532"/>
                  </a:moveTo>
                  <a:lnTo>
                    <a:pt x="6186" y="12132"/>
                  </a:lnTo>
                  <a:lnTo>
                    <a:pt x="15414" y="12132"/>
                  </a:lnTo>
                  <a:lnTo>
                    <a:pt x="15414" y="8532"/>
                  </a:lnTo>
                  <a:close/>
                  <a:moveTo>
                    <a:pt x="5880" y="7776"/>
                  </a:moveTo>
                  <a:lnTo>
                    <a:pt x="15720" y="7776"/>
                  </a:lnTo>
                  <a:cubicBezTo>
                    <a:pt x="15890" y="7776"/>
                    <a:pt x="16026" y="7944"/>
                    <a:pt x="16026" y="8154"/>
                  </a:cubicBezTo>
                  <a:lnTo>
                    <a:pt x="16026" y="16866"/>
                  </a:lnTo>
                  <a:lnTo>
                    <a:pt x="16026" y="16866"/>
                  </a:lnTo>
                  <a:lnTo>
                    <a:pt x="16026" y="16866"/>
                  </a:lnTo>
                  <a:lnTo>
                    <a:pt x="16026" y="21221"/>
                  </a:lnTo>
                  <a:cubicBezTo>
                    <a:pt x="16026" y="21426"/>
                    <a:pt x="15890" y="21600"/>
                    <a:pt x="15720" y="21600"/>
                  </a:cubicBezTo>
                  <a:lnTo>
                    <a:pt x="5880" y="21600"/>
                  </a:lnTo>
                  <a:cubicBezTo>
                    <a:pt x="5710" y="21600"/>
                    <a:pt x="5574" y="21426"/>
                    <a:pt x="5574" y="21221"/>
                  </a:cubicBezTo>
                  <a:lnTo>
                    <a:pt x="5574" y="16866"/>
                  </a:lnTo>
                  <a:lnTo>
                    <a:pt x="5574" y="16866"/>
                  </a:lnTo>
                  <a:lnTo>
                    <a:pt x="5574" y="16866"/>
                  </a:lnTo>
                  <a:lnTo>
                    <a:pt x="5574" y="8154"/>
                  </a:lnTo>
                  <a:cubicBezTo>
                    <a:pt x="5574" y="7944"/>
                    <a:pt x="5710" y="7776"/>
                    <a:pt x="5880" y="7776"/>
                  </a:cubicBezTo>
                  <a:close/>
                  <a:moveTo>
                    <a:pt x="12396" y="0"/>
                  </a:moveTo>
                  <a:cubicBezTo>
                    <a:pt x="14884" y="0"/>
                    <a:pt x="16964" y="2298"/>
                    <a:pt x="17270" y="5310"/>
                  </a:cubicBezTo>
                  <a:cubicBezTo>
                    <a:pt x="17397" y="5292"/>
                    <a:pt x="17518" y="5286"/>
                    <a:pt x="17640" y="5286"/>
                  </a:cubicBezTo>
                  <a:cubicBezTo>
                    <a:pt x="19826" y="5286"/>
                    <a:pt x="21600" y="7482"/>
                    <a:pt x="21600" y="10176"/>
                  </a:cubicBezTo>
                  <a:cubicBezTo>
                    <a:pt x="21600" y="12870"/>
                    <a:pt x="19826" y="15066"/>
                    <a:pt x="17640" y="15066"/>
                  </a:cubicBezTo>
                  <a:lnTo>
                    <a:pt x="17445" y="15066"/>
                  </a:lnTo>
                  <a:cubicBezTo>
                    <a:pt x="17275" y="15066"/>
                    <a:pt x="17139" y="14898"/>
                    <a:pt x="17139" y="14688"/>
                  </a:cubicBezTo>
                  <a:cubicBezTo>
                    <a:pt x="17139" y="14478"/>
                    <a:pt x="17275" y="14310"/>
                    <a:pt x="17445" y="14310"/>
                  </a:cubicBezTo>
                  <a:lnTo>
                    <a:pt x="17640" y="14310"/>
                  </a:lnTo>
                  <a:cubicBezTo>
                    <a:pt x="19486" y="14310"/>
                    <a:pt x="20988" y="12456"/>
                    <a:pt x="20988" y="10176"/>
                  </a:cubicBezTo>
                  <a:cubicBezTo>
                    <a:pt x="20988" y="7896"/>
                    <a:pt x="19486" y="6042"/>
                    <a:pt x="17640" y="6042"/>
                  </a:cubicBezTo>
                  <a:cubicBezTo>
                    <a:pt x="17450" y="6042"/>
                    <a:pt x="17261" y="6066"/>
                    <a:pt x="17047" y="6108"/>
                  </a:cubicBezTo>
                  <a:cubicBezTo>
                    <a:pt x="16964" y="6132"/>
                    <a:pt x="16877" y="6102"/>
                    <a:pt x="16804" y="6036"/>
                  </a:cubicBezTo>
                  <a:cubicBezTo>
                    <a:pt x="16736" y="5970"/>
                    <a:pt x="16697" y="5868"/>
                    <a:pt x="16687" y="5760"/>
                  </a:cubicBezTo>
                  <a:cubicBezTo>
                    <a:pt x="16556" y="2952"/>
                    <a:pt x="14670" y="756"/>
                    <a:pt x="12396" y="756"/>
                  </a:cubicBezTo>
                  <a:cubicBezTo>
                    <a:pt x="10574" y="756"/>
                    <a:pt x="8946" y="2178"/>
                    <a:pt x="8339" y="4296"/>
                  </a:cubicBezTo>
                  <a:cubicBezTo>
                    <a:pt x="8310" y="4404"/>
                    <a:pt x="8246" y="4482"/>
                    <a:pt x="8164" y="4524"/>
                  </a:cubicBezTo>
                  <a:cubicBezTo>
                    <a:pt x="8081" y="4566"/>
                    <a:pt x="7989" y="4560"/>
                    <a:pt x="7911" y="4506"/>
                  </a:cubicBezTo>
                  <a:cubicBezTo>
                    <a:pt x="7411" y="4194"/>
                    <a:pt x="6881" y="4032"/>
                    <a:pt x="6322" y="4032"/>
                  </a:cubicBezTo>
                  <a:cubicBezTo>
                    <a:pt x="4519" y="4032"/>
                    <a:pt x="2998" y="5772"/>
                    <a:pt x="2852" y="7992"/>
                  </a:cubicBezTo>
                  <a:cubicBezTo>
                    <a:pt x="2843" y="8160"/>
                    <a:pt x="2741" y="8304"/>
                    <a:pt x="2605" y="8334"/>
                  </a:cubicBezTo>
                  <a:cubicBezTo>
                    <a:pt x="1448" y="8604"/>
                    <a:pt x="612" y="9846"/>
                    <a:pt x="612" y="11292"/>
                  </a:cubicBezTo>
                  <a:cubicBezTo>
                    <a:pt x="612" y="12954"/>
                    <a:pt x="1706" y="14310"/>
                    <a:pt x="3052" y="14310"/>
                  </a:cubicBezTo>
                  <a:lnTo>
                    <a:pt x="4028" y="14310"/>
                  </a:lnTo>
                  <a:cubicBezTo>
                    <a:pt x="4199" y="14310"/>
                    <a:pt x="4335" y="14478"/>
                    <a:pt x="4335" y="14688"/>
                  </a:cubicBezTo>
                  <a:cubicBezTo>
                    <a:pt x="4335" y="14898"/>
                    <a:pt x="4199" y="15066"/>
                    <a:pt x="4028" y="15066"/>
                  </a:cubicBezTo>
                  <a:lnTo>
                    <a:pt x="3052" y="15066"/>
                  </a:lnTo>
                  <a:cubicBezTo>
                    <a:pt x="1370" y="15066"/>
                    <a:pt x="0" y="13374"/>
                    <a:pt x="0" y="11292"/>
                  </a:cubicBezTo>
                  <a:cubicBezTo>
                    <a:pt x="0" y="9582"/>
                    <a:pt x="943" y="8088"/>
                    <a:pt x="2269" y="7656"/>
                  </a:cubicBezTo>
                  <a:cubicBezTo>
                    <a:pt x="2541" y="5178"/>
                    <a:pt x="4281" y="3276"/>
                    <a:pt x="6322" y="3276"/>
                  </a:cubicBezTo>
                  <a:cubicBezTo>
                    <a:pt x="6866" y="3276"/>
                    <a:pt x="7386" y="3408"/>
                    <a:pt x="7882" y="3660"/>
                  </a:cubicBezTo>
                  <a:cubicBezTo>
                    <a:pt x="8659" y="1452"/>
                    <a:pt x="10428" y="0"/>
                    <a:pt x="12396" y="0"/>
                  </a:cubicBezTo>
                  <a:close/>
                </a:path>
              </a:pathLst>
            </a:custGeom>
            <a:solidFill>
              <a:srgbClr val="000000"/>
            </a:solidFill>
            <a:ln w="12700" cap="flat">
              <a:noFill/>
              <a:miter lim="400000"/>
            </a:ln>
            <a:effectLst/>
          </p:spPr>
          <p:txBody>
            <a:bodyPr wrap="square" lIns="45719" tIns="45719" rIns="45719" bIns="45719" numCol="1" anchor="ctr">
              <a:noAutofit/>
            </a:bodyPr>
            <a:lstStyle/>
            <a:p>
              <a:pPr defTabSz="821531">
                <a:defRPr b="0">
                  <a:solidFill>
                    <a:srgbClr val="FFFFFF"/>
                  </a:solidFill>
                  <a:latin typeface="+mn-lt"/>
                  <a:ea typeface="+mn-ea"/>
                  <a:cs typeface="+mn-cs"/>
                  <a:sym typeface="Helvetica Neue Medium"/>
                </a:defRPr>
              </a:pPr>
            </a:p>
          </p:txBody>
        </p:sp>
        <p:sp>
          <p:nvSpPr>
            <p:cNvPr id="369" name="Freeform: Shape 1465"/>
            <p:cNvSpPr/>
            <p:nvPr/>
          </p:nvSpPr>
          <p:spPr>
            <a:xfrm>
              <a:off x="337192" y="3657606"/>
              <a:ext cx="2047096" cy="2159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99" y="15808"/>
                  </a:moveTo>
                  <a:cubicBezTo>
                    <a:pt x="19136" y="15673"/>
                    <a:pt x="19364" y="15673"/>
                    <a:pt x="19507" y="15808"/>
                  </a:cubicBezTo>
                  <a:cubicBezTo>
                    <a:pt x="19644" y="15938"/>
                    <a:pt x="19644" y="16154"/>
                    <a:pt x="19507" y="16289"/>
                  </a:cubicBezTo>
                  <a:lnTo>
                    <a:pt x="16626" y="19020"/>
                  </a:lnTo>
                  <a:cubicBezTo>
                    <a:pt x="16558" y="19085"/>
                    <a:pt x="16467" y="19118"/>
                    <a:pt x="16370" y="19118"/>
                  </a:cubicBezTo>
                  <a:cubicBezTo>
                    <a:pt x="16273" y="19118"/>
                    <a:pt x="16181" y="19085"/>
                    <a:pt x="16113" y="19020"/>
                  </a:cubicBezTo>
                  <a:lnTo>
                    <a:pt x="14419" y="17409"/>
                  </a:lnTo>
                  <a:cubicBezTo>
                    <a:pt x="14276" y="17273"/>
                    <a:pt x="14276" y="17063"/>
                    <a:pt x="14419" y="16927"/>
                  </a:cubicBezTo>
                  <a:cubicBezTo>
                    <a:pt x="14556" y="16792"/>
                    <a:pt x="14784" y="16792"/>
                    <a:pt x="14927" y="16927"/>
                  </a:cubicBezTo>
                  <a:lnTo>
                    <a:pt x="16370" y="18296"/>
                  </a:lnTo>
                  <a:close/>
                  <a:moveTo>
                    <a:pt x="16963" y="13488"/>
                  </a:moveTo>
                  <a:cubicBezTo>
                    <a:pt x="14801" y="13488"/>
                    <a:pt x="13044" y="15154"/>
                    <a:pt x="13044" y="17203"/>
                  </a:cubicBezTo>
                  <a:cubicBezTo>
                    <a:pt x="13044" y="19253"/>
                    <a:pt x="14801" y="20919"/>
                    <a:pt x="16963" y="20919"/>
                  </a:cubicBezTo>
                  <a:cubicBezTo>
                    <a:pt x="19119" y="20919"/>
                    <a:pt x="20881" y="19253"/>
                    <a:pt x="20881" y="17203"/>
                  </a:cubicBezTo>
                  <a:cubicBezTo>
                    <a:pt x="20881" y="15154"/>
                    <a:pt x="19119" y="13488"/>
                    <a:pt x="16963" y="13488"/>
                  </a:cubicBezTo>
                  <a:close/>
                  <a:moveTo>
                    <a:pt x="16963" y="12806"/>
                  </a:moveTo>
                  <a:cubicBezTo>
                    <a:pt x="19518" y="12806"/>
                    <a:pt x="21600" y="14780"/>
                    <a:pt x="21600" y="17203"/>
                  </a:cubicBezTo>
                  <a:cubicBezTo>
                    <a:pt x="21600" y="19626"/>
                    <a:pt x="19518" y="21600"/>
                    <a:pt x="16963" y="21600"/>
                  </a:cubicBezTo>
                  <a:cubicBezTo>
                    <a:pt x="14402" y="21600"/>
                    <a:pt x="12326" y="19626"/>
                    <a:pt x="12326" y="17203"/>
                  </a:cubicBezTo>
                  <a:cubicBezTo>
                    <a:pt x="12326" y="14780"/>
                    <a:pt x="14402" y="12806"/>
                    <a:pt x="16963" y="12806"/>
                  </a:cubicBezTo>
                  <a:close/>
                  <a:moveTo>
                    <a:pt x="719" y="3672"/>
                  </a:moveTo>
                  <a:lnTo>
                    <a:pt x="719" y="7269"/>
                  </a:lnTo>
                  <a:cubicBezTo>
                    <a:pt x="719" y="8058"/>
                    <a:pt x="3719" y="9161"/>
                    <a:pt x="8607" y="9161"/>
                  </a:cubicBezTo>
                  <a:cubicBezTo>
                    <a:pt x="13489" y="9161"/>
                    <a:pt x="16489" y="8058"/>
                    <a:pt x="16489" y="7269"/>
                  </a:cubicBezTo>
                  <a:lnTo>
                    <a:pt x="16489" y="3672"/>
                  </a:lnTo>
                  <a:cubicBezTo>
                    <a:pt x="15086" y="4640"/>
                    <a:pt x="11830" y="5143"/>
                    <a:pt x="8607" y="5143"/>
                  </a:cubicBezTo>
                  <a:cubicBezTo>
                    <a:pt x="5379" y="5143"/>
                    <a:pt x="2127" y="4640"/>
                    <a:pt x="719" y="3672"/>
                  </a:cubicBezTo>
                  <a:close/>
                  <a:moveTo>
                    <a:pt x="8607" y="681"/>
                  </a:moveTo>
                  <a:cubicBezTo>
                    <a:pt x="4941" y="681"/>
                    <a:pt x="2337" y="1302"/>
                    <a:pt x="1264" y="1945"/>
                  </a:cubicBezTo>
                  <a:lnTo>
                    <a:pt x="719" y="2574"/>
                  </a:lnTo>
                  <a:lnTo>
                    <a:pt x="1264" y="3202"/>
                  </a:lnTo>
                  <a:cubicBezTo>
                    <a:pt x="2337" y="3844"/>
                    <a:pt x="4941" y="4462"/>
                    <a:pt x="8607" y="4462"/>
                  </a:cubicBezTo>
                  <a:cubicBezTo>
                    <a:pt x="12269" y="4462"/>
                    <a:pt x="14872" y="3844"/>
                    <a:pt x="15944" y="3202"/>
                  </a:cubicBezTo>
                  <a:lnTo>
                    <a:pt x="16489" y="2574"/>
                  </a:lnTo>
                  <a:lnTo>
                    <a:pt x="15944" y="1945"/>
                  </a:lnTo>
                  <a:cubicBezTo>
                    <a:pt x="14872" y="1302"/>
                    <a:pt x="12269" y="681"/>
                    <a:pt x="8607" y="681"/>
                  </a:cubicBezTo>
                  <a:close/>
                  <a:moveTo>
                    <a:pt x="8607" y="0"/>
                  </a:moveTo>
                  <a:cubicBezTo>
                    <a:pt x="11811" y="0"/>
                    <a:pt x="15047" y="496"/>
                    <a:pt x="16465" y="1458"/>
                  </a:cubicBezTo>
                  <a:lnTo>
                    <a:pt x="17208" y="2574"/>
                  </a:lnTo>
                  <a:lnTo>
                    <a:pt x="17208" y="2574"/>
                  </a:lnTo>
                  <a:lnTo>
                    <a:pt x="17208" y="11368"/>
                  </a:lnTo>
                  <a:cubicBezTo>
                    <a:pt x="17208" y="11557"/>
                    <a:pt x="17048" y="11709"/>
                    <a:pt x="16849" y="11709"/>
                  </a:cubicBezTo>
                  <a:cubicBezTo>
                    <a:pt x="16655" y="11709"/>
                    <a:pt x="16489" y="11557"/>
                    <a:pt x="16489" y="11368"/>
                  </a:cubicBezTo>
                  <a:lnTo>
                    <a:pt x="16489" y="8348"/>
                  </a:lnTo>
                  <a:lnTo>
                    <a:pt x="16465" y="8385"/>
                  </a:lnTo>
                  <a:cubicBezTo>
                    <a:pt x="15047" y="9347"/>
                    <a:pt x="11811" y="9843"/>
                    <a:pt x="8607" y="9843"/>
                  </a:cubicBezTo>
                  <a:cubicBezTo>
                    <a:pt x="5399" y="9843"/>
                    <a:pt x="2161" y="9347"/>
                    <a:pt x="743" y="8385"/>
                  </a:cubicBezTo>
                  <a:lnTo>
                    <a:pt x="719" y="8348"/>
                  </a:lnTo>
                  <a:lnTo>
                    <a:pt x="719" y="11968"/>
                  </a:lnTo>
                  <a:cubicBezTo>
                    <a:pt x="719" y="12758"/>
                    <a:pt x="3719" y="13861"/>
                    <a:pt x="8607" y="13861"/>
                  </a:cubicBezTo>
                  <a:cubicBezTo>
                    <a:pt x="9788" y="13861"/>
                    <a:pt x="10923" y="13791"/>
                    <a:pt x="11989" y="13661"/>
                  </a:cubicBezTo>
                  <a:cubicBezTo>
                    <a:pt x="12183" y="13634"/>
                    <a:pt x="12366" y="13769"/>
                    <a:pt x="12389" y="13953"/>
                  </a:cubicBezTo>
                  <a:cubicBezTo>
                    <a:pt x="12417" y="14142"/>
                    <a:pt x="12280" y="14310"/>
                    <a:pt x="12081" y="14337"/>
                  </a:cubicBezTo>
                  <a:cubicBezTo>
                    <a:pt x="10985" y="14472"/>
                    <a:pt x="9816" y="14542"/>
                    <a:pt x="8607" y="14542"/>
                  </a:cubicBezTo>
                  <a:cubicBezTo>
                    <a:pt x="5399" y="14542"/>
                    <a:pt x="2161" y="14044"/>
                    <a:pt x="743" y="13082"/>
                  </a:cubicBezTo>
                  <a:lnTo>
                    <a:pt x="719" y="13045"/>
                  </a:lnTo>
                  <a:lnTo>
                    <a:pt x="719" y="16668"/>
                  </a:lnTo>
                  <a:cubicBezTo>
                    <a:pt x="719" y="17457"/>
                    <a:pt x="3719" y="18555"/>
                    <a:pt x="8607" y="18555"/>
                  </a:cubicBezTo>
                  <a:cubicBezTo>
                    <a:pt x="9531" y="18555"/>
                    <a:pt x="10438" y="18517"/>
                    <a:pt x="11299" y="18436"/>
                  </a:cubicBezTo>
                  <a:cubicBezTo>
                    <a:pt x="11499" y="18415"/>
                    <a:pt x="11670" y="18550"/>
                    <a:pt x="11693" y="18739"/>
                  </a:cubicBezTo>
                  <a:cubicBezTo>
                    <a:pt x="11710" y="18928"/>
                    <a:pt x="11567" y="19091"/>
                    <a:pt x="11368" y="19112"/>
                  </a:cubicBezTo>
                  <a:cubicBezTo>
                    <a:pt x="10483" y="19193"/>
                    <a:pt x="9554" y="19237"/>
                    <a:pt x="8607" y="19237"/>
                  </a:cubicBezTo>
                  <a:cubicBezTo>
                    <a:pt x="4329" y="19237"/>
                    <a:pt x="0" y="18355"/>
                    <a:pt x="0" y="16668"/>
                  </a:cubicBezTo>
                  <a:lnTo>
                    <a:pt x="0" y="2574"/>
                  </a:lnTo>
                  <a:lnTo>
                    <a:pt x="0" y="2574"/>
                  </a:lnTo>
                  <a:lnTo>
                    <a:pt x="743" y="1458"/>
                  </a:lnTo>
                  <a:cubicBezTo>
                    <a:pt x="2161" y="496"/>
                    <a:pt x="5399" y="0"/>
                    <a:pt x="8607" y="0"/>
                  </a:cubicBezTo>
                  <a:close/>
                </a:path>
              </a:pathLst>
            </a:custGeom>
            <a:solidFill>
              <a:srgbClr val="000000"/>
            </a:solidFill>
            <a:ln w="12700" cap="flat">
              <a:noFill/>
              <a:miter lim="400000"/>
            </a:ln>
            <a:effectLst/>
          </p:spPr>
          <p:txBody>
            <a:bodyPr wrap="square" lIns="45719" tIns="45719" rIns="45719" bIns="45719" numCol="1" anchor="ctr">
              <a:noAutofit/>
            </a:bodyPr>
            <a:lstStyle/>
            <a:p>
              <a:pPr defTabSz="821531">
                <a:defRPr b="0">
                  <a:solidFill>
                    <a:srgbClr val="FFFFFF"/>
                  </a:solidFill>
                  <a:latin typeface="+mn-lt"/>
                  <a:ea typeface="+mn-ea"/>
                  <a:cs typeface="+mn-cs"/>
                  <a:sym typeface="Helvetica Neue Medium"/>
                </a:defRPr>
              </a:pPr>
            </a:p>
          </p:txBody>
        </p:sp>
      </p:grpSp>
      <p:sp>
        <p:nvSpPr>
          <p:cNvPr id="371" name="Shape 371"/>
          <p:cNvSpPr/>
          <p:nvPr/>
        </p:nvSpPr>
        <p:spPr>
          <a:xfrm>
            <a:off x="3962475" y="5662172"/>
            <a:ext cx="8864525" cy="535284"/>
          </a:xfrm>
          <a:prstGeom prst="roundRect">
            <a:avLst>
              <a:gd name="adj" fmla="val 35589"/>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Kubernetes</a:t>
            </a:r>
          </a:p>
        </p:txBody>
      </p:sp>
      <p:sp>
        <p:nvSpPr>
          <p:cNvPr id="372" name="Shape 372"/>
          <p:cNvSpPr/>
          <p:nvPr/>
        </p:nvSpPr>
        <p:spPr>
          <a:xfrm>
            <a:off x="3962475" y="9382576"/>
            <a:ext cx="8864525" cy="538849"/>
          </a:xfrm>
          <a:prstGeom prst="roundRect">
            <a:avLst>
              <a:gd name="adj" fmla="val 35353"/>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NFS Storage</a:t>
            </a:r>
          </a:p>
        </p:txBody>
      </p:sp>
      <p:sp>
        <p:nvSpPr>
          <p:cNvPr id="373" name="Shape 373"/>
          <p:cNvSpPr/>
          <p:nvPr/>
        </p:nvSpPr>
        <p:spPr>
          <a:xfrm>
            <a:off x="4232065" y="4324844"/>
            <a:ext cx="1270001" cy="1270001"/>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TFS</a:t>
            </a:r>
          </a:p>
        </p:txBody>
      </p:sp>
      <p:sp>
        <p:nvSpPr>
          <p:cNvPr id="374" name="Shape 374"/>
          <p:cNvSpPr/>
          <p:nvPr/>
        </p:nvSpPr>
        <p:spPr>
          <a:xfrm>
            <a:off x="5995901" y="4324844"/>
            <a:ext cx="1270001" cy="1270001"/>
          </a:xfrm>
          <a:prstGeom prst="roundRect">
            <a:avLst>
              <a:gd name="adj" fmla="val 15000"/>
            </a:avLst>
          </a:prstGeom>
          <a:solidFill>
            <a:schemeClr val="accent4">
              <a:hueOff val="-1081314"/>
              <a:satOff val="4338"/>
              <a:lumOff val="-8931"/>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TFS</a:t>
            </a:r>
          </a:p>
        </p:txBody>
      </p:sp>
      <p:sp>
        <p:nvSpPr>
          <p:cNvPr id="375" name="Shape 375"/>
          <p:cNvSpPr/>
          <p:nvPr/>
        </p:nvSpPr>
        <p:spPr>
          <a:xfrm>
            <a:off x="7759737" y="4324844"/>
            <a:ext cx="1270001" cy="1270001"/>
          </a:xfrm>
          <a:prstGeom prst="roundRect">
            <a:avLst>
              <a:gd name="adj" fmla="val 15000"/>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TFS</a:t>
            </a:r>
          </a:p>
        </p:txBody>
      </p:sp>
      <p:sp>
        <p:nvSpPr>
          <p:cNvPr id="376" name="Shape 376"/>
          <p:cNvSpPr/>
          <p:nvPr/>
        </p:nvSpPr>
        <p:spPr>
          <a:xfrm>
            <a:off x="9523573" y="4324844"/>
            <a:ext cx="1270001" cy="1270001"/>
          </a:xfrm>
          <a:prstGeom prst="roundRect">
            <a:avLst>
              <a:gd name="adj" fmla="val 15000"/>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TFS</a:t>
            </a:r>
          </a:p>
        </p:txBody>
      </p:sp>
      <p:sp>
        <p:nvSpPr>
          <p:cNvPr id="377" name="Shape 377"/>
          <p:cNvSpPr/>
          <p:nvPr/>
        </p:nvSpPr>
        <p:spPr>
          <a:xfrm>
            <a:off x="11287410" y="4324844"/>
            <a:ext cx="1270001" cy="1270001"/>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TFS</a:t>
            </a:r>
          </a:p>
        </p:txBody>
      </p:sp>
      <p:grpSp>
        <p:nvGrpSpPr>
          <p:cNvPr id="380" name="Group 380"/>
          <p:cNvGrpSpPr/>
          <p:nvPr/>
        </p:nvGrpSpPr>
        <p:grpSpPr>
          <a:xfrm>
            <a:off x="6934238" y="6492123"/>
            <a:ext cx="2921001" cy="2595785"/>
            <a:chOff x="0" y="0"/>
            <a:chExt cx="2921000" cy="2595784"/>
          </a:xfrm>
        </p:grpSpPr>
        <p:sp>
          <p:nvSpPr>
            <p:cNvPr id="378" name="Shape 378"/>
            <p:cNvSpPr/>
            <p:nvPr/>
          </p:nvSpPr>
          <p:spPr>
            <a:xfrm>
              <a:off x="0" y="0"/>
              <a:ext cx="2921001" cy="25957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no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379" name="Shape 379"/>
            <p:cNvSpPr txBox="1"/>
            <p:nvPr/>
          </p:nvSpPr>
          <p:spPr>
            <a:xfrm>
              <a:off x="497141" y="547767"/>
              <a:ext cx="1926718" cy="1500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tfs</a:t>
              </a:r>
            </a:p>
            <a:p>
              <a:pPr/>
              <a:r>
                <a:t>-</a:t>
              </a:r>
            </a:p>
            <a:p>
              <a:pPr/>
              <a:r>
                <a:t>modelhub</a:t>
              </a:r>
            </a:p>
          </p:txBody>
        </p:sp>
      </p:grpSp>
      <p:pic>
        <p:nvPicPr>
          <p:cNvPr id="381" name=""/>
          <p:cNvPicPr>
            <a:picLocks noChangeAspect="0"/>
          </p:cNvPicPr>
          <p:nvPr/>
        </p:nvPicPr>
        <p:blipFill>
          <a:blip r:embed="rId4">
            <a:extLst/>
          </a:blip>
          <a:stretch>
            <a:fillRect/>
          </a:stretch>
        </p:blipFill>
        <p:spPr>
          <a:xfrm rot="3184">
            <a:off x="1013554" y="3506455"/>
            <a:ext cx="13838494" cy="127001"/>
          </a:xfrm>
          <a:prstGeom prst="rect">
            <a:avLst/>
          </a:prstGeom>
        </p:spPr>
      </p:pic>
      <p:sp>
        <p:nvSpPr>
          <p:cNvPr id="383" name="Shape 383"/>
          <p:cNvSpPr/>
          <p:nvPr/>
        </p:nvSpPr>
        <p:spPr>
          <a:xfrm>
            <a:off x="630836" y="480812"/>
            <a:ext cx="2540001" cy="2537301"/>
          </a:xfrm>
          <a:custGeom>
            <a:avLst/>
            <a:gdLst/>
            <a:ahLst/>
            <a:cxnLst>
              <a:cxn ang="0">
                <a:pos x="wd2" y="hd2"/>
              </a:cxn>
              <a:cxn ang="5400000">
                <a:pos x="wd2" y="hd2"/>
              </a:cxn>
              <a:cxn ang="10800000">
                <a:pos x="wd2" y="hd2"/>
              </a:cxn>
              <a:cxn ang="16200000">
                <a:pos x="wd2" y="hd2"/>
              </a:cxn>
            </a:cxnLst>
            <a:rect l="0" t="0" r="r" b="b"/>
            <a:pathLst>
              <a:path w="21503" h="21600" fill="norm" stroke="1" extrusionOk="0">
                <a:moveTo>
                  <a:pt x="10763" y="0"/>
                </a:moveTo>
                <a:cubicBezTo>
                  <a:pt x="8816" y="0"/>
                  <a:pt x="6993" y="533"/>
                  <a:pt x="5416" y="1448"/>
                </a:cubicBezTo>
                <a:lnTo>
                  <a:pt x="5364" y="1475"/>
                </a:lnTo>
                <a:lnTo>
                  <a:pt x="5259" y="1533"/>
                </a:lnTo>
                <a:lnTo>
                  <a:pt x="5173" y="1582"/>
                </a:lnTo>
                <a:lnTo>
                  <a:pt x="5091" y="1633"/>
                </a:lnTo>
                <a:lnTo>
                  <a:pt x="4999" y="1690"/>
                </a:lnTo>
                <a:lnTo>
                  <a:pt x="4949" y="1724"/>
                </a:lnTo>
                <a:lnTo>
                  <a:pt x="5018" y="1682"/>
                </a:lnTo>
                <a:lnTo>
                  <a:pt x="5073" y="1651"/>
                </a:lnTo>
                <a:lnTo>
                  <a:pt x="5123" y="1623"/>
                </a:lnTo>
                <a:lnTo>
                  <a:pt x="5126" y="1624"/>
                </a:lnTo>
                <a:lnTo>
                  <a:pt x="5039" y="1678"/>
                </a:lnTo>
                <a:cubicBezTo>
                  <a:pt x="4968" y="1723"/>
                  <a:pt x="4893" y="1763"/>
                  <a:pt x="4824" y="1810"/>
                </a:cubicBezTo>
                <a:lnTo>
                  <a:pt x="4926" y="1741"/>
                </a:lnTo>
                <a:lnTo>
                  <a:pt x="4931" y="1737"/>
                </a:lnTo>
                <a:lnTo>
                  <a:pt x="4949" y="1724"/>
                </a:lnTo>
                <a:lnTo>
                  <a:pt x="4860" y="1781"/>
                </a:lnTo>
                <a:lnTo>
                  <a:pt x="4840" y="1794"/>
                </a:lnTo>
                <a:lnTo>
                  <a:pt x="4817" y="1811"/>
                </a:lnTo>
                <a:lnTo>
                  <a:pt x="4782" y="1833"/>
                </a:lnTo>
                <a:lnTo>
                  <a:pt x="4762" y="1848"/>
                </a:lnTo>
                <a:lnTo>
                  <a:pt x="4758" y="1850"/>
                </a:lnTo>
                <a:lnTo>
                  <a:pt x="4723" y="1874"/>
                </a:lnTo>
                <a:lnTo>
                  <a:pt x="4701" y="1889"/>
                </a:lnTo>
                <a:lnTo>
                  <a:pt x="4639" y="1932"/>
                </a:lnTo>
                <a:lnTo>
                  <a:pt x="4664" y="1917"/>
                </a:lnTo>
                <a:lnTo>
                  <a:pt x="4562" y="1993"/>
                </a:lnTo>
                <a:lnTo>
                  <a:pt x="4484" y="2049"/>
                </a:lnTo>
                <a:lnTo>
                  <a:pt x="4437" y="2087"/>
                </a:lnTo>
                <a:lnTo>
                  <a:pt x="4413" y="2111"/>
                </a:lnTo>
                <a:cubicBezTo>
                  <a:pt x="4345" y="2162"/>
                  <a:pt x="4275" y="2211"/>
                  <a:pt x="4207" y="2264"/>
                </a:cubicBezTo>
                <a:lnTo>
                  <a:pt x="4221" y="2252"/>
                </a:lnTo>
                <a:lnTo>
                  <a:pt x="4281" y="2203"/>
                </a:lnTo>
                <a:lnTo>
                  <a:pt x="4341" y="2155"/>
                </a:lnTo>
                <a:lnTo>
                  <a:pt x="4433" y="2082"/>
                </a:lnTo>
                <a:lnTo>
                  <a:pt x="4541" y="2003"/>
                </a:lnTo>
                <a:lnTo>
                  <a:pt x="4452" y="2067"/>
                </a:lnTo>
                <a:lnTo>
                  <a:pt x="4380" y="2119"/>
                </a:lnTo>
                <a:lnTo>
                  <a:pt x="4310" y="2171"/>
                </a:lnTo>
                <a:lnTo>
                  <a:pt x="4209" y="2249"/>
                </a:lnTo>
                <a:lnTo>
                  <a:pt x="4134" y="2308"/>
                </a:lnTo>
                <a:lnTo>
                  <a:pt x="4119" y="2323"/>
                </a:lnTo>
                <a:lnTo>
                  <a:pt x="4082" y="2353"/>
                </a:lnTo>
                <a:lnTo>
                  <a:pt x="4000" y="2421"/>
                </a:lnTo>
                <a:cubicBezTo>
                  <a:pt x="3953" y="2459"/>
                  <a:pt x="3908" y="2498"/>
                  <a:pt x="3863" y="2537"/>
                </a:cubicBezTo>
                <a:cubicBezTo>
                  <a:pt x="3848" y="2549"/>
                  <a:pt x="3834" y="2561"/>
                  <a:pt x="3819" y="2574"/>
                </a:cubicBezTo>
                <a:lnTo>
                  <a:pt x="3700" y="2680"/>
                </a:lnTo>
                <a:lnTo>
                  <a:pt x="3543" y="2826"/>
                </a:lnTo>
                <a:lnTo>
                  <a:pt x="3518" y="2851"/>
                </a:lnTo>
                <a:cubicBezTo>
                  <a:pt x="3244" y="3104"/>
                  <a:pt x="2984" y="3369"/>
                  <a:pt x="2738" y="3648"/>
                </a:cubicBezTo>
                <a:lnTo>
                  <a:pt x="2736" y="3649"/>
                </a:lnTo>
                <a:lnTo>
                  <a:pt x="2661" y="3727"/>
                </a:lnTo>
                <a:lnTo>
                  <a:pt x="2642" y="3747"/>
                </a:lnTo>
                <a:lnTo>
                  <a:pt x="2594" y="3803"/>
                </a:lnTo>
                <a:lnTo>
                  <a:pt x="2544" y="3865"/>
                </a:lnTo>
                <a:lnTo>
                  <a:pt x="2535" y="3873"/>
                </a:lnTo>
                <a:cubicBezTo>
                  <a:pt x="2485" y="3934"/>
                  <a:pt x="2437" y="3997"/>
                  <a:pt x="2388" y="4058"/>
                </a:cubicBezTo>
                <a:lnTo>
                  <a:pt x="2368" y="4082"/>
                </a:lnTo>
                <a:lnTo>
                  <a:pt x="2316" y="4153"/>
                </a:lnTo>
                <a:lnTo>
                  <a:pt x="2254" y="4237"/>
                </a:lnTo>
                <a:cubicBezTo>
                  <a:pt x="2252" y="4239"/>
                  <a:pt x="2251" y="4243"/>
                  <a:pt x="2249" y="4245"/>
                </a:cubicBezTo>
                <a:lnTo>
                  <a:pt x="2140" y="4387"/>
                </a:lnTo>
                <a:lnTo>
                  <a:pt x="2087" y="4461"/>
                </a:lnTo>
                <a:lnTo>
                  <a:pt x="2080" y="4471"/>
                </a:lnTo>
                <a:lnTo>
                  <a:pt x="2015" y="4558"/>
                </a:lnTo>
                <a:cubicBezTo>
                  <a:pt x="1836" y="4811"/>
                  <a:pt x="1670" y="5073"/>
                  <a:pt x="1512" y="5341"/>
                </a:cubicBezTo>
                <a:lnTo>
                  <a:pt x="1502" y="5358"/>
                </a:lnTo>
                <a:cubicBezTo>
                  <a:pt x="800" y="6562"/>
                  <a:pt x="315" y="7908"/>
                  <a:pt x="121" y="9349"/>
                </a:cubicBezTo>
                <a:cubicBezTo>
                  <a:pt x="-23" y="10211"/>
                  <a:pt x="-97" y="11471"/>
                  <a:pt x="238" y="12968"/>
                </a:cubicBezTo>
                <a:cubicBezTo>
                  <a:pt x="240" y="12974"/>
                  <a:pt x="242" y="12979"/>
                  <a:pt x="244" y="12985"/>
                </a:cubicBezTo>
                <a:cubicBezTo>
                  <a:pt x="286" y="13171"/>
                  <a:pt x="334" y="13361"/>
                  <a:pt x="389" y="13554"/>
                </a:cubicBezTo>
                <a:cubicBezTo>
                  <a:pt x="1604" y="18177"/>
                  <a:pt x="5788" y="21600"/>
                  <a:pt x="10763" y="21600"/>
                </a:cubicBezTo>
                <a:cubicBezTo>
                  <a:pt x="16685" y="21600"/>
                  <a:pt x="21503" y="16755"/>
                  <a:pt x="21503" y="10800"/>
                </a:cubicBezTo>
                <a:cubicBezTo>
                  <a:pt x="21503" y="4845"/>
                  <a:pt x="16685" y="0"/>
                  <a:pt x="10763" y="0"/>
                </a:cubicBezTo>
                <a:close/>
                <a:moveTo>
                  <a:pt x="10763" y="54"/>
                </a:moveTo>
                <a:cubicBezTo>
                  <a:pt x="15772" y="54"/>
                  <a:pt x="19975" y="3543"/>
                  <a:pt x="21126" y="8228"/>
                </a:cubicBezTo>
                <a:lnTo>
                  <a:pt x="21105" y="8182"/>
                </a:lnTo>
                <a:lnTo>
                  <a:pt x="21098" y="8186"/>
                </a:lnTo>
                <a:lnTo>
                  <a:pt x="21120" y="8327"/>
                </a:lnTo>
                <a:lnTo>
                  <a:pt x="21135" y="8312"/>
                </a:lnTo>
                <a:lnTo>
                  <a:pt x="21148" y="8347"/>
                </a:lnTo>
                <a:lnTo>
                  <a:pt x="21160" y="8428"/>
                </a:lnTo>
                <a:lnTo>
                  <a:pt x="21178" y="8465"/>
                </a:lnTo>
                <a:lnTo>
                  <a:pt x="21172" y="8427"/>
                </a:lnTo>
                <a:lnTo>
                  <a:pt x="21192" y="8482"/>
                </a:lnTo>
                <a:lnTo>
                  <a:pt x="21195" y="8491"/>
                </a:lnTo>
                <a:cubicBezTo>
                  <a:pt x="21228" y="8643"/>
                  <a:pt x="21260" y="8795"/>
                  <a:pt x="21287" y="8950"/>
                </a:cubicBezTo>
                <a:lnTo>
                  <a:pt x="21289" y="8958"/>
                </a:lnTo>
                <a:lnTo>
                  <a:pt x="21309" y="9083"/>
                </a:lnTo>
                <a:lnTo>
                  <a:pt x="21329" y="9196"/>
                </a:lnTo>
                <a:cubicBezTo>
                  <a:pt x="21336" y="9242"/>
                  <a:pt x="21341" y="9289"/>
                  <a:pt x="21347" y="9336"/>
                </a:cubicBezTo>
                <a:lnTo>
                  <a:pt x="21344" y="9334"/>
                </a:lnTo>
                <a:lnTo>
                  <a:pt x="21367" y="9561"/>
                </a:lnTo>
                <a:lnTo>
                  <a:pt x="21386" y="9696"/>
                </a:lnTo>
                <a:lnTo>
                  <a:pt x="21401" y="9803"/>
                </a:lnTo>
                <a:cubicBezTo>
                  <a:pt x="21402" y="9814"/>
                  <a:pt x="21402" y="9825"/>
                  <a:pt x="21403" y="9835"/>
                </a:cubicBezTo>
                <a:lnTo>
                  <a:pt x="21403" y="9931"/>
                </a:lnTo>
                <a:lnTo>
                  <a:pt x="21393" y="9841"/>
                </a:lnTo>
                <a:lnTo>
                  <a:pt x="21393" y="9903"/>
                </a:lnTo>
                <a:lnTo>
                  <a:pt x="21401" y="9953"/>
                </a:lnTo>
                <a:lnTo>
                  <a:pt x="21401" y="9960"/>
                </a:lnTo>
                <a:lnTo>
                  <a:pt x="21399" y="10002"/>
                </a:lnTo>
                <a:lnTo>
                  <a:pt x="21391" y="9963"/>
                </a:lnTo>
                <a:lnTo>
                  <a:pt x="21381" y="9989"/>
                </a:lnTo>
                <a:lnTo>
                  <a:pt x="21381" y="10051"/>
                </a:lnTo>
                <a:lnTo>
                  <a:pt x="21396" y="10211"/>
                </a:lnTo>
                <a:lnTo>
                  <a:pt x="21398" y="10253"/>
                </a:lnTo>
                <a:lnTo>
                  <a:pt x="21393" y="10251"/>
                </a:lnTo>
                <a:lnTo>
                  <a:pt x="21393" y="10317"/>
                </a:lnTo>
                <a:lnTo>
                  <a:pt x="21361" y="10303"/>
                </a:lnTo>
                <a:lnTo>
                  <a:pt x="21351" y="10376"/>
                </a:lnTo>
                <a:lnTo>
                  <a:pt x="21356" y="10489"/>
                </a:lnTo>
                <a:lnTo>
                  <a:pt x="21369" y="10510"/>
                </a:lnTo>
                <a:lnTo>
                  <a:pt x="21372" y="10349"/>
                </a:lnTo>
                <a:lnTo>
                  <a:pt x="21384" y="10541"/>
                </a:lnTo>
                <a:lnTo>
                  <a:pt x="21391" y="10549"/>
                </a:lnTo>
                <a:lnTo>
                  <a:pt x="21394" y="10487"/>
                </a:lnTo>
                <a:lnTo>
                  <a:pt x="21408" y="10522"/>
                </a:lnTo>
                <a:lnTo>
                  <a:pt x="21409" y="10591"/>
                </a:lnTo>
                <a:lnTo>
                  <a:pt x="21413" y="10670"/>
                </a:lnTo>
                <a:lnTo>
                  <a:pt x="21389" y="10813"/>
                </a:lnTo>
                <a:lnTo>
                  <a:pt x="21393" y="10926"/>
                </a:lnTo>
                <a:lnTo>
                  <a:pt x="21403" y="10960"/>
                </a:lnTo>
                <a:lnTo>
                  <a:pt x="21414" y="10817"/>
                </a:lnTo>
                <a:lnTo>
                  <a:pt x="21416" y="10810"/>
                </a:lnTo>
                <a:lnTo>
                  <a:pt x="21416" y="10835"/>
                </a:lnTo>
                <a:lnTo>
                  <a:pt x="21416" y="11031"/>
                </a:lnTo>
                <a:lnTo>
                  <a:pt x="21401" y="11238"/>
                </a:lnTo>
                <a:lnTo>
                  <a:pt x="21394" y="11324"/>
                </a:lnTo>
                <a:lnTo>
                  <a:pt x="21398" y="11445"/>
                </a:lnTo>
                <a:lnTo>
                  <a:pt x="21382" y="11583"/>
                </a:lnTo>
                <a:lnTo>
                  <a:pt x="21364" y="11658"/>
                </a:lnTo>
                <a:lnTo>
                  <a:pt x="21352" y="11820"/>
                </a:lnTo>
                <a:lnTo>
                  <a:pt x="21352" y="11936"/>
                </a:lnTo>
                <a:lnTo>
                  <a:pt x="21356" y="12009"/>
                </a:lnTo>
                <a:lnTo>
                  <a:pt x="21366" y="12027"/>
                </a:lnTo>
                <a:lnTo>
                  <a:pt x="21376" y="11982"/>
                </a:lnTo>
                <a:lnTo>
                  <a:pt x="21369" y="12089"/>
                </a:lnTo>
                <a:lnTo>
                  <a:pt x="21369" y="12100"/>
                </a:lnTo>
                <a:cubicBezTo>
                  <a:pt x="21359" y="12182"/>
                  <a:pt x="21344" y="12263"/>
                  <a:pt x="21332" y="12345"/>
                </a:cubicBezTo>
                <a:lnTo>
                  <a:pt x="21349" y="12158"/>
                </a:lnTo>
                <a:lnTo>
                  <a:pt x="21339" y="12170"/>
                </a:lnTo>
                <a:lnTo>
                  <a:pt x="21351" y="11961"/>
                </a:lnTo>
                <a:lnTo>
                  <a:pt x="21342" y="11837"/>
                </a:lnTo>
                <a:lnTo>
                  <a:pt x="21326" y="12051"/>
                </a:lnTo>
                <a:lnTo>
                  <a:pt x="21326" y="12175"/>
                </a:lnTo>
                <a:lnTo>
                  <a:pt x="21312" y="12317"/>
                </a:lnTo>
                <a:lnTo>
                  <a:pt x="21299" y="12465"/>
                </a:lnTo>
                <a:lnTo>
                  <a:pt x="21285" y="12589"/>
                </a:lnTo>
                <a:lnTo>
                  <a:pt x="21269" y="12724"/>
                </a:lnTo>
                <a:lnTo>
                  <a:pt x="21252" y="12825"/>
                </a:lnTo>
                <a:lnTo>
                  <a:pt x="21239" y="12901"/>
                </a:lnTo>
                <a:cubicBezTo>
                  <a:pt x="21236" y="12915"/>
                  <a:pt x="21233" y="12929"/>
                  <a:pt x="21230" y="12943"/>
                </a:cubicBezTo>
                <a:lnTo>
                  <a:pt x="21208" y="13042"/>
                </a:lnTo>
                <a:lnTo>
                  <a:pt x="21187" y="13136"/>
                </a:lnTo>
                <a:cubicBezTo>
                  <a:pt x="21179" y="13172"/>
                  <a:pt x="21166" y="13205"/>
                  <a:pt x="21158" y="13241"/>
                </a:cubicBezTo>
                <a:cubicBezTo>
                  <a:pt x="20055" y="17992"/>
                  <a:pt x="15819" y="21546"/>
                  <a:pt x="10763" y="21546"/>
                </a:cubicBezTo>
                <a:cubicBezTo>
                  <a:pt x="6628" y="21546"/>
                  <a:pt x="3050" y="19164"/>
                  <a:pt x="1275" y="15700"/>
                </a:cubicBezTo>
                <a:lnTo>
                  <a:pt x="1278" y="15702"/>
                </a:lnTo>
                <a:lnTo>
                  <a:pt x="1303" y="15725"/>
                </a:lnTo>
                <a:lnTo>
                  <a:pt x="1315" y="15708"/>
                </a:lnTo>
                <a:lnTo>
                  <a:pt x="1390" y="15769"/>
                </a:lnTo>
                <a:lnTo>
                  <a:pt x="1417" y="15776"/>
                </a:lnTo>
                <a:lnTo>
                  <a:pt x="1412" y="15671"/>
                </a:lnTo>
                <a:lnTo>
                  <a:pt x="1385" y="15591"/>
                </a:lnTo>
                <a:lnTo>
                  <a:pt x="1333" y="15419"/>
                </a:lnTo>
                <a:lnTo>
                  <a:pt x="1298" y="15338"/>
                </a:lnTo>
                <a:lnTo>
                  <a:pt x="1226" y="15217"/>
                </a:lnTo>
                <a:lnTo>
                  <a:pt x="1157" y="15082"/>
                </a:lnTo>
                <a:lnTo>
                  <a:pt x="1044" y="14791"/>
                </a:lnTo>
                <a:lnTo>
                  <a:pt x="923" y="14497"/>
                </a:lnTo>
                <a:lnTo>
                  <a:pt x="819" y="14289"/>
                </a:lnTo>
                <a:lnTo>
                  <a:pt x="687" y="13954"/>
                </a:lnTo>
                <a:lnTo>
                  <a:pt x="618" y="13816"/>
                </a:lnTo>
                <a:lnTo>
                  <a:pt x="623" y="13783"/>
                </a:lnTo>
                <a:lnTo>
                  <a:pt x="592" y="13650"/>
                </a:lnTo>
                <a:lnTo>
                  <a:pt x="498" y="13342"/>
                </a:lnTo>
                <a:lnTo>
                  <a:pt x="433" y="13116"/>
                </a:lnTo>
                <a:lnTo>
                  <a:pt x="399" y="13074"/>
                </a:lnTo>
                <a:lnTo>
                  <a:pt x="394" y="12961"/>
                </a:lnTo>
                <a:lnTo>
                  <a:pt x="317" y="12680"/>
                </a:lnTo>
                <a:lnTo>
                  <a:pt x="305" y="12601"/>
                </a:lnTo>
                <a:lnTo>
                  <a:pt x="337" y="12626"/>
                </a:lnTo>
                <a:lnTo>
                  <a:pt x="339" y="12547"/>
                </a:lnTo>
                <a:lnTo>
                  <a:pt x="319" y="12450"/>
                </a:lnTo>
                <a:lnTo>
                  <a:pt x="312" y="12175"/>
                </a:lnTo>
                <a:lnTo>
                  <a:pt x="309" y="12078"/>
                </a:lnTo>
                <a:lnTo>
                  <a:pt x="295" y="12032"/>
                </a:lnTo>
                <a:lnTo>
                  <a:pt x="295" y="11963"/>
                </a:lnTo>
                <a:lnTo>
                  <a:pt x="272" y="11711"/>
                </a:lnTo>
                <a:lnTo>
                  <a:pt x="254" y="11574"/>
                </a:lnTo>
                <a:lnTo>
                  <a:pt x="245" y="11510"/>
                </a:lnTo>
                <a:lnTo>
                  <a:pt x="222" y="11318"/>
                </a:lnTo>
                <a:lnTo>
                  <a:pt x="200" y="11204"/>
                </a:lnTo>
                <a:lnTo>
                  <a:pt x="193" y="11207"/>
                </a:lnTo>
                <a:lnTo>
                  <a:pt x="173" y="11004"/>
                </a:lnTo>
                <a:lnTo>
                  <a:pt x="173" y="10906"/>
                </a:lnTo>
                <a:lnTo>
                  <a:pt x="173" y="10771"/>
                </a:lnTo>
                <a:lnTo>
                  <a:pt x="168" y="10712"/>
                </a:lnTo>
                <a:lnTo>
                  <a:pt x="180" y="10652"/>
                </a:lnTo>
                <a:lnTo>
                  <a:pt x="188" y="10489"/>
                </a:lnTo>
                <a:lnTo>
                  <a:pt x="190" y="10349"/>
                </a:lnTo>
                <a:lnTo>
                  <a:pt x="192" y="10265"/>
                </a:lnTo>
                <a:lnTo>
                  <a:pt x="187" y="10187"/>
                </a:lnTo>
                <a:lnTo>
                  <a:pt x="210" y="10078"/>
                </a:lnTo>
                <a:lnTo>
                  <a:pt x="220" y="9911"/>
                </a:lnTo>
                <a:lnTo>
                  <a:pt x="220" y="9782"/>
                </a:lnTo>
                <a:lnTo>
                  <a:pt x="235" y="9681"/>
                </a:lnTo>
                <a:lnTo>
                  <a:pt x="247" y="9777"/>
                </a:lnTo>
                <a:lnTo>
                  <a:pt x="245" y="9598"/>
                </a:lnTo>
                <a:lnTo>
                  <a:pt x="245" y="9416"/>
                </a:lnTo>
                <a:lnTo>
                  <a:pt x="237" y="9442"/>
                </a:lnTo>
                <a:lnTo>
                  <a:pt x="228" y="9389"/>
                </a:lnTo>
                <a:lnTo>
                  <a:pt x="238" y="9260"/>
                </a:lnTo>
                <a:lnTo>
                  <a:pt x="259" y="9127"/>
                </a:lnTo>
                <a:lnTo>
                  <a:pt x="269" y="8977"/>
                </a:lnTo>
                <a:lnTo>
                  <a:pt x="282" y="8841"/>
                </a:lnTo>
                <a:lnTo>
                  <a:pt x="295" y="8800"/>
                </a:lnTo>
                <a:lnTo>
                  <a:pt x="326" y="8645"/>
                </a:lnTo>
                <a:lnTo>
                  <a:pt x="341" y="8539"/>
                </a:lnTo>
                <a:lnTo>
                  <a:pt x="374" y="8415"/>
                </a:lnTo>
                <a:lnTo>
                  <a:pt x="371" y="8395"/>
                </a:lnTo>
                <a:lnTo>
                  <a:pt x="351" y="8462"/>
                </a:lnTo>
                <a:lnTo>
                  <a:pt x="359" y="8381"/>
                </a:lnTo>
                <a:cubicBezTo>
                  <a:pt x="369" y="8337"/>
                  <a:pt x="382" y="8294"/>
                  <a:pt x="392" y="8250"/>
                </a:cubicBezTo>
                <a:cubicBezTo>
                  <a:pt x="393" y="8249"/>
                  <a:pt x="394" y="8248"/>
                  <a:pt x="394" y="8246"/>
                </a:cubicBezTo>
                <a:lnTo>
                  <a:pt x="401" y="8241"/>
                </a:lnTo>
                <a:lnTo>
                  <a:pt x="431" y="8117"/>
                </a:lnTo>
                <a:lnTo>
                  <a:pt x="429" y="8107"/>
                </a:lnTo>
                <a:cubicBezTo>
                  <a:pt x="876" y="6377"/>
                  <a:pt x="1738" y="4819"/>
                  <a:pt x="2907" y="3542"/>
                </a:cubicBezTo>
                <a:lnTo>
                  <a:pt x="2850" y="3631"/>
                </a:lnTo>
                <a:lnTo>
                  <a:pt x="2826" y="3695"/>
                </a:lnTo>
                <a:lnTo>
                  <a:pt x="2775" y="3779"/>
                </a:lnTo>
                <a:lnTo>
                  <a:pt x="2729" y="3846"/>
                </a:lnTo>
                <a:lnTo>
                  <a:pt x="2652" y="3944"/>
                </a:lnTo>
                <a:lnTo>
                  <a:pt x="2592" y="4038"/>
                </a:lnTo>
                <a:lnTo>
                  <a:pt x="2493" y="4158"/>
                </a:lnTo>
                <a:lnTo>
                  <a:pt x="2435" y="4245"/>
                </a:lnTo>
                <a:lnTo>
                  <a:pt x="2423" y="4279"/>
                </a:lnTo>
                <a:lnTo>
                  <a:pt x="2385" y="4333"/>
                </a:lnTo>
                <a:lnTo>
                  <a:pt x="2381" y="4348"/>
                </a:lnTo>
                <a:lnTo>
                  <a:pt x="2413" y="4311"/>
                </a:lnTo>
                <a:lnTo>
                  <a:pt x="2445" y="4289"/>
                </a:lnTo>
                <a:lnTo>
                  <a:pt x="2482" y="4249"/>
                </a:lnTo>
                <a:lnTo>
                  <a:pt x="2463" y="4291"/>
                </a:lnTo>
                <a:lnTo>
                  <a:pt x="2416" y="4378"/>
                </a:lnTo>
                <a:lnTo>
                  <a:pt x="2346" y="4493"/>
                </a:lnTo>
                <a:lnTo>
                  <a:pt x="2282" y="4622"/>
                </a:lnTo>
                <a:lnTo>
                  <a:pt x="2222" y="4713"/>
                </a:lnTo>
                <a:lnTo>
                  <a:pt x="2152" y="4802"/>
                </a:lnTo>
                <a:lnTo>
                  <a:pt x="2137" y="4829"/>
                </a:lnTo>
                <a:lnTo>
                  <a:pt x="2115" y="4924"/>
                </a:lnTo>
                <a:lnTo>
                  <a:pt x="2080" y="4983"/>
                </a:lnTo>
                <a:lnTo>
                  <a:pt x="1963" y="5137"/>
                </a:lnTo>
                <a:lnTo>
                  <a:pt x="1901" y="5210"/>
                </a:lnTo>
                <a:lnTo>
                  <a:pt x="1857" y="5232"/>
                </a:lnTo>
                <a:lnTo>
                  <a:pt x="1817" y="5277"/>
                </a:lnTo>
                <a:lnTo>
                  <a:pt x="1730" y="5393"/>
                </a:lnTo>
                <a:lnTo>
                  <a:pt x="1635" y="5526"/>
                </a:lnTo>
                <a:lnTo>
                  <a:pt x="1596" y="5594"/>
                </a:lnTo>
                <a:lnTo>
                  <a:pt x="1556" y="5647"/>
                </a:lnTo>
                <a:lnTo>
                  <a:pt x="1521" y="5722"/>
                </a:lnTo>
                <a:lnTo>
                  <a:pt x="1514" y="5752"/>
                </a:lnTo>
                <a:lnTo>
                  <a:pt x="1549" y="5738"/>
                </a:lnTo>
                <a:lnTo>
                  <a:pt x="1578" y="5715"/>
                </a:lnTo>
                <a:lnTo>
                  <a:pt x="1630" y="5668"/>
                </a:lnTo>
                <a:lnTo>
                  <a:pt x="1747" y="5520"/>
                </a:lnTo>
                <a:lnTo>
                  <a:pt x="1784" y="5488"/>
                </a:lnTo>
                <a:lnTo>
                  <a:pt x="1867" y="5380"/>
                </a:lnTo>
                <a:lnTo>
                  <a:pt x="1958" y="5277"/>
                </a:lnTo>
                <a:lnTo>
                  <a:pt x="2030" y="5208"/>
                </a:lnTo>
                <a:lnTo>
                  <a:pt x="2087" y="5179"/>
                </a:lnTo>
                <a:lnTo>
                  <a:pt x="2118" y="5200"/>
                </a:lnTo>
                <a:lnTo>
                  <a:pt x="2137" y="5238"/>
                </a:lnTo>
                <a:lnTo>
                  <a:pt x="2148" y="5331"/>
                </a:lnTo>
                <a:lnTo>
                  <a:pt x="2175" y="5326"/>
                </a:lnTo>
                <a:lnTo>
                  <a:pt x="2190" y="5365"/>
                </a:lnTo>
                <a:lnTo>
                  <a:pt x="2177" y="5422"/>
                </a:lnTo>
                <a:lnTo>
                  <a:pt x="2210" y="5464"/>
                </a:lnTo>
                <a:lnTo>
                  <a:pt x="2202" y="5570"/>
                </a:lnTo>
                <a:lnTo>
                  <a:pt x="2259" y="5599"/>
                </a:lnTo>
                <a:lnTo>
                  <a:pt x="2369" y="5514"/>
                </a:lnTo>
                <a:lnTo>
                  <a:pt x="2411" y="5479"/>
                </a:lnTo>
                <a:lnTo>
                  <a:pt x="2428" y="5440"/>
                </a:lnTo>
                <a:lnTo>
                  <a:pt x="2535" y="5375"/>
                </a:lnTo>
                <a:lnTo>
                  <a:pt x="2592" y="5277"/>
                </a:lnTo>
                <a:lnTo>
                  <a:pt x="2554" y="5361"/>
                </a:lnTo>
                <a:lnTo>
                  <a:pt x="2632" y="5296"/>
                </a:lnTo>
                <a:lnTo>
                  <a:pt x="2676" y="5292"/>
                </a:lnTo>
                <a:lnTo>
                  <a:pt x="2577" y="5358"/>
                </a:lnTo>
                <a:lnTo>
                  <a:pt x="2517" y="5442"/>
                </a:lnTo>
                <a:lnTo>
                  <a:pt x="2451" y="5449"/>
                </a:lnTo>
                <a:lnTo>
                  <a:pt x="2445" y="5462"/>
                </a:lnTo>
                <a:lnTo>
                  <a:pt x="2515" y="5477"/>
                </a:lnTo>
                <a:lnTo>
                  <a:pt x="2549" y="5491"/>
                </a:lnTo>
                <a:lnTo>
                  <a:pt x="2592" y="5464"/>
                </a:lnTo>
                <a:lnTo>
                  <a:pt x="2621" y="5424"/>
                </a:lnTo>
                <a:lnTo>
                  <a:pt x="2689" y="5366"/>
                </a:lnTo>
                <a:lnTo>
                  <a:pt x="2649" y="5420"/>
                </a:lnTo>
                <a:lnTo>
                  <a:pt x="2637" y="5449"/>
                </a:lnTo>
                <a:lnTo>
                  <a:pt x="2605" y="5474"/>
                </a:lnTo>
                <a:lnTo>
                  <a:pt x="2672" y="5509"/>
                </a:lnTo>
                <a:lnTo>
                  <a:pt x="2751" y="5489"/>
                </a:lnTo>
                <a:lnTo>
                  <a:pt x="2765" y="5452"/>
                </a:lnTo>
                <a:lnTo>
                  <a:pt x="2790" y="5471"/>
                </a:lnTo>
                <a:lnTo>
                  <a:pt x="2776" y="5474"/>
                </a:lnTo>
                <a:lnTo>
                  <a:pt x="2759" y="5548"/>
                </a:lnTo>
                <a:lnTo>
                  <a:pt x="2763" y="5690"/>
                </a:lnTo>
                <a:lnTo>
                  <a:pt x="2791" y="5642"/>
                </a:lnTo>
                <a:lnTo>
                  <a:pt x="2805" y="5488"/>
                </a:lnTo>
                <a:lnTo>
                  <a:pt x="2818" y="5563"/>
                </a:lnTo>
                <a:lnTo>
                  <a:pt x="2811" y="5627"/>
                </a:lnTo>
                <a:lnTo>
                  <a:pt x="2808" y="5674"/>
                </a:lnTo>
                <a:lnTo>
                  <a:pt x="2813" y="5747"/>
                </a:lnTo>
                <a:lnTo>
                  <a:pt x="2801" y="5802"/>
                </a:lnTo>
                <a:lnTo>
                  <a:pt x="2810" y="5870"/>
                </a:lnTo>
                <a:lnTo>
                  <a:pt x="2843" y="5860"/>
                </a:lnTo>
                <a:lnTo>
                  <a:pt x="2877" y="5809"/>
                </a:lnTo>
                <a:lnTo>
                  <a:pt x="2830" y="5846"/>
                </a:lnTo>
                <a:lnTo>
                  <a:pt x="2840" y="5797"/>
                </a:lnTo>
                <a:lnTo>
                  <a:pt x="2912" y="5725"/>
                </a:lnTo>
                <a:lnTo>
                  <a:pt x="2977" y="5691"/>
                </a:lnTo>
                <a:lnTo>
                  <a:pt x="2996" y="5695"/>
                </a:lnTo>
                <a:lnTo>
                  <a:pt x="3069" y="5716"/>
                </a:lnTo>
                <a:lnTo>
                  <a:pt x="3091" y="5814"/>
                </a:lnTo>
                <a:lnTo>
                  <a:pt x="3121" y="5903"/>
                </a:lnTo>
                <a:lnTo>
                  <a:pt x="3173" y="5987"/>
                </a:lnTo>
                <a:lnTo>
                  <a:pt x="3218" y="5947"/>
                </a:lnTo>
                <a:lnTo>
                  <a:pt x="3225" y="6058"/>
                </a:lnTo>
                <a:lnTo>
                  <a:pt x="3222" y="6230"/>
                </a:lnTo>
                <a:lnTo>
                  <a:pt x="3123" y="6100"/>
                </a:lnTo>
                <a:lnTo>
                  <a:pt x="3012" y="6164"/>
                </a:lnTo>
                <a:lnTo>
                  <a:pt x="2997" y="6253"/>
                </a:lnTo>
                <a:lnTo>
                  <a:pt x="3086" y="6324"/>
                </a:lnTo>
                <a:lnTo>
                  <a:pt x="3138" y="6403"/>
                </a:lnTo>
                <a:lnTo>
                  <a:pt x="3220" y="6599"/>
                </a:lnTo>
                <a:lnTo>
                  <a:pt x="3314" y="6679"/>
                </a:lnTo>
                <a:lnTo>
                  <a:pt x="3359" y="6582"/>
                </a:lnTo>
                <a:lnTo>
                  <a:pt x="3456" y="6516"/>
                </a:lnTo>
                <a:lnTo>
                  <a:pt x="3300" y="6498"/>
                </a:lnTo>
                <a:lnTo>
                  <a:pt x="3278" y="6331"/>
                </a:lnTo>
                <a:lnTo>
                  <a:pt x="3349" y="6156"/>
                </a:lnTo>
                <a:lnTo>
                  <a:pt x="3451" y="6068"/>
                </a:lnTo>
                <a:lnTo>
                  <a:pt x="3601" y="5961"/>
                </a:lnTo>
                <a:lnTo>
                  <a:pt x="3692" y="6013"/>
                </a:lnTo>
                <a:lnTo>
                  <a:pt x="3764" y="5890"/>
                </a:lnTo>
                <a:lnTo>
                  <a:pt x="3759" y="5745"/>
                </a:lnTo>
                <a:lnTo>
                  <a:pt x="3662" y="5583"/>
                </a:lnTo>
                <a:lnTo>
                  <a:pt x="3504" y="5498"/>
                </a:lnTo>
                <a:lnTo>
                  <a:pt x="3498" y="5419"/>
                </a:lnTo>
                <a:lnTo>
                  <a:pt x="3603" y="5484"/>
                </a:lnTo>
                <a:lnTo>
                  <a:pt x="3767" y="5553"/>
                </a:lnTo>
                <a:lnTo>
                  <a:pt x="3817" y="5652"/>
                </a:lnTo>
                <a:lnTo>
                  <a:pt x="3913" y="5693"/>
                </a:lnTo>
                <a:lnTo>
                  <a:pt x="3916" y="5791"/>
                </a:lnTo>
                <a:lnTo>
                  <a:pt x="3910" y="5939"/>
                </a:lnTo>
                <a:lnTo>
                  <a:pt x="3881" y="6164"/>
                </a:lnTo>
                <a:lnTo>
                  <a:pt x="3911" y="6319"/>
                </a:lnTo>
                <a:lnTo>
                  <a:pt x="4038" y="6380"/>
                </a:lnTo>
                <a:lnTo>
                  <a:pt x="4107" y="6509"/>
                </a:lnTo>
                <a:lnTo>
                  <a:pt x="4167" y="6550"/>
                </a:lnTo>
                <a:lnTo>
                  <a:pt x="4233" y="6588"/>
                </a:lnTo>
                <a:lnTo>
                  <a:pt x="4397" y="6491"/>
                </a:lnTo>
                <a:lnTo>
                  <a:pt x="4449" y="6423"/>
                </a:lnTo>
                <a:lnTo>
                  <a:pt x="4459" y="6343"/>
                </a:lnTo>
                <a:lnTo>
                  <a:pt x="4581" y="6243"/>
                </a:lnTo>
                <a:lnTo>
                  <a:pt x="4623" y="6163"/>
                </a:lnTo>
                <a:lnTo>
                  <a:pt x="4649" y="6004"/>
                </a:lnTo>
                <a:lnTo>
                  <a:pt x="4733" y="5886"/>
                </a:lnTo>
                <a:lnTo>
                  <a:pt x="4815" y="5737"/>
                </a:lnTo>
                <a:lnTo>
                  <a:pt x="4916" y="5732"/>
                </a:lnTo>
                <a:lnTo>
                  <a:pt x="5101" y="5568"/>
                </a:lnTo>
                <a:lnTo>
                  <a:pt x="5306" y="5393"/>
                </a:lnTo>
                <a:lnTo>
                  <a:pt x="5451" y="5287"/>
                </a:lnTo>
                <a:lnTo>
                  <a:pt x="5379" y="5259"/>
                </a:lnTo>
                <a:lnTo>
                  <a:pt x="5205" y="5238"/>
                </a:lnTo>
                <a:lnTo>
                  <a:pt x="5128" y="5148"/>
                </a:lnTo>
                <a:lnTo>
                  <a:pt x="5227" y="5063"/>
                </a:lnTo>
                <a:lnTo>
                  <a:pt x="5260" y="4984"/>
                </a:lnTo>
                <a:lnTo>
                  <a:pt x="5466" y="4908"/>
                </a:lnTo>
                <a:lnTo>
                  <a:pt x="5602" y="4878"/>
                </a:lnTo>
                <a:lnTo>
                  <a:pt x="5635" y="4745"/>
                </a:lnTo>
                <a:lnTo>
                  <a:pt x="5702" y="4710"/>
                </a:lnTo>
                <a:lnTo>
                  <a:pt x="5814" y="4604"/>
                </a:lnTo>
                <a:lnTo>
                  <a:pt x="5885" y="4530"/>
                </a:lnTo>
                <a:lnTo>
                  <a:pt x="5856" y="4478"/>
                </a:lnTo>
                <a:lnTo>
                  <a:pt x="5890" y="4403"/>
                </a:lnTo>
                <a:lnTo>
                  <a:pt x="5969" y="4281"/>
                </a:lnTo>
                <a:lnTo>
                  <a:pt x="5947" y="4235"/>
                </a:lnTo>
                <a:lnTo>
                  <a:pt x="5692" y="4286"/>
                </a:lnTo>
                <a:lnTo>
                  <a:pt x="5540" y="4334"/>
                </a:lnTo>
                <a:lnTo>
                  <a:pt x="5406" y="4267"/>
                </a:lnTo>
                <a:lnTo>
                  <a:pt x="5259" y="4378"/>
                </a:lnTo>
                <a:lnTo>
                  <a:pt x="5113" y="4456"/>
                </a:lnTo>
                <a:lnTo>
                  <a:pt x="5009" y="4481"/>
                </a:lnTo>
                <a:lnTo>
                  <a:pt x="4917" y="4456"/>
                </a:lnTo>
                <a:lnTo>
                  <a:pt x="4844" y="4380"/>
                </a:lnTo>
                <a:lnTo>
                  <a:pt x="4822" y="4257"/>
                </a:lnTo>
                <a:lnTo>
                  <a:pt x="4725" y="4331"/>
                </a:lnTo>
                <a:lnTo>
                  <a:pt x="4480" y="4427"/>
                </a:lnTo>
                <a:lnTo>
                  <a:pt x="4351" y="4410"/>
                </a:lnTo>
                <a:lnTo>
                  <a:pt x="4333" y="4351"/>
                </a:lnTo>
                <a:lnTo>
                  <a:pt x="4517" y="4186"/>
                </a:lnTo>
                <a:lnTo>
                  <a:pt x="4701" y="4094"/>
                </a:lnTo>
                <a:lnTo>
                  <a:pt x="4855" y="4043"/>
                </a:lnTo>
                <a:lnTo>
                  <a:pt x="4974" y="4040"/>
                </a:lnTo>
                <a:lnTo>
                  <a:pt x="5028" y="3947"/>
                </a:lnTo>
                <a:lnTo>
                  <a:pt x="5100" y="3813"/>
                </a:lnTo>
                <a:lnTo>
                  <a:pt x="5202" y="3722"/>
                </a:lnTo>
                <a:lnTo>
                  <a:pt x="5294" y="3619"/>
                </a:lnTo>
                <a:lnTo>
                  <a:pt x="5391" y="3560"/>
                </a:lnTo>
                <a:lnTo>
                  <a:pt x="5490" y="3483"/>
                </a:lnTo>
                <a:lnTo>
                  <a:pt x="5635" y="3345"/>
                </a:lnTo>
                <a:lnTo>
                  <a:pt x="5677" y="3240"/>
                </a:lnTo>
                <a:lnTo>
                  <a:pt x="5804" y="3212"/>
                </a:lnTo>
                <a:lnTo>
                  <a:pt x="5955" y="3188"/>
                </a:lnTo>
                <a:lnTo>
                  <a:pt x="6051" y="3091"/>
                </a:lnTo>
                <a:lnTo>
                  <a:pt x="6208" y="3111"/>
                </a:lnTo>
                <a:lnTo>
                  <a:pt x="6298" y="3149"/>
                </a:lnTo>
                <a:lnTo>
                  <a:pt x="6407" y="3237"/>
                </a:lnTo>
                <a:lnTo>
                  <a:pt x="6472" y="3328"/>
                </a:lnTo>
                <a:lnTo>
                  <a:pt x="6444" y="3402"/>
                </a:lnTo>
                <a:lnTo>
                  <a:pt x="6536" y="3415"/>
                </a:lnTo>
                <a:lnTo>
                  <a:pt x="6569" y="3471"/>
                </a:lnTo>
                <a:lnTo>
                  <a:pt x="6528" y="3558"/>
                </a:lnTo>
                <a:lnTo>
                  <a:pt x="6593" y="3636"/>
                </a:lnTo>
                <a:lnTo>
                  <a:pt x="6650" y="3658"/>
                </a:lnTo>
                <a:lnTo>
                  <a:pt x="6752" y="3725"/>
                </a:lnTo>
                <a:lnTo>
                  <a:pt x="6822" y="3747"/>
                </a:lnTo>
                <a:lnTo>
                  <a:pt x="6745" y="3803"/>
                </a:lnTo>
                <a:lnTo>
                  <a:pt x="6734" y="3885"/>
                </a:lnTo>
                <a:lnTo>
                  <a:pt x="6799" y="4000"/>
                </a:lnTo>
                <a:lnTo>
                  <a:pt x="6876" y="4010"/>
                </a:lnTo>
                <a:lnTo>
                  <a:pt x="6978" y="3973"/>
                </a:lnTo>
                <a:lnTo>
                  <a:pt x="7050" y="4016"/>
                </a:lnTo>
                <a:lnTo>
                  <a:pt x="7134" y="4016"/>
                </a:lnTo>
                <a:lnTo>
                  <a:pt x="7244" y="3951"/>
                </a:lnTo>
                <a:lnTo>
                  <a:pt x="7303" y="3880"/>
                </a:lnTo>
                <a:lnTo>
                  <a:pt x="7350" y="3811"/>
                </a:lnTo>
                <a:lnTo>
                  <a:pt x="7172" y="3789"/>
                </a:lnTo>
                <a:lnTo>
                  <a:pt x="7055" y="3737"/>
                </a:lnTo>
                <a:lnTo>
                  <a:pt x="6970" y="3668"/>
                </a:lnTo>
                <a:lnTo>
                  <a:pt x="7105" y="3629"/>
                </a:lnTo>
                <a:lnTo>
                  <a:pt x="7212" y="3659"/>
                </a:lnTo>
                <a:lnTo>
                  <a:pt x="7350" y="3616"/>
                </a:lnTo>
                <a:lnTo>
                  <a:pt x="7268" y="3528"/>
                </a:lnTo>
                <a:lnTo>
                  <a:pt x="7427" y="3557"/>
                </a:lnTo>
                <a:lnTo>
                  <a:pt x="7515" y="3476"/>
                </a:lnTo>
                <a:lnTo>
                  <a:pt x="7564" y="3533"/>
                </a:lnTo>
                <a:lnTo>
                  <a:pt x="7778" y="3513"/>
                </a:lnTo>
                <a:lnTo>
                  <a:pt x="7875" y="3488"/>
                </a:lnTo>
                <a:lnTo>
                  <a:pt x="7940" y="3441"/>
                </a:lnTo>
                <a:lnTo>
                  <a:pt x="7870" y="3360"/>
                </a:lnTo>
                <a:lnTo>
                  <a:pt x="7709" y="3308"/>
                </a:lnTo>
                <a:lnTo>
                  <a:pt x="7609" y="3343"/>
                </a:lnTo>
                <a:lnTo>
                  <a:pt x="7480" y="3368"/>
                </a:lnTo>
                <a:lnTo>
                  <a:pt x="7348" y="3311"/>
                </a:lnTo>
                <a:lnTo>
                  <a:pt x="7381" y="3272"/>
                </a:lnTo>
                <a:lnTo>
                  <a:pt x="7289" y="3212"/>
                </a:lnTo>
                <a:lnTo>
                  <a:pt x="7427" y="3247"/>
                </a:lnTo>
                <a:lnTo>
                  <a:pt x="7535" y="3188"/>
                </a:lnTo>
                <a:lnTo>
                  <a:pt x="7545" y="3139"/>
                </a:lnTo>
                <a:lnTo>
                  <a:pt x="7453" y="3119"/>
                </a:lnTo>
                <a:lnTo>
                  <a:pt x="7517" y="3050"/>
                </a:lnTo>
                <a:lnTo>
                  <a:pt x="7562" y="2971"/>
                </a:lnTo>
                <a:lnTo>
                  <a:pt x="7703" y="2915"/>
                </a:lnTo>
                <a:lnTo>
                  <a:pt x="7743" y="2862"/>
                </a:lnTo>
                <a:lnTo>
                  <a:pt x="7860" y="2850"/>
                </a:lnTo>
                <a:lnTo>
                  <a:pt x="7927" y="2830"/>
                </a:lnTo>
                <a:lnTo>
                  <a:pt x="7952" y="2791"/>
                </a:lnTo>
                <a:lnTo>
                  <a:pt x="8004" y="2740"/>
                </a:lnTo>
                <a:lnTo>
                  <a:pt x="7994" y="2693"/>
                </a:lnTo>
                <a:lnTo>
                  <a:pt x="7892" y="2708"/>
                </a:lnTo>
                <a:lnTo>
                  <a:pt x="7885" y="2633"/>
                </a:lnTo>
                <a:lnTo>
                  <a:pt x="8012" y="2628"/>
                </a:lnTo>
                <a:lnTo>
                  <a:pt x="8036" y="2582"/>
                </a:lnTo>
                <a:lnTo>
                  <a:pt x="8166" y="2471"/>
                </a:lnTo>
                <a:lnTo>
                  <a:pt x="8290" y="2421"/>
                </a:lnTo>
                <a:lnTo>
                  <a:pt x="8267" y="2506"/>
                </a:lnTo>
                <a:lnTo>
                  <a:pt x="8394" y="2496"/>
                </a:lnTo>
                <a:lnTo>
                  <a:pt x="8439" y="2459"/>
                </a:lnTo>
                <a:lnTo>
                  <a:pt x="8531" y="2427"/>
                </a:lnTo>
                <a:lnTo>
                  <a:pt x="8697" y="2385"/>
                </a:lnTo>
                <a:lnTo>
                  <a:pt x="8821" y="2375"/>
                </a:lnTo>
                <a:lnTo>
                  <a:pt x="8893" y="2348"/>
                </a:lnTo>
                <a:lnTo>
                  <a:pt x="8888" y="2313"/>
                </a:lnTo>
                <a:lnTo>
                  <a:pt x="8945" y="2266"/>
                </a:lnTo>
                <a:lnTo>
                  <a:pt x="9017" y="2330"/>
                </a:lnTo>
                <a:lnTo>
                  <a:pt x="9037" y="2235"/>
                </a:lnTo>
                <a:lnTo>
                  <a:pt x="9204" y="2279"/>
                </a:lnTo>
                <a:lnTo>
                  <a:pt x="9251" y="2274"/>
                </a:lnTo>
                <a:lnTo>
                  <a:pt x="9229" y="2224"/>
                </a:lnTo>
                <a:lnTo>
                  <a:pt x="9256" y="2185"/>
                </a:lnTo>
                <a:lnTo>
                  <a:pt x="9326" y="2210"/>
                </a:lnTo>
                <a:lnTo>
                  <a:pt x="9405" y="2153"/>
                </a:lnTo>
                <a:lnTo>
                  <a:pt x="9469" y="2082"/>
                </a:lnTo>
                <a:lnTo>
                  <a:pt x="9568" y="2067"/>
                </a:lnTo>
                <a:lnTo>
                  <a:pt x="9626" y="2017"/>
                </a:lnTo>
                <a:lnTo>
                  <a:pt x="9661" y="1961"/>
                </a:lnTo>
                <a:lnTo>
                  <a:pt x="9733" y="1954"/>
                </a:lnTo>
                <a:lnTo>
                  <a:pt x="9855" y="1981"/>
                </a:lnTo>
                <a:lnTo>
                  <a:pt x="9984" y="1983"/>
                </a:lnTo>
                <a:lnTo>
                  <a:pt x="10058" y="1986"/>
                </a:lnTo>
                <a:lnTo>
                  <a:pt x="10163" y="2003"/>
                </a:lnTo>
                <a:lnTo>
                  <a:pt x="10242" y="1976"/>
                </a:lnTo>
                <a:lnTo>
                  <a:pt x="10294" y="1985"/>
                </a:lnTo>
                <a:lnTo>
                  <a:pt x="10418" y="1983"/>
                </a:lnTo>
                <a:lnTo>
                  <a:pt x="10554" y="2010"/>
                </a:lnTo>
                <a:lnTo>
                  <a:pt x="10617" y="1996"/>
                </a:lnTo>
                <a:lnTo>
                  <a:pt x="10713" y="2013"/>
                </a:lnTo>
                <a:lnTo>
                  <a:pt x="10709" y="2038"/>
                </a:lnTo>
                <a:lnTo>
                  <a:pt x="10813" y="2045"/>
                </a:lnTo>
                <a:lnTo>
                  <a:pt x="10841" y="2023"/>
                </a:lnTo>
                <a:lnTo>
                  <a:pt x="10883" y="2074"/>
                </a:lnTo>
                <a:lnTo>
                  <a:pt x="10972" y="2102"/>
                </a:lnTo>
                <a:lnTo>
                  <a:pt x="11072" y="2049"/>
                </a:lnTo>
                <a:lnTo>
                  <a:pt x="11128" y="2060"/>
                </a:lnTo>
                <a:lnTo>
                  <a:pt x="11255" y="2023"/>
                </a:lnTo>
                <a:lnTo>
                  <a:pt x="11319" y="2018"/>
                </a:lnTo>
                <a:lnTo>
                  <a:pt x="11396" y="1978"/>
                </a:lnTo>
                <a:lnTo>
                  <a:pt x="11426" y="1929"/>
                </a:lnTo>
                <a:lnTo>
                  <a:pt x="11523" y="1895"/>
                </a:lnTo>
                <a:lnTo>
                  <a:pt x="11642" y="1912"/>
                </a:lnTo>
                <a:lnTo>
                  <a:pt x="11700" y="1867"/>
                </a:lnTo>
                <a:lnTo>
                  <a:pt x="11620" y="1818"/>
                </a:lnTo>
                <a:lnTo>
                  <a:pt x="11568" y="1764"/>
                </a:lnTo>
                <a:lnTo>
                  <a:pt x="11534" y="1707"/>
                </a:lnTo>
                <a:lnTo>
                  <a:pt x="11457" y="1656"/>
                </a:lnTo>
                <a:lnTo>
                  <a:pt x="11414" y="1589"/>
                </a:lnTo>
                <a:lnTo>
                  <a:pt x="11573" y="1608"/>
                </a:lnTo>
                <a:lnTo>
                  <a:pt x="11546" y="1655"/>
                </a:lnTo>
                <a:lnTo>
                  <a:pt x="11606" y="1665"/>
                </a:lnTo>
                <a:lnTo>
                  <a:pt x="11789" y="1648"/>
                </a:lnTo>
                <a:lnTo>
                  <a:pt x="11911" y="1631"/>
                </a:lnTo>
                <a:lnTo>
                  <a:pt x="11839" y="1559"/>
                </a:lnTo>
                <a:lnTo>
                  <a:pt x="11824" y="1517"/>
                </a:lnTo>
                <a:lnTo>
                  <a:pt x="11717" y="1473"/>
                </a:lnTo>
                <a:lnTo>
                  <a:pt x="11601" y="1464"/>
                </a:lnTo>
                <a:lnTo>
                  <a:pt x="11546" y="1436"/>
                </a:lnTo>
                <a:lnTo>
                  <a:pt x="11516" y="1453"/>
                </a:lnTo>
                <a:lnTo>
                  <a:pt x="11426" y="1461"/>
                </a:lnTo>
                <a:lnTo>
                  <a:pt x="11377" y="1456"/>
                </a:lnTo>
                <a:lnTo>
                  <a:pt x="11446" y="1429"/>
                </a:lnTo>
                <a:lnTo>
                  <a:pt x="11404" y="1407"/>
                </a:lnTo>
                <a:lnTo>
                  <a:pt x="11401" y="1363"/>
                </a:lnTo>
                <a:lnTo>
                  <a:pt x="11469" y="1343"/>
                </a:lnTo>
                <a:lnTo>
                  <a:pt x="11528" y="1358"/>
                </a:lnTo>
                <a:lnTo>
                  <a:pt x="11608" y="1326"/>
                </a:lnTo>
                <a:lnTo>
                  <a:pt x="11660" y="1348"/>
                </a:lnTo>
                <a:lnTo>
                  <a:pt x="11730" y="1353"/>
                </a:lnTo>
                <a:lnTo>
                  <a:pt x="11777" y="1315"/>
                </a:lnTo>
                <a:lnTo>
                  <a:pt x="11866" y="1281"/>
                </a:lnTo>
                <a:lnTo>
                  <a:pt x="11921" y="1241"/>
                </a:lnTo>
                <a:lnTo>
                  <a:pt x="11868" y="1193"/>
                </a:lnTo>
                <a:lnTo>
                  <a:pt x="11888" y="1150"/>
                </a:lnTo>
                <a:lnTo>
                  <a:pt x="11834" y="1119"/>
                </a:lnTo>
                <a:lnTo>
                  <a:pt x="11771" y="1071"/>
                </a:lnTo>
                <a:lnTo>
                  <a:pt x="11645" y="1067"/>
                </a:lnTo>
                <a:lnTo>
                  <a:pt x="11595" y="1032"/>
                </a:lnTo>
                <a:lnTo>
                  <a:pt x="11622" y="1007"/>
                </a:lnTo>
                <a:lnTo>
                  <a:pt x="11628" y="961"/>
                </a:lnTo>
                <a:lnTo>
                  <a:pt x="11568" y="954"/>
                </a:lnTo>
                <a:lnTo>
                  <a:pt x="11464" y="973"/>
                </a:lnTo>
                <a:lnTo>
                  <a:pt x="11437" y="933"/>
                </a:lnTo>
                <a:lnTo>
                  <a:pt x="11406" y="956"/>
                </a:lnTo>
                <a:lnTo>
                  <a:pt x="11350" y="912"/>
                </a:lnTo>
                <a:lnTo>
                  <a:pt x="11293" y="936"/>
                </a:lnTo>
                <a:lnTo>
                  <a:pt x="11263" y="919"/>
                </a:lnTo>
                <a:lnTo>
                  <a:pt x="11149" y="936"/>
                </a:lnTo>
                <a:lnTo>
                  <a:pt x="11205" y="894"/>
                </a:lnTo>
                <a:lnTo>
                  <a:pt x="11231" y="840"/>
                </a:lnTo>
                <a:lnTo>
                  <a:pt x="11312" y="820"/>
                </a:lnTo>
                <a:lnTo>
                  <a:pt x="11337" y="808"/>
                </a:lnTo>
                <a:lnTo>
                  <a:pt x="11489" y="779"/>
                </a:lnTo>
                <a:lnTo>
                  <a:pt x="11548" y="757"/>
                </a:lnTo>
                <a:lnTo>
                  <a:pt x="11678" y="766"/>
                </a:lnTo>
                <a:lnTo>
                  <a:pt x="11804" y="746"/>
                </a:lnTo>
                <a:lnTo>
                  <a:pt x="11914" y="742"/>
                </a:lnTo>
                <a:lnTo>
                  <a:pt x="12045" y="732"/>
                </a:lnTo>
                <a:lnTo>
                  <a:pt x="12033" y="719"/>
                </a:lnTo>
                <a:lnTo>
                  <a:pt x="11842" y="707"/>
                </a:lnTo>
                <a:lnTo>
                  <a:pt x="11745" y="715"/>
                </a:lnTo>
                <a:lnTo>
                  <a:pt x="11630" y="724"/>
                </a:lnTo>
                <a:lnTo>
                  <a:pt x="11526" y="731"/>
                </a:lnTo>
                <a:lnTo>
                  <a:pt x="11456" y="719"/>
                </a:lnTo>
                <a:lnTo>
                  <a:pt x="11327" y="736"/>
                </a:lnTo>
                <a:lnTo>
                  <a:pt x="11287" y="766"/>
                </a:lnTo>
                <a:lnTo>
                  <a:pt x="11121" y="791"/>
                </a:lnTo>
                <a:lnTo>
                  <a:pt x="11093" y="821"/>
                </a:lnTo>
                <a:lnTo>
                  <a:pt x="10989" y="838"/>
                </a:lnTo>
                <a:lnTo>
                  <a:pt x="10880" y="867"/>
                </a:lnTo>
                <a:lnTo>
                  <a:pt x="10786" y="919"/>
                </a:lnTo>
                <a:lnTo>
                  <a:pt x="10857" y="958"/>
                </a:lnTo>
                <a:lnTo>
                  <a:pt x="10719" y="1013"/>
                </a:lnTo>
                <a:lnTo>
                  <a:pt x="10657" y="1067"/>
                </a:lnTo>
                <a:lnTo>
                  <a:pt x="10545" y="1116"/>
                </a:lnTo>
                <a:lnTo>
                  <a:pt x="10518" y="1096"/>
                </a:lnTo>
                <a:lnTo>
                  <a:pt x="10614" y="1069"/>
                </a:lnTo>
                <a:lnTo>
                  <a:pt x="10651" y="988"/>
                </a:lnTo>
                <a:lnTo>
                  <a:pt x="10636" y="943"/>
                </a:lnTo>
                <a:lnTo>
                  <a:pt x="10530" y="963"/>
                </a:lnTo>
                <a:lnTo>
                  <a:pt x="10450" y="991"/>
                </a:lnTo>
                <a:lnTo>
                  <a:pt x="10343" y="1015"/>
                </a:lnTo>
                <a:lnTo>
                  <a:pt x="10292" y="1023"/>
                </a:lnTo>
                <a:lnTo>
                  <a:pt x="10321" y="1077"/>
                </a:lnTo>
                <a:lnTo>
                  <a:pt x="10224" y="1103"/>
                </a:lnTo>
                <a:lnTo>
                  <a:pt x="10107" y="1077"/>
                </a:lnTo>
                <a:lnTo>
                  <a:pt x="9916" y="1062"/>
                </a:lnTo>
                <a:lnTo>
                  <a:pt x="9790" y="1087"/>
                </a:lnTo>
                <a:lnTo>
                  <a:pt x="9618" y="1087"/>
                </a:lnTo>
                <a:lnTo>
                  <a:pt x="9522" y="1089"/>
                </a:lnTo>
                <a:lnTo>
                  <a:pt x="9290" y="1054"/>
                </a:lnTo>
                <a:lnTo>
                  <a:pt x="9166" y="1059"/>
                </a:lnTo>
                <a:lnTo>
                  <a:pt x="9015" y="1096"/>
                </a:lnTo>
                <a:lnTo>
                  <a:pt x="8921" y="1116"/>
                </a:lnTo>
                <a:lnTo>
                  <a:pt x="8823" y="1069"/>
                </a:lnTo>
                <a:lnTo>
                  <a:pt x="8654" y="1057"/>
                </a:lnTo>
                <a:lnTo>
                  <a:pt x="8578" y="1015"/>
                </a:lnTo>
                <a:lnTo>
                  <a:pt x="8473" y="1025"/>
                </a:lnTo>
                <a:lnTo>
                  <a:pt x="8397" y="1022"/>
                </a:lnTo>
                <a:lnTo>
                  <a:pt x="8364" y="997"/>
                </a:lnTo>
                <a:lnTo>
                  <a:pt x="8200" y="1002"/>
                </a:lnTo>
                <a:lnTo>
                  <a:pt x="8133" y="970"/>
                </a:lnTo>
                <a:lnTo>
                  <a:pt x="7974" y="1000"/>
                </a:lnTo>
                <a:lnTo>
                  <a:pt x="7950" y="968"/>
                </a:lnTo>
                <a:lnTo>
                  <a:pt x="7837" y="954"/>
                </a:lnTo>
                <a:lnTo>
                  <a:pt x="7617" y="1017"/>
                </a:lnTo>
                <a:lnTo>
                  <a:pt x="7514" y="1035"/>
                </a:lnTo>
                <a:lnTo>
                  <a:pt x="7239" y="1098"/>
                </a:lnTo>
                <a:lnTo>
                  <a:pt x="7226" y="1104"/>
                </a:lnTo>
                <a:lnTo>
                  <a:pt x="7130" y="1098"/>
                </a:lnTo>
                <a:lnTo>
                  <a:pt x="7057" y="1086"/>
                </a:lnTo>
                <a:lnTo>
                  <a:pt x="7065" y="1066"/>
                </a:lnTo>
                <a:lnTo>
                  <a:pt x="7189" y="1062"/>
                </a:lnTo>
                <a:lnTo>
                  <a:pt x="7368" y="1000"/>
                </a:lnTo>
                <a:lnTo>
                  <a:pt x="7370" y="988"/>
                </a:lnTo>
                <a:lnTo>
                  <a:pt x="7306" y="990"/>
                </a:lnTo>
                <a:lnTo>
                  <a:pt x="7214" y="983"/>
                </a:lnTo>
                <a:lnTo>
                  <a:pt x="7107" y="961"/>
                </a:lnTo>
                <a:lnTo>
                  <a:pt x="7020" y="917"/>
                </a:lnTo>
                <a:lnTo>
                  <a:pt x="7008" y="882"/>
                </a:lnTo>
                <a:lnTo>
                  <a:pt x="6924" y="890"/>
                </a:lnTo>
                <a:lnTo>
                  <a:pt x="6869" y="885"/>
                </a:lnTo>
                <a:lnTo>
                  <a:pt x="6847" y="869"/>
                </a:lnTo>
                <a:lnTo>
                  <a:pt x="6749" y="896"/>
                </a:lnTo>
                <a:lnTo>
                  <a:pt x="6685" y="902"/>
                </a:lnTo>
                <a:lnTo>
                  <a:pt x="6538" y="949"/>
                </a:lnTo>
                <a:lnTo>
                  <a:pt x="6462" y="978"/>
                </a:lnTo>
                <a:lnTo>
                  <a:pt x="6454" y="976"/>
                </a:lnTo>
                <a:cubicBezTo>
                  <a:pt x="7774" y="389"/>
                  <a:pt x="9229" y="54"/>
                  <a:pt x="10763" y="54"/>
                </a:cubicBezTo>
                <a:close/>
                <a:moveTo>
                  <a:pt x="21158" y="13241"/>
                </a:moveTo>
                <a:lnTo>
                  <a:pt x="21200" y="13072"/>
                </a:lnTo>
                <a:lnTo>
                  <a:pt x="21227" y="12906"/>
                </a:lnTo>
                <a:lnTo>
                  <a:pt x="21250" y="12737"/>
                </a:lnTo>
                <a:lnTo>
                  <a:pt x="21239" y="12744"/>
                </a:lnTo>
                <a:lnTo>
                  <a:pt x="21212" y="12845"/>
                </a:lnTo>
                <a:lnTo>
                  <a:pt x="21202" y="12838"/>
                </a:lnTo>
                <a:lnTo>
                  <a:pt x="21197" y="12790"/>
                </a:lnTo>
                <a:lnTo>
                  <a:pt x="21183" y="12842"/>
                </a:lnTo>
                <a:lnTo>
                  <a:pt x="21158" y="12891"/>
                </a:lnTo>
                <a:lnTo>
                  <a:pt x="21177" y="12743"/>
                </a:lnTo>
                <a:lnTo>
                  <a:pt x="21143" y="12808"/>
                </a:lnTo>
                <a:lnTo>
                  <a:pt x="21115" y="12805"/>
                </a:lnTo>
                <a:lnTo>
                  <a:pt x="21069" y="12855"/>
                </a:lnTo>
                <a:lnTo>
                  <a:pt x="21018" y="13003"/>
                </a:lnTo>
                <a:lnTo>
                  <a:pt x="20959" y="13025"/>
                </a:lnTo>
                <a:lnTo>
                  <a:pt x="20922" y="13061"/>
                </a:lnTo>
                <a:lnTo>
                  <a:pt x="20870" y="13099"/>
                </a:lnTo>
                <a:lnTo>
                  <a:pt x="20802" y="13120"/>
                </a:lnTo>
                <a:lnTo>
                  <a:pt x="20698" y="13320"/>
                </a:lnTo>
                <a:lnTo>
                  <a:pt x="20654" y="13407"/>
                </a:lnTo>
                <a:lnTo>
                  <a:pt x="20668" y="13451"/>
                </a:lnTo>
                <a:lnTo>
                  <a:pt x="20753" y="13424"/>
                </a:lnTo>
                <a:lnTo>
                  <a:pt x="20807" y="13377"/>
                </a:lnTo>
                <a:lnTo>
                  <a:pt x="20847" y="13396"/>
                </a:lnTo>
                <a:lnTo>
                  <a:pt x="20905" y="13333"/>
                </a:lnTo>
                <a:lnTo>
                  <a:pt x="20930" y="13364"/>
                </a:lnTo>
                <a:lnTo>
                  <a:pt x="20949" y="13412"/>
                </a:lnTo>
                <a:lnTo>
                  <a:pt x="20997" y="13374"/>
                </a:lnTo>
                <a:lnTo>
                  <a:pt x="21033" y="13409"/>
                </a:lnTo>
                <a:lnTo>
                  <a:pt x="21051" y="13414"/>
                </a:lnTo>
                <a:lnTo>
                  <a:pt x="21081" y="13387"/>
                </a:lnTo>
                <a:lnTo>
                  <a:pt x="21093" y="13387"/>
                </a:lnTo>
                <a:lnTo>
                  <a:pt x="21138" y="13281"/>
                </a:lnTo>
                <a:lnTo>
                  <a:pt x="21158" y="13241"/>
                </a:lnTo>
                <a:close/>
                <a:moveTo>
                  <a:pt x="11858" y="316"/>
                </a:moveTo>
                <a:lnTo>
                  <a:pt x="11856" y="327"/>
                </a:lnTo>
                <a:lnTo>
                  <a:pt x="11878" y="332"/>
                </a:lnTo>
                <a:lnTo>
                  <a:pt x="11933" y="330"/>
                </a:lnTo>
                <a:lnTo>
                  <a:pt x="11925" y="327"/>
                </a:lnTo>
                <a:lnTo>
                  <a:pt x="11898" y="320"/>
                </a:lnTo>
                <a:lnTo>
                  <a:pt x="11858" y="316"/>
                </a:lnTo>
                <a:close/>
                <a:moveTo>
                  <a:pt x="11630" y="318"/>
                </a:moveTo>
                <a:lnTo>
                  <a:pt x="11616" y="320"/>
                </a:lnTo>
                <a:lnTo>
                  <a:pt x="11568" y="332"/>
                </a:lnTo>
                <a:lnTo>
                  <a:pt x="11578" y="335"/>
                </a:lnTo>
                <a:lnTo>
                  <a:pt x="11590" y="335"/>
                </a:lnTo>
                <a:lnTo>
                  <a:pt x="11650" y="338"/>
                </a:lnTo>
                <a:lnTo>
                  <a:pt x="11670" y="330"/>
                </a:lnTo>
                <a:lnTo>
                  <a:pt x="11677" y="328"/>
                </a:lnTo>
                <a:lnTo>
                  <a:pt x="11630" y="318"/>
                </a:lnTo>
                <a:close/>
                <a:moveTo>
                  <a:pt x="11412" y="328"/>
                </a:moveTo>
                <a:lnTo>
                  <a:pt x="11419" y="333"/>
                </a:lnTo>
                <a:lnTo>
                  <a:pt x="11511" y="338"/>
                </a:lnTo>
                <a:lnTo>
                  <a:pt x="11498" y="332"/>
                </a:lnTo>
                <a:lnTo>
                  <a:pt x="11412" y="328"/>
                </a:lnTo>
                <a:close/>
                <a:moveTo>
                  <a:pt x="11327" y="335"/>
                </a:moveTo>
                <a:lnTo>
                  <a:pt x="11282" y="340"/>
                </a:lnTo>
                <a:lnTo>
                  <a:pt x="11297" y="347"/>
                </a:lnTo>
                <a:lnTo>
                  <a:pt x="11355" y="353"/>
                </a:lnTo>
                <a:lnTo>
                  <a:pt x="11385" y="345"/>
                </a:lnTo>
                <a:lnTo>
                  <a:pt x="11404" y="342"/>
                </a:lnTo>
                <a:lnTo>
                  <a:pt x="11406" y="340"/>
                </a:lnTo>
                <a:lnTo>
                  <a:pt x="11389" y="335"/>
                </a:lnTo>
                <a:lnTo>
                  <a:pt x="11327" y="335"/>
                </a:lnTo>
                <a:close/>
                <a:moveTo>
                  <a:pt x="11247" y="364"/>
                </a:moveTo>
                <a:lnTo>
                  <a:pt x="11180" y="369"/>
                </a:lnTo>
                <a:lnTo>
                  <a:pt x="11149" y="372"/>
                </a:lnTo>
                <a:lnTo>
                  <a:pt x="11121" y="377"/>
                </a:lnTo>
                <a:lnTo>
                  <a:pt x="11077" y="394"/>
                </a:lnTo>
                <a:lnTo>
                  <a:pt x="11081" y="397"/>
                </a:lnTo>
                <a:lnTo>
                  <a:pt x="11151" y="409"/>
                </a:lnTo>
                <a:lnTo>
                  <a:pt x="11208" y="419"/>
                </a:lnTo>
                <a:lnTo>
                  <a:pt x="11233" y="429"/>
                </a:lnTo>
                <a:lnTo>
                  <a:pt x="11277" y="423"/>
                </a:lnTo>
                <a:lnTo>
                  <a:pt x="11272" y="409"/>
                </a:lnTo>
                <a:lnTo>
                  <a:pt x="11298" y="392"/>
                </a:lnTo>
                <a:lnTo>
                  <a:pt x="11290" y="385"/>
                </a:lnTo>
                <a:lnTo>
                  <a:pt x="11258" y="377"/>
                </a:lnTo>
                <a:lnTo>
                  <a:pt x="11270" y="369"/>
                </a:lnTo>
                <a:lnTo>
                  <a:pt x="11260" y="364"/>
                </a:lnTo>
                <a:lnTo>
                  <a:pt x="11247" y="364"/>
                </a:lnTo>
                <a:close/>
                <a:moveTo>
                  <a:pt x="10862" y="766"/>
                </a:moveTo>
                <a:lnTo>
                  <a:pt x="10759" y="791"/>
                </a:lnTo>
                <a:lnTo>
                  <a:pt x="10672" y="826"/>
                </a:lnTo>
                <a:lnTo>
                  <a:pt x="10716" y="848"/>
                </a:lnTo>
                <a:lnTo>
                  <a:pt x="10781" y="853"/>
                </a:lnTo>
                <a:lnTo>
                  <a:pt x="10835" y="842"/>
                </a:lnTo>
                <a:lnTo>
                  <a:pt x="10927" y="818"/>
                </a:lnTo>
                <a:lnTo>
                  <a:pt x="10913" y="784"/>
                </a:lnTo>
                <a:lnTo>
                  <a:pt x="10862" y="766"/>
                </a:lnTo>
                <a:close/>
                <a:moveTo>
                  <a:pt x="8357" y="855"/>
                </a:moveTo>
                <a:lnTo>
                  <a:pt x="8315" y="869"/>
                </a:lnTo>
                <a:lnTo>
                  <a:pt x="8451" y="877"/>
                </a:lnTo>
                <a:lnTo>
                  <a:pt x="8481" y="946"/>
                </a:lnTo>
                <a:lnTo>
                  <a:pt x="8575" y="911"/>
                </a:lnTo>
                <a:lnTo>
                  <a:pt x="8630" y="902"/>
                </a:lnTo>
                <a:lnTo>
                  <a:pt x="8620" y="884"/>
                </a:lnTo>
                <a:lnTo>
                  <a:pt x="8578" y="867"/>
                </a:lnTo>
                <a:lnTo>
                  <a:pt x="8510" y="867"/>
                </a:lnTo>
                <a:lnTo>
                  <a:pt x="8446" y="855"/>
                </a:lnTo>
                <a:lnTo>
                  <a:pt x="8357" y="855"/>
                </a:lnTo>
                <a:close/>
                <a:moveTo>
                  <a:pt x="7853" y="896"/>
                </a:moveTo>
                <a:lnTo>
                  <a:pt x="7730" y="933"/>
                </a:lnTo>
                <a:lnTo>
                  <a:pt x="7693" y="931"/>
                </a:lnTo>
                <a:lnTo>
                  <a:pt x="7572" y="959"/>
                </a:lnTo>
                <a:lnTo>
                  <a:pt x="7517" y="961"/>
                </a:lnTo>
                <a:lnTo>
                  <a:pt x="7308" y="1027"/>
                </a:lnTo>
                <a:lnTo>
                  <a:pt x="7262" y="1055"/>
                </a:lnTo>
                <a:lnTo>
                  <a:pt x="7345" y="1052"/>
                </a:lnTo>
                <a:lnTo>
                  <a:pt x="7480" y="1017"/>
                </a:lnTo>
                <a:lnTo>
                  <a:pt x="7564" y="1010"/>
                </a:lnTo>
                <a:lnTo>
                  <a:pt x="7624" y="1007"/>
                </a:lnTo>
                <a:lnTo>
                  <a:pt x="7731" y="970"/>
                </a:lnTo>
                <a:lnTo>
                  <a:pt x="7807" y="949"/>
                </a:lnTo>
                <a:lnTo>
                  <a:pt x="7932" y="914"/>
                </a:lnTo>
                <a:lnTo>
                  <a:pt x="7927" y="901"/>
                </a:lnTo>
                <a:lnTo>
                  <a:pt x="7853" y="896"/>
                </a:lnTo>
                <a:close/>
                <a:moveTo>
                  <a:pt x="11991" y="1106"/>
                </a:moveTo>
                <a:lnTo>
                  <a:pt x="11930" y="1108"/>
                </a:lnTo>
                <a:lnTo>
                  <a:pt x="11925" y="1138"/>
                </a:lnTo>
                <a:lnTo>
                  <a:pt x="11993" y="1160"/>
                </a:lnTo>
                <a:lnTo>
                  <a:pt x="12089" y="1165"/>
                </a:lnTo>
                <a:lnTo>
                  <a:pt x="12045" y="1133"/>
                </a:lnTo>
                <a:lnTo>
                  <a:pt x="11991" y="1106"/>
                </a:lnTo>
                <a:close/>
                <a:moveTo>
                  <a:pt x="12145" y="1424"/>
                </a:moveTo>
                <a:lnTo>
                  <a:pt x="12073" y="1426"/>
                </a:lnTo>
                <a:lnTo>
                  <a:pt x="12062" y="1434"/>
                </a:lnTo>
                <a:lnTo>
                  <a:pt x="12135" y="1464"/>
                </a:lnTo>
                <a:lnTo>
                  <a:pt x="12187" y="1503"/>
                </a:lnTo>
                <a:lnTo>
                  <a:pt x="12243" y="1507"/>
                </a:lnTo>
                <a:lnTo>
                  <a:pt x="12281" y="1537"/>
                </a:lnTo>
                <a:lnTo>
                  <a:pt x="12306" y="1507"/>
                </a:lnTo>
                <a:lnTo>
                  <a:pt x="12291" y="1495"/>
                </a:lnTo>
                <a:lnTo>
                  <a:pt x="12217" y="1480"/>
                </a:lnTo>
                <a:lnTo>
                  <a:pt x="12197" y="1458"/>
                </a:lnTo>
                <a:lnTo>
                  <a:pt x="12145" y="1424"/>
                </a:lnTo>
                <a:close/>
                <a:moveTo>
                  <a:pt x="12350" y="1602"/>
                </a:moveTo>
                <a:lnTo>
                  <a:pt x="12306" y="1611"/>
                </a:lnTo>
                <a:lnTo>
                  <a:pt x="12249" y="1695"/>
                </a:lnTo>
                <a:lnTo>
                  <a:pt x="12124" y="1670"/>
                </a:lnTo>
                <a:lnTo>
                  <a:pt x="12028" y="1690"/>
                </a:lnTo>
                <a:lnTo>
                  <a:pt x="12119" y="1813"/>
                </a:lnTo>
                <a:lnTo>
                  <a:pt x="12296" y="1884"/>
                </a:lnTo>
                <a:lnTo>
                  <a:pt x="12326" y="1813"/>
                </a:lnTo>
                <a:lnTo>
                  <a:pt x="12356" y="1850"/>
                </a:lnTo>
                <a:lnTo>
                  <a:pt x="12311" y="1904"/>
                </a:lnTo>
                <a:lnTo>
                  <a:pt x="12415" y="2054"/>
                </a:lnTo>
                <a:lnTo>
                  <a:pt x="12507" y="2183"/>
                </a:lnTo>
                <a:lnTo>
                  <a:pt x="12554" y="2257"/>
                </a:lnTo>
                <a:lnTo>
                  <a:pt x="12676" y="2377"/>
                </a:lnTo>
                <a:lnTo>
                  <a:pt x="12795" y="2431"/>
                </a:lnTo>
                <a:lnTo>
                  <a:pt x="12934" y="2550"/>
                </a:lnTo>
                <a:lnTo>
                  <a:pt x="13004" y="2528"/>
                </a:lnTo>
                <a:lnTo>
                  <a:pt x="13028" y="2453"/>
                </a:lnTo>
                <a:lnTo>
                  <a:pt x="13128" y="2469"/>
                </a:lnTo>
                <a:lnTo>
                  <a:pt x="13123" y="2596"/>
                </a:lnTo>
                <a:lnTo>
                  <a:pt x="13230" y="2653"/>
                </a:lnTo>
                <a:lnTo>
                  <a:pt x="13299" y="2735"/>
                </a:lnTo>
                <a:lnTo>
                  <a:pt x="13386" y="2799"/>
                </a:lnTo>
                <a:lnTo>
                  <a:pt x="13473" y="2838"/>
                </a:lnTo>
                <a:lnTo>
                  <a:pt x="13491" y="2904"/>
                </a:lnTo>
                <a:lnTo>
                  <a:pt x="13393" y="2944"/>
                </a:lnTo>
                <a:lnTo>
                  <a:pt x="13372" y="3001"/>
                </a:lnTo>
                <a:lnTo>
                  <a:pt x="13431" y="3085"/>
                </a:lnTo>
                <a:lnTo>
                  <a:pt x="13609" y="3237"/>
                </a:lnTo>
                <a:lnTo>
                  <a:pt x="13587" y="3380"/>
                </a:lnTo>
                <a:lnTo>
                  <a:pt x="13527" y="3442"/>
                </a:lnTo>
                <a:lnTo>
                  <a:pt x="13662" y="3835"/>
                </a:lnTo>
                <a:lnTo>
                  <a:pt x="13761" y="3880"/>
                </a:lnTo>
                <a:lnTo>
                  <a:pt x="13898" y="3826"/>
                </a:lnTo>
                <a:lnTo>
                  <a:pt x="13912" y="3904"/>
                </a:lnTo>
                <a:lnTo>
                  <a:pt x="13973" y="3932"/>
                </a:lnTo>
                <a:lnTo>
                  <a:pt x="13960" y="4026"/>
                </a:lnTo>
                <a:lnTo>
                  <a:pt x="14037" y="4102"/>
                </a:lnTo>
                <a:lnTo>
                  <a:pt x="13987" y="4181"/>
                </a:lnTo>
                <a:lnTo>
                  <a:pt x="14181" y="4223"/>
                </a:lnTo>
                <a:lnTo>
                  <a:pt x="14134" y="4301"/>
                </a:lnTo>
                <a:lnTo>
                  <a:pt x="14012" y="4358"/>
                </a:lnTo>
                <a:lnTo>
                  <a:pt x="13933" y="4329"/>
                </a:lnTo>
                <a:lnTo>
                  <a:pt x="13826" y="4348"/>
                </a:lnTo>
                <a:lnTo>
                  <a:pt x="13749" y="4417"/>
                </a:lnTo>
                <a:lnTo>
                  <a:pt x="13764" y="4486"/>
                </a:lnTo>
                <a:lnTo>
                  <a:pt x="13747" y="4575"/>
                </a:lnTo>
                <a:lnTo>
                  <a:pt x="13883" y="4589"/>
                </a:lnTo>
                <a:lnTo>
                  <a:pt x="13873" y="4774"/>
                </a:lnTo>
                <a:lnTo>
                  <a:pt x="13789" y="4772"/>
                </a:lnTo>
                <a:lnTo>
                  <a:pt x="13761" y="4907"/>
                </a:lnTo>
                <a:lnTo>
                  <a:pt x="13786" y="4981"/>
                </a:lnTo>
                <a:lnTo>
                  <a:pt x="13831" y="5011"/>
                </a:lnTo>
                <a:lnTo>
                  <a:pt x="13714" y="5008"/>
                </a:lnTo>
                <a:lnTo>
                  <a:pt x="13744" y="5053"/>
                </a:lnTo>
                <a:lnTo>
                  <a:pt x="13692" y="5105"/>
                </a:lnTo>
                <a:lnTo>
                  <a:pt x="13659" y="5151"/>
                </a:lnTo>
                <a:lnTo>
                  <a:pt x="13610" y="5105"/>
                </a:lnTo>
                <a:lnTo>
                  <a:pt x="13523" y="4976"/>
                </a:lnTo>
                <a:lnTo>
                  <a:pt x="13473" y="4920"/>
                </a:lnTo>
                <a:lnTo>
                  <a:pt x="13379" y="4893"/>
                </a:lnTo>
                <a:lnTo>
                  <a:pt x="13309" y="4910"/>
                </a:lnTo>
                <a:lnTo>
                  <a:pt x="13213" y="4972"/>
                </a:lnTo>
                <a:lnTo>
                  <a:pt x="13195" y="5075"/>
                </a:lnTo>
                <a:lnTo>
                  <a:pt x="13232" y="5119"/>
                </a:lnTo>
                <a:lnTo>
                  <a:pt x="13141" y="5104"/>
                </a:lnTo>
                <a:lnTo>
                  <a:pt x="13095" y="5173"/>
                </a:lnTo>
                <a:lnTo>
                  <a:pt x="13063" y="5114"/>
                </a:lnTo>
                <a:lnTo>
                  <a:pt x="12991" y="5153"/>
                </a:lnTo>
                <a:lnTo>
                  <a:pt x="13041" y="5254"/>
                </a:lnTo>
                <a:lnTo>
                  <a:pt x="13105" y="5312"/>
                </a:lnTo>
                <a:lnTo>
                  <a:pt x="13177" y="5351"/>
                </a:lnTo>
                <a:lnTo>
                  <a:pt x="13150" y="5413"/>
                </a:lnTo>
                <a:lnTo>
                  <a:pt x="13208" y="5531"/>
                </a:lnTo>
                <a:lnTo>
                  <a:pt x="13157" y="5541"/>
                </a:lnTo>
                <a:lnTo>
                  <a:pt x="13128" y="5639"/>
                </a:lnTo>
                <a:lnTo>
                  <a:pt x="13167" y="5674"/>
                </a:lnTo>
                <a:lnTo>
                  <a:pt x="13136" y="5777"/>
                </a:lnTo>
                <a:lnTo>
                  <a:pt x="13173" y="5893"/>
                </a:lnTo>
                <a:lnTo>
                  <a:pt x="13150" y="5935"/>
                </a:lnTo>
                <a:lnTo>
                  <a:pt x="13224" y="6043"/>
                </a:lnTo>
                <a:lnTo>
                  <a:pt x="13326" y="6068"/>
                </a:lnTo>
                <a:lnTo>
                  <a:pt x="13287" y="6163"/>
                </a:lnTo>
                <a:lnTo>
                  <a:pt x="13212" y="6243"/>
                </a:lnTo>
                <a:lnTo>
                  <a:pt x="13188" y="6327"/>
                </a:lnTo>
                <a:lnTo>
                  <a:pt x="13346" y="6452"/>
                </a:lnTo>
                <a:lnTo>
                  <a:pt x="13495" y="6516"/>
                </a:lnTo>
                <a:lnTo>
                  <a:pt x="13351" y="6519"/>
                </a:lnTo>
                <a:lnTo>
                  <a:pt x="13284" y="6602"/>
                </a:lnTo>
                <a:lnTo>
                  <a:pt x="13275" y="6713"/>
                </a:lnTo>
                <a:lnTo>
                  <a:pt x="13389" y="6789"/>
                </a:lnTo>
                <a:lnTo>
                  <a:pt x="13322" y="6806"/>
                </a:lnTo>
                <a:lnTo>
                  <a:pt x="13210" y="6666"/>
                </a:lnTo>
                <a:lnTo>
                  <a:pt x="13116" y="6612"/>
                </a:lnTo>
                <a:lnTo>
                  <a:pt x="13101" y="6630"/>
                </a:lnTo>
                <a:lnTo>
                  <a:pt x="13203" y="6716"/>
                </a:lnTo>
                <a:lnTo>
                  <a:pt x="13220" y="6870"/>
                </a:lnTo>
                <a:lnTo>
                  <a:pt x="13379" y="6932"/>
                </a:lnTo>
                <a:lnTo>
                  <a:pt x="13473" y="7098"/>
                </a:lnTo>
                <a:lnTo>
                  <a:pt x="13555" y="7166"/>
                </a:lnTo>
                <a:lnTo>
                  <a:pt x="13615" y="7132"/>
                </a:lnTo>
                <a:lnTo>
                  <a:pt x="13679" y="7242"/>
                </a:lnTo>
                <a:lnTo>
                  <a:pt x="13779" y="7294"/>
                </a:lnTo>
                <a:lnTo>
                  <a:pt x="13798" y="7396"/>
                </a:lnTo>
                <a:lnTo>
                  <a:pt x="13848" y="7477"/>
                </a:lnTo>
                <a:lnTo>
                  <a:pt x="13823" y="7563"/>
                </a:lnTo>
                <a:lnTo>
                  <a:pt x="13846" y="7630"/>
                </a:lnTo>
                <a:lnTo>
                  <a:pt x="13768" y="7659"/>
                </a:lnTo>
                <a:lnTo>
                  <a:pt x="13694" y="7375"/>
                </a:lnTo>
                <a:lnTo>
                  <a:pt x="13632" y="7263"/>
                </a:lnTo>
                <a:lnTo>
                  <a:pt x="13503" y="7223"/>
                </a:lnTo>
                <a:lnTo>
                  <a:pt x="13341" y="7024"/>
                </a:lnTo>
                <a:lnTo>
                  <a:pt x="13239" y="6940"/>
                </a:lnTo>
                <a:lnTo>
                  <a:pt x="13172" y="6918"/>
                </a:lnTo>
                <a:lnTo>
                  <a:pt x="13108" y="6775"/>
                </a:lnTo>
                <a:lnTo>
                  <a:pt x="13029" y="6708"/>
                </a:lnTo>
                <a:lnTo>
                  <a:pt x="12892" y="6755"/>
                </a:lnTo>
                <a:lnTo>
                  <a:pt x="12885" y="6806"/>
                </a:lnTo>
                <a:lnTo>
                  <a:pt x="12966" y="6955"/>
                </a:lnTo>
                <a:lnTo>
                  <a:pt x="12987" y="7146"/>
                </a:lnTo>
                <a:lnTo>
                  <a:pt x="13024" y="7191"/>
                </a:lnTo>
                <a:lnTo>
                  <a:pt x="13138" y="7289"/>
                </a:lnTo>
                <a:lnTo>
                  <a:pt x="13177" y="7369"/>
                </a:lnTo>
                <a:lnTo>
                  <a:pt x="13247" y="7343"/>
                </a:lnTo>
                <a:lnTo>
                  <a:pt x="13274" y="7373"/>
                </a:lnTo>
                <a:lnTo>
                  <a:pt x="13386" y="7412"/>
                </a:lnTo>
                <a:lnTo>
                  <a:pt x="13413" y="7514"/>
                </a:lnTo>
                <a:lnTo>
                  <a:pt x="13095" y="7472"/>
                </a:lnTo>
                <a:lnTo>
                  <a:pt x="12989" y="7470"/>
                </a:lnTo>
                <a:lnTo>
                  <a:pt x="12802" y="7514"/>
                </a:lnTo>
                <a:lnTo>
                  <a:pt x="12805" y="7582"/>
                </a:lnTo>
                <a:lnTo>
                  <a:pt x="12919" y="7642"/>
                </a:lnTo>
                <a:lnTo>
                  <a:pt x="12919" y="7782"/>
                </a:lnTo>
                <a:lnTo>
                  <a:pt x="12797" y="7720"/>
                </a:lnTo>
                <a:lnTo>
                  <a:pt x="12746" y="7831"/>
                </a:lnTo>
                <a:lnTo>
                  <a:pt x="12638" y="7886"/>
                </a:lnTo>
                <a:lnTo>
                  <a:pt x="12621" y="7964"/>
                </a:lnTo>
                <a:lnTo>
                  <a:pt x="12536" y="7977"/>
                </a:lnTo>
                <a:lnTo>
                  <a:pt x="12549" y="7851"/>
                </a:lnTo>
                <a:lnTo>
                  <a:pt x="12499" y="7863"/>
                </a:lnTo>
                <a:lnTo>
                  <a:pt x="12345" y="8092"/>
                </a:lnTo>
                <a:lnTo>
                  <a:pt x="12238" y="8220"/>
                </a:lnTo>
                <a:lnTo>
                  <a:pt x="12261" y="8336"/>
                </a:lnTo>
                <a:lnTo>
                  <a:pt x="12167" y="8406"/>
                </a:lnTo>
                <a:lnTo>
                  <a:pt x="12094" y="8361"/>
                </a:lnTo>
                <a:lnTo>
                  <a:pt x="12062" y="8263"/>
                </a:lnTo>
                <a:lnTo>
                  <a:pt x="12140" y="8218"/>
                </a:lnTo>
                <a:lnTo>
                  <a:pt x="12070" y="8130"/>
                </a:lnTo>
                <a:lnTo>
                  <a:pt x="11869" y="8122"/>
                </a:lnTo>
                <a:lnTo>
                  <a:pt x="11950" y="8220"/>
                </a:lnTo>
                <a:lnTo>
                  <a:pt x="11946" y="8334"/>
                </a:lnTo>
                <a:lnTo>
                  <a:pt x="12035" y="8427"/>
                </a:lnTo>
                <a:lnTo>
                  <a:pt x="12028" y="8560"/>
                </a:lnTo>
                <a:lnTo>
                  <a:pt x="11943" y="8512"/>
                </a:lnTo>
                <a:lnTo>
                  <a:pt x="11874" y="8517"/>
                </a:lnTo>
                <a:lnTo>
                  <a:pt x="11742" y="8730"/>
                </a:lnTo>
                <a:lnTo>
                  <a:pt x="11822" y="8852"/>
                </a:lnTo>
                <a:lnTo>
                  <a:pt x="11765" y="8910"/>
                </a:lnTo>
                <a:lnTo>
                  <a:pt x="11556" y="8827"/>
                </a:lnTo>
                <a:lnTo>
                  <a:pt x="11514" y="8901"/>
                </a:lnTo>
                <a:lnTo>
                  <a:pt x="11576" y="8975"/>
                </a:lnTo>
                <a:lnTo>
                  <a:pt x="11581" y="9066"/>
                </a:lnTo>
                <a:lnTo>
                  <a:pt x="11511" y="9027"/>
                </a:lnTo>
                <a:lnTo>
                  <a:pt x="11399" y="8984"/>
                </a:lnTo>
                <a:lnTo>
                  <a:pt x="11355" y="8713"/>
                </a:lnTo>
                <a:lnTo>
                  <a:pt x="11218" y="8590"/>
                </a:lnTo>
                <a:lnTo>
                  <a:pt x="11268" y="8561"/>
                </a:lnTo>
                <a:lnTo>
                  <a:pt x="11620" y="8657"/>
                </a:lnTo>
                <a:lnTo>
                  <a:pt x="11732" y="8586"/>
                </a:lnTo>
                <a:lnTo>
                  <a:pt x="11791" y="8475"/>
                </a:lnTo>
                <a:lnTo>
                  <a:pt x="11759" y="8358"/>
                </a:lnTo>
                <a:lnTo>
                  <a:pt x="11685" y="8283"/>
                </a:lnTo>
                <a:lnTo>
                  <a:pt x="11392" y="8122"/>
                </a:lnTo>
                <a:lnTo>
                  <a:pt x="11206" y="8100"/>
                </a:lnTo>
                <a:lnTo>
                  <a:pt x="11089" y="7999"/>
                </a:lnTo>
                <a:lnTo>
                  <a:pt x="11027" y="8066"/>
                </a:lnTo>
                <a:lnTo>
                  <a:pt x="10950" y="7957"/>
                </a:lnTo>
                <a:lnTo>
                  <a:pt x="11027" y="7903"/>
                </a:lnTo>
                <a:lnTo>
                  <a:pt x="10830" y="7778"/>
                </a:lnTo>
                <a:lnTo>
                  <a:pt x="10721" y="7816"/>
                </a:lnTo>
                <a:lnTo>
                  <a:pt x="10609" y="7805"/>
                </a:lnTo>
                <a:lnTo>
                  <a:pt x="10507" y="7950"/>
                </a:lnTo>
                <a:lnTo>
                  <a:pt x="10403" y="7933"/>
                </a:lnTo>
                <a:lnTo>
                  <a:pt x="10256" y="7999"/>
                </a:lnTo>
                <a:lnTo>
                  <a:pt x="10040" y="8201"/>
                </a:lnTo>
                <a:lnTo>
                  <a:pt x="9899" y="8319"/>
                </a:lnTo>
                <a:lnTo>
                  <a:pt x="9651" y="8632"/>
                </a:lnTo>
                <a:lnTo>
                  <a:pt x="9449" y="8851"/>
                </a:lnTo>
                <a:lnTo>
                  <a:pt x="9241" y="8996"/>
                </a:lnTo>
                <a:lnTo>
                  <a:pt x="8983" y="9083"/>
                </a:lnTo>
                <a:lnTo>
                  <a:pt x="8870" y="9172"/>
                </a:lnTo>
                <a:lnTo>
                  <a:pt x="8756" y="9591"/>
                </a:lnTo>
                <a:lnTo>
                  <a:pt x="8726" y="9793"/>
                </a:lnTo>
                <a:lnTo>
                  <a:pt x="8824" y="9923"/>
                </a:lnTo>
                <a:lnTo>
                  <a:pt x="8960" y="9916"/>
                </a:lnTo>
                <a:lnTo>
                  <a:pt x="9198" y="9755"/>
                </a:lnTo>
                <a:lnTo>
                  <a:pt x="9233" y="9881"/>
                </a:lnTo>
                <a:lnTo>
                  <a:pt x="9244" y="10157"/>
                </a:lnTo>
                <a:lnTo>
                  <a:pt x="9281" y="10383"/>
                </a:lnTo>
                <a:lnTo>
                  <a:pt x="9278" y="10564"/>
                </a:lnTo>
                <a:lnTo>
                  <a:pt x="9400" y="10579"/>
                </a:lnTo>
                <a:lnTo>
                  <a:pt x="9484" y="10443"/>
                </a:lnTo>
                <a:lnTo>
                  <a:pt x="9606" y="10482"/>
                </a:lnTo>
                <a:lnTo>
                  <a:pt x="9690" y="10317"/>
                </a:lnTo>
                <a:lnTo>
                  <a:pt x="9775" y="10012"/>
                </a:lnTo>
                <a:lnTo>
                  <a:pt x="9881" y="9982"/>
                </a:lnTo>
                <a:lnTo>
                  <a:pt x="9994" y="9783"/>
                </a:lnTo>
                <a:lnTo>
                  <a:pt x="9921" y="9669"/>
                </a:lnTo>
                <a:lnTo>
                  <a:pt x="9876" y="9531"/>
                </a:lnTo>
                <a:lnTo>
                  <a:pt x="9978" y="9278"/>
                </a:lnTo>
                <a:lnTo>
                  <a:pt x="10160" y="9139"/>
                </a:lnTo>
                <a:lnTo>
                  <a:pt x="10304" y="9002"/>
                </a:lnTo>
                <a:lnTo>
                  <a:pt x="10302" y="8888"/>
                </a:lnTo>
                <a:lnTo>
                  <a:pt x="10388" y="8765"/>
                </a:lnTo>
                <a:lnTo>
                  <a:pt x="10523" y="8721"/>
                </a:lnTo>
                <a:lnTo>
                  <a:pt x="10627" y="8812"/>
                </a:lnTo>
                <a:lnTo>
                  <a:pt x="10632" y="8889"/>
                </a:lnTo>
                <a:lnTo>
                  <a:pt x="10579" y="8926"/>
                </a:lnTo>
                <a:lnTo>
                  <a:pt x="10383" y="9118"/>
                </a:lnTo>
                <a:lnTo>
                  <a:pt x="10297" y="9229"/>
                </a:lnTo>
                <a:lnTo>
                  <a:pt x="10247" y="9336"/>
                </a:lnTo>
                <a:lnTo>
                  <a:pt x="10276" y="9506"/>
                </a:lnTo>
                <a:lnTo>
                  <a:pt x="10240" y="9687"/>
                </a:lnTo>
                <a:lnTo>
                  <a:pt x="10324" y="9756"/>
                </a:lnTo>
                <a:lnTo>
                  <a:pt x="10371" y="9861"/>
                </a:lnTo>
                <a:lnTo>
                  <a:pt x="10525" y="9829"/>
                </a:lnTo>
                <a:lnTo>
                  <a:pt x="10691" y="9765"/>
                </a:lnTo>
                <a:lnTo>
                  <a:pt x="10858" y="9748"/>
                </a:lnTo>
                <a:lnTo>
                  <a:pt x="10957" y="9835"/>
                </a:lnTo>
                <a:lnTo>
                  <a:pt x="10851" y="9942"/>
                </a:lnTo>
                <a:lnTo>
                  <a:pt x="10754" y="9948"/>
                </a:lnTo>
                <a:lnTo>
                  <a:pt x="10651" y="9916"/>
                </a:lnTo>
                <a:lnTo>
                  <a:pt x="10532" y="9940"/>
                </a:lnTo>
                <a:lnTo>
                  <a:pt x="10408" y="9987"/>
                </a:lnTo>
                <a:lnTo>
                  <a:pt x="10411" y="10095"/>
                </a:lnTo>
                <a:lnTo>
                  <a:pt x="10470" y="10164"/>
                </a:lnTo>
                <a:lnTo>
                  <a:pt x="10507" y="10142"/>
                </a:lnTo>
                <a:lnTo>
                  <a:pt x="10492" y="10251"/>
                </a:lnTo>
                <a:lnTo>
                  <a:pt x="10465" y="10396"/>
                </a:lnTo>
                <a:lnTo>
                  <a:pt x="10384" y="10394"/>
                </a:lnTo>
                <a:lnTo>
                  <a:pt x="10312" y="10250"/>
                </a:lnTo>
                <a:lnTo>
                  <a:pt x="10214" y="10307"/>
                </a:lnTo>
                <a:lnTo>
                  <a:pt x="10153" y="10421"/>
                </a:lnTo>
                <a:lnTo>
                  <a:pt x="10138" y="10561"/>
                </a:lnTo>
                <a:lnTo>
                  <a:pt x="10147" y="10721"/>
                </a:lnTo>
                <a:lnTo>
                  <a:pt x="9994" y="10768"/>
                </a:lnTo>
                <a:lnTo>
                  <a:pt x="9963" y="10847"/>
                </a:lnTo>
                <a:lnTo>
                  <a:pt x="9859" y="10834"/>
                </a:lnTo>
                <a:lnTo>
                  <a:pt x="9855" y="10787"/>
                </a:lnTo>
                <a:lnTo>
                  <a:pt x="9753" y="10741"/>
                </a:lnTo>
                <a:lnTo>
                  <a:pt x="9609" y="10785"/>
                </a:lnTo>
                <a:lnTo>
                  <a:pt x="9429" y="10842"/>
                </a:lnTo>
                <a:lnTo>
                  <a:pt x="9345" y="10884"/>
                </a:lnTo>
                <a:lnTo>
                  <a:pt x="9306" y="10815"/>
                </a:lnTo>
                <a:lnTo>
                  <a:pt x="9201" y="10718"/>
                </a:lnTo>
                <a:lnTo>
                  <a:pt x="9131" y="10755"/>
                </a:lnTo>
                <a:lnTo>
                  <a:pt x="9015" y="10765"/>
                </a:lnTo>
                <a:lnTo>
                  <a:pt x="9032" y="10701"/>
                </a:lnTo>
                <a:lnTo>
                  <a:pt x="8936" y="10632"/>
                </a:lnTo>
                <a:lnTo>
                  <a:pt x="8952" y="10561"/>
                </a:lnTo>
                <a:lnTo>
                  <a:pt x="8947" y="10465"/>
                </a:lnTo>
                <a:lnTo>
                  <a:pt x="9050" y="10352"/>
                </a:lnTo>
                <a:lnTo>
                  <a:pt x="9075" y="10379"/>
                </a:lnTo>
                <a:lnTo>
                  <a:pt x="9117" y="10317"/>
                </a:lnTo>
                <a:lnTo>
                  <a:pt x="9070" y="10276"/>
                </a:lnTo>
                <a:lnTo>
                  <a:pt x="9070" y="10223"/>
                </a:lnTo>
                <a:lnTo>
                  <a:pt x="9114" y="10170"/>
                </a:lnTo>
                <a:lnTo>
                  <a:pt x="9141" y="10076"/>
                </a:lnTo>
                <a:lnTo>
                  <a:pt x="9050" y="10108"/>
                </a:lnTo>
                <a:lnTo>
                  <a:pt x="9003" y="10150"/>
                </a:lnTo>
                <a:lnTo>
                  <a:pt x="8915" y="10138"/>
                </a:lnTo>
                <a:lnTo>
                  <a:pt x="8873" y="10186"/>
                </a:lnTo>
                <a:lnTo>
                  <a:pt x="8843" y="10229"/>
                </a:lnTo>
                <a:lnTo>
                  <a:pt x="8794" y="10416"/>
                </a:lnTo>
                <a:lnTo>
                  <a:pt x="8808" y="10527"/>
                </a:lnTo>
                <a:lnTo>
                  <a:pt x="8786" y="10632"/>
                </a:lnTo>
                <a:lnTo>
                  <a:pt x="8791" y="10706"/>
                </a:lnTo>
                <a:lnTo>
                  <a:pt x="8697" y="10776"/>
                </a:lnTo>
                <a:lnTo>
                  <a:pt x="8687" y="10731"/>
                </a:lnTo>
                <a:lnTo>
                  <a:pt x="8598" y="10714"/>
                </a:lnTo>
                <a:lnTo>
                  <a:pt x="8567" y="10746"/>
                </a:lnTo>
                <a:lnTo>
                  <a:pt x="8481" y="10714"/>
                </a:lnTo>
                <a:lnTo>
                  <a:pt x="8315" y="10743"/>
                </a:lnTo>
                <a:lnTo>
                  <a:pt x="8140" y="10973"/>
                </a:lnTo>
                <a:lnTo>
                  <a:pt x="8069" y="11002"/>
                </a:lnTo>
                <a:lnTo>
                  <a:pt x="7971" y="11005"/>
                </a:lnTo>
                <a:lnTo>
                  <a:pt x="7865" y="11005"/>
                </a:lnTo>
                <a:lnTo>
                  <a:pt x="7783" y="11137"/>
                </a:lnTo>
                <a:lnTo>
                  <a:pt x="7482" y="11169"/>
                </a:lnTo>
                <a:lnTo>
                  <a:pt x="7410" y="11049"/>
                </a:lnTo>
                <a:lnTo>
                  <a:pt x="7366" y="11260"/>
                </a:lnTo>
                <a:lnTo>
                  <a:pt x="7204" y="11132"/>
                </a:lnTo>
                <a:lnTo>
                  <a:pt x="7052" y="11101"/>
                </a:lnTo>
                <a:lnTo>
                  <a:pt x="7008" y="11229"/>
                </a:lnTo>
                <a:lnTo>
                  <a:pt x="7147" y="11376"/>
                </a:lnTo>
                <a:lnTo>
                  <a:pt x="7194" y="11500"/>
                </a:lnTo>
                <a:lnTo>
                  <a:pt x="7242" y="11733"/>
                </a:lnTo>
                <a:lnTo>
                  <a:pt x="7095" y="12066"/>
                </a:lnTo>
                <a:lnTo>
                  <a:pt x="6996" y="12140"/>
                </a:lnTo>
                <a:lnTo>
                  <a:pt x="6809" y="12046"/>
                </a:lnTo>
                <a:lnTo>
                  <a:pt x="6708" y="12007"/>
                </a:lnTo>
                <a:lnTo>
                  <a:pt x="6598" y="11914"/>
                </a:lnTo>
                <a:lnTo>
                  <a:pt x="6444" y="11834"/>
                </a:lnTo>
                <a:lnTo>
                  <a:pt x="6320" y="11727"/>
                </a:lnTo>
                <a:lnTo>
                  <a:pt x="6111" y="11753"/>
                </a:lnTo>
                <a:lnTo>
                  <a:pt x="6124" y="11850"/>
                </a:lnTo>
                <a:lnTo>
                  <a:pt x="6066" y="11963"/>
                </a:lnTo>
                <a:lnTo>
                  <a:pt x="6046" y="12022"/>
                </a:lnTo>
                <a:lnTo>
                  <a:pt x="6042" y="12094"/>
                </a:lnTo>
                <a:lnTo>
                  <a:pt x="6015" y="12163"/>
                </a:lnTo>
                <a:lnTo>
                  <a:pt x="5948" y="12248"/>
                </a:lnTo>
                <a:lnTo>
                  <a:pt x="5912" y="12308"/>
                </a:lnTo>
                <a:lnTo>
                  <a:pt x="5840" y="12339"/>
                </a:lnTo>
                <a:lnTo>
                  <a:pt x="5784" y="12438"/>
                </a:lnTo>
                <a:lnTo>
                  <a:pt x="5786" y="12517"/>
                </a:lnTo>
                <a:lnTo>
                  <a:pt x="5833" y="12562"/>
                </a:lnTo>
                <a:lnTo>
                  <a:pt x="5804" y="12668"/>
                </a:lnTo>
                <a:lnTo>
                  <a:pt x="5734" y="12785"/>
                </a:lnTo>
                <a:lnTo>
                  <a:pt x="5803" y="12803"/>
                </a:lnTo>
                <a:lnTo>
                  <a:pt x="5860" y="12864"/>
                </a:lnTo>
                <a:lnTo>
                  <a:pt x="5925" y="12849"/>
                </a:lnTo>
                <a:lnTo>
                  <a:pt x="6030" y="12939"/>
                </a:lnTo>
                <a:lnTo>
                  <a:pt x="6030" y="13052"/>
                </a:lnTo>
                <a:lnTo>
                  <a:pt x="6057" y="13131"/>
                </a:lnTo>
                <a:lnTo>
                  <a:pt x="6116" y="13178"/>
                </a:lnTo>
                <a:lnTo>
                  <a:pt x="6186" y="13141"/>
                </a:lnTo>
                <a:lnTo>
                  <a:pt x="6287" y="13125"/>
                </a:lnTo>
                <a:lnTo>
                  <a:pt x="6409" y="13189"/>
                </a:lnTo>
                <a:lnTo>
                  <a:pt x="6574" y="13263"/>
                </a:lnTo>
                <a:lnTo>
                  <a:pt x="6708" y="13177"/>
                </a:lnTo>
                <a:lnTo>
                  <a:pt x="6817" y="13187"/>
                </a:lnTo>
                <a:lnTo>
                  <a:pt x="6881" y="13089"/>
                </a:lnTo>
                <a:lnTo>
                  <a:pt x="6980" y="13046"/>
                </a:lnTo>
                <a:lnTo>
                  <a:pt x="6959" y="12928"/>
                </a:lnTo>
                <a:lnTo>
                  <a:pt x="7053" y="12810"/>
                </a:lnTo>
                <a:lnTo>
                  <a:pt x="7160" y="12748"/>
                </a:lnTo>
                <a:lnTo>
                  <a:pt x="7191" y="12695"/>
                </a:lnTo>
                <a:lnTo>
                  <a:pt x="7365" y="12722"/>
                </a:lnTo>
                <a:lnTo>
                  <a:pt x="7519" y="12653"/>
                </a:lnTo>
                <a:lnTo>
                  <a:pt x="7542" y="12549"/>
                </a:lnTo>
                <a:lnTo>
                  <a:pt x="7587" y="12450"/>
                </a:lnTo>
                <a:lnTo>
                  <a:pt x="7786" y="12458"/>
                </a:lnTo>
                <a:lnTo>
                  <a:pt x="8024" y="12586"/>
                </a:lnTo>
                <a:lnTo>
                  <a:pt x="8163" y="12520"/>
                </a:lnTo>
                <a:lnTo>
                  <a:pt x="8220" y="12522"/>
                </a:lnTo>
                <a:lnTo>
                  <a:pt x="8314" y="12461"/>
                </a:lnTo>
                <a:lnTo>
                  <a:pt x="8377" y="12453"/>
                </a:lnTo>
                <a:lnTo>
                  <a:pt x="8468" y="12539"/>
                </a:lnTo>
                <a:lnTo>
                  <a:pt x="8528" y="12576"/>
                </a:lnTo>
                <a:lnTo>
                  <a:pt x="8531" y="12763"/>
                </a:lnTo>
                <a:lnTo>
                  <a:pt x="8602" y="12887"/>
                </a:lnTo>
                <a:lnTo>
                  <a:pt x="8702" y="13032"/>
                </a:lnTo>
                <a:lnTo>
                  <a:pt x="8794" y="13135"/>
                </a:lnTo>
                <a:lnTo>
                  <a:pt x="8893" y="13167"/>
                </a:lnTo>
                <a:lnTo>
                  <a:pt x="8941" y="13251"/>
                </a:lnTo>
                <a:lnTo>
                  <a:pt x="9027" y="13300"/>
                </a:lnTo>
                <a:lnTo>
                  <a:pt x="9057" y="13384"/>
                </a:lnTo>
                <a:lnTo>
                  <a:pt x="9112" y="13416"/>
                </a:lnTo>
                <a:lnTo>
                  <a:pt x="9142" y="13513"/>
                </a:lnTo>
                <a:lnTo>
                  <a:pt x="9184" y="13626"/>
                </a:lnTo>
                <a:lnTo>
                  <a:pt x="9149" y="13660"/>
                </a:lnTo>
                <a:lnTo>
                  <a:pt x="9107" y="13749"/>
                </a:lnTo>
                <a:lnTo>
                  <a:pt x="9101" y="13805"/>
                </a:lnTo>
                <a:lnTo>
                  <a:pt x="9162" y="13800"/>
                </a:lnTo>
                <a:lnTo>
                  <a:pt x="9258" y="13660"/>
                </a:lnTo>
                <a:lnTo>
                  <a:pt x="9318" y="13658"/>
                </a:lnTo>
                <a:lnTo>
                  <a:pt x="9347" y="13567"/>
                </a:lnTo>
                <a:lnTo>
                  <a:pt x="9251" y="13485"/>
                </a:lnTo>
                <a:lnTo>
                  <a:pt x="9325" y="13379"/>
                </a:lnTo>
                <a:lnTo>
                  <a:pt x="9444" y="13424"/>
                </a:lnTo>
                <a:lnTo>
                  <a:pt x="9512" y="13519"/>
                </a:lnTo>
                <a:lnTo>
                  <a:pt x="9546" y="13458"/>
                </a:lnTo>
                <a:lnTo>
                  <a:pt x="9534" y="13423"/>
                </a:lnTo>
                <a:lnTo>
                  <a:pt x="9424" y="13313"/>
                </a:lnTo>
                <a:lnTo>
                  <a:pt x="9328" y="13244"/>
                </a:lnTo>
                <a:lnTo>
                  <a:pt x="9213" y="13160"/>
                </a:lnTo>
                <a:lnTo>
                  <a:pt x="9256" y="13130"/>
                </a:lnTo>
                <a:lnTo>
                  <a:pt x="9228" y="13084"/>
                </a:lnTo>
                <a:lnTo>
                  <a:pt x="9121" y="13067"/>
                </a:lnTo>
                <a:lnTo>
                  <a:pt x="8993" y="12896"/>
                </a:lnTo>
                <a:lnTo>
                  <a:pt x="8950" y="12732"/>
                </a:lnTo>
                <a:lnTo>
                  <a:pt x="8843" y="12616"/>
                </a:lnTo>
                <a:lnTo>
                  <a:pt x="8818" y="12515"/>
                </a:lnTo>
                <a:lnTo>
                  <a:pt x="8843" y="12466"/>
                </a:lnTo>
                <a:lnTo>
                  <a:pt x="8853" y="12376"/>
                </a:lnTo>
                <a:lnTo>
                  <a:pt x="8967" y="12333"/>
                </a:lnTo>
                <a:lnTo>
                  <a:pt x="9064" y="12379"/>
                </a:lnTo>
                <a:lnTo>
                  <a:pt x="9032" y="12391"/>
                </a:lnTo>
                <a:lnTo>
                  <a:pt x="9027" y="12392"/>
                </a:lnTo>
                <a:lnTo>
                  <a:pt x="9013" y="12455"/>
                </a:lnTo>
                <a:lnTo>
                  <a:pt x="9042" y="12524"/>
                </a:lnTo>
                <a:lnTo>
                  <a:pt x="9094" y="12451"/>
                </a:lnTo>
                <a:lnTo>
                  <a:pt x="9172" y="12495"/>
                </a:lnTo>
                <a:lnTo>
                  <a:pt x="9166" y="12557"/>
                </a:lnTo>
                <a:lnTo>
                  <a:pt x="9214" y="12645"/>
                </a:lnTo>
                <a:lnTo>
                  <a:pt x="9186" y="12653"/>
                </a:lnTo>
                <a:lnTo>
                  <a:pt x="9278" y="12806"/>
                </a:lnTo>
                <a:lnTo>
                  <a:pt x="9393" y="12879"/>
                </a:lnTo>
                <a:lnTo>
                  <a:pt x="9464" y="12955"/>
                </a:lnTo>
                <a:lnTo>
                  <a:pt x="9584" y="13039"/>
                </a:lnTo>
                <a:lnTo>
                  <a:pt x="9640" y="13083"/>
                </a:lnTo>
                <a:lnTo>
                  <a:pt x="9671" y="13147"/>
                </a:lnTo>
                <a:lnTo>
                  <a:pt x="9700" y="13163"/>
                </a:lnTo>
                <a:lnTo>
                  <a:pt x="9720" y="13195"/>
                </a:lnTo>
                <a:lnTo>
                  <a:pt x="9696" y="13249"/>
                </a:lnTo>
                <a:lnTo>
                  <a:pt x="9673" y="13370"/>
                </a:lnTo>
                <a:lnTo>
                  <a:pt x="9678" y="13458"/>
                </a:lnTo>
                <a:lnTo>
                  <a:pt x="9752" y="13527"/>
                </a:lnTo>
                <a:lnTo>
                  <a:pt x="9752" y="13567"/>
                </a:lnTo>
                <a:lnTo>
                  <a:pt x="9775" y="13582"/>
                </a:lnTo>
                <a:lnTo>
                  <a:pt x="9780" y="13635"/>
                </a:lnTo>
                <a:lnTo>
                  <a:pt x="9847" y="13744"/>
                </a:lnTo>
                <a:lnTo>
                  <a:pt x="9897" y="13832"/>
                </a:lnTo>
                <a:lnTo>
                  <a:pt x="9916" y="13951"/>
                </a:lnTo>
                <a:lnTo>
                  <a:pt x="9963" y="14099"/>
                </a:lnTo>
                <a:lnTo>
                  <a:pt x="10081" y="14183"/>
                </a:lnTo>
                <a:lnTo>
                  <a:pt x="10180" y="14188"/>
                </a:lnTo>
                <a:lnTo>
                  <a:pt x="10132" y="14029"/>
                </a:lnTo>
                <a:lnTo>
                  <a:pt x="10225" y="14015"/>
                </a:lnTo>
                <a:lnTo>
                  <a:pt x="10185" y="13921"/>
                </a:lnTo>
                <a:lnTo>
                  <a:pt x="10321" y="13975"/>
                </a:lnTo>
                <a:lnTo>
                  <a:pt x="10323" y="13874"/>
                </a:lnTo>
                <a:lnTo>
                  <a:pt x="10251" y="13818"/>
                </a:lnTo>
                <a:lnTo>
                  <a:pt x="10174" y="13732"/>
                </a:lnTo>
                <a:lnTo>
                  <a:pt x="10230" y="13695"/>
                </a:lnTo>
                <a:lnTo>
                  <a:pt x="10162" y="13606"/>
                </a:lnTo>
                <a:lnTo>
                  <a:pt x="10135" y="13497"/>
                </a:lnTo>
                <a:lnTo>
                  <a:pt x="10163" y="13458"/>
                </a:lnTo>
                <a:lnTo>
                  <a:pt x="10235" y="13556"/>
                </a:lnTo>
                <a:lnTo>
                  <a:pt x="10314" y="13561"/>
                </a:lnTo>
                <a:lnTo>
                  <a:pt x="10388" y="13534"/>
                </a:lnTo>
                <a:lnTo>
                  <a:pt x="10292" y="13428"/>
                </a:lnTo>
                <a:lnTo>
                  <a:pt x="10466" y="13387"/>
                </a:lnTo>
                <a:lnTo>
                  <a:pt x="10538" y="13406"/>
                </a:lnTo>
                <a:lnTo>
                  <a:pt x="10626" y="13412"/>
                </a:lnTo>
                <a:lnTo>
                  <a:pt x="10622" y="13450"/>
                </a:lnTo>
                <a:lnTo>
                  <a:pt x="10667" y="13535"/>
                </a:lnTo>
                <a:lnTo>
                  <a:pt x="10786" y="13438"/>
                </a:lnTo>
                <a:lnTo>
                  <a:pt x="10846" y="13380"/>
                </a:lnTo>
                <a:lnTo>
                  <a:pt x="11014" y="13369"/>
                </a:lnTo>
                <a:lnTo>
                  <a:pt x="11037" y="13323"/>
                </a:lnTo>
                <a:lnTo>
                  <a:pt x="10915" y="13268"/>
                </a:lnTo>
                <a:lnTo>
                  <a:pt x="10897" y="13197"/>
                </a:lnTo>
                <a:lnTo>
                  <a:pt x="10851" y="13093"/>
                </a:lnTo>
                <a:lnTo>
                  <a:pt x="10900" y="12961"/>
                </a:lnTo>
                <a:lnTo>
                  <a:pt x="10969" y="12884"/>
                </a:lnTo>
                <a:lnTo>
                  <a:pt x="11002" y="12662"/>
                </a:lnTo>
                <a:lnTo>
                  <a:pt x="11042" y="12677"/>
                </a:lnTo>
                <a:lnTo>
                  <a:pt x="11106" y="12635"/>
                </a:lnTo>
                <a:lnTo>
                  <a:pt x="11101" y="12588"/>
                </a:lnTo>
                <a:lnTo>
                  <a:pt x="11196" y="12446"/>
                </a:lnTo>
                <a:lnTo>
                  <a:pt x="11240" y="12342"/>
                </a:lnTo>
                <a:lnTo>
                  <a:pt x="11357" y="12313"/>
                </a:lnTo>
                <a:lnTo>
                  <a:pt x="11370" y="12381"/>
                </a:lnTo>
                <a:lnTo>
                  <a:pt x="11575" y="12411"/>
                </a:lnTo>
                <a:lnTo>
                  <a:pt x="11615" y="12451"/>
                </a:lnTo>
                <a:lnTo>
                  <a:pt x="11496" y="12522"/>
                </a:lnTo>
                <a:lnTo>
                  <a:pt x="11474" y="12561"/>
                </a:lnTo>
                <a:lnTo>
                  <a:pt x="11622" y="12601"/>
                </a:lnTo>
                <a:lnTo>
                  <a:pt x="11600" y="12690"/>
                </a:lnTo>
                <a:lnTo>
                  <a:pt x="11677" y="12721"/>
                </a:lnTo>
                <a:lnTo>
                  <a:pt x="11846" y="12594"/>
                </a:lnTo>
                <a:lnTo>
                  <a:pt x="11985" y="12546"/>
                </a:lnTo>
                <a:lnTo>
                  <a:pt x="12003" y="12477"/>
                </a:lnTo>
                <a:lnTo>
                  <a:pt x="11873" y="12505"/>
                </a:lnTo>
                <a:lnTo>
                  <a:pt x="11804" y="12468"/>
                </a:lnTo>
                <a:lnTo>
                  <a:pt x="11786" y="12354"/>
                </a:lnTo>
                <a:lnTo>
                  <a:pt x="11888" y="12273"/>
                </a:lnTo>
                <a:lnTo>
                  <a:pt x="12005" y="12246"/>
                </a:lnTo>
                <a:lnTo>
                  <a:pt x="12080" y="12175"/>
                </a:lnTo>
                <a:lnTo>
                  <a:pt x="12179" y="12145"/>
                </a:lnTo>
                <a:lnTo>
                  <a:pt x="12286" y="12096"/>
                </a:lnTo>
                <a:lnTo>
                  <a:pt x="12296" y="12135"/>
                </a:lnTo>
                <a:lnTo>
                  <a:pt x="12122" y="12241"/>
                </a:lnTo>
                <a:lnTo>
                  <a:pt x="12202" y="12301"/>
                </a:lnTo>
                <a:lnTo>
                  <a:pt x="12117" y="12472"/>
                </a:lnTo>
                <a:lnTo>
                  <a:pt x="12027" y="12515"/>
                </a:lnTo>
                <a:lnTo>
                  <a:pt x="12154" y="12606"/>
                </a:lnTo>
                <a:lnTo>
                  <a:pt x="12311" y="12650"/>
                </a:lnTo>
                <a:lnTo>
                  <a:pt x="12504" y="12773"/>
                </a:lnTo>
                <a:lnTo>
                  <a:pt x="12561" y="12820"/>
                </a:lnTo>
                <a:lnTo>
                  <a:pt x="12638" y="12825"/>
                </a:lnTo>
                <a:lnTo>
                  <a:pt x="12726" y="12875"/>
                </a:lnTo>
                <a:lnTo>
                  <a:pt x="12782" y="12992"/>
                </a:lnTo>
                <a:lnTo>
                  <a:pt x="12775" y="13072"/>
                </a:lnTo>
                <a:lnTo>
                  <a:pt x="12629" y="13199"/>
                </a:lnTo>
                <a:lnTo>
                  <a:pt x="12509" y="13205"/>
                </a:lnTo>
                <a:lnTo>
                  <a:pt x="12351" y="13261"/>
                </a:lnTo>
                <a:lnTo>
                  <a:pt x="12144" y="13222"/>
                </a:lnTo>
                <a:lnTo>
                  <a:pt x="11889" y="13126"/>
                </a:lnTo>
                <a:lnTo>
                  <a:pt x="11662" y="13153"/>
                </a:lnTo>
                <a:lnTo>
                  <a:pt x="11504" y="13219"/>
                </a:lnTo>
                <a:lnTo>
                  <a:pt x="11342" y="13349"/>
                </a:lnTo>
                <a:lnTo>
                  <a:pt x="11074" y="13337"/>
                </a:lnTo>
                <a:lnTo>
                  <a:pt x="11017" y="13476"/>
                </a:lnTo>
                <a:lnTo>
                  <a:pt x="10798" y="13487"/>
                </a:lnTo>
                <a:lnTo>
                  <a:pt x="10639" y="13660"/>
                </a:lnTo>
                <a:lnTo>
                  <a:pt x="10731" y="13746"/>
                </a:lnTo>
                <a:lnTo>
                  <a:pt x="10659" y="13885"/>
                </a:lnTo>
                <a:lnTo>
                  <a:pt x="10766" y="13985"/>
                </a:lnTo>
                <a:lnTo>
                  <a:pt x="10855" y="14162"/>
                </a:lnTo>
                <a:lnTo>
                  <a:pt x="11019" y="14156"/>
                </a:lnTo>
                <a:lnTo>
                  <a:pt x="11166" y="14246"/>
                </a:lnTo>
                <a:lnTo>
                  <a:pt x="11270" y="14220"/>
                </a:lnTo>
                <a:lnTo>
                  <a:pt x="11302" y="14145"/>
                </a:lnTo>
                <a:lnTo>
                  <a:pt x="11462" y="14141"/>
                </a:lnTo>
                <a:lnTo>
                  <a:pt x="11590" y="14227"/>
                </a:lnTo>
                <a:lnTo>
                  <a:pt x="11816" y="14187"/>
                </a:lnTo>
                <a:lnTo>
                  <a:pt x="11909" y="14074"/>
                </a:lnTo>
                <a:lnTo>
                  <a:pt x="12038" y="14099"/>
                </a:lnTo>
                <a:lnTo>
                  <a:pt x="12127" y="14074"/>
                </a:lnTo>
                <a:lnTo>
                  <a:pt x="12077" y="14146"/>
                </a:lnTo>
                <a:lnTo>
                  <a:pt x="12140" y="14219"/>
                </a:lnTo>
                <a:lnTo>
                  <a:pt x="12110" y="14296"/>
                </a:lnTo>
                <a:lnTo>
                  <a:pt x="12137" y="14429"/>
                </a:lnTo>
                <a:lnTo>
                  <a:pt x="12135" y="14434"/>
                </a:lnTo>
                <a:lnTo>
                  <a:pt x="12070" y="14567"/>
                </a:lnTo>
                <a:lnTo>
                  <a:pt x="12027" y="14715"/>
                </a:lnTo>
                <a:lnTo>
                  <a:pt x="12023" y="14717"/>
                </a:lnTo>
                <a:lnTo>
                  <a:pt x="12005" y="14762"/>
                </a:lnTo>
                <a:lnTo>
                  <a:pt x="11983" y="14897"/>
                </a:lnTo>
                <a:lnTo>
                  <a:pt x="11948" y="14981"/>
                </a:lnTo>
                <a:lnTo>
                  <a:pt x="11960" y="14990"/>
                </a:lnTo>
                <a:lnTo>
                  <a:pt x="11916" y="15050"/>
                </a:lnTo>
                <a:lnTo>
                  <a:pt x="11842" y="15102"/>
                </a:lnTo>
                <a:lnTo>
                  <a:pt x="11717" y="15104"/>
                </a:lnTo>
                <a:lnTo>
                  <a:pt x="11586" y="15074"/>
                </a:lnTo>
                <a:lnTo>
                  <a:pt x="11553" y="15131"/>
                </a:lnTo>
                <a:lnTo>
                  <a:pt x="11506" y="15050"/>
                </a:lnTo>
                <a:lnTo>
                  <a:pt x="11392" y="15035"/>
                </a:lnTo>
                <a:lnTo>
                  <a:pt x="11252" y="15057"/>
                </a:lnTo>
                <a:lnTo>
                  <a:pt x="11188" y="15109"/>
                </a:lnTo>
                <a:lnTo>
                  <a:pt x="11094" y="15153"/>
                </a:lnTo>
                <a:lnTo>
                  <a:pt x="11118" y="15111"/>
                </a:lnTo>
                <a:lnTo>
                  <a:pt x="11121" y="15101"/>
                </a:lnTo>
                <a:lnTo>
                  <a:pt x="11153" y="15059"/>
                </a:lnTo>
                <a:lnTo>
                  <a:pt x="11143" y="14991"/>
                </a:lnTo>
                <a:lnTo>
                  <a:pt x="11069" y="15008"/>
                </a:lnTo>
                <a:lnTo>
                  <a:pt x="11024" y="15059"/>
                </a:lnTo>
                <a:lnTo>
                  <a:pt x="10989" y="15116"/>
                </a:lnTo>
                <a:lnTo>
                  <a:pt x="10982" y="15141"/>
                </a:lnTo>
                <a:lnTo>
                  <a:pt x="10831" y="15094"/>
                </a:lnTo>
                <a:lnTo>
                  <a:pt x="10679" y="15049"/>
                </a:lnTo>
                <a:lnTo>
                  <a:pt x="10466" y="15047"/>
                </a:lnTo>
                <a:lnTo>
                  <a:pt x="10430" y="14990"/>
                </a:lnTo>
                <a:lnTo>
                  <a:pt x="10272" y="14964"/>
                </a:lnTo>
                <a:lnTo>
                  <a:pt x="10222" y="14932"/>
                </a:lnTo>
                <a:lnTo>
                  <a:pt x="10163" y="14929"/>
                </a:lnTo>
                <a:lnTo>
                  <a:pt x="10113" y="14848"/>
                </a:lnTo>
                <a:lnTo>
                  <a:pt x="9902" y="14798"/>
                </a:lnTo>
                <a:lnTo>
                  <a:pt x="9794" y="14813"/>
                </a:lnTo>
                <a:lnTo>
                  <a:pt x="9676" y="14884"/>
                </a:lnTo>
                <a:lnTo>
                  <a:pt x="9621" y="14961"/>
                </a:lnTo>
                <a:lnTo>
                  <a:pt x="9648" y="15096"/>
                </a:lnTo>
                <a:lnTo>
                  <a:pt x="9566" y="15166"/>
                </a:lnTo>
                <a:lnTo>
                  <a:pt x="9486" y="15202"/>
                </a:lnTo>
                <a:lnTo>
                  <a:pt x="9323" y="15096"/>
                </a:lnTo>
                <a:lnTo>
                  <a:pt x="9107" y="14995"/>
                </a:lnTo>
                <a:lnTo>
                  <a:pt x="8970" y="14939"/>
                </a:lnTo>
                <a:lnTo>
                  <a:pt x="8915" y="14776"/>
                </a:lnTo>
                <a:lnTo>
                  <a:pt x="8719" y="14661"/>
                </a:lnTo>
                <a:lnTo>
                  <a:pt x="8595" y="14608"/>
                </a:lnTo>
                <a:lnTo>
                  <a:pt x="8530" y="14609"/>
                </a:lnTo>
                <a:lnTo>
                  <a:pt x="8361" y="14512"/>
                </a:lnTo>
                <a:lnTo>
                  <a:pt x="8307" y="14471"/>
                </a:lnTo>
                <a:lnTo>
                  <a:pt x="8284" y="14382"/>
                </a:lnTo>
                <a:lnTo>
                  <a:pt x="8207" y="14360"/>
                </a:lnTo>
                <a:lnTo>
                  <a:pt x="8195" y="14259"/>
                </a:lnTo>
                <a:lnTo>
                  <a:pt x="8307" y="14197"/>
                </a:lnTo>
                <a:lnTo>
                  <a:pt x="8352" y="14052"/>
                </a:lnTo>
                <a:lnTo>
                  <a:pt x="8309" y="13997"/>
                </a:lnTo>
                <a:lnTo>
                  <a:pt x="8325" y="13917"/>
                </a:lnTo>
                <a:lnTo>
                  <a:pt x="8413" y="13848"/>
                </a:lnTo>
                <a:lnTo>
                  <a:pt x="8407" y="13813"/>
                </a:lnTo>
                <a:lnTo>
                  <a:pt x="8274" y="13848"/>
                </a:lnTo>
                <a:lnTo>
                  <a:pt x="8295" y="13761"/>
                </a:lnTo>
                <a:lnTo>
                  <a:pt x="8200" y="13715"/>
                </a:lnTo>
                <a:lnTo>
                  <a:pt x="8031" y="13744"/>
                </a:lnTo>
                <a:lnTo>
                  <a:pt x="7932" y="13727"/>
                </a:lnTo>
                <a:lnTo>
                  <a:pt x="7884" y="13670"/>
                </a:lnTo>
                <a:lnTo>
                  <a:pt x="7733" y="13626"/>
                </a:lnTo>
                <a:lnTo>
                  <a:pt x="7587" y="13651"/>
                </a:lnTo>
                <a:lnTo>
                  <a:pt x="7522" y="13603"/>
                </a:lnTo>
                <a:lnTo>
                  <a:pt x="7291" y="13537"/>
                </a:lnTo>
                <a:lnTo>
                  <a:pt x="7052" y="13480"/>
                </a:lnTo>
                <a:lnTo>
                  <a:pt x="6908" y="13478"/>
                </a:lnTo>
                <a:lnTo>
                  <a:pt x="6802" y="13512"/>
                </a:lnTo>
                <a:lnTo>
                  <a:pt x="6648" y="13478"/>
                </a:lnTo>
                <a:lnTo>
                  <a:pt x="6491" y="13512"/>
                </a:lnTo>
                <a:lnTo>
                  <a:pt x="6434" y="13483"/>
                </a:lnTo>
                <a:lnTo>
                  <a:pt x="6308" y="13380"/>
                </a:lnTo>
                <a:lnTo>
                  <a:pt x="6181" y="13330"/>
                </a:lnTo>
                <a:lnTo>
                  <a:pt x="6128" y="13221"/>
                </a:lnTo>
                <a:lnTo>
                  <a:pt x="6034" y="13172"/>
                </a:lnTo>
                <a:lnTo>
                  <a:pt x="5957" y="13249"/>
                </a:lnTo>
                <a:lnTo>
                  <a:pt x="5811" y="13369"/>
                </a:lnTo>
                <a:lnTo>
                  <a:pt x="5692" y="13380"/>
                </a:lnTo>
                <a:lnTo>
                  <a:pt x="5537" y="13379"/>
                </a:lnTo>
                <a:lnTo>
                  <a:pt x="5414" y="13438"/>
                </a:lnTo>
                <a:lnTo>
                  <a:pt x="5368" y="13508"/>
                </a:lnTo>
                <a:lnTo>
                  <a:pt x="5269" y="13613"/>
                </a:lnTo>
                <a:lnTo>
                  <a:pt x="5230" y="13827"/>
                </a:lnTo>
                <a:lnTo>
                  <a:pt x="5076" y="13887"/>
                </a:lnTo>
                <a:lnTo>
                  <a:pt x="4996" y="13885"/>
                </a:lnTo>
                <a:lnTo>
                  <a:pt x="4857" y="13924"/>
                </a:lnTo>
                <a:lnTo>
                  <a:pt x="4731" y="13860"/>
                </a:lnTo>
                <a:lnTo>
                  <a:pt x="4644" y="13875"/>
                </a:lnTo>
                <a:lnTo>
                  <a:pt x="4507" y="13970"/>
                </a:lnTo>
                <a:lnTo>
                  <a:pt x="4403" y="13963"/>
                </a:lnTo>
                <a:lnTo>
                  <a:pt x="4325" y="14020"/>
                </a:lnTo>
                <a:lnTo>
                  <a:pt x="4295" y="14096"/>
                </a:lnTo>
                <a:lnTo>
                  <a:pt x="4229" y="14156"/>
                </a:lnTo>
                <a:lnTo>
                  <a:pt x="4179" y="14148"/>
                </a:lnTo>
                <a:lnTo>
                  <a:pt x="4077" y="14187"/>
                </a:lnTo>
                <a:lnTo>
                  <a:pt x="3998" y="14254"/>
                </a:lnTo>
                <a:lnTo>
                  <a:pt x="3990" y="14308"/>
                </a:lnTo>
                <a:lnTo>
                  <a:pt x="3923" y="14350"/>
                </a:lnTo>
                <a:lnTo>
                  <a:pt x="3863" y="14350"/>
                </a:lnTo>
                <a:lnTo>
                  <a:pt x="3834" y="14411"/>
                </a:lnTo>
                <a:lnTo>
                  <a:pt x="3809" y="14465"/>
                </a:lnTo>
                <a:lnTo>
                  <a:pt x="3856" y="14577"/>
                </a:lnTo>
                <a:lnTo>
                  <a:pt x="3868" y="14670"/>
                </a:lnTo>
                <a:lnTo>
                  <a:pt x="3833" y="14729"/>
                </a:lnTo>
                <a:lnTo>
                  <a:pt x="3827" y="14810"/>
                </a:lnTo>
                <a:lnTo>
                  <a:pt x="3802" y="14956"/>
                </a:lnTo>
                <a:lnTo>
                  <a:pt x="3749" y="15071"/>
                </a:lnTo>
                <a:lnTo>
                  <a:pt x="3695" y="15109"/>
                </a:lnTo>
                <a:lnTo>
                  <a:pt x="3687" y="15190"/>
                </a:lnTo>
                <a:lnTo>
                  <a:pt x="3638" y="15234"/>
                </a:lnTo>
                <a:lnTo>
                  <a:pt x="3551" y="15278"/>
                </a:lnTo>
                <a:lnTo>
                  <a:pt x="3488" y="15257"/>
                </a:lnTo>
                <a:lnTo>
                  <a:pt x="3541" y="15355"/>
                </a:lnTo>
                <a:lnTo>
                  <a:pt x="3571" y="15500"/>
                </a:lnTo>
                <a:lnTo>
                  <a:pt x="3541" y="15544"/>
                </a:lnTo>
                <a:lnTo>
                  <a:pt x="3541" y="15660"/>
                </a:lnTo>
                <a:lnTo>
                  <a:pt x="3543" y="15693"/>
                </a:lnTo>
                <a:lnTo>
                  <a:pt x="3578" y="15752"/>
                </a:lnTo>
                <a:lnTo>
                  <a:pt x="3573" y="15771"/>
                </a:lnTo>
                <a:lnTo>
                  <a:pt x="3596" y="15831"/>
                </a:lnTo>
                <a:lnTo>
                  <a:pt x="3652" y="15882"/>
                </a:lnTo>
                <a:lnTo>
                  <a:pt x="3714" y="15990"/>
                </a:lnTo>
                <a:lnTo>
                  <a:pt x="3749" y="16040"/>
                </a:lnTo>
                <a:lnTo>
                  <a:pt x="3764" y="16082"/>
                </a:lnTo>
                <a:lnTo>
                  <a:pt x="3769" y="16150"/>
                </a:lnTo>
                <a:lnTo>
                  <a:pt x="3799" y="16200"/>
                </a:lnTo>
                <a:lnTo>
                  <a:pt x="3833" y="16240"/>
                </a:lnTo>
                <a:lnTo>
                  <a:pt x="3879" y="16328"/>
                </a:lnTo>
                <a:lnTo>
                  <a:pt x="3930" y="16446"/>
                </a:lnTo>
                <a:lnTo>
                  <a:pt x="3933" y="16548"/>
                </a:lnTo>
                <a:lnTo>
                  <a:pt x="3951" y="16611"/>
                </a:lnTo>
                <a:lnTo>
                  <a:pt x="4018" y="16725"/>
                </a:lnTo>
                <a:lnTo>
                  <a:pt x="4115" y="16843"/>
                </a:lnTo>
                <a:lnTo>
                  <a:pt x="4154" y="16878"/>
                </a:lnTo>
                <a:lnTo>
                  <a:pt x="4243" y="17020"/>
                </a:lnTo>
                <a:lnTo>
                  <a:pt x="4363" y="17163"/>
                </a:lnTo>
                <a:lnTo>
                  <a:pt x="4492" y="17336"/>
                </a:lnTo>
                <a:lnTo>
                  <a:pt x="4643" y="17483"/>
                </a:lnTo>
                <a:lnTo>
                  <a:pt x="4683" y="17505"/>
                </a:lnTo>
                <a:lnTo>
                  <a:pt x="4713" y="17525"/>
                </a:lnTo>
                <a:lnTo>
                  <a:pt x="4869" y="17567"/>
                </a:lnTo>
                <a:lnTo>
                  <a:pt x="4979" y="17592"/>
                </a:lnTo>
                <a:lnTo>
                  <a:pt x="5167" y="17668"/>
                </a:lnTo>
                <a:lnTo>
                  <a:pt x="5269" y="17717"/>
                </a:lnTo>
                <a:lnTo>
                  <a:pt x="5379" y="17794"/>
                </a:lnTo>
                <a:lnTo>
                  <a:pt x="5453" y="17829"/>
                </a:lnTo>
                <a:lnTo>
                  <a:pt x="5595" y="17929"/>
                </a:lnTo>
                <a:lnTo>
                  <a:pt x="5744" y="17961"/>
                </a:lnTo>
                <a:lnTo>
                  <a:pt x="5838" y="17961"/>
                </a:lnTo>
                <a:lnTo>
                  <a:pt x="6104" y="17998"/>
                </a:lnTo>
                <a:lnTo>
                  <a:pt x="6240" y="18025"/>
                </a:lnTo>
                <a:lnTo>
                  <a:pt x="6380" y="18063"/>
                </a:lnTo>
                <a:lnTo>
                  <a:pt x="6531" y="18119"/>
                </a:lnTo>
                <a:lnTo>
                  <a:pt x="6658" y="18161"/>
                </a:lnTo>
                <a:lnTo>
                  <a:pt x="6775" y="18282"/>
                </a:lnTo>
                <a:lnTo>
                  <a:pt x="6827" y="18388"/>
                </a:lnTo>
                <a:lnTo>
                  <a:pt x="6918" y="18491"/>
                </a:lnTo>
                <a:lnTo>
                  <a:pt x="7057" y="18538"/>
                </a:lnTo>
                <a:lnTo>
                  <a:pt x="7125" y="18531"/>
                </a:lnTo>
                <a:lnTo>
                  <a:pt x="7191" y="18558"/>
                </a:lnTo>
                <a:lnTo>
                  <a:pt x="7376" y="18567"/>
                </a:lnTo>
                <a:lnTo>
                  <a:pt x="7373" y="18599"/>
                </a:lnTo>
                <a:lnTo>
                  <a:pt x="7416" y="18629"/>
                </a:lnTo>
                <a:lnTo>
                  <a:pt x="7452" y="18691"/>
                </a:lnTo>
                <a:lnTo>
                  <a:pt x="7532" y="18732"/>
                </a:lnTo>
                <a:lnTo>
                  <a:pt x="7599" y="18826"/>
                </a:lnTo>
                <a:lnTo>
                  <a:pt x="7570" y="18908"/>
                </a:lnTo>
                <a:lnTo>
                  <a:pt x="7507" y="19018"/>
                </a:lnTo>
                <a:lnTo>
                  <a:pt x="7540" y="19043"/>
                </a:lnTo>
                <a:lnTo>
                  <a:pt x="7504" y="19114"/>
                </a:lnTo>
                <a:lnTo>
                  <a:pt x="7462" y="19181"/>
                </a:lnTo>
                <a:lnTo>
                  <a:pt x="7423" y="19205"/>
                </a:lnTo>
                <a:lnTo>
                  <a:pt x="7416" y="19237"/>
                </a:lnTo>
                <a:lnTo>
                  <a:pt x="7527" y="19373"/>
                </a:lnTo>
                <a:lnTo>
                  <a:pt x="7646" y="19486"/>
                </a:lnTo>
                <a:lnTo>
                  <a:pt x="7833" y="19629"/>
                </a:lnTo>
                <a:lnTo>
                  <a:pt x="7986" y="19764"/>
                </a:lnTo>
                <a:lnTo>
                  <a:pt x="8036" y="19843"/>
                </a:lnTo>
                <a:lnTo>
                  <a:pt x="8063" y="19876"/>
                </a:lnTo>
                <a:lnTo>
                  <a:pt x="8048" y="19891"/>
                </a:lnTo>
                <a:lnTo>
                  <a:pt x="8140" y="19966"/>
                </a:lnTo>
                <a:lnTo>
                  <a:pt x="8181" y="20033"/>
                </a:lnTo>
                <a:lnTo>
                  <a:pt x="8242" y="20125"/>
                </a:lnTo>
                <a:lnTo>
                  <a:pt x="8190" y="20147"/>
                </a:lnTo>
                <a:lnTo>
                  <a:pt x="8181" y="20162"/>
                </a:lnTo>
                <a:lnTo>
                  <a:pt x="8230" y="20220"/>
                </a:lnTo>
                <a:lnTo>
                  <a:pt x="8282" y="20279"/>
                </a:lnTo>
                <a:lnTo>
                  <a:pt x="8337" y="20317"/>
                </a:lnTo>
                <a:lnTo>
                  <a:pt x="8352" y="20361"/>
                </a:lnTo>
                <a:lnTo>
                  <a:pt x="8339" y="20413"/>
                </a:lnTo>
                <a:lnTo>
                  <a:pt x="8287" y="20435"/>
                </a:lnTo>
                <a:lnTo>
                  <a:pt x="8192" y="20460"/>
                </a:lnTo>
                <a:lnTo>
                  <a:pt x="8155" y="20481"/>
                </a:lnTo>
                <a:lnTo>
                  <a:pt x="8108" y="20529"/>
                </a:lnTo>
                <a:lnTo>
                  <a:pt x="8103" y="20556"/>
                </a:lnTo>
                <a:lnTo>
                  <a:pt x="8054" y="20602"/>
                </a:lnTo>
                <a:lnTo>
                  <a:pt x="8043" y="20651"/>
                </a:lnTo>
                <a:lnTo>
                  <a:pt x="8068" y="20691"/>
                </a:lnTo>
                <a:lnTo>
                  <a:pt x="8089" y="20738"/>
                </a:lnTo>
                <a:lnTo>
                  <a:pt x="8243" y="20821"/>
                </a:lnTo>
                <a:lnTo>
                  <a:pt x="8290" y="20861"/>
                </a:lnTo>
                <a:lnTo>
                  <a:pt x="8399" y="20938"/>
                </a:lnTo>
                <a:lnTo>
                  <a:pt x="8500" y="20994"/>
                </a:lnTo>
                <a:lnTo>
                  <a:pt x="8572" y="21024"/>
                </a:lnTo>
                <a:lnTo>
                  <a:pt x="8602" y="21051"/>
                </a:lnTo>
                <a:lnTo>
                  <a:pt x="8625" y="21098"/>
                </a:lnTo>
                <a:lnTo>
                  <a:pt x="8705" y="21162"/>
                </a:lnTo>
                <a:lnTo>
                  <a:pt x="8759" y="21193"/>
                </a:lnTo>
                <a:lnTo>
                  <a:pt x="8811" y="21228"/>
                </a:lnTo>
                <a:lnTo>
                  <a:pt x="8888" y="21257"/>
                </a:lnTo>
                <a:lnTo>
                  <a:pt x="9020" y="21294"/>
                </a:lnTo>
                <a:lnTo>
                  <a:pt x="9157" y="21337"/>
                </a:lnTo>
                <a:lnTo>
                  <a:pt x="9249" y="21363"/>
                </a:lnTo>
                <a:lnTo>
                  <a:pt x="9368" y="21390"/>
                </a:lnTo>
                <a:lnTo>
                  <a:pt x="9383" y="21398"/>
                </a:lnTo>
                <a:lnTo>
                  <a:pt x="9337" y="21393"/>
                </a:lnTo>
                <a:lnTo>
                  <a:pt x="9397" y="21405"/>
                </a:lnTo>
                <a:lnTo>
                  <a:pt x="9405" y="21408"/>
                </a:lnTo>
                <a:lnTo>
                  <a:pt x="9430" y="21411"/>
                </a:lnTo>
                <a:lnTo>
                  <a:pt x="9435" y="21411"/>
                </a:lnTo>
                <a:lnTo>
                  <a:pt x="9507" y="21422"/>
                </a:lnTo>
                <a:lnTo>
                  <a:pt x="9559" y="21427"/>
                </a:lnTo>
                <a:lnTo>
                  <a:pt x="9629" y="21435"/>
                </a:lnTo>
                <a:lnTo>
                  <a:pt x="9698" y="21442"/>
                </a:lnTo>
                <a:lnTo>
                  <a:pt x="9787" y="21450"/>
                </a:lnTo>
                <a:lnTo>
                  <a:pt x="9917" y="21460"/>
                </a:lnTo>
                <a:lnTo>
                  <a:pt x="10073" y="21470"/>
                </a:lnTo>
                <a:lnTo>
                  <a:pt x="10137" y="21475"/>
                </a:lnTo>
                <a:lnTo>
                  <a:pt x="10230" y="21479"/>
                </a:lnTo>
                <a:lnTo>
                  <a:pt x="10400" y="21487"/>
                </a:lnTo>
                <a:lnTo>
                  <a:pt x="10475" y="21489"/>
                </a:lnTo>
                <a:lnTo>
                  <a:pt x="10570" y="21492"/>
                </a:lnTo>
                <a:lnTo>
                  <a:pt x="10589" y="21491"/>
                </a:lnTo>
                <a:lnTo>
                  <a:pt x="10669" y="21491"/>
                </a:lnTo>
                <a:lnTo>
                  <a:pt x="10831" y="21489"/>
                </a:lnTo>
                <a:lnTo>
                  <a:pt x="10950" y="21486"/>
                </a:lnTo>
                <a:lnTo>
                  <a:pt x="11064" y="21477"/>
                </a:lnTo>
                <a:lnTo>
                  <a:pt x="11248" y="21460"/>
                </a:lnTo>
                <a:lnTo>
                  <a:pt x="11342" y="21445"/>
                </a:lnTo>
                <a:lnTo>
                  <a:pt x="11391" y="21435"/>
                </a:lnTo>
                <a:lnTo>
                  <a:pt x="11462" y="21422"/>
                </a:lnTo>
                <a:lnTo>
                  <a:pt x="11496" y="21417"/>
                </a:lnTo>
                <a:lnTo>
                  <a:pt x="11610" y="21400"/>
                </a:lnTo>
                <a:lnTo>
                  <a:pt x="11657" y="21386"/>
                </a:lnTo>
                <a:lnTo>
                  <a:pt x="11682" y="21366"/>
                </a:lnTo>
                <a:lnTo>
                  <a:pt x="11730" y="21342"/>
                </a:lnTo>
                <a:lnTo>
                  <a:pt x="11749" y="21327"/>
                </a:lnTo>
                <a:lnTo>
                  <a:pt x="11707" y="21329"/>
                </a:lnTo>
                <a:lnTo>
                  <a:pt x="11695" y="21317"/>
                </a:lnTo>
                <a:lnTo>
                  <a:pt x="11772" y="21300"/>
                </a:lnTo>
                <a:lnTo>
                  <a:pt x="11980" y="21263"/>
                </a:lnTo>
                <a:lnTo>
                  <a:pt x="12122" y="21236"/>
                </a:lnTo>
                <a:lnTo>
                  <a:pt x="12196" y="21215"/>
                </a:lnTo>
                <a:lnTo>
                  <a:pt x="12226" y="21196"/>
                </a:lnTo>
                <a:lnTo>
                  <a:pt x="12187" y="21194"/>
                </a:lnTo>
                <a:lnTo>
                  <a:pt x="12221" y="21174"/>
                </a:lnTo>
                <a:lnTo>
                  <a:pt x="12236" y="21134"/>
                </a:lnTo>
                <a:lnTo>
                  <a:pt x="12204" y="21139"/>
                </a:lnTo>
                <a:lnTo>
                  <a:pt x="12206" y="21127"/>
                </a:lnTo>
                <a:lnTo>
                  <a:pt x="12177" y="21105"/>
                </a:lnTo>
                <a:lnTo>
                  <a:pt x="12102" y="21080"/>
                </a:lnTo>
                <a:lnTo>
                  <a:pt x="12124" y="21043"/>
                </a:lnTo>
                <a:lnTo>
                  <a:pt x="12197" y="21023"/>
                </a:lnTo>
                <a:lnTo>
                  <a:pt x="12325" y="20972"/>
                </a:lnTo>
                <a:lnTo>
                  <a:pt x="12395" y="20954"/>
                </a:lnTo>
                <a:lnTo>
                  <a:pt x="12602" y="20866"/>
                </a:lnTo>
                <a:lnTo>
                  <a:pt x="12805" y="20807"/>
                </a:lnTo>
                <a:lnTo>
                  <a:pt x="12969" y="20757"/>
                </a:lnTo>
                <a:lnTo>
                  <a:pt x="13088" y="20698"/>
                </a:lnTo>
                <a:lnTo>
                  <a:pt x="13163" y="20641"/>
                </a:lnTo>
                <a:lnTo>
                  <a:pt x="13224" y="20585"/>
                </a:lnTo>
                <a:lnTo>
                  <a:pt x="13198" y="20558"/>
                </a:lnTo>
                <a:lnTo>
                  <a:pt x="13207" y="20450"/>
                </a:lnTo>
                <a:lnTo>
                  <a:pt x="13193" y="20390"/>
                </a:lnTo>
                <a:lnTo>
                  <a:pt x="13208" y="20314"/>
                </a:lnTo>
                <a:lnTo>
                  <a:pt x="13183" y="20284"/>
                </a:lnTo>
                <a:lnTo>
                  <a:pt x="13120" y="20280"/>
                </a:lnTo>
                <a:lnTo>
                  <a:pt x="13051" y="20215"/>
                </a:lnTo>
                <a:lnTo>
                  <a:pt x="12993" y="20173"/>
                </a:lnTo>
                <a:lnTo>
                  <a:pt x="13008" y="20130"/>
                </a:lnTo>
                <a:lnTo>
                  <a:pt x="12999" y="20107"/>
                </a:lnTo>
                <a:lnTo>
                  <a:pt x="13051" y="20045"/>
                </a:lnTo>
                <a:lnTo>
                  <a:pt x="13048" y="20023"/>
                </a:lnTo>
                <a:lnTo>
                  <a:pt x="12932" y="20011"/>
                </a:lnTo>
                <a:lnTo>
                  <a:pt x="12924" y="19962"/>
                </a:lnTo>
                <a:lnTo>
                  <a:pt x="13013" y="19833"/>
                </a:lnTo>
                <a:lnTo>
                  <a:pt x="13086" y="19789"/>
                </a:lnTo>
                <a:lnTo>
                  <a:pt x="13125" y="19718"/>
                </a:lnTo>
                <a:lnTo>
                  <a:pt x="13183" y="19668"/>
                </a:lnTo>
                <a:lnTo>
                  <a:pt x="13210" y="19592"/>
                </a:lnTo>
                <a:lnTo>
                  <a:pt x="13279" y="19572"/>
                </a:lnTo>
                <a:lnTo>
                  <a:pt x="13324" y="19521"/>
                </a:lnTo>
                <a:lnTo>
                  <a:pt x="13451" y="19454"/>
                </a:lnTo>
                <a:lnTo>
                  <a:pt x="13493" y="19420"/>
                </a:lnTo>
                <a:lnTo>
                  <a:pt x="13535" y="19356"/>
                </a:lnTo>
                <a:lnTo>
                  <a:pt x="13732" y="19183"/>
                </a:lnTo>
                <a:lnTo>
                  <a:pt x="13898" y="19058"/>
                </a:lnTo>
                <a:lnTo>
                  <a:pt x="14163" y="18878"/>
                </a:lnTo>
                <a:lnTo>
                  <a:pt x="14337" y="18737"/>
                </a:lnTo>
                <a:lnTo>
                  <a:pt x="14538" y="18516"/>
                </a:lnTo>
                <a:lnTo>
                  <a:pt x="14680" y="18336"/>
                </a:lnTo>
                <a:lnTo>
                  <a:pt x="14817" y="18109"/>
                </a:lnTo>
                <a:lnTo>
                  <a:pt x="14909" y="17914"/>
                </a:lnTo>
                <a:lnTo>
                  <a:pt x="14980" y="17744"/>
                </a:lnTo>
                <a:lnTo>
                  <a:pt x="15013" y="17587"/>
                </a:lnTo>
                <a:lnTo>
                  <a:pt x="15043" y="17526"/>
                </a:lnTo>
                <a:lnTo>
                  <a:pt x="15035" y="17457"/>
                </a:lnTo>
                <a:lnTo>
                  <a:pt x="15041" y="17375"/>
                </a:lnTo>
                <a:lnTo>
                  <a:pt x="15035" y="17340"/>
                </a:lnTo>
                <a:lnTo>
                  <a:pt x="14971" y="17363"/>
                </a:lnTo>
                <a:lnTo>
                  <a:pt x="14897" y="17437"/>
                </a:lnTo>
                <a:lnTo>
                  <a:pt x="14809" y="17483"/>
                </a:lnTo>
                <a:lnTo>
                  <a:pt x="14733" y="17528"/>
                </a:lnTo>
                <a:lnTo>
                  <a:pt x="14680" y="17548"/>
                </a:lnTo>
                <a:lnTo>
                  <a:pt x="14583" y="17585"/>
                </a:lnTo>
                <a:lnTo>
                  <a:pt x="14524" y="17629"/>
                </a:lnTo>
                <a:lnTo>
                  <a:pt x="14440" y="17664"/>
                </a:lnTo>
                <a:lnTo>
                  <a:pt x="14292" y="17752"/>
                </a:lnTo>
                <a:lnTo>
                  <a:pt x="14104" y="17821"/>
                </a:lnTo>
                <a:lnTo>
                  <a:pt x="13943" y="17898"/>
                </a:lnTo>
                <a:lnTo>
                  <a:pt x="13856" y="17920"/>
                </a:lnTo>
                <a:lnTo>
                  <a:pt x="13773" y="17885"/>
                </a:lnTo>
                <a:lnTo>
                  <a:pt x="13734" y="17838"/>
                </a:lnTo>
                <a:lnTo>
                  <a:pt x="13675" y="17828"/>
                </a:lnTo>
                <a:lnTo>
                  <a:pt x="13597" y="17809"/>
                </a:lnTo>
                <a:lnTo>
                  <a:pt x="13694" y="17752"/>
                </a:lnTo>
                <a:lnTo>
                  <a:pt x="13696" y="17695"/>
                </a:lnTo>
                <a:lnTo>
                  <a:pt x="13650" y="17663"/>
                </a:lnTo>
                <a:lnTo>
                  <a:pt x="13560" y="17641"/>
                </a:lnTo>
                <a:lnTo>
                  <a:pt x="13501" y="17607"/>
                </a:lnTo>
                <a:lnTo>
                  <a:pt x="13401" y="17548"/>
                </a:lnTo>
                <a:lnTo>
                  <a:pt x="13297" y="17488"/>
                </a:lnTo>
                <a:lnTo>
                  <a:pt x="13046" y="17402"/>
                </a:lnTo>
                <a:lnTo>
                  <a:pt x="12946" y="17350"/>
                </a:lnTo>
                <a:lnTo>
                  <a:pt x="12887" y="17225"/>
                </a:lnTo>
                <a:lnTo>
                  <a:pt x="12772" y="17072"/>
                </a:lnTo>
                <a:lnTo>
                  <a:pt x="12673" y="17033"/>
                </a:lnTo>
                <a:lnTo>
                  <a:pt x="12604" y="17006"/>
                </a:lnTo>
                <a:lnTo>
                  <a:pt x="12527" y="16836"/>
                </a:lnTo>
                <a:lnTo>
                  <a:pt x="12490" y="16683"/>
                </a:lnTo>
                <a:lnTo>
                  <a:pt x="12525" y="16649"/>
                </a:lnTo>
                <a:lnTo>
                  <a:pt x="12459" y="16505"/>
                </a:lnTo>
                <a:lnTo>
                  <a:pt x="12427" y="16478"/>
                </a:lnTo>
                <a:lnTo>
                  <a:pt x="12219" y="16363"/>
                </a:lnTo>
                <a:lnTo>
                  <a:pt x="12206" y="16261"/>
                </a:lnTo>
                <a:lnTo>
                  <a:pt x="12238" y="16229"/>
                </a:lnTo>
                <a:lnTo>
                  <a:pt x="12073" y="16069"/>
                </a:lnTo>
                <a:lnTo>
                  <a:pt x="12015" y="15983"/>
                </a:lnTo>
                <a:lnTo>
                  <a:pt x="11948" y="15902"/>
                </a:lnTo>
                <a:lnTo>
                  <a:pt x="11807" y="15658"/>
                </a:lnTo>
                <a:lnTo>
                  <a:pt x="11697" y="15498"/>
                </a:lnTo>
                <a:lnTo>
                  <a:pt x="11620" y="15326"/>
                </a:lnTo>
                <a:lnTo>
                  <a:pt x="11637" y="15310"/>
                </a:lnTo>
                <a:lnTo>
                  <a:pt x="11765" y="15542"/>
                </a:lnTo>
                <a:lnTo>
                  <a:pt x="11844" y="15609"/>
                </a:lnTo>
                <a:lnTo>
                  <a:pt x="11901" y="15656"/>
                </a:lnTo>
                <a:lnTo>
                  <a:pt x="11938" y="15624"/>
                </a:lnTo>
                <a:lnTo>
                  <a:pt x="11976" y="15533"/>
                </a:lnTo>
                <a:lnTo>
                  <a:pt x="12003" y="15402"/>
                </a:lnTo>
                <a:lnTo>
                  <a:pt x="12043" y="15330"/>
                </a:lnTo>
                <a:lnTo>
                  <a:pt x="12050" y="15353"/>
                </a:lnTo>
                <a:lnTo>
                  <a:pt x="12035" y="15424"/>
                </a:lnTo>
                <a:lnTo>
                  <a:pt x="12032" y="15483"/>
                </a:lnTo>
                <a:lnTo>
                  <a:pt x="12013" y="15577"/>
                </a:lnTo>
                <a:lnTo>
                  <a:pt x="12095" y="15567"/>
                </a:lnTo>
                <a:lnTo>
                  <a:pt x="12187" y="15670"/>
                </a:lnTo>
                <a:lnTo>
                  <a:pt x="12298" y="15789"/>
                </a:lnTo>
                <a:lnTo>
                  <a:pt x="12373" y="15902"/>
                </a:lnTo>
                <a:lnTo>
                  <a:pt x="12423" y="15931"/>
                </a:lnTo>
                <a:lnTo>
                  <a:pt x="12477" y="16008"/>
                </a:lnTo>
                <a:lnTo>
                  <a:pt x="12472" y="16045"/>
                </a:lnTo>
                <a:lnTo>
                  <a:pt x="12534" y="16129"/>
                </a:lnTo>
                <a:lnTo>
                  <a:pt x="12628" y="16148"/>
                </a:lnTo>
                <a:lnTo>
                  <a:pt x="12711" y="16197"/>
                </a:lnTo>
                <a:lnTo>
                  <a:pt x="12825" y="16355"/>
                </a:lnTo>
                <a:lnTo>
                  <a:pt x="12827" y="16449"/>
                </a:lnTo>
                <a:lnTo>
                  <a:pt x="12855" y="16553"/>
                </a:lnTo>
                <a:lnTo>
                  <a:pt x="12982" y="16678"/>
                </a:lnTo>
                <a:lnTo>
                  <a:pt x="13061" y="16688"/>
                </a:lnTo>
                <a:lnTo>
                  <a:pt x="13190" y="16769"/>
                </a:lnTo>
                <a:lnTo>
                  <a:pt x="13250" y="16882"/>
                </a:lnTo>
                <a:lnTo>
                  <a:pt x="13354" y="16986"/>
                </a:lnTo>
                <a:lnTo>
                  <a:pt x="13448" y="17018"/>
                </a:lnTo>
                <a:lnTo>
                  <a:pt x="13466" y="17074"/>
                </a:lnTo>
                <a:lnTo>
                  <a:pt x="13523" y="17106"/>
                </a:lnTo>
                <a:lnTo>
                  <a:pt x="13552" y="17163"/>
                </a:lnTo>
                <a:lnTo>
                  <a:pt x="13565" y="17223"/>
                </a:lnTo>
                <a:lnTo>
                  <a:pt x="13547" y="17255"/>
                </a:lnTo>
                <a:lnTo>
                  <a:pt x="13570" y="17316"/>
                </a:lnTo>
                <a:lnTo>
                  <a:pt x="13537" y="17331"/>
                </a:lnTo>
                <a:lnTo>
                  <a:pt x="13592" y="17378"/>
                </a:lnTo>
                <a:lnTo>
                  <a:pt x="13635" y="17474"/>
                </a:lnTo>
                <a:lnTo>
                  <a:pt x="13667" y="17508"/>
                </a:lnTo>
                <a:lnTo>
                  <a:pt x="13669" y="17585"/>
                </a:lnTo>
                <a:lnTo>
                  <a:pt x="13721" y="17654"/>
                </a:lnTo>
                <a:lnTo>
                  <a:pt x="13843" y="17631"/>
                </a:lnTo>
                <a:lnTo>
                  <a:pt x="13896" y="17599"/>
                </a:lnTo>
                <a:lnTo>
                  <a:pt x="13983" y="17579"/>
                </a:lnTo>
                <a:lnTo>
                  <a:pt x="14007" y="17537"/>
                </a:lnTo>
                <a:lnTo>
                  <a:pt x="14050" y="17515"/>
                </a:lnTo>
                <a:lnTo>
                  <a:pt x="14086" y="17468"/>
                </a:lnTo>
                <a:lnTo>
                  <a:pt x="14127" y="17447"/>
                </a:lnTo>
                <a:lnTo>
                  <a:pt x="14271" y="17399"/>
                </a:lnTo>
                <a:lnTo>
                  <a:pt x="14377" y="17340"/>
                </a:lnTo>
                <a:lnTo>
                  <a:pt x="14469" y="17252"/>
                </a:lnTo>
                <a:lnTo>
                  <a:pt x="14521" y="17244"/>
                </a:lnTo>
                <a:lnTo>
                  <a:pt x="14595" y="17212"/>
                </a:lnTo>
                <a:lnTo>
                  <a:pt x="14732" y="17064"/>
                </a:lnTo>
                <a:lnTo>
                  <a:pt x="14988" y="16905"/>
                </a:lnTo>
                <a:lnTo>
                  <a:pt x="15142" y="16784"/>
                </a:lnTo>
                <a:lnTo>
                  <a:pt x="15139" y="16735"/>
                </a:lnTo>
                <a:lnTo>
                  <a:pt x="15160" y="16660"/>
                </a:lnTo>
                <a:lnTo>
                  <a:pt x="15271" y="16575"/>
                </a:lnTo>
                <a:lnTo>
                  <a:pt x="15344" y="16537"/>
                </a:lnTo>
                <a:lnTo>
                  <a:pt x="15442" y="16444"/>
                </a:lnTo>
                <a:lnTo>
                  <a:pt x="15532" y="16421"/>
                </a:lnTo>
                <a:lnTo>
                  <a:pt x="15601" y="16348"/>
                </a:lnTo>
                <a:lnTo>
                  <a:pt x="15589" y="16291"/>
                </a:lnTo>
                <a:lnTo>
                  <a:pt x="15644" y="16227"/>
                </a:lnTo>
                <a:lnTo>
                  <a:pt x="15741" y="16183"/>
                </a:lnTo>
                <a:lnTo>
                  <a:pt x="15771" y="16138"/>
                </a:lnTo>
                <a:lnTo>
                  <a:pt x="15771" y="16060"/>
                </a:lnTo>
                <a:lnTo>
                  <a:pt x="15857" y="15961"/>
                </a:lnTo>
                <a:lnTo>
                  <a:pt x="15927" y="15927"/>
                </a:lnTo>
                <a:lnTo>
                  <a:pt x="15937" y="15904"/>
                </a:lnTo>
                <a:lnTo>
                  <a:pt x="15897" y="15816"/>
                </a:lnTo>
                <a:lnTo>
                  <a:pt x="15905" y="15730"/>
                </a:lnTo>
                <a:lnTo>
                  <a:pt x="15929" y="15680"/>
                </a:lnTo>
                <a:lnTo>
                  <a:pt x="15997" y="15653"/>
                </a:lnTo>
                <a:lnTo>
                  <a:pt x="16029" y="15525"/>
                </a:lnTo>
                <a:lnTo>
                  <a:pt x="16081" y="15446"/>
                </a:lnTo>
                <a:lnTo>
                  <a:pt x="16093" y="15392"/>
                </a:lnTo>
                <a:lnTo>
                  <a:pt x="16125" y="15276"/>
                </a:lnTo>
                <a:lnTo>
                  <a:pt x="16116" y="15244"/>
                </a:lnTo>
                <a:lnTo>
                  <a:pt x="16059" y="15252"/>
                </a:lnTo>
                <a:lnTo>
                  <a:pt x="16007" y="15222"/>
                </a:lnTo>
                <a:lnTo>
                  <a:pt x="15919" y="15170"/>
                </a:lnTo>
                <a:lnTo>
                  <a:pt x="15825" y="15187"/>
                </a:lnTo>
                <a:lnTo>
                  <a:pt x="15713" y="15220"/>
                </a:lnTo>
                <a:lnTo>
                  <a:pt x="15617" y="15203"/>
                </a:lnTo>
                <a:lnTo>
                  <a:pt x="15524" y="15131"/>
                </a:lnTo>
                <a:lnTo>
                  <a:pt x="15473" y="15018"/>
                </a:lnTo>
                <a:lnTo>
                  <a:pt x="15485" y="14981"/>
                </a:lnTo>
                <a:lnTo>
                  <a:pt x="15483" y="14911"/>
                </a:lnTo>
                <a:lnTo>
                  <a:pt x="15462" y="14906"/>
                </a:lnTo>
                <a:lnTo>
                  <a:pt x="15431" y="14978"/>
                </a:lnTo>
                <a:lnTo>
                  <a:pt x="15363" y="15116"/>
                </a:lnTo>
                <a:lnTo>
                  <a:pt x="15276" y="15264"/>
                </a:lnTo>
                <a:lnTo>
                  <a:pt x="15195" y="15412"/>
                </a:lnTo>
                <a:lnTo>
                  <a:pt x="15103" y="15446"/>
                </a:lnTo>
                <a:lnTo>
                  <a:pt x="14974" y="15493"/>
                </a:lnTo>
                <a:lnTo>
                  <a:pt x="14859" y="15564"/>
                </a:lnTo>
                <a:lnTo>
                  <a:pt x="14846" y="15523"/>
                </a:lnTo>
                <a:lnTo>
                  <a:pt x="14819" y="15542"/>
                </a:lnTo>
                <a:lnTo>
                  <a:pt x="14777" y="15493"/>
                </a:lnTo>
                <a:lnTo>
                  <a:pt x="14792" y="15389"/>
                </a:lnTo>
                <a:lnTo>
                  <a:pt x="14770" y="15298"/>
                </a:lnTo>
                <a:lnTo>
                  <a:pt x="14713" y="15266"/>
                </a:lnTo>
                <a:lnTo>
                  <a:pt x="14675" y="15298"/>
                </a:lnTo>
                <a:lnTo>
                  <a:pt x="14650" y="15395"/>
                </a:lnTo>
                <a:lnTo>
                  <a:pt x="14683" y="15506"/>
                </a:lnTo>
                <a:lnTo>
                  <a:pt x="14653" y="15476"/>
                </a:lnTo>
                <a:lnTo>
                  <a:pt x="14621" y="15432"/>
                </a:lnTo>
                <a:lnTo>
                  <a:pt x="14568" y="15404"/>
                </a:lnTo>
                <a:lnTo>
                  <a:pt x="14538" y="15358"/>
                </a:lnTo>
                <a:lnTo>
                  <a:pt x="14543" y="15299"/>
                </a:lnTo>
                <a:lnTo>
                  <a:pt x="14519" y="15237"/>
                </a:lnTo>
                <a:lnTo>
                  <a:pt x="14402" y="15207"/>
                </a:lnTo>
                <a:lnTo>
                  <a:pt x="14363" y="15160"/>
                </a:lnTo>
                <a:lnTo>
                  <a:pt x="14281" y="15148"/>
                </a:lnTo>
                <a:lnTo>
                  <a:pt x="14193" y="15028"/>
                </a:lnTo>
                <a:lnTo>
                  <a:pt x="14119" y="14921"/>
                </a:lnTo>
                <a:lnTo>
                  <a:pt x="14126" y="14880"/>
                </a:lnTo>
                <a:lnTo>
                  <a:pt x="14079" y="14816"/>
                </a:lnTo>
                <a:lnTo>
                  <a:pt x="14169" y="14796"/>
                </a:lnTo>
                <a:lnTo>
                  <a:pt x="14213" y="14714"/>
                </a:lnTo>
                <a:lnTo>
                  <a:pt x="14320" y="14736"/>
                </a:lnTo>
                <a:lnTo>
                  <a:pt x="14394" y="14682"/>
                </a:lnTo>
                <a:lnTo>
                  <a:pt x="14553" y="14858"/>
                </a:lnTo>
                <a:lnTo>
                  <a:pt x="14687" y="14975"/>
                </a:lnTo>
                <a:lnTo>
                  <a:pt x="14842" y="14964"/>
                </a:lnTo>
                <a:lnTo>
                  <a:pt x="15021" y="15025"/>
                </a:lnTo>
                <a:lnTo>
                  <a:pt x="15216" y="15001"/>
                </a:lnTo>
                <a:lnTo>
                  <a:pt x="15344" y="14860"/>
                </a:lnTo>
                <a:lnTo>
                  <a:pt x="15450" y="14781"/>
                </a:lnTo>
                <a:lnTo>
                  <a:pt x="15525" y="14776"/>
                </a:lnTo>
                <a:lnTo>
                  <a:pt x="15639" y="14936"/>
                </a:lnTo>
                <a:lnTo>
                  <a:pt x="15806" y="14875"/>
                </a:lnTo>
                <a:lnTo>
                  <a:pt x="15972" y="14830"/>
                </a:lnTo>
                <a:lnTo>
                  <a:pt x="16250" y="14730"/>
                </a:lnTo>
                <a:lnTo>
                  <a:pt x="16439" y="14598"/>
                </a:lnTo>
                <a:lnTo>
                  <a:pt x="16659" y="14459"/>
                </a:lnTo>
                <a:lnTo>
                  <a:pt x="16893" y="14271"/>
                </a:lnTo>
                <a:lnTo>
                  <a:pt x="17032" y="14315"/>
                </a:lnTo>
                <a:lnTo>
                  <a:pt x="17105" y="14392"/>
                </a:lnTo>
                <a:lnTo>
                  <a:pt x="17213" y="14362"/>
                </a:lnTo>
                <a:lnTo>
                  <a:pt x="17405" y="14372"/>
                </a:lnTo>
                <a:lnTo>
                  <a:pt x="17460" y="14401"/>
                </a:lnTo>
                <a:lnTo>
                  <a:pt x="17417" y="14498"/>
                </a:lnTo>
                <a:lnTo>
                  <a:pt x="17639" y="14542"/>
                </a:lnTo>
                <a:lnTo>
                  <a:pt x="17733" y="14488"/>
                </a:lnTo>
                <a:lnTo>
                  <a:pt x="17886" y="14257"/>
                </a:lnTo>
                <a:lnTo>
                  <a:pt x="17952" y="14367"/>
                </a:lnTo>
                <a:lnTo>
                  <a:pt x="18008" y="14534"/>
                </a:lnTo>
                <a:lnTo>
                  <a:pt x="18098" y="14675"/>
                </a:lnTo>
                <a:lnTo>
                  <a:pt x="18225" y="14889"/>
                </a:lnTo>
                <a:lnTo>
                  <a:pt x="18386" y="14970"/>
                </a:lnTo>
                <a:lnTo>
                  <a:pt x="18430" y="15032"/>
                </a:lnTo>
                <a:lnTo>
                  <a:pt x="18498" y="15163"/>
                </a:lnTo>
                <a:lnTo>
                  <a:pt x="18592" y="15225"/>
                </a:lnTo>
                <a:lnTo>
                  <a:pt x="18647" y="15246"/>
                </a:lnTo>
                <a:lnTo>
                  <a:pt x="18721" y="15326"/>
                </a:lnTo>
                <a:lnTo>
                  <a:pt x="18808" y="15444"/>
                </a:lnTo>
                <a:lnTo>
                  <a:pt x="18940" y="15446"/>
                </a:lnTo>
                <a:lnTo>
                  <a:pt x="18982" y="15365"/>
                </a:lnTo>
                <a:lnTo>
                  <a:pt x="19005" y="15242"/>
                </a:lnTo>
                <a:lnTo>
                  <a:pt x="19103" y="15099"/>
                </a:lnTo>
                <a:lnTo>
                  <a:pt x="19061" y="15096"/>
                </a:lnTo>
                <a:lnTo>
                  <a:pt x="19092" y="14949"/>
                </a:lnTo>
                <a:lnTo>
                  <a:pt x="19149" y="14880"/>
                </a:lnTo>
                <a:lnTo>
                  <a:pt x="19101" y="14672"/>
                </a:lnTo>
                <a:lnTo>
                  <a:pt x="19118" y="14503"/>
                </a:lnTo>
                <a:lnTo>
                  <a:pt x="19082" y="14406"/>
                </a:lnTo>
                <a:lnTo>
                  <a:pt x="19012" y="14266"/>
                </a:lnTo>
                <a:lnTo>
                  <a:pt x="19014" y="14133"/>
                </a:lnTo>
                <a:lnTo>
                  <a:pt x="19062" y="14069"/>
                </a:lnTo>
                <a:lnTo>
                  <a:pt x="19141" y="13916"/>
                </a:lnTo>
                <a:lnTo>
                  <a:pt x="19181" y="13825"/>
                </a:lnTo>
                <a:lnTo>
                  <a:pt x="19161" y="13766"/>
                </a:lnTo>
                <a:lnTo>
                  <a:pt x="19231" y="13561"/>
                </a:lnTo>
                <a:lnTo>
                  <a:pt x="19275" y="13389"/>
                </a:lnTo>
                <a:lnTo>
                  <a:pt x="19322" y="13101"/>
                </a:lnTo>
                <a:lnTo>
                  <a:pt x="19417" y="12837"/>
                </a:lnTo>
                <a:lnTo>
                  <a:pt x="19431" y="12695"/>
                </a:lnTo>
                <a:lnTo>
                  <a:pt x="19382" y="12606"/>
                </a:lnTo>
                <a:lnTo>
                  <a:pt x="19474" y="12426"/>
                </a:lnTo>
                <a:lnTo>
                  <a:pt x="19531" y="12342"/>
                </a:lnTo>
                <a:lnTo>
                  <a:pt x="19521" y="12278"/>
                </a:lnTo>
                <a:lnTo>
                  <a:pt x="19558" y="12241"/>
                </a:lnTo>
                <a:lnTo>
                  <a:pt x="19588" y="12217"/>
                </a:lnTo>
                <a:lnTo>
                  <a:pt x="19588" y="12177"/>
                </a:lnTo>
                <a:lnTo>
                  <a:pt x="19633" y="12148"/>
                </a:lnTo>
                <a:lnTo>
                  <a:pt x="19623" y="12039"/>
                </a:lnTo>
                <a:lnTo>
                  <a:pt x="19590" y="11999"/>
                </a:lnTo>
                <a:lnTo>
                  <a:pt x="19662" y="11886"/>
                </a:lnTo>
                <a:lnTo>
                  <a:pt x="19730" y="11904"/>
                </a:lnTo>
                <a:lnTo>
                  <a:pt x="19774" y="11940"/>
                </a:lnTo>
                <a:lnTo>
                  <a:pt x="19811" y="11995"/>
                </a:lnTo>
                <a:lnTo>
                  <a:pt x="19863" y="12022"/>
                </a:lnTo>
                <a:lnTo>
                  <a:pt x="19961" y="12027"/>
                </a:lnTo>
                <a:lnTo>
                  <a:pt x="20010" y="11967"/>
                </a:lnTo>
                <a:lnTo>
                  <a:pt x="20022" y="12025"/>
                </a:lnTo>
                <a:lnTo>
                  <a:pt x="20140" y="12059"/>
                </a:lnTo>
                <a:lnTo>
                  <a:pt x="20202" y="12143"/>
                </a:lnTo>
                <a:lnTo>
                  <a:pt x="20239" y="12339"/>
                </a:lnTo>
                <a:lnTo>
                  <a:pt x="20293" y="12281"/>
                </a:lnTo>
                <a:lnTo>
                  <a:pt x="20335" y="12216"/>
                </a:lnTo>
                <a:lnTo>
                  <a:pt x="20375" y="11975"/>
                </a:lnTo>
                <a:lnTo>
                  <a:pt x="20390" y="11825"/>
                </a:lnTo>
                <a:lnTo>
                  <a:pt x="20457" y="11860"/>
                </a:lnTo>
                <a:lnTo>
                  <a:pt x="20527" y="11983"/>
                </a:lnTo>
                <a:lnTo>
                  <a:pt x="20597" y="12076"/>
                </a:lnTo>
                <a:lnTo>
                  <a:pt x="20643" y="12079"/>
                </a:lnTo>
                <a:lnTo>
                  <a:pt x="20679" y="12216"/>
                </a:lnTo>
                <a:lnTo>
                  <a:pt x="20720" y="12236"/>
                </a:lnTo>
                <a:lnTo>
                  <a:pt x="20728" y="12367"/>
                </a:lnTo>
                <a:lnTo>
                  <a:pt x="20758" y="12438"/>
                </a:lnTo>
                <a:lnTo>
                  <a:pt x="20768" y="12589"/>
                </a:lnTo>
                <a:lnTo>
                  <a:pt x="20778" y="12675"/>
                </a:lnTo>
                <a:lnTo>
                  <a:pt x="20803" y="12711"/>
                </a:lnTo>
                <a:lnTo>
                  <a:pt x="20798" y="12621"/>
                </a:lnTo>
                <a:lnTo>
                  <a:pt x="20838" y="12604"/>
                </a:lnTo>
                <a:lnTo>
                  <a:pt x="20880" y="12589"/>
                </a:lnTo>
                <a:lnTo>
                  <a:pt x="20902" y="12621"/>
                </a:lnTo>
                <a:lnTo>
                  <a:pt x="20930" y="12606"/>
                </a:lnTo>
                <a:lnTo>
                  <a:pt x="20951" y="12621"/>
                </a:lnTo>
                <a:lnTo>
                  <a:pt x="20957" y="12717"/>
                </a:lnTo>
                <a:lnTo>
                  <a:pt x="20986" y="12724"/>
                </a:lnTo>
                <a:lnTo>
                  <a:pt x="21004" y="12795"/>
                </a:lnTo>
                <a:lnTo>
                  <a:pt x="21041" y="12783"/>
                </a:lnTo>
                <a:lnTo>
                  <a:pt x="21051" y="12822"/>
                </a:lnTo>
                <a:lnTo>
                  <a:pt x="21115" y="12732"/>
                </a:lnTo>
                <a:lnTo>
                  <a:pt x="21162" y="12670"/>
                </a:lnTo>
                <a:lnTo>
                  <a:pt x="21190" y="12557"/>
                </a:lnTo>
                <a:lnTo>
                  <a:pt x="21190" y="12519"/>
                </a:lnTo>
                <a:lnTo>
                  <a:pt x="21168" y="12482"/>
                </a:lnTo>
                <a:lnTo>
                  <a:pt x="21150" y="12503"/>
                </a:lnTo>
                <a:lnTo>
                  <a:pt x="21141" y="12451"/>
                </a:lnTo>
                <a:lnTo>
                  <a:pt x="21133" y="12428"/>
                </a:lnTo>
                <a:lnTo>
                  <a:pt x="21133" y="12362"/>
                </a:lnTo>
                <a:lnTo>
                  <a:pt x="21120" y="12296"/>
                </a:lnTo>
                <a:lnTo>
                  <a:pt x="21091" y="12286"/>
                </a:lnTo>
                <a:lnTo>
                  <a:pt x="21053" y="12307"/>
                </a:lnTo>
                <a:lnTo>
                  <a:pt x="21039" y="12330"/>
                </a:lnTo>
                <a:lnTo>
                  <a:pt x="21004" y="12349"/>
                </a:lnTo>
                <a:lnTo>
                  <a:pt x="20971" y="12426"/>
                </a:lnTo>
                <a:lnTo>
                  <a:pt x="20930" y="12443"/>
                </a:lnTo>
                <a:lnTo>
                  <a:pt x="20899" y="12372"/>
                </a:lnTo>
                <a:lnTo>
                  <a:pt x="20853" y="12328"/>
                </a:lnTo>
                <a:lnTo>
                  <a:pt x="20817" y="12419"/>
                </a:lnTo>
                <a:lnTo>
                  <a:pt x="20790" y="12347"/>
                </a:lnTo>
                <a:lnTo>
                  <a:pt x="20780" y="12200"/>
                </a:lnTo>
                <a:lnTo>
                  <a:pt x="20758" y="11956"/>
                </a:lnTo>
                <a:lnTo>
                  <a:pt x="20718" y="11820"/>
                </a:lnTo>
                <a:lnTo>
                  <a:pt x="20763" y="11692"/>
                </a:lnTo>
                <a:lnTo>
                  <a:pt x="20788" y="11803"/>
                </a:lnTo>
                <a:lnTo>
                  <a:pt x="20830" y="11677"/>
                </a:lnTo>
                <a:lnTo>
                  <a:pt x="20889" y="11598"/>
                </a:lnTo>
                <a:lnTo>
                  <a:pt x="20949" y="11642"/>
                </a:lnTo>
                <a:lnTo>
                  <a:pt x="20984" y="11640"/>
                </a:lnTo>
                <a:lnTo>
                  <a:pt x="21024" y="11532"/>
                </a:lnTo>
                <a:lnTo>
                  <a:pt x="21071" y="11485"/>
                </a:lnTo>
                <a:lnTo>
                  <a:pt x="21081" y="11603"/>
                </a:lnTo>
                <a:lnTo>
                  <a:pt x="21113" y="11620"/>
                </a:lnTo>
                <a:lnTo>
                  <a:pt x="21131" y="11332"/>
                </a:lnTo>
                <a:lnTo>
                  <a:pt x="21131" y="11118"/>
                </a:lnTo>
                <a:lnTo>
                  <a:pt x="21143" y="10876"/>
                </a:lnTo>
                <a:lnTo>
                  <a:pt x="21141" y="10680"/>
                </a:lnTo>
                <a:lnTo>
                  <a:pt x="21074" y="10468"/>
                </a:lnTo>
                <a:lnTo>
                  <a:pt x="20979" y="10334"/>
                </a:lnTo>
                <a:lnTo>
                  <a:pt x="20924" y="10335"/>
                </a:lnTo>
                <a:lnTo>
                  <a:pt x="20865" y="10399"/>
                </a:lnTo>
                <a:lnTo>
                  <a:pt x="20765" y="10391"/>
                </a:lnTo>
                <a:lnTo>
                  <a:pt x="20678" y="10384"/>
                </a:lnTo>
                <a:lnTo>
                  <a:pt x="20644" y="10276"/>
                </a:lnTo>
                <a:lnTo>
                  <a:pt x="20611" y="10053"/>
                </a:lnTo>
                <a:lnTo>
                  <a:pt x="20594" y="9772"/>
                </a:lnTo>
                <a:lnTo>
                  <a:pt x="20594" y="9686"/>
                </a:lnTo>
                <a:lnTo>
                  <a:pt x="20648" y="9531"/>
                </a:lnTo>
                <a:lnTo>
                  <a:pt x="20669" y="9605"/>
                </a:lnTo>
                <a:lnTo>
                  <a:pt x="20721" y="9645"/>
                </a:lnTo>
                <a:lnTo>
                  <a:pt x="20730" y="9559"/>
                </a:lnTo>
                <a:lnTo>
                  <a:pt x="20666" y="9400"/>
                </a:lnTo>
                <a:lnTo>
                  <a:pt x="20674" y="9233"/>
                </a:lnTo>
                <a:lnTo>
                  <a:pt x="20659" y="8982"/>
                </a:lnTo>
                <a:lnTo>
                  <a:pt x="20629" y="8849"/>
                </a:lnTo>
                <a:lnTo>
                  <a:pt x="20656" y="8834"/>
                </a:lnTo>
                <a:lnTo>
                  <a:pt x="20629" y="8703"/>
                </a:lnTo>
                <a:lnTo>
                  <a:pt x="20626" y="8531"/>
                </a:lnTo>
                <a:lnTo>
                  <a:pt x="20609" y="8450"/>
                </a:lnTo>
                <a:lnTo>
                  <a:pt x="20666" y="8575"/>
                </a:lnTo>
                <a:lnTo>
                  <a:pt x="20658" y="8422"/>
                </a:lnTo>
                <a:lnTo>
                  <a:pt x="20621" y="8300"/>
                </a:lnTo>
                <a:lnTo>
                  <a:pt x="20661" y="8214"/>
                </a:lnTo>
                <a:lnTo>
                  <a:pt x="20708" y="8189"/>
                </a:lnTo>
                <a:lnTo>
                  <a:pt x="20843" y="8374"/>
                </a:lnTo>
                <a:lnTo>
                  <a:pt x="20894" y="8485"/>
                </a:lnTo>
                <a:lnTo>
                  <a:pt x="20989" y="8603"/>
                </a:lnTo>
                <a:lnTo>
                  <a:pt x="20999" y="8701"/>
                </a:lnTo>
                <a:lnTo>
                  <a:pt x="21018" y="8767"/>
                </a:lnTo>
                <a:lnTo>
                  <a:pt x="21034" y="8760"/>
                </a:lnTo>
                <a:lnTo>
                  <a:pt x="21039" y="8713"/>
                </a:lnTo>
                <a:lnTo>
                  <a:pt x="21081" y="8773"/>
                </a:lnTo>
                <a:lnTo>
                  <a:pt x="21056" y="8672"/>
                </a:lnTo>
                <a:lnTo>
                  <a:pt x="21063" y="8686"/>
                </a:lnTo>
                <a:lnTo>
                  <a:pt x="21083" y="8708"/>
                </a:lnTo>
                <a:lnTo>
                  <a:pt x="21105" y="8693"/>
                </a:lnTo>
                <a:lnTo>
                  <a:pt x="21096" y="8666"/>
                </a:lnTo>
                <a:lnTo>
                  <a:pt x="21098" y="8666"/>
                </a:lnTo>
                <a:lnTo>
                  <a:pt x="21140" y="8778"/>
                </a:lnTo>
                <a:lnTo>
                  <a:pt x="21145" y="8782"/>
                </a:lnTo>
                <a:lnTo>
                  <a:pt x="21148" y="8824"/>
                </a:lnTo>
                <a:lnTo>
                  <a:pt x="21175" y="8824"/>
                </a:lnTo>
                <a:lnTo>
                  <a:pt x="21188" y="8812"/>
                </a:lnTo>
                <a:lnTo>
                  <a:pt x="21150" y="8684"/>
                </a:lnTo>
                <a:lnTo>
                  <a:pt x="21140" y="8699"/>
                </a:lnTo>
                <a:lnTo>
                  <a:pt x="21141" y="8718"/>
                </a:lnTo>
                <a:lnTo>
                  <a:pt x="21130" y="8676"/>
                </a:lnTo>
                <a:lnTo>
                  <a:pt x="21111" y="8536"/>
                </a:lnTo>
                <a:lnTo>
                  <a:pt x="21126" y="8501"/>
                </a:lnTo>
                <a:lnTo>
                  <a:pt x="21106" y="8427"/>
                </a:lnTo>
                <a:lnTo>
                  <a:pt x="21121" y="8423"/>
                </a:lnTo>
                <a:lnTo>
                  <a:pt x="21125" y="8358"/>
                </a:lnTo>
                <a:lnTo>
                  <a:pt x="21105" y="8295"/>
                </a:lnTo>
                <a:lnTo>
                  <a:pt x="21101" y="8319"/>
                </a:lnTo>
                <a:lnTo>
                  <a:pt x="21076" y="8251"/>
                </a:lnTo>
                <a:lnTo>
                  <a:pt x="21076" y="8381"/>
                </a:lnTo>
                <a:lnTo>
                  <a:pt x="21090" y="8459"/>
                </a:lnTo>
                <a:lnTo>
                  <a:pt x="21093" y="8526"/>
                </a:lnTo>
                <a:lnTo>
                  <a:pt x="21091" y="8524"/>
                </a:lnTo>
                <a:lnTo>
                  <a:pt x="21074" y="8450"/>
                </a:lnTo>
                <a:lnTo>
                  <a:pt x="20991" y="8257"/>
                </a:lnTo>
                <a:lnTo>
                  <a:pt x="20989" y="8257"/>
                </a:lnTo>
                <a:lnTo>
                  <a:pt x="20941" y="8135"/>
                </a:lnTo>
                <a:lnTo>
                  <a:pt x="20907" y="8115"/>
                </a:lnTo>
                <a:lnTo>
                  <a:pt x="20880" y="8051"/>
                </a:lnTo>
                <a:lnTo>
                  <a:pt x="20867" y="8039"/>
                </a:lnTo>
                <a:lnTo>
                  <a:pt x="20887" y="8110"/>
                </a:lnTo>
                <a:lnTo>
                  <a:pt x="20880" y="8172"/>
                </a:lnTo>
                <a:lnTo>
                  <a:pt x="20887" y="8260"/>
                </a:lnTo>
                <a:lnTo>
                  <a:pt x="20937" y="8384"/>
                </a:lnTo>
                <a:lnTo>
                  <a:pt x="20890" y="8322"/>
                </a:lnTo>
                <a:lnTo>
                  <a:pt x="20848" y="8085"/>
                </a:lnTo>
                <a:lnTo>
                  <a:pt x="20780" y="7853"/>
                </a:lnTo>
                <a:lnTo>
                  <a:pt x="20721" y="7726"/>
                </a:lnTo>
                <a:lnTo>
                  <a:pt x="20659" y="7642"/>
                </a:lnTo>
                <a:lnTo>
                  <a:pt x="20604" y="7575"/>
                </a:lnTo>
                <a:lnTo>
                  <a:pt x="20524" y="7445"/>
                </a:lnTo>
                <a:lnTo>
                  <a:pt x="20381" y="7279"/>
                </a:lnTo>
                <a:lnTo>
                  <a:pt x="20221" y="7088"/>
                </a:lnTo>
                <a:lnTo>
                  <a:pt x="20154" y="7053"/>
                </a:lnTo>
                <a:lnTo>
                  <a:pt x="20099" y="7034"/>
                </a:lnTo>
                <a:lnTo>
                  <a:pt x="20075" y="7080"/>
                </a:lnTo>
                <a:lnTo>
                  <a:pt x="20025" y="7034"/>
                </a:lnTo>
                <a:lnTo>
                  <a:pt x="20011" y="7018"/>
                </a:lnTo>
                <a:lnTo>
                  <a:pt x="20010" y="7021"/>
                </a:lnTo>
                <a:lnTo>
                  <a:pt x="19913" y="6930"/>
                </a:lnTo>
                <a:lnTo>
                  <a:pt x="19901" y="6940"/>
                </a:lnTo>
                <a:lnTo>
                  <a:pt x="19837" y="6883"/>
                </a:lnTo>
                <a:lnTo>
                  <a:pt x="19770" y="6907"/>
                </a:lnTo>
                <a:lnTo>
                  <a:pt x="19685" y="6907"/>
                </a:lnTo>
                <a:lnTo>
                  <a:pt x="19586" y="6875"/>
                </a:lnTo>
                <a:lnTo>
                  <a:pt x="19536" y="6964"/>
                </a:lnTo>
                <a:lnTo>
                  <a:pt x="19457" y="6841"/>
                </a:lnTo>
                <a:lnTo>
                  <a:pt x="19395" y="6679"/>
                </a:lnTo>
                <a:lnTo>
                  <a:pt x="19330" y="6578"/>
                </a:lnTo>
                <a:lnTo>
                  <a:pt x="19282" y="6381"/>
                </a:lnTo>
                <a:lnTo>
                  <a:pt x="19226" y="6361"/>
                </a:lnTo>
                <a:lnTo>
                  <a:pt x="19231" y="6439"/>
                </a:lnTo>
                <a:lnTo>
                  <a:pt x="19196" y="6516"/>
                </a:lnTo>
                <a:lnTo>
                  <a:pt x="19287" y="6710"/>
                </a:lnTo>
                <a:lnTo>
                  <a:pt x="19258" y="6782"/>
                </a:lnTo>
                <a:lnTo>
                  <a:pt x="19208" y="6750"/>
                </a:lnTo>
                <a:lnTo>
                  <a:pt x="19193" y="6836"/>
                </a:lnTo>
                <a:lnTo>
                  <a:pt x="19116" y="6843"/>
                </a:lnTo>
                <a:lnTo>
                  <a:pt x="19059" y="6743"/>
                </a:lnTo>
                <a:lnTo>
                  <a:pt x="19051" y="6622"/>
                </a:lnTo>
                <a:lnTo>
                  <a:pt x="18970" y="6499"/>
                </a:lnTo>
                <a:lnTo>
                  <a:pt x="18877" y="6312"/>
                </a:lnTo>
                <a:lnTo>
                  <a:pt x="18825" y="6186"/>
                </a:lnTo>
                <a:lnTo>
                  <a:pt x="18882" y="6163"/>
                </a:lnTo>
                <a:lnTo>
                  <a:pt x="18972" y="6306"/>
                </a:lnTo>
                <a:lnTo>
                  <a:pt x="19015" y="6309"/>
                </a:lnTo>
                <a:lnTo>
                  <a:pt x="19076" y="6408"/>
                </a:lnTo>
                <a:lnTo>
                  <a:pt x="19032" y="6258"/>
                </a:lnTo>
                <a:lnTo>
                  <a:pt x="18967" y="6137"/>
                </a:lnTo>
                <a:lnTo>
                  <a:pt x="18908" y="5952"/>
                </a:lnTo>
                <a:lnTo>
                  <a:pt x="18932" y="5915"/>
                </a:lnTo>
                <a:lnTo>
                  <a:pt x="18932" y="5903"/>
                </a:lnTo>
                <a:lnTo>
                  <a:pt x="18959" y="5903"/>
                </a:lnTo>
                <a:lnTo>
                  <a:pt x="18955" y="5878"/>
                </a:lnTo>
                <a:lnTo>
                  <a:pt x="18933" y="5873"/>
                </a:lnTo>
                <a:lnTo>
                  <a:pt x="18933" y="5854"/>
                </a:lnTo>
                <a:lnTo>
                  <a:pt x="18950" y="5858"/>
                </a:lnTo>
                <a:lnTo>
                  <a:pt x="19019" y="5925"/>
                </a:lnTo>
                <a:lnTo>
                  <a:pt x="19037" y="5927"/>
                </a:lnTo>
                <a:lnTo>
                  <a:pt x="19044" y="5942"/>
                </a:lnTo>
                <a:lnTo>
                  <a:pt x="19017" y="5934"/>
                </a:lnTo>
                <a:lnTo>
                  <a:pt x="19029" y="5982"/>
                </a:lnTo>
                <a:lnTo>
                  <a:pt x="19061" y="6028"/>
                </a:lnTo>
                <a:lnTo>
                  <a:pt x="19116" y="6035"/>
                </a:lnTo>
                <a:lnTo>
                  <a:pt x="19176" y="6013"/>
                </a:lnTo>
                <a:lnTo>
                  <a:pt x="19211" y="5952"/>
                </a:lnTo>
                <a:lnTo>
                  <a:pt x="19198" y="5924"/>
                </a:lnTo>
                <a:lnTo>
                  <a:pt x="19181" y="5945"/>
                </a:lnTo>
                <a:lnTo>
                  <a:pt x="19143" y="5934"/>
                </a:lnTo>
                <a:lnTo>
                  <a:pt x="19124" y="5939"/>
                </a:lnTo>
                <a:lnTo>
                  <a:pt x="19111" y="5924"/>
                </a:lnTo>
                <a:lnTo>
                  <a:pt x="19121" y="5878"/>
                </a:lnTo>
                <a:lnTo>
                  <a:pt x="19200" y="5854"/>
                </a:lnTo>
                <a:lnTo>
                  <a:pt x="19236" y="5957"/>
                </a:lnTo>
                <a:lnTo>
                  <a:pt x="19339" y="5977"/>
                </a:lnTo>
                <a:lnTo>
                  <a:pt x="19384" y="6019"/>
                </a:lnTo>
                <a:lnTo>
                  <a:pt x="19372" y="6046"/>
                </a:lnTo>
                <a:lnTo>
                  <a:pt x="19404" y="6115"/>
                </a:lnTo>
                <a:lnTo>
                  <a:pt x="19431" y="6072"/>
                </a:lnTo>
                <a:lnTo>
                  <a:pt x="19444" y="6065"/>
                </a:lnTo>
                <a:lnTo>
                  <a:pt x="19476" y="6082"/>
                </a:lnTo>
                <a:lnTo>
                  <a:pt x="19471" y="6062"/>
                </a:lnTo>
                <a:lnTo>
                  <a:pt x="19513" y="6078"/>
                </a:lnTo>
                <a:lnTo>
                  <a:pt x="19576" y="6102"/>
                </a:lnTo>
                <a:lnTo>
                  <a:pt x="19653" y="6161"/>
                </a:lnTo>
                <a:lnTo>
                  <a:pt x="19626" y="6099"/>
                </a:lnTo>
                <a:lnTo>
                  <a:pt x="19568" y="6062"/>
                </a:lnTo>
                <a:lnTo>
                  <a:pt x="19531" y="6043"/>
                </a:lnTo>
                <a:lnTo>
                  <a:pt x="19484" y="6018"/>
                </a:lnTo>
                <a:lnTo>
                  <a:pt x="19459" y="6016"/>
                </a:lnTo>
                <a:lnTo>
                  <a:pt x="19444" y="5962"/>
                </a:lnTo>
                <a:lnTo>
                  <a:pt x="19377" y="5834"/>
                </a:lnTo>
                <a:lnTo>
                  <a:pt x="19330" y="5708"/>
                </a:lnTo>
                <a:lnTo>
                  <a:pt x="19260" y="5624"/>
                </a:lnTo>
                <a:lnTo>
                  <a:pt x="19136" y="5548"/>
                </a:lnTo>
                <a:lnTo>
                  <a:pt x="19072" y="5535"/>
                </a:lnTo>
                <a:lnTo>
                  <a:pt x="18967" y="5560"/>
                </a:lnTo>
                <a:lnTo>
                  <a:pt x="18932" y="5599"/>
                </a:lnTo>
                <a:lnTo>
                  <a:pt x="18923" y="5634"/>
                </a:lnTo>
                <a:lnTo>
                  <a:pt x="18908" y="5614"/>
                </a:lnTo>
                <a:lnTo>
                  <a:pt x="18856" y="5582"/>
                </a:lnTo>
                <a:lnTo>
                  <a:pt x="18813" y="5514"/>
                </a:lnTo>
                <a:lnTo>
                  <a:pt x="18776" y="5427"/>
                </a:lnTo>
                <a:lnTo>
                  <a:pt x="18729" y="5366"/>
                </a:lnTo>
                <a:lnTo>
                  <a:pt x="18704" y="5334"/>
                </a:lnTo>
                <a:lnTo>
                  <a:pt x="18661" y="5262"/>
                </a:lnTo>
                <a:lnTo>
                  <a:pt x="18577" y="5225"/>
                </a:lnTo>
                <a:lnTo>
                  <a:pt x="18527" y="5171"/>
                </a:lnTo>
                <a:lnTo>
                  <a:pt x="18471" y="5104"/>
                </a:lnTo>
                <a:lnTo>
                  <a:pt x="18466" y="5065"/>
                </a:lnTo>
                <a:lnTo>
                  <a:pt x="18420" y="5030"/>
                </a:lnTo>
                <a:lnTo>
                  <a:pt x="18284" y="4845"/>
                </a:lnTo>
                <a:lnTo>
                  <a:pt x="18321" y="4801"/>
                </a:lnTo>
                <a:lnTo>
                  <a:pt x="18294" y="4732"/>
                </a:lnTo>
                <a:lnTo>
                  <a:pt x="18170" y="4562"/>
                </a:lnTo>
                <a:lnTo>
                  <a:pt x="18070" y="4467"/>
                </a:lnTo>
                <a:lnTo>
                  <a:pt x="17869" y="4279"/>
                </a:lnTo>
                <a:lnTo>
                  <a:pt x="17661" y="4100"/>
                </a:lnTo>
                <a:lnTo>
                  <a:pt x="17557" y="4045"/>
                </a:lnTo>
                <a:lnTo>
                  <a:pt x="17301" y="3858"/>
                </a:lnTo>
                <a:lnTo>
                  <a:pt x="17072" y="3777"/>
                </a:lnTo>
                <a:lnTo>
                  <a:pt x="16910" y="3745"/>
                </a:lnTo>
                <a:lnTo>
                  <a:pt x="16739" y="3659"/>
                </a:lnTo>
                <a:lnTo>
                  <a:pt x="16625" y="3649"/>
                </a:lnTo>
                <a:lnTo>
                  <a:pt x="16538" y="3755"/>
                </a:lnTo>
                <a:lnTo>
                  <a:pt x="16575" y="3845"/>
                </a:lnTo>
                <a:lnTo>
                  <a:pt x="16670" y="3909"/>
                </a:lnTo>
                <a:lnTo>
                  <a:pt x="16677" y="3986"/>
                </a:lnTo>
                <a:lnTo>
                  <a:pt x="16607" y="4015"/>
                </a:lnTo>
                <a:lnTo>
                  <a:pt x="16643" y="4146"/>
                </a:lnTo>
                <a:lnTo>
                  <a:pt x="16163" y="3794"/>
                </a:lnTo>
                <a:lnTo>
                  <a:pt x="15751" y="3543"/>
                </a:lnTo>
                <a:lnTo>
                  <a:pt x="15567" y="3313"/>
                </a:lnTo>
                <a:lnTo>
                  <a:pt x="15445" y="3102"/>
                </a:lnTo>
                <a:lnTo>
                  <a:pt x="15314" y="3028"/>
                </a:lnTo>
                <a:lnTo>
                  <a:pt x="15254" y="2924"/>
                </a:lnTo>
                <a:lnTo>
                  <a:pt x="15353" y="2914"/>
                </a:lnTo>
                <a:lnTo>
                  <a:pt x="15254" y="2816"/>
                </a:lnTo>
                <a:lnTo>
                  <a:pt x="15092" y="2680"/>
                </a:lnTo>
                <a:lnTo>
                  <a:pt x="15062" y="2747"/>
                </a:lnTo>
                <a:lnTo>
                  <a:pt x="14705" y="2650"/>
                </a:lnTo>
                <a:lnTo>
                  <a:pt x="14511" y="2520"/>
                </a:lnTo>
                <a:lnTo>
                  <a:pt x="14610" y="2427"/>
                </a:lnTo>
                <a:lnTo>
                  <a:pt x="14320" y="2338"/>
                </a:lnTo>
                <a:lnTo>
                  <a:pt x="14188" y="2347"/>
                </a:lnTo>
                <a:lnTo>
                  <a:pt x="14101" y="2291"/>
                </a:lnTo>
                <a:lnTo>
                  <a:pt x="14312" y="2262"/>
                </a:lnTo>
                <a:lnTo>
                  <a:pt x="14521" y="2323"/>
                </a:lnTo>
                <a:lnTo>
                  <a:pt x="14752" y="2380"/>
                </a:lnTo>
                <a:lnTo>
                  <a:pt x="15018" y="2444"/>
                </a:lnTo>
                <a:lnTo>
                  <a:pt x="15145" y="2535"/>
                </a:lnTo>
                <a:lnTo>
                  <a:pt x="15206" y="2527"/>
                </a:lnTo>
                <a:lnTo>
                  <a:pt x="15333" y="2567"/>
                </a:lnTo>
                <a:lnTo>
                  <a:pt x="15532" y="2572"/>
                </a:lnTo>
                <a:lnTo>
                  <a:pt x="15756" y="2500"/>
                </a:lnTo>
                <a:lnTo>
                  <a:pt x="15892" y="2451"/>
                </a:lnTo>
                <a:lnTo>
                  <a:pt x="15942" y="2417"/>
                </a:lnTo>
                <a:lnTo>
                  <a:pt x="15729" y="2323"/>
                </a:lnTo>
                <a:lnTo>
                  <a:pt x="15594" y="2316"/>
                </a:lnTo>
                <a:lnTo>
                  <a:pt x="15455" y="2219"/>
                </a:lnTo>
                <a:lnTo>
                  <a:pt x="15303" y="2220"/>
                </a:lnTo>
                <a:lnTo>
                  <a:pt x="15115" y="2121"/>
                </a:lnTo>
                <a:lnTo>
                  <a:pt x="15100" y="2160"/>
                </a:lnTo>
                <a:lnTo>
                  <a:pt x="14976" y="2156"/>
                </a:lnTo>
                <a:lnTo>
                  <a:pt x="14903" y="2102"/>
                </a:lnTo>
                <a:lnTo>
                  <a:pt x="14735" y="2145"/>
                </a:lnTo>
                <a:lnTo>
                  <a:pt x="14792" y="2217"/>
                </a:lnTo>
                <a:lnTo>
                  <a:pt x="14749" y="2234"/>
                </a:lnTo>
                <a:lnTo>
                  <a:pt x="14558" y="2203"/>
                </a:lnTo>
                <a:lnTo>
                  <a:pt x="14462" y="2214"/>
                </a:lnTo>
                <a:lnTo>
                  <a:pt x="14385" y="2138"/>
                </a:lnTo>
                <a:lnTo>
                  <a:pt x="14271" y="2107"/>
                </a:lnTo>
                <a:lnTo>
                  <a:pt x="14278" y="2067"/>
                </a:lnTo>
                <a:lnTo>
                  <a:pt x="14010" y="1980"/>
                </a:lnTo>
                <a:lnTo>
                  <a:pt x="13973" y="1877"/>
                </a:lnTo>
                <a:lnTo>
                  <a:pt x="13901" y="1884"/>
                </a:lnTo>
                <a:lnTo>
                  <a:pt x="13736" y="1855"/>
                </a:lnTo>
                <a:lnTo>
                  <a:pt x="13557" y="1833"/>
                </a:lnTo>
                <a:lnTo>
                  <a:pt x="13480" y="1804"/>
                </a:lnTo>
                <a:lnTo>
                  <a:pt x="13207" y="1751"/>
                </a:lnTo>
                <a:lnTo>
                  <a:pt x="13081" y="1672"/>
                </a:lnTo>
                <a:lnTo>
                  <a:pt x="13041" y="1682"/>
                </a:lnTo>
                <a:lnTo>
                  <a:pt x="13019" y="1715"/>
                </a:lnTo>
                <a:lnTo>
                  <a:pt x="13033" y="1751"/>
                </a:lnTo>
                <a:lnTo>
                  <a:pt x="13011" y="1831"/>
                </a:lnTo>
                <a:lnTo>
                  <a:pt x="13031" y="1900"/>
                </a:lnTo>
                <a:lnTo>
                  <a:pt x="12946" y="1853"/>
                </a:lnTo>
                <a:lnTo>
                  <a:pt x="12820" y="1847"/>
                </a:lnTo>
                <a:lnTo>
                  <a:pt x="12818" y="1848"/>
                </a:lnTo>
                <a:lnTo>
                  <a:pt x="12746" y="1865"/>
                </a:lnTo>
                <a:lnTo>
                  <a:pt x="12741" y="1916"/>
                </a:lnTo>
                <a:lnTo>
                  <a:pt x="12643" y="1902"/>
                </a:lnTo>
                <a:lnTo>
                  <a:pt x="12684" y="1877"/>
                </a:lnTo>
                <a:lnTo>
                  <a:pt x="12673" y="1833"/>
                </a:lnTo>
                <a:lnTo>
                  <a:pt x="12582" y="1815"/>
                </a:lnTo>
                <a:lnTo>
                  <a:pt x="12522" y="1774"/>
                </a:lnTo>
                <a:lnTo>
                  <a:pt x="12534" y="1732"/>
                </a:lnTo>
                <a:lnTo>
                  <a:pt x="12455" y="1675"/>
                </a:lnTo>
                <a:lnTo>
                  <a:pt x="12418" y="1628"/>
                </a:lnTo>
                <a:lnTo>
                  <a:pt x="12350" y="1602"/>
                </a:lnTo>
                <a:close/>
                <a:moveTo>
                  <a:pt x="12207" y="2331"/>
                </a:moveTo>
                <a:lnTo>
                  <a:pt x="12192" y="2343"/>
                </a:lnTo>
                <a:lnTo>
                  <a:pt x="12248" y="2402"/>
                </a:lnTo>
                <a:lnTo>
                  <a:pt x="12293" y="2421"/>
                </a:lnTo>
                <a:lnTo>
                  <a:pt x="12303" y="2419"/>
                </a:lnTo>
                <a:lnTo>
                  <a:pt x="12405" y="2409"/>
                </a:lnTo>
                <a:lnTo>
                  <a:pt x="12422" y="2375"/>
                </a:lnTo>
                <a:lnTo>
                  <a:pt x="12358" y="2355"/>
                </a:lnTo>
                <a:lnTo>
                  <a:pt x="12281" y="2331"/>
                </a:lnTo>
                <a:lnTo>
                  <a:pt x="12207" y="2331"/>
                </a:lnTo>
                <a:close/>
                <a:moveTo>
                  <a:pt x="9008" y="2431"/>
                </a:moveTo>
                <a:lnTo>
                  <a:pt x="8918" y="2543"/>
                </a:lnTo>
                <a:lnTo>
                  <a:pt x="8958" y="2580"/>
                </a:lnTo>
                <a:lnTo>
                  <a:pt x="8967" y="2676"/>
                </a:lnTo>
                <a:lnTo>
                  <a:pt x="8928" y="2803"/>
                </a:lnTo>
                <a:lnTo>
                  <a:pt x="8901" y="2858"/>
                </a:lnTo>
                <a:lnTo>
                  <a:pt x="8992" y="2867"/>
                </a:lnTo>
                <a:lnTo>
                  <a:pt x="9062" y="2868"/>
                </a:lnTo>
                <a:lnTo>
                  <a:pt x="9176" y="2814"/>
                </a:lnTo>
                <a:lnTo>
                  <a:pt x="9256" y="2803"/>
                </a:lnTo>
                <a:lnTo>
                  <a:pt x="9390" y="2717"/>
                </a:lnTo>
                <a:lnTo>
                  <a:pt x="9295" y="2675"/>
                </a:lnTo>
                <a:lnTo>
                  <a:pt x="9278" y="2592"/>
                </a:lnTo>
                <a:lnTo>
                  <a:pt x="9248" y="2495"/>
                </a:lnTo>
                <a:lnTo>
                  <a:pt x="9239" y="2456"/>
                </a:lnTo>
                <a:lnTo>
                  <a:pt x="9074" y="2458"/>
                </a:lnTo>
                <a:lnTo>
                  <a:pt x="9008" y="2431"/>
                </a:lnTo>
                <a:close/>
                <a:moveTo>
                  <a:pt x="8468" y="2488"/>
                </a:moveTo>
                <a:lnTo>
                  <a:pt x="8433" y="2527"/>
                </a:lnTo>
                <a:lnTo>
                  <a:pt x="8332" y="2552"/>
                </a:lnTo>
                <a:lnTo>
                  <a:pt x="8252" y="2537"/>
                </a:lnTo>
                <a:lnTo>
                  <a:pt x="8188" y="2592"/>
                </a:lnTo>
                <a:lnTo>
                  <a:pt x="8061" y="2715"/>
                </a:lnTo>
                <a:lnTo>
                  <a:pt x="8012" y="2811"/>
                </a:lnTo>
                <a:lnTo>
                  <a:pt x="7967" y="2860"/>
                </a:lnTo>
                <a:lnTo>
                  <a:pt x="7855" y="2915"/>
                </a:lnTo>
                <a:lnTo>
                  <a:pt x="7755" y="2983"/>
                </a:lnTo>
                <a:lnTo>
                  <a:pt x="7790" y="3016"/>
                </a:lnTo>
                <a:lnTo>
                  <a:pt x="7868" y="3011"/>
                </a:lnTo>
                <a:lnTo>
                  <a:pt x="7813" y="3084"/>
                </a:lnTo>
                <a:lnTo>
                  <a:pt x="7868" y="3111"/>
                </a:lnTo>
                <a:lnTo>
                  <a:pt x="8006" y="3064"/>
                </a:lnTo>
                <a:lnTo>
                  <a:pt x="8140" y="3028"/>
                </a:lnTo>
                <a:lnTo>
                  <a:pt x="8245" y="3062"/>
                </a:lnTo>
                <a:lnTo>
                  <a:pt x="8399" y="3102"/>
                </a:lnTo>
                <a:lnTo>
                  <a:pt x="8493" y="3094"/>
                </a:lnTo>
                <a:lnTo>
                  <a:pt x="8551" y="3072"/>
                </a:lnTo>
                <a:lnTo>
                  <a:pt x="8567" y="3035"/>
                </a:lnTo>
                <a:lnTo>
                  <a:pt x="8409" y="2984"/>
                </a:lnTo>
                <a:lnTo>
                  <a:pt x="8377" y="2937"/>
                </a:lnTo>
                <a:lnTo>
                  <a:pt x="8533" y="2981"/>
                </a:lnTo>
                <a:lnTo>
                  <a:pt x="8610" y="2978"/>
                </a:lnTo>
                <a:lnTo>
                  <a:pt x="8595" y="2904"/>
                </a:lnTo>
                <a:lnTo>
                  <a:pt x="8714" y="2900"/>
                </a:lnTo>
                <a:lnTo>
                  <a:pt x="8774" y="2811"/>
                </a:lnTo>
                <a:lnTo>
                  <a:pt x="8804" y="2865"/>
                </a:lnTo>
                <a:lnTo>
                  <a:pt x="8870" y="2853"/>
                </a:lnTo>
                <a:lnTo>
                  <a:pt x="8923" y="2729"/>
                </a:lnTo>
                <a:lnTo>
                  <a:pt x="8915" y="2675"/>
                </a:lnTo>
                <a:lnTo>
                  <a:pt x="8880" y="2586"/>
                </a:lnTo>
                <a:lnTo>
                  <a:pt x="8767" y="2612"/>
                </a:lnTo>
                <a:lnTo>
                  <a:pt x="8694" y="2658"/>
                </a:lnTo>
                <a:lnTo>
                  <a:pt x="8767" y="2557"/>
                </a:lnTo>
                <a:lnTo>
                  <a:pt x="8704" y="2542"/>
                </a:lnTo>
                <a:lnTo>
                  <a:pt x="8630" y="2582"/>
                </a:lnTo>
                <a:lnTo>
                  <a:pt x="8533" y="2656"/>
                </a:lnTo>
                <a:lnTo>
                  <a:pt x="8413" y="2702"/>
                </a:lnTo>
                <a:lnTo>
                  <a:pt x="8456" y="2644"/>
                </a:lnTo>
                <a:lnTo>
                  <a:pt x="8531" y="2602"/>
                </a:lnTo>
                <a:lnTo>
                  <a:pt x="8592" y="2540"/>
                </a:lnTo>
                <a:lnTo>
                  <a:pt x="8615" y="2511"/>
                </a:lnTo>
                <a:lnTo>
                  <a:pt x="8468" y="2488"/>
                </a:lnTo>
                <a:close/>
                <a:moveTo>
                  <a:pt x="9465" y="2944"/>
                </a:moveTo>
                <a:lnTo>
                  <a:pt x="9392" y="2947"/>
                </a:lnTo>
                <a:lnTo>
                  <a:pt x="9347" y="2995"/>
                </a:lnTo>
                <a:lnTo>
                  <a:pt x="9321" y="3075"/>
                </a:lnTo>
                <a:lnTo>
                  <a:pt x="9293" y="3099"/>
                </a:lnTo>
                <a:lnTo>
                  <a:pt x="9303" y="3149"/>
                </a:lnTo>
                <a:lnTo>
                  <a:pt x="9383" y="3225"/>
                </a:lnTo>
                <a:lnTo>
                  <a:pt x="9412" y="3185"/>
                </a:lnTo>
                <a:lnTo>
                  <a:pt x="9464" y="3156"/>
                </a:lnTo>
                <a:lnTo>
                  <a:pt x="9472" y="3052"/>
                </a:lnTo>
                <a:lnTo>
                  <a:pt x="9465" y="2944"/>
                </a:lnTo>
                <a:close/>
                <a:moveTo>
                  <a:pt x="9178" y="2961"/>
                </a:moveTo>
                <a:lnTo>
                  <a:pt x="9104" y="2978"/>
                </a:lnTo>
                <a:lnTo>
                  <a:pt x="8948" y="3101"/>
                </a:lnTo>
                <a:lnTo>
                  <a:pt x="8973" y="3008"/>
                </a:lnTo>
                <a:lnTo>
                  <a:pt x="8931" y="2984"/>
                </a:lnTo>
                <a:lnTo>
                  <a:pt x="8876" y="3027"/>
                </a:lnTo>
                <a:lnTo>
                  <a:pt x="8834" y="3131"/>
                </a:lnTo>
                <a:lnTo>
                  <a:pt x="8739" y="3239"/>
                </a:lnTo>
                <a:lnTo>
                  <a:pt x="8781" y="3293"/>
                </a:lnTo>
                <a:lnTo>
                  <a:pt x="8853" y="3323"/>
                </a:lnTo>
                <a:lnTo>
                  <a:pt x="8890" y="3298"/>
                </a:lnTo>
                <a:lnTo>
                  <a:pt x="8896" y="3261"/>
                </a:lnTo>
                <a:lnTo>
                  <a:pt x="8955" y="3279"/>
                </a:lnTo>
                <a:lnTo>
                  <a:pt x="9027" y="3309"/>
                </a:lnTo>
                <a:lnTo>
                  <a:pt x="9074" y="3294"/>
                </a:lnTo>
                <a:lnTo>
                  <a:pt x="9057" y="3240"/>
                </a:lnTo>
                <a:lnTo>
                  <a:pt x="8891" y="3198"/>
                </a:lnTo>
                <a:lnTo>
                  <a:pt x="8960" y="3158"/>
                </a:lnTo>
                <a:lnTo>
                  <a:pt x="9092" y="3165"/>
                </a:lnTo>
                <a:lnTo>
                  <a:pt x="9228" y="3131"/>
                </a:lnTo>
                <a:lnTo>
                  <a:pt x="9229" y="3084"/>
                </a:lnTo>
                <a:lnTo>
                  <a:pt x="9178" y="2961"/>
                </a:lnTo>
                <a:close/>
                <a:moveTo>
                  <a:pt x="8558" y="3107"/>
                </a:moveTo>
                <a:lnTo>
                  <a:pt x="8409" y="3109"/>
                </a:lnTo>
                <a:lnTo>
                  <a:pt x="8464" y="3183"/>
                </a:lnTo>
                <a:lnTo>
                  <a:pt x="8521" y="3173"/>
                </a:lnTo>
                <a:lnTo>
                  <a:pt x="8565" y="3128"/>
                </a:lnTo>
                <a:lnTo>
                  <a:pt x="8558" y="3107"/>
                </a:lnTo>
                <a:close/>
                <a:moveTo>
                  <a:pt x="7735" y="3131"/>
                </a:moveTo>
                <a:lnTo>
                  <a:pt x="7619" y="3170"/>
                </a:lnTo>
                <a:lnTo>
                  <a:pt x="7602" y="3212"/>
                </a:lnTo>
                <a:lnTo>
                  <a:pt x="7509" y="3261"/>
                </a:lnTo>
                <a:lnTo>
                  <a:pt x="7537" y="3304"/>
                </a:lnTo>
                <a:lnTo>
                  <a:pt x="7614" y="3291"/>
                </a:lnTo>
                <a:lnTo>
                  <a:pt x="7653" y="3286"/>
                </a:lnTo>
                <a:lnTo>
                  <a:pt x="7701" y="3267"/>
                </a:lnTo>
                <a:lnTo>
                  <a:pt x="7781" y="3234"/>
                </a:lnTo>
                <a:lnTo>
                  <a:pt x="7745" y="3183"/>
                </a:lnTo>
                <a:lnTo>
                  <a:pt x="7735" y="3131"/>
                </a:lnTo>
                <a:close/>
                <a:moveTo>
                  <a:pt x="8270" y="3193"/>
                </a:moveTo>
                <a:lnTo>
                  <a:pt x="8073" y="3242"/>
                </a:lnTo>
                <a:lnTo>
                  <a:pt x="7994" y="3249"/>
                </a:lnTo>
                <a:lnTo>
                  <a:pt x="7949" y="3282"/>
                </a:lnTo>
                <a:lnTo>
                  <a:pt x="7950" y="3368"/>
                </a:lnTo>
                <a:lnTo>
                  <a:pt x="8078" y="3419"/>
                </a:lnTo>
                <a:lnTo>
                  <a:pt x="8188" y="3383"/>
                </a:lnTo>
                <a:lnTo>
                  <a:pt x="8230" y="3442"/>
                </a:lnTo>
                <a:lnTo>
                  <a:pt x="8282" y="3449"/>
                </a:lnTo>
                <a:lnTo>
                  <a:pt x="8317" y="3378"/>
                </a:lnTo>
                <a:lnTo>
                  <a:pt x="8384" y="3350"/>
                </a:lnTo>
                <a:lnTo>
                  <a:pt x="8356" y="3279"/>
                </a:lnTo>
                <a:lnTo>
                  <a:pt x="8225" y="3279"/>
                </a:lnTo>
                <a:lnTo>
                  <a:pt x="8314" y="3213"/>
                </a:lnTo>
                <a:lnTo>
                  <a:pt x="8270" y="3193"/>
                </a:lnTo>
                <a:close/>
                <a:moveTo>
                  <a:pt x="9310" y="3289"/>
                </a:moveTo>
                <a:lnTo>
                  <a:pt x="9226" y="3291"/>
                </a:lnTo>
                <a:lnTo>
                  <a:pt x="9204" y="3358"/>
                </a:lnTo>
                <a:lnTo>
                  <a:pt x="9233" y="3392"/>
                </a:lnTo>
                <a:lnTo>
                  <a:pt x="9291" y="3375"/>
                </a:lnTo>
                <a:lnTo>
                  <a:pt x="9321" y="3335"/>
                </a:lnTo>
                <a:lnTo>
                  <a:pt x="9310" y="3289"/>
                </a:lnTo>
                <a:close/>
                <a:moveTo>
                  <a:pt x="9358" y="3372"/>
                </a:moveTo>
                <a:lnTo>
                  <a:pt x="9311" y="3405"/>
                </a:lnTo>
                <a:lnTo>
                  <a:pt x="9303" y="3449"/>
                </a:lnTo>
                <a:lnTo>
                  <a:pt x="9363" y="3441"/>
                </a:lnTo>
                <a:lnTo>
                  <a:pt x="9383" y="3434"/>
                </a:lnTo>
                <a:lnTo>
                  <a:pt x="9375" y="3385"/>
                </a:lnTo>
                <a:lnTo>
                  <a:pt x="9358" y="3372"/>
                </a:lnTo>
                <a:close/>
                <a:moveTo>
                  <a:pt x="8694" y="3390"/>
                </a:moveTo>
                <a:lnTo>
                  <a:pt x="8657" y="3446"/>
                </a:lnTo>
                <a:lnTo>
                  <a:pt x="8575" y="3407"/>
                </a:lnTo>
                <a:lnTo>
                  <a:pt x="8520" y="3431"/>
                </a:lnTo>
                <a:lnTo>
                  <a:pt x="8488" y="3491"/>
                </a:lnTo>
                <a:lnTo>
                  <a:pt x="8585" y="3548"/>
                </a:lnTo>
                <a:lnTo>
                  <a:pt x="8664" y="3577"/>
                </a:lnTo>
                <a:lnTo>
                  <a:pt x="8751" y="3584"/>
                </a:lnTo>
                <a:lnTo>
                  <a:pt x="8734" y="3574"/>
                </a:lnTo>
                <a:lnTo>
                  <a:pt x="8779" y="3537"/>
                </a:lnTo>
                <a:lnTo>
                  <a:pt x="8769" y="3471"/>
                </a:lnTo>
                <a:lnTo>
                  <a:pt x="8804" y="3442"/>
                </a:lnTo>
                <a:lnTo>
                  <a:pt x="8694" y="3390"/>
                </a:lnTo>
                <a:close/>
                <a:moveTo>
                  <a:pt x="16992" y="3424"/>
                </a:moveTo>
                <a:lnTo>
                  <a:pt x="16821" y="3486"/>
                </a:lnTo>
                <a:lnTo>
                  <a:pt x="16712" y="3506"/>
                </a:lnTo>
                <a:lnTo>
                  <a:pt x="16580" y="3493"/>
                </a:lnTo>
                <a:lnTo>
                  <a:pt x="16468" y="3511"/>
                </a:lnTo>
                <a:lnTo>
                  <a:pt x="16391" y="3526"/>
                </a:lnTo>
                <a:lnTo>
                  <a:pt x="16431" y="3564"/>
                </a:lnTo>
                <a:lnTo>
                  <a:pt x="16474" y="3537"/>
                </a:lnTo>
                <a:lnTo>
                  <a:pt x="16582" y="3617"/>
                </a:lnTo>
                <a:lnTo>
                  <a:pt x="16769" y="3646"/>
                </a:lnTo>
                <a:lnTo>
                  <a:pt x="16871" y="3611"/>
                </a:lnTo>
                <a:lnTo>
                  <a:pt x="17047" y="3639"/>
                </a:lnTo>
                <a:lnTo>
                  <a:pt x="17156" y="3676"/>
                </a:lnTo>
                <a:lnTo>
                  <a:pt x="17286" y="3691"/>
                </a:lnTo>
                <a:lnTo>
                  <a:pt x="17413" y="3725"/>
                </a:lnTo>
                <a:lnTo>
                  <a:pt x="17506" y="3730"/>
                </a:lnTo>
                <a:lnTo>
                  <a:pt x="17375" y="3648"/>
                </a:lnTo>
                <a:lnTo>
                  <a:pt x="17405" y="3590"/>
                </a:lnTo>
                <a:lnTo>
                  <a:pt x="17318" y="3570"/>
                </a:lnTo>
                <a:lnTo>
                  <a:pt x="17246" y="3638"/>
                </a:lnTo>
                <a:lnTo>
                  <a:pt x="17032" y="3552"/>
                </a:lnTo>
                <a:lnTo>
                  <a:pt x="16992" y="3424"/>
                </a:lnTo>
                <a:close/>
                <a:moveTo>
                  <a:pt x="7969" y="3439"/>
                </a:moveTo>
                <a:lnTo>
                  <a:pt x="7927" y="3483"/>
                </a:lnTo>
                <a:lnTo>
                  <a:pt x="8011" y="3558"/>
                </a:lnTo>
                <a:lnTo>
                  <a:pt x="8009" y="3614"/>
                </a:lnTo>
                <a:lnTo>
                  <a:pt x="8113" y="3707"/>
                </a:lnTo>
                <a:lnTo>
                  <a:pt x="8198" y="3644"/>
                </a:lnTo>
                <a:lnTo>
                  <a:pt x="8257" y="3570"/>
                </a:lnTo>
                <a:lnTo>
                  <a:pt x="8243" y="3521"/>
                </a:lnTo>
                <a:lnTo>
                  <a:pt x="8193" y="3481"/>
                </a:lnTo>
                <a:lnTo>
                  <a:pt x="8120" y="3456"/>
                </a:lnTo>
                <a:lnTo>
                  <a:pt x="7969" y="3439"/>
                </a:lnTo>
                <a:close/>
                <a:moveTo>
                  <a:pt x="17501" y="3461"/>
                </a:moveTo>
                <a:lnTo>
                  <a:pt x="17594" y="3540"/>
                </a:lnTo>
                <a:lnTo>
                  <a:pt x="17613" y="3604"/>
                </a:lnTo>
                <a:lnTo>
                  <a:pt x="17619" y="3670"/>
                </a:lnTo>
                <a:lnTo>
                  <a:pt x="17562" y="3755"/>
                </a:lnTo>
                <a:lnTo>
                  <a:pt x="17673" y="3808"/>
                </a:lnTo>
                <a:lnTo>
                  <a:pt x="17852" y="3882"/>
                </a:lnTo>
                <a:lnTo>
                  <a:pt x="17917" y="3994"/>
                </a:lnTo>
                <a:lnTo>
                  <a:pt x="18033" y="4074"/>
                </a:lnTo>
                <a:lnTo>
                  <a:pt x="18140" y="4099"/>
                </a:lnTo>
                <a:lnTo>
                  <a:pt x="18076" y="3981"/>
                </a:lnTo>
                <a:lnTo>
                  <a:pt x="17921" y="3883"/>
                </a:lnTo>
                <a:lnTo>
                  <a:pt x="17906" y="3745"/>
                </a:lnTo>
                <a:lnTo>
                  <a:pt x="17740" y="3624"/>
                </a:lnTo>
                <a:lnTo>
                  <a:pt x="17614" y="3469"/>
                </a:lnTo>
                <a:lnTo>
                  <a:pt x="17501" y="3461"/>
                </a:lnTo>
                <a:close/>
                <a:moveTo>
                  <a:pt x="9156" y="3528"/>
                </a:moveTo>
                <a:lnTo>
                  <a:pt x="9095" y="3579"/>
                </a:lnTo>
                <a:lnTo>
                  <a:pt x="9010" y="3594"/>
                </a:lnTo>
                <a:lnTo>
                  <a:pt x="8955" y="3629"/>
                </a:lnTo>
                <a:lnTo>
                  <a:pt x="9025" y="3648"/>
                </a:lnTo>
                <a:lnTo>
                  <a:pt x="9112" y="3663"/>
                </a:lnTo>
                <a:lnTo>
                  <a:pt x="9224" y="3627"/>
                </a:lnTo>
                <a:lnTo>
                  <a:pt x="9290" y="3596"/>
                </a:lnTo>
                <a:lnTo>
                  <a:pt x="9236" y="3567"/>
                </a:lnTo>
                <a:lnTo>
                  <a:pt x="9174" y="3574"/>
                </a:lnTo>
                <a:lnTo>
                  <a:pt x="9156" y="3528"/>
                </a:lnTo>
                <a:close/>
                <a:moveTo>
                  <a:pt x="8439" y="3530"/>
                </a:moveTo>
                <a:lnTo>
                  <a:pt x="8367" y="3558"/>
                </a:lnTo>
                <a:lnTo>
                  <a:pt x="8319" y="3604"/>
                </a:lnTo>
                <a:lnTo>
                  <a:pt x="8366" y="3643"/>
                </a:lnTo>
                <a:lnTo>
                  <a:pt x="8423" y="3644"/>
                </a:lnTo>
                <a:lnTo>
                  <a:pt x="8498" y="3634"/>
                </a:lnTo>
                <a:lnTo>
                  <a:pt x="8495" y="3574"/>
                </a:lnTo>
                <a:lnTo>
                  <a:pt x="8439" y="3530"/>
                </a:lnTo>
                <a:close/>
                <a:moveTo>
                  <a:pt x="13056" y="3542"/>
                </a:moveTo>
                <a:lnTo>
                  <a:pt x="13081" y="3639"/>
                </a:lnTo>
                <a:lnTo>
                  <a:pt x="13101" y="3708"/>
                </a:lnTo>
                <a:lnTo>
                  <a:pt x="13158" y="3703"/>
                </a:lnTo>
                <a:lnTo>
                  <a:pt x="13175" y="3619"/>
                </a:lnTo>
                <a:lnTo>
                  <a:pt x="13147" y="3560"/>
                </a:lnTo>
                <a:lnTo>
                  <a:pt x="13056" y="3542"/>
                </a:lnTo>
                <a:close/>
                <a:moveTo>
                  <a:pt x="8722" y="3626"/>
                </a:moveTo>
                <a:lnTo>
                  <a:pt x="8647" y="3643"/>
                </a:lnTo>
                <a:lnTo>
                  <a:pt x="8580" y="3700"/>
                </a:lnTo>
                <a:lnTo>
                  <a:pt x="8490" y="3710"/>
                </a:lnTo>
                <a:lnTo>
                  <a:pt x="8407" y="3690"/>
                </a:lnTo>
                <a:lnTo>
                  <a:pt x="8314" y="3676"/>
                </a:lnTo>
                <a:lnTo>
                  <a:pt x="8200" y="3759"/>
                </a:lnTo>
                <a:lnTo>
                  <a:pt x="8145" y="3814"/>
                </a:lnTo>
                <a:lnTo>
                  <a:pt x="8106" y="3893"/>
                </a:lnTo>
                <a:lnTo>
                  <a:pt x="8078" y="4006"/>
                </a:lnTo>
                <a:lnTo>
                  <a:pt x="8036" y="4053"/>
                </a:lnTo>
                <a:lnTo>
                  <a:pt x="8049" y="4116"/>
                </a:lnTo>
                <a:lnTo>
                  <a:pt x="8086" y="4144"/>
                </a:lnTo>
                <a:lnTo>
                  <a:pt x="8161" y="4143"/>
                </a:lnTo>
                <a:lnTo>
                  <a:pt x="8242" y="4111"/>
                </a:lnTo>
                <a:lnTo>
                  <a:pt x="8279" y="4053"/>
                </a:lnTo>
                <a:lnTo>
                  <a:pt x="8297" y="3979"/>
                </a:lnTo>
                <a:lnTo>
                  <a:pt x="8289" y="3915"/>
                </a:lnTo>
                <a:lnTo>
                  <a:pt x="8330" y="3867"/>
                </a:lnTo>
                <a:lnTo>
                  <a:pt x="8366" y="3823"/>
                </a:lnTo>
                <a:lnTo>
                  <a:pt x="8418" y="3809"/>
                </a:lnTo>
                <a:lnTo>
                  <a:pt x="8478" y="3781"/>
                </a:lnTo>
                <a:lnTo>
                  <a:pt x="8533" y="3806"/>
                </a:lnTo>
                <a:lnTo>
                  <a:pt x="8603" y="3792"/>
                </a:lnTo>
                <a:lnTo>
                  <a:pt x="8645" y="3734"/>
                </a:lnTo>
                <a:lnTo>
                  <a:pt x="8719" y="3717"/>
                </a:lnTo>
                <a:lnTo>
                  <a:pt x="8776" y="3661"/>
                </a:lnTo>
                <a:lnTo>
                  <a:pt x="8722" y="3626"/>
                </a:lnTo>
                <a:close/>
                <a:moveTo>
                  <a:pt x="6400" y="3629"/>
                </a:moveTo>
                <a:lnTo>
                  <a:pt x="6369" y="3715"/>
                </a:lnTo>
                <a:lnTo>
                  <a:pt x="6268" y="3735"/>
                </a:lnTo>
                <a:lnTo>
                  <a:pt x="6303" y="3828"/>
                </a:lnTo>
                <a:lnTo>
                  <a:pt x="6359" y="3892"/>
                </a:lnTo>
                <a:lnTo>
                  <a:pt x="6271" y="3927"/>
                </a:lnTo>
                <a:lnTo>
                  <a:pt x="6191" y="4030"/>
                </a:lnTo>
                <a:lnTo>
                  <a:pt x="6220" y="4085"/>
                </a:lnTo>
                <a:lnTo>
                  <a:pt x="6290" y="4038"/>
                </a:lnTo>
                <a:lnTo>
                  <a:pt x="6297" y="3991"/>
                </a:lnTo>
                <a:lnTo>
                  <a:pt x="6375" y="3984"/>
                </a:lnTo>
                <a:lnTo>
                  <a:pt x="6456" y="3912"/>
                </a:lnTo>
                <a:lnTo>
                  <a:pt x="6539" y="3846"/>
                </a:lnTo>
                <a:lnTo>
                  <a:pt x="6598" y="3813"/>
                </a:lnTo>
                <a:lnTo>
                  <a:pt x="6588" y="3781"/>
                </a:lnTo>
                <a:lnTo>
                  <a:pt x="6663" y="3774"/>
                </a:lnTo>
                <a:lnTo>
                  <a:pt x="6697" y="3732"/>
                </a:lnTo>
                <a:lnTo>
                  <a:pt x="6564" y="3703"/>
                </a:lnTo>
                <a:lnTo>
                  <a:pt x="6447" y="3688"/>
                </a:lnTo>
                <a:lnTo>
                  <a:pt x="6400" y="3629"/>
                </a:lnTo>
                <a:close/>
                <a:moveTo>
                  <a:pt x="7678" y="3639"/>
                </a:moveTo>
                <a:lnTo>
                  <a:pt x="7639" y="3703"/>
                </a:lnTo>
                <a:lnTo>
                  <a:pt x="7594" y="3643"/>
                </a:lnTo>
                <a:lnTo>
                  <a:pt x="7517" y="3671"/>
                </a:lnTo>
                <a:lnTo>
                  <a:pt x="7448" y="3744"/>
                </a:lnTo>
                <a:lnTo>
                  <a:pt x="7350" y="3840"/>
                </a:lnTo>
                <a:lnTo>
                  <a:pt x="7231" y="4020"/>
                </a:lnTo>
                <a:lnTo>
                  <a:pt x="7217" y="4112"/>
                </a:lnTo>
                <a:lnTo>
                  <a:pt x="7257" y="4139"/>
                </a:lnTo>
                <a:lnTo>
                  <a:pt x="7187" y="4180"/>
                </a:lnTo>
                <a:lnTo>
                  <a:pt x="7162" y="4225"/>
                </a:lnTo>
                <a:lnTo>
                  <a:pt x="7040" y="4282"/>
                </a:lnTo>
                <a:lnTo>
                  <a:pt x="7008" y="4250"/>
                </a:lnTo>
                <a:lnTo>
                  <a:pt x="6919" y="4363"/>
                </a:lnTo>
                <a:lnTo>
                  <a:pt x="6816" y="4454"/>
                </a:lnTo>
                <a:lnTo>
                  <a:pt x="6752" y="4481"/>
                </a:lnTo>
                <a:lnTo>
                  <a:pt x="6673" y="4504"/>
                </a:lnTo>
                <a:lnTo>
                  <a:pt x="6526" y="4444"/>
                </a:lnTo>
                <a:lnTo>
                  <a:pt x="6447" y="4432"/>
                </a:lnTo>
                <a:lnTo>
                  <a:pt x="6384" y="4459"/>
                </a:lnTo>
                <a:lnTo>
                  <a:pt x="6395" y="4331"/>
                </a:lnTo>
                <a:lnTo>
                  <a:pt x="6427" y="4213"/>
                </a:lnTo>
                <a:lnTo>
                  <a:pt x="6322" y="4180"/>
                </a:lnTo>
                <a:lnTo>
                  <a:pt x="6248" y="4237"/>
                </a:lnTo>
                <a:lnTo>
                  <a:pt x="6220" y="4422"/>
                </a:lnTo>
                <a:lnTo>
                  <a:pt x="6268" y="4417"/>
                </a:lnTo>
                <a:lnTo>
                  <a:pt x="6164" y="4521"/>
                </a:lnTo>
                <a:lnTo>
                  <a:pt x="6059" y="4634"/>
                </a:lnTo>
                <a:lnTo>
                  <a:pt x="6017" y="4617"/>
                </a:lnTo>
                <a:lnTo>
                  <a:pt x="5922" y="4715"/>
                </a:lnTo>
                <a:lnTo>
                  <a:pt x="5803" y="4885"/>
                </a:lnTo>
                <a:lnTo>
                  <a:pt x="5719" y="5095"/>
                </a:lnTo>
                <a:lnTo>
                  <a:pt x="5778" y="5068"/>
                </a:lnTo>
                <a:lnTo>
                  <a:pt x="5883" y="4971"/>
                </a:lnTo>
                <a:lnTo>
                  <a:pt x="6037" y="4841"/>
                </a:lnTo>
                <a:lnTo>
                  <a:pt x="5886" y="5045"/>
                </a:lnTo>
                <a:lnTo>
                  <a:pt x="5838" y="5146"/>
                </a:lnTo>
                <a:lnTo>
                  <a:pt x="5957" y="5137"/>
                </a:lnTo>
                <a:lnTo>
                  <a:pt x="6124" y="5052"/>
                </a:lnTo>
                <a:lnTo>
                  <a:pt x="6169" y="5013"/>
                </a:lnTo>
                <a:lnTo>
                  <a:pt x="6255" y="4907"/>
                </a:lnTo>
                <a:lnTo>
                  <a:pt x="6360" y="4819"/>
                </a:lnTo>
                <a:lnTo>
                  <a:pt x="6456" y="4809"/>
                </a:lnTo>
                <a:lnTo>
                  <a:pt x="6471" y="4885"/>
                </a:lnTo>
                <a:lnTo>
                  <a:pt x="6300" y="5020"/>
                </a:lnTo>
                <a:lnTo>
                  <a:pt x="6225" y="5117"/>
                </a:lnTo>
                <a:lnTo>
                  <a:pt x="6422" y="5178"/>
                </a:lnTo>
                <a:lnTo>
                  <a:pt x="6543" y="5164"/>
                </a:lnTo>
                <a:lnTo>
                  <a:pt x="6554" y="5067"/>
                </a:lnTo>
                <a:lnTo>
                  <a:pt x="6715" y="4946"/>
                </a:lnTo>
                <a:lnTo>
                  <a:pt x="6759" y="4846"/>
                </a:lnTo>
                <a:lnTo>
                  <a:pt x="6884" y="4695"/>
                </a:lnTo>
                <a:lnTo>
                  <a:pt x="6954" y="4784"/>
                </a:lnTo>
                <a:lnTo>
                  <a:pt x="7124" y="4708"/>
                </a:lnTo>
                <a:lnTo>
                  <a:pt x="7199" y="4654"/>
                </a:lnTo>
                <a:lnTo>
                  <a:pt x="7286" y="4525"/>
                </a:lnTo>
                <a:lnTo>
                  <a:pt x="7408" y="4466"/>
                </a:lnTo>
                <a:lnTo>
                  <a:pt x="7388" y="4378"/>
                </a:lnTo>
                <a:lnTo>
                  <a:pt x="7465" y="4370"/>
                </a:lnTo>
                <a:lnTo>
                  <a:pt x="7565" y="4304"/>
                </a:lnTo>
                <a:lnTo>
                  <a:pt x="7683" y="4205"/>
                </a:lnTo>
                <a:lnTo>
                  <a:pt x="7627" y="4159"/>
                </a:lnTo>
                <a:lnTo>
                  <a:pt x="7611" y="4069"/>
                </a:lnTo>
                <a:lnTo>
                  <a:pt x="7719" y="4082"/>
                </a:lnTo>
                <a:lnTo>
                  <a:pt x="7925" y="4026"/>
                </a:lnTo>
                <a:lnTo>
                  <a:pt x="7904" y="3914"/>
                </a:lnTo>
                <a:lnTo>
                  <a:pt x="7788" y="3856"/>
                </a:lnTo>
                <a:lnTo>
                  <a:pt x="7909" y="3840"/>
                </a:lnTo>
                <a:lnTo>
                  <a:pt x="7999" y="3887"/>
                </a:lnTo>
                <a:lnTo>
                  <a:pt x="8011" y="3776"/>
                </a:lnTo>
                <a:lnTo>
                  <a:pt x="7971" y="3722"/>
                </a:lnTo>
                <a:lnTo>
                  <a:pt x="7847" y="3659"/>
                </a:lnTo>
                <a:lnTo>
                  <a:pt x="7678" y="3639"/>
                </a:lnTo>
                <a:close/>
                <a:moveTo>
                  <a:pt x="8947" y="3680"/>
                </a:moveTo>
                <a:lnTo>
                  <a:pt x="8893" y="3686"/>
                </a:lnTo>
                <a:lnTo>
                  <a:pt x="8893" y="3739"/>
                </a:lnTo>
                <a:lnTo>
                  <a:pt x="8943" y="3769"/>
                </a:lnTo>
                <a:lnTo>
                  <a:pt x="9020" y="3759"/>
                </a:lnTo>
                <a:lnTo>
                  <a:pt x="9042" y="3749"/>
                </a:lnTo>
                <a:lnTo>
                  <a:pt x="9075" y="3720"/>
                </a:lnTo>
                <a:lnTo>
                  <a:pt x="9012" y="3693"/>
                </a:lnTo>
                <a:lnTo>
                  <a:pt x="8947" y="3680"/>
                </a:lnTo>
                <a:close/>
                <a:moveTo>
                  <a:pt x="8823" y="3700"/>
                </a:moveTo>
                <a:lnTo>
                  <a:pt x="8772" y="3750"/>
                </a:lnTo>
                <a:lnTo>
                  <a:pt x="8767" y="3764"/>
                </a:lnTo>
                <a:lnTo>
                  <a:pt x="8782" y="3774"/>
                </a:lnTo>
                <a:lnTo>
                  <a:pt x="8826" y="3764"/>
                </a:lnTo>
                <a:lnTo>
                  <a:pt x="8871" y="3710"/>
                </a:lnTo>
                <a:lnTo>
                  <a:pt x="8823" y="3700"/>
                </a:lnTo>
                <a:close/>
                <a:moveTo>
                  <a:pt x="13530" y="3718"/>
                </a:moveTo>
                <a:lnTo>
                  <a:pt x="13491" y="3732"/>
                </a:lnTo>
                <a:lnTo>
                  <a:pt x="13461" y="3801"/>
                </a:lnTo>
                <a:lnTo>
                  <a:pt x="13503" y="3846"/>
                </a:lnTo>
                <a:lnTo>
                  <a:pt x="13588" y="3873"/>
                </a:lnTo>
                <a:lnTo>
                  <a:pt x="13593" y="3865"/>
                </a:lnTo>
                <a:lnTo>
                  <a:pt x="13567" y="3779"/>
                </a:lnTo>
                <a:lnTo>
                  <a:pt x="13530" y="3718"/>
                </a:lnTo>
                <a:close/>
                <a:moveTo>
                  <a:pt x="13255" y="3752"/>
                </a:moveTo>
                <a:lnTo>
                  <a:pt x="13120" y="3755"/>
                </a:lnTo>
                <a:lnTo>
                  <a:pt x="13106" y="3899"/>
                </a:lnTo>
                <a:lnTo>
                  <a:pt x="13147" y="3989"/>
                </a:lnTo>
                <a:lnTo>
                  <a:pt x="13200" y="4030"/>
                </a:lnTo>
                <a:lnTo>
                  <a:pt x="13326" y="4033"/>
                </a:lnTo>
                <a:lnTo>
                  <a:pt x="13401" y="3942"/>
                </a:lnTo>
                <a:lnTo>
                  <a:pt x="13329" y="3887"/>
                </a:lnTo>
                <a:lnTo>
                  <a:pt x="13255" y="3752"/>
                </a:lnTo>
                <a:close/>
                <a:moveTo>
                  <a:pt x="8963" y="3829"/>
                </a:moveTo>
                <a:lnTo>
                  <a:pt x="8878" y="3835"/>
                </a:lnTo>
                <a:lnTo>
                  <a:pt x="8819" y="3885"/>
                </a:lnTo>
                <a:lnTo>
                  <a:pt x="8801" y="3939"/>
                </a:lnTo>
                <a:lnTo>
                  <a:pt x="8896" y="4021"/>
                </a:lnTo>
                <a:lnTo>
                  <a:pt x="8928" y="4070"/>
                </a:lnTo>
                <a:lnTo>
                  <a:pt x="8998" y="4052"/>
                </a:lnTo>
                <a:lnTo>
                  <a:pt x="9121" y="4062"/>
                </a:lnTo>
                <a:lnTo>
                  <a:pt x="9174" y="4033"/>
                </a:lnTo>
                <a:lnTo>
                  <a:pt x="9233" y="4006"/>
                </a:lnTo>
                <a:lnTo>
                  <a:pt x="9337" y="4010"/>
                </a:lnTo>
                <a:lnTo>
                  <a:pt x="9363" y="3959"/>
                </a:lnTo>
                <a:lnTo>
                  <a:pt x="9320" y="3954"/>
                </a:lnTo>
                <a:lnTo>
                  <a:pt x="9325" y="3929"/>
                </a:lnTo>
                <a:lnTo>
                  <a:pt x="9290" y="3893"/>
                </a:lnTo>
                <a:lnTo>
                  <a:pt x="9233" y="3850"/>
                </a:lnTo>
                <a:lnTo>
                  <a:pt x="9151" y="3835"/>
                </a:lnTo>
                <a:lnTo>
                  <a:pt x="9079" y="3840"/>
                </a:lnTo>
                <a:lnTo>
                  <a:pt x="9049" y="3885"/>
                </a:lnTo>
                <a:lnTo>
                  <a:pt x="9020" y="3850"/>
                </a:lnTo>
                <a:lnTo>
                  <a:pt x="8963" y="3829"/>
                </a:lnTo>
                <a:close/>
                <a:moveTo>
                  <a:pt x="6128" y="3835"/>
                </a:moveTo>
                <a:lnTo>
                  <a:pt x="6077" y="3850"/>
                </a:lnTo>
                <a:lnTo>
                  <a:pt x="6052" y="3897"/>
                </a:lnTo>
                <a:lnTo>
                  <a:pt x="6106" y="3974"/>
                </a:lnTo>
                <a:lnTo>
                  <a:pt x="6136" y="3974"/>
                </a:lnTo>
                <a:lnTo>
                  <a:pt x="6176" y="3883"/>
                </a:lnTo>
                <a:lnTo>
                  <a:pt x="6128" y="3835"/>
                </a:lnTo>
                <a:close/>
                <a:moveTo>
                  <a:pt x="8511" y="3846"/>
                </a:moveTo>
                <a:lnTo>
                  <a:pt x="8468" y="3907"/>
                </a:lnTo>
                <a:lnTo>
                  <a:pt x="8421" y="3951"/>
                </a:lnTo>
                <a:lnTo>
                  <a:pt x="8399" y="4055"/>
                </a:lnTo>
                <a:lnTo>
                  <a:pt x="8314" y="4139"/>
                </a:lnTo>
                <a:lnTo>
                  <a:pt x="8386" y="4242"/>
                </a:lnTo>
                <a:lnTo>
                  <a:pt x="8429" y="4245"/>
                </a:lnTo>
                <a:lnTo>
                  <a:pt x="8443" y="4186"/>
                </a:lnTo>
                <a:lnTo>
                  <a:pt x="8483" y="4186"/>
                </a:lnTo>
                <a:lnTo>
                  <a:pt x="8520" y="4237"/>
                </a:lnTo>
                <a:lnTo>
                  <a:pt x="8585" y="4259"/>
                </a:lnTo>
                <a:lnTo>
                  <a:pt x="8620" y="4311"/>
                </a:lnTo>
                <a:lnTo>
                  <a:pt x="8674" y="4343"/>
                </a:lnTo>
                <a:lnTo>
                  <a:pt x="8769" y="4326"/>
                </a:lnTo>
                <a:lnTo>
                  <a:pt x="8794" y="4348"/>
                </a:lnTo>
                <a:lnTo>
                  <a:pt x="8828" y="4311"/>
                </a:lnTo>
                <a:lnTo>
                  <a:pt x="8824" y="4397"/>
                </a:lnTo>
                <a:lnTo>
                  <a:pt x="8858" y="4415"/>
                </a:lnTo>
                <a:lnTo>
                  <a:pt x="8878" y="4473"/>
                </a:lnTo>
                <a:lnTo>
                  <a:pt x="9020" y="4518"/>
                </a:lnTo>
                <a:lnTo>
                  <a:pt x="9067" y="4557"/>
                </a:lnTo>
                <a:lnTo>
                  <a:pt x="9174" y="4609"/>
                </a:lnTo>
                <a:lnTo>
                  <a:pt x="9178" y="4560"/>
                </a:lnTo>
                <a:lnTo>
                  <a:pt x="9218" y="4579"/>
                </a:lnTo>
                <a:lnTo>
                  <a:pt x="9251" y="4629"/>
                </a:lnTo>
                <a:lnTo>
                  <a:pt x="9332" y="4675"/>
                </a:lnTo>
                <a:lnTo>
                  <a:pt x="9382" y="4671"/>
                </a:lnTo>
                <a:lnTo>
                  <a:pt x="9432" y="4632"/>
                </a:lnTo>
                <a:lnTo>
                  <a:pt x="9457" y="4590"/>
                </a:lnTo>
                <a:lnTo>
                  <a:pt x="9475" y="4540"/>
                </a:lnTo>
                <a:lnTo>
                  <a:pt x="9494" y="4501"/>
                </a:lnTo>
                <a:lnTo>
                  <a:pt x="9512" y="4462"/>
                </a:lnTo>
                <a:lnTo>
                  <a:pt x="9494" y="4407"/>
                </a:lnTo>
                <a:lnTo>
                  <a:pt x="9516" y="4400"/>
                </a:lnTo>
                <a:lnTo>
                  <a:pt x="9526" y="4345"/>
                </a:lnTo>
                <a:lnTo>
                  <a:pt x="9519" y="4309"/>
                </a:lnTo>
                <a:lnTo>
                  <a:pt x="9501" y="4281"/>
                </a:lnTo>
                <a:lnTo>
                  <a:pt x="9412" y="4245"/>
                </a:lnTo>
                <a:lnTo>
                  <a:pt x="9470" y="4235"/>
                </a:lnTo>
                <a:lnTo>
                  <a:pt x="9491" y="4215"/>
                </a:lnTo>
                <a:lnTo>
                  <a:pt x="9440" y="4171"/>
                </a:lnTo>
                <a:lnTo>
                  <a:pt x="9435" y="4126"/>
                </a:lnTo>
                <a:lnTo>
                  <a:pt x="9442" y="4102"/>
                </a:lnTo>
                <a:lnTo>
                  <a:pt x="9430" y="4063"/>
                </a:lnTo>
                <a:lnTo>
                  <a:pt x="9372" y="4047"/>
                </a:lnTo>
                <a:lnTo>
                  <a:pt x="9308" y="4055"/>
                </a:lnTo>
                <a:lnTo>
                  <a:pt x="9229" y="4052"/>
                </a:lnTo>
                <a:lnTo>
                  <a:pt x="9151" y="4075"/>
                </a:lnTo>
                <a:lnTo>
                  <a:pt x="9119" y="4159"/>
                </a:lnTo>
                <a:lnTo>
                  <a:pt x="9075" y="4210"/>
                </a:lnTo>
                <a:lnTo>
                  <a:pt x="9029" y="4159"/>
                </a:lnTo>
                <a:lnTo>
                  <a:pt x="9057" y="4144"/>
                </a:lnTo>
                <a:lnTo>
                  <a:pt x="9097" y="4079"/>
                </a:lnTo>
                <a:lnTo>
                  <a:pt x="9005" y="4069"/>
                </a:lnTo>
                <a:lnTo>
                  <a:pt x="8920" y="4089"/>
                </a:lnTo>
                <a:lnTo>
                  <a:pt x="8864" y="4069"/>
                </a:lnTo>
                <a:lnTo>
                  <a:pt x="8849" y="4011"/>
                </a:lnTo>
                <a:lnTo>
                  <a:pt x="8798" y="3973"/>
                </a:lnTo>
                <a:lnTo>
                  <a:pt x="8741" y="4011"/>
                </a:lnTo>
                <a:lnTo>
                  <a:pt x="8612" y="4030"/>
                </a:lnTo>
                <a:lnTo>
                  <a:pt x="8726" y="3964"/>
                </a:lnTo>
                <a:lnTo>
                  <a:pt x="8724" y="3944"/>
                </a:lnTo>
                <a:lnTo>
                  <a:pt x="8597" y="3930"/>
                </a:lnTo>
                <a:lnTo>
                  <a:pt x="8592" y="3863"/>
                </a:lnTo>
                <a:lnTo>
                  <a:pt x="8511" y="3846"/>
                </a:lnTo>
                <a:close/>
                <a:moveTo>
                  <a:pt x="18204" y="3954"/>
                </a:moveTo>
                <a:lnTo>
                  <a:pt x="18083" y="3957"/>
                </a:lnTo>
                <a:lnTo>
                  <a:pt x="18163" y="4077"/>
                </a:lnTo>
                <a:lnTo>
                  <a:pt x="18257" y="4149"/>
                </a:lnTo>
                <a:lnTo>
                  <a:pt x="18373" y="4180"/>
                </a:lnTo>
                <a:lnTo>
                  <a:pt x="18540" y="4306"/>
                </a:lnTo>
                <a:lnTo>
                  <a:pt x="18612" y="4388"/>
                </a:lnTo>
                <a:lnTo>
                  <a:pt x="18796" y="4609"/>
                </a:lnTo>
                <a:lnTo>
                  <a:pt x="18779" y="4659"/>
                </a:lnTo>
                <a:lnTo>
                  <a:pt x="19017" y="4882"/>
                </a:lnTo>
                <a:lnTo>
                  <a:pt x="19047" y="4998"/>
                </a:lnTo>
                <a:lnTo>
                  <a:pt x="19164" y="5255"/>
                </a:lnTo>
                <a:lnTo>
                  <a:pt x="19265" y="5388"/>
                </a:lnTo>
                <a:lnTo>
                  <a:pt x="19355" y="5546"/>
                </a:lnTo>
                <a:lnTo>
                  <a:pt x="19437" y="5654"/>
                </a:lnTo>
                <a:lnTo>
                  <a:pt x="19501" y="5796"/>
                </a:lnTo>
                <a:lnTo>
                  <a:pt x="19556" y="5792"/>
                </a:lnTo>
                <a:lnTo>
                  <a:pt x="19561" y="5733"/>
                </a:lnTo>
                <a:lnTo>
                  <a:pt x="19657" y="5831"/>
                </a:lnTo>
                <a:lnTo>
                  <a:pt x="19675" y="5797"/>
                </a:lnTo>
                <a:lnTo>
                  <a:pt x="19610" y="5684"/>
                </a:lnTo>
                <a:lnTo>
                  <a:pt x="19421" y="5481"/>
                </a:lnTo>
                <a:lnTo>
                  <a:pt x="19387" y="5557"/>
                </a:lnTo>
                <a:lnTo>
                  <a:pt x="19339" y="5410"/>
                </a:lnTo>
                <a:lnTo>
                  <a:pt x="19241" y="5235"/>
                </a:lnTo>
                <a:lnTo>
                  <a:pt x="19141" y="5009"/>
                </a:lnTo>
                <a:lnTo>
                  <a:pt x="19213" y="5052"/>
                </a:lnTo>
                <a:lnTo>
                  <a:pt x="19216" y="4993"/>
                </a:lnTo>
                <a:lnTo>
                  <a:pt x="19032" y="4754"/>
                </a:lnTo>
                <a:lnTo>
                  <a:pt x="18928" y="4542"/>
                </a:lnTo>
                <a:lnTo>
                  <a:pt x="18806" y="4368"/>
                </a:lnTo>
                <a:lnTo>
                  <a:pt x="18706" y="4271"/>
                </a:lnTo>
                <a:lnTo>
                  <a:pt x="18666" y="4265"/>
                </a:lnTo>
                <a:lnTo>
                  <a:pt x="18562" y="4183"/>
                </a:lnTo>
                <a:lnTo>
                  <a:pt x="18455" y="4138"/>
                </a:lnTo>
                <a:lnTo>
                  <a:pt x="18292" y="3991"/>
                </a:lnTo>
                <a:lnTo>
                  <a:pt x="18204" y="3954"/>
                </a:lnTo>
                <a:close/>
                <a:moveTo>
                  <a:pt x="7830" y="4079"/>
                </a:moveTo>
                <a:lnTo>
                  <a:pt x="7721" y="4119"/>
                </a:lnTo>
                <a:lnTo>
                  <a:pt x="7706" y="4132"/>
                </a:lnTo>
                <a:lnTo>
                  <a:pt x="7713" y="4181"/>
                </a:lnTo>
                <a:lnTo>
                  <a:pt x="7693" y="4228"/>
                </a:lnTo>
                <a:lnTo>
                  <a:pt x="7674" y="4276"/>
                </a:lnTo>
                <a:lnTo>
                  <a:pt x="7723" y="4272"/>
                </a:lnTo>
                <a:lnTo>
                  <a:pt x="7842" y="4201"/>
                </a:lnTo>
                <a:lnTo>
                  <a:pt x="7894" y="4107"/>
                </a:lnTo>
                <a:lnTo>
                  <a:pt x="7890" y="4085"/>
                </a:lnTo>
                <a:lnTo>
                  <a:pt x="7830" y="4079"/>
                </a:lnTo>
                <a:close/>
                <a:moveTo>
                  <a:pt x="5955" y="4084"/>
                </a:moveTo>
                <a:lnTo>
                  <a:pt x="5902" y="4104"/>
                </a:lnTo>
                <a:lnTo>
                  <a:pt x="5876" y="4136"/>
                </a:lnTo>
                <a:lnTo>
                  <a:pt x="5950" y="4158"/>
                </a:lnTo>
                <a:lnTo>
                  <a:pt x="5989" y="4138"/>
                </a:lnTo>
                <a:lnTo>
                  <a:pt x="6002" y="4109"/>
                </a:lnTo>
                <a:lnTo>
                  <a:pt x="5963" y="4085"/>
                </a:lnTo>
                <a:lnTo>
                  <a:pt x="5955" y="4084"/>
                </a:lnTo>
                <a:close/>
                <a:moveTo>
                  <a:pt x="6794" y="4237"/>
                </a:moveTo>
                <a:lnTo>
                  <a:pt x="6707" y="4254"/>
                </a:lnTo>
                <a:lnTo>
                  <a:pt x="6697" y="4319"/>
                </a:lnTo>
                <a:lnTo>
                  <a:pt x="6737" y="4353"/>
                </a:lnTo>
                <a:lnTo>
                  <a:pt x="6757" y="4358"/>
                </a:lnTo>
                <a:lnTo>
                  <a:pt x="6831" y="4353"/>
                </a:lnTo>
                <a:lnTo>
                  <a:pt x="6889" y="4306"/>
                </a:lnTo>
                <a:lnTo>
                  <a:pt x="6881" y="4257"/>
                </a:lnTo>
                <a:lnTo>
                  <a:pt x="6794" y="4237"/>
                </a:lnTo>
                <a:close/>
                <a:moveTo>
                  <a:pt x="8572" y="4403"/>
                </a:moveTo>
                <a:lnTo>
                  <a:pt x="8483" y="4476"/>
                </a:lnTo>
                <a:lnTo>
                  <a:pt x="8418" y="4621"/>
                </a:lnTo>
                <a:lnTo>
                  <a:pt x="8416" y="4553"/>
                </a:lnTo>
                <a:lnTo>
                  <a:pt x="8372" y="4466"/>
                </a:lnTo>
                <a:lnTo>
                  <a:pt x="8248" y="4530"/>
                </a:lnTo>
                <a:lnTo>
                  <a:pt x="8185" y="4575"/>
                </a:lnTo>
                <a:lnTo>
                  <a:pt x="8190" y="4664"/>
                </a:lnTo>
                <a:lnTo>
                  <a:pt x="8193" y="4762"/>
                </a:lnTo>
                <a:lnTo>
                  <a:pt x="8181" y="4843"/>
                </a:lnTo>
                <a:lnTo>
                  <a:pt x="8083" y="4964"/>
                </a:lnTo>
                <a:lnTo>
                  <a:pt x="8007" y="4981"/>
                </a:lnTo>
                <a:lnTo>
                  <a:pt x="7942" y="5047"/>
                </a:lnTo>
                <a:lnTo>
                  <a:pt x="7760" y="5146"/>
                </a:lnTo>
                <a:lnTo>
                  <a:pt x="7642" y="5215"/>
                </a:lnTo>
                <a:lnTo>
                  <a:pt x="7581" y="5262"/>
                </a:lnTo>
                <a:lnTo>
                  <a:pt x="7406" y="5259"/>
                </a:lnTo>
                <a:lnTo>
                  <a:pt x="7370" y="5312"/>
                </a:lnTo>
                <a:lnTo>
                  <a:pt x="7403" y="5353"/>
                </a:lnTo>
                <a:lnTo>
                  <a:pt x="7353" y="5417"/>
                </a:lnTo>
                <a:lnTo>
                  <a:pt x="7262" y="5541"/>
                </a:lnTo>
                <a:lnTo>
                  <a:pt x="7284" y="5422"/>
                </a:lnTo>
                <a:lnTo>
                  <a:pt x="7273" y="5376"/>
                </a:lnTo>
                <a:lnTo>
                  <a:pt x="7177" y="5388"/>
                </a:lnTo>
                <a:lnTo>
                  <a:pt x="7060" y="5430"/>
                </a:lnTo>
                <a:lnTo>
                  <a:pt x="7015" y="5516"/>
                </a:lnTo>
                <a:lnTo>
                  <a:pt x="7050" y="5555"/>
                </a:lnTo>
                <a:lnTo>
                  <a:pt x="7082" y="5575"/>
                </a:lnTo>
                <a:lnTo>
                  <a:pt x="7159" y="5610"/>
                </a:lnTo>
                <a:lnTo>
                  <a:pt x="7021" y="5652"/>
                </a:lnTo>
                <a:lnTo>
                  <a:pt x="6944" y="5659"/>
                </a:lnTo>
                <a:lnTo>
                  <a:pt x="6861" y="5600"/>
                </a:lnTo>
                <a:lnTo>
                  <a:pt x="6650" y="5619"/>
                </a:lnTo>
                <a:lnTo>
                  <a:pt x="6598" y="5681"/>
                </a:lnTo>
                <a:lnTo>
                  <a:pt x="6469" y="5708"/>
                </a:lnTo>
                <a:lnTo>
                  <a:pt x="6333" y="5860"/>
                </a:lnTo>
                <a:lnTo>
                  <a:pt x="6186" y="5934"/>
                </a:lnTo>
                <a:lnTo>
                  <a:pt x="6087" y="6014"/>
                </a:lnTo>
                <a:lnTo>
                  <a:pt x="5915" y="6230"/>
                </a:lnTo>
                <a:lnTo>
                  <a:pt x="5773" y="6358"/>
                </a:lnTo>
                <a:lnTo>
                  <a:pt x="5707" y="6474"/>
                </a:lnTo>
                <a:lnTo>
                  <a:pt x="5756" y="6620"/>
                </a:lnTo>
                <a:lnTo>
                  <a:pt x="5671" y="6802"/>
                </a:lnTo>
                <a:lnTo>
                  <a:pt x="5722" y="6900"/>
                </a:lnTo>
                <a:lnTo>
                  <a:pt x="5888" y="6839"/>
                </a:lnTo>
                <a:lnTo>
                  <a:pt x="6029" y="6789"/>
                </a:lnTo>
                <a:lnTo>
                  <a:pt x="6138" y="6686"/>
                </a:lnTo>
                <a:lnTo>
                  <a:pt x="6312" y="6715"/>
                </a:lnTo>
                <a:lnTo>
                  <a:pt x="6429" y="6681"/>
                </a:lnTo>
                <a:lnTo>
                  <a:pt x="6539" y="6612"/>
                </a:lnTo>
                <a:lnTo>
                  <a:pt x="6662" y="6602"/>
                </a:lnTo>
                <a:lnTo>
                  <a:pt x="6744" y="6662"/>
                </a:lnTo>
                <a:lnTo>
                  <a:pt x="6826" y="6713"/>
                </a:lnTo>
                <a:lnTo>
                  <a:pt x="6856" y="6747"/>
                </a:lnTo>
                <a:lnTo>
                  <a:pt x="7036" y="6789"/>
                </a:lnTo>
                <a:lnTo>
                  <a:pt x="7244" y="6743"/>
                </a:lnTo>
                <a:lnTo>
                  <a:pt x="7339" y="6750"/>
                </a:lnTo>
                <a:lnTo>
                  <a:pt x="7380" y="6804"/>
                </a:lnTo>
                <a:lnTo>
                  <a:pt x="7544" y="6901"/>
                </a:lnTo>
                <a:lnTo>
                  <a:pt x="7763" y="6925"/>
                </a:lnTo>
                <a:lnTo>
                  <a:pt x="7991" y="6923"/>
                </a:lnTo>
                <a:lnTo>
                  <a:pt x="7942" y="6861"/>
                </a:lnTo>
                <a:lnTo>
                  <a:pt x="7845" y="6747"/>
                </a:lnTo>
                <a:lnTo>
                  <a:pt x="7964" y="6730"/>
                </a:lnTo>
                <a:lnTo>
                  <a:pt x="8046" y="6632"/>
                </a:lnTo>
                <a:lnTo>
                  <a:pt x="8012" y="6752"/>
                </a:lnTo>
                <a:lnTo>
                  <a:pt x="7989" y="6831"/>
                </a:lnTo>
                <a:lnTo>
                  <a:pt x="8088" y="6876"/>
                </a:lnTo>
                <a:lnTo>
                  <a:pt x="8180" y="6757"/>
                </a:lnTo>
                <a:lnTo>
                  <a:pt x="8213" y="6630"/>
                </a:lnTo>
                <a:lnTo>
                  <a:pt x="8198" y="6550"/>
                </a:lnTo>
                <a:lnTo>
                  <a:pt x="8255" y="6535"/>
                </a:lnTo>
                <a:lnTo>
                  <a:pt x="8270" y="6657"/>
                </a:lnTo>
                <a:lnTo>
                  <a:pt x="8329" y="6600"/>
                </a:lnTo>
                <a:lnTo>
                  <a:pt x="8377" y="6471"/>
                </a:lnTo>
                <a:lnTo>
                  <a:pt x="8426" y="6518"/>
                </a:lnTo>
                <a:lnTo>
                  <a:pt x="8498" y="6545"/>
                </a:lnTo>
                <a:lnTo>
                  <a:pt x="8556" y="6509"/>
                </a:lnTo>
                <a:lnTo>
                  <a:pt x="8570" y="6420"/>
                </a:lnTo>
                <a:lnTo>
                  <a:pt x="8655" y="6479"/>
                </a:lnTo>
                <a:lnTo>
                  <a:pt x="8726" y="6329"/>
                </a:lnTo>
                <a:lnTo>
                  <a:pt x="8772" y="6348"/>
                </a:lnTo>
                <a:lnTo>
                  <a:pt x="8878" y="6232"/>
                </a:lnTo>
                <a:lnTo>
                  <a:pt x="8895" y="6115"/>
                </a:lnTo>
                <a:lnTo>
                  <a:pt x="8985" y="6119"/>
                </a:lnTo>
                <a:lnTo>
                  <a:pt x="9035" y="6152"/>
                </a:lnTo>
                <a:lnTo>
                  <a:pt x="9087" y="6040"/>
                </a:lnTo>
                <a:lnTo>
                  <a:pt x="9234" y="5898"/>
                </a:lnTo>
                <a:lnTo>
                  <a:pt x="9342" y="5834"/>
                </a:lnTo>
                <a:lnTo>
                  <a:pt x="9464" y="5765"/>
                </a:lnTo>
                <a:lnTo>
                  <a:pt x="9419" y="5716"/>
                </a:lnTo>
                <a:lnTo>
                  <a:pt x="9512" y="5753"/>
                </a:lnTo>
                <a:lnTo>
                  <a:pt x="9554" y="5735"/>
                </a:lnTo>
                <a:lnTo>
                  <a:pt x="9732" y="5706"/>
                </a:lnTo>
                <a:lnTo>
                  <a:pt x="9770" y="5641"/>
                </a:lnTo>
                <a:lnTo>
                  <a:pt x="9733" y="5572"/>
                </a:lnTo>
                <a:lnTo>
                  <a:pt x="9589" y="5543"/>
                </a:lnTo>
                <a:lnTo>
                  <a:pt x="9491" y="5541"/>
                </a:lnTo>
                <a:lnTo>
                  <a:pt x="9593" y="5494"/>
                </a:lnTo>
                <a:lnTo>
                  <a:pt x="9629" y="5440"/>
                </a:lnTo>
                <a:lnTo>
                  <a:pt x="9552" y="5442"/>
                </a:lnTo>
                <a:lnTo>
                  <a:pt x="9558" y="5353"/>
                </a:lnTo>
                <a:lnTo>
                  <a:pt x="9489" y="5301"/>
                </a:lnTo>
                <a:lnTo>
                  <a:pt x="9511" y="5274"/>
                </a:lnTo>
                <a:lnTo>
                  <a:pt x="9603" y="5358"/>
                </a:lnTo>
                <a:lnTo>
                  <a:pt x="9668" y="5415"/>
                </a:lnTo>
                <a:lnTo>
                  <a:pt x="9752" y="5398"/>
                </a:lnTo>
                <a:lnTo>
                  <a:pt x="9777" y="5222"/>
                </a:lnTo>
                <a:lnTo>
                  <a:pt x="9708" y="5094"/>
                </a:lnTo>
                <a:lnTo>
                  <a:pt x="9660" y="5047"/>
                </a:lnTo>
                <a:lnTo>
                  <a:pt x="9586" y="5053"/>
                </a:lnTo>
                <a:lnTo>
                  <a:pt x="9566" y="4991"/>
                </a:lnTo>
                <a:lnTo>
                  <a:pt x="9437" y="4966"/>
                </a:lnTo>
                <a:lnTo>
                  <a:pt x="9358" y="4988"/>
                </a:lnTo>
                <a:lnTo>
                  <a:pt x="9281" y="5070"/>
                </a:lnTo>
                <a:lnTo>
                  <a:pt x="9323" y="5006"/>
                </a:lnTo>
                <a:lnTo>
                  <a:pt x="9326" y="4972"/>
                </a:lnTo>
                <a:lnTo>
                  <a:pt x="9380" y="4905"/>
                </a:lnTo>
                <a:lnTo>
                  <a:pt x="9266" y="4875"/>
                </a:lnTo>
                <a:lnTo>
                  <a:pt x="9320" y="4839"/>
                </a:lnTo>
                <a:lnTo>
                  <a:pt x="9308" y="4775"/>
                </a:lnTo>
                <a:lnTo>
                  <a:pt x="9273" y="4715"/>
                </a:lnTo>
                <a:lnTo>
                  <a:pt x="9223" y="4669"/>
                </a:lnTo>
                <a:lnTo>
                  <a:pt x="9139" y="4686"/>
                </a:lnTo>
                <a:lnTo>
                  <a:pt x="9119" y="4654"/>
                </a:lnTo>
                <a:lnTo>
                  <a:pt x="8995" y="4577"/>
                </a:lnTo>
                <a:lnTo>
                  <a:pt x="8923" y="4557"/>
                </a:lnTo>
                <a:lnTo>
                  <a:pt x="8851" y="4632"/>
                </a:lnTo>
                <a:lnTo>
                  <a:pt x="8786" y="4626"/>
                </a:lnTo>
                <a:lnTo>
                  <a:pt x="8707" y="4525"/>
                </a:lnTo>
                <a:lnTo>
                  <a:pt x="8640" y="4410"/>
                </a:lnTo>
                <a:lnTo>
                  <a:pt x="8572" y="4403"/>
                </a:lnTo>
                <a:close/>
                <a:moveTo>
                  <a:pt x="12817" y="5065"/>
                </a:moveTo>
                <a:lnTo>
                  <a:pt x="12695" y="5107"/>
                </a:lnTo>
                <a:lnTo>
                  <a:pt x="12676" y="5124"/>
                </a:lnTo>
                <a:lnTo>
                  <a:pt x="12690" y="5154"/>
                </a:lnTo>
                <a:lnTo>
                  <a:pt x="12900" y="5292"/>
                </a:lnTo>
                <a:lnTo>
                  <a:pt x="12887" y="5095"/>
                </a:lnTo>
                <a:lnTo>
                  <a:pt x="12817" y="5065"/>
                </a:lnTo>
                <a:close/>
                <a:moveTo>
                  <a:pt x="19206" y="5090"/>
                </a:moveTo>
                <a:lnTo>
                  <a:pt x="19218" y="5166"/>
                </a:lnTo>
                <a:lnTo>
                  <a:pt x="19278" y="5243"/>
                </a:lnTo>
                <a:lnTo>
                  <a:pt x="19292" y="5306"/>
                </a:lnTo>
                <a:lnTo>
                  <a:pt x="19374" y="5413"/>
                </a:lnTo>
                <a:lnTo>
                  <a:pt x="19421" y="5447"/>
                </a:lnTo>
                <a:lnTo>
                  <a:pt x="19421" y="5385"/>
                </a:lnTo>
                <a:lnTo>
                  <a:pt x="19352" y="5312"/>
                </a:lnTo>
                <a:lnTo>
                  <a:pt x="19307" y="5233"/>
                </a:lnTo>
                <a:lnTo>
                  <a:pt x="19320" y="5205"/>
                </a:lnTo>
                <a:lnTo>
                  <a:pt x="19233" y="5097"/>
                </a:lnTo>
                <a:lnTo>
                  <a:pt x="19206" y="5090"/>
                </a:lnTo>
                <a:close/>
                <a:moveTo>
                  <a:pt x="12390" y="5144"/>
                </a:moveTo>
                <a:lnTo>
                  <a:pt x="12283" y="5153"/>
                </a:lnTo>
                <a:lnTo>
                  <a:pt x="12298" y="5217"/>
                </a:lnTo>
                <a:lnTo>
                  <a:pt x="12380" y="5331"/>
                </a:lnTo>
                <a:lnTo>
                  <a:pt x="12432" y="5316"/>
                </a:lnTo>
                <a:lnTo>
                  <a:pt x="12562" y="5355"/>
                </a:lnTo>
                <a:lnTo>
                  <a:pt x="12649" y="5341"/>
                </a:lnTo>
                <a:lnTo>
                  <a:pt x="12735" y="5284"/>
                </a:lnTo>
                <a:lnTo>
                  <a:pt x="12738" y="5213"/>
                </a:lnTo>
                <a:lnTo>
                  <a:pt x="12582" y="5149"/>
                </a:lnTo>
                <a:lnTo>
                  <a:pt x="12390" y="5144"/>
                </a:lnTo>
                <a:close/>
                <a:moveTo>
                  <a:pt x="1548" y="5400"/>
                </a:moveTo>
                <a:lnTo>
                  <a:pt x="1514" y="5464"/>
                </a:lnTo>
                <a:lnTo>
                  <a:pt x="1491" y="5521"/>
                </a:lnTo>
                <a:lnTo>
                  <a:pt x="1497" y="5521"/>
                </a:lnTo>
                <a:lnTo>
                  <a:pt x="1472" y="5575"/>
                </a:lnTo>
                <a:lnTo>
                  <a:pt x="1466" y="5629"/>
                </a:lnTo>
                <a:lnTo>
                  <a:pt x="1405" y="5765"/>
                </a:lnTo>
                <a:lnTo>
                  <a:pt x="1410" y="5735"/>
                </a:lnTo>
                <a:lnTo>
                  <a:pt x="1377" y="5797"/>
                </a:lnTo>
                <a:lnTo>
                  <a:pt x="1296" y="5987"/>
                </a:lnTo>
                <a:lnTo>
                  <a:pt x="1266" y="6045"/>
                </a:lnTo>
                <a:lnTo>
                  <a:pt x="1203" y="6195"/>
                </a:lnTo>
                <a:lnTo>
                  <a:pt x="1178" y="6269"/>
                </a:lnTo>
                <a:lnTo>
                  <a:pt x="1131" y="6351"/>
                </a:lnTo>
                <a:lnTo>
                  <a:pt x="1096" y="6423"/>
                </a:lnTo>
                <a:lnTo>
                  <a:pt x="1062" y="6518"/>
                </a:lnTo>
                <a:lnTo>
                  <a:pt x="1029" y="6599"/>
                </a:lnTo>
                <a:lnTo>
                  <a:pt x="1024" y="6553"/>
                </a:lnTo>
                <a:lnTo>
                  <a:pt x="968" y="6745"/>
                </a:lnTo>
                <a:lnTo>
                  <a:pt x="937" y="6849"/>
                </a:lnTo>
                <a:lnTo>
                  <a:pt x="915" y="6940"/>
                </a:lnTo>
                <a:lnTo>
                  <a:pt x="898" y="7023"/>
                </a:lnTo>
                <a:lnTo>
                  <a:pt x="910" y="7019"/>
                </a:lnTo>
                <a:lnTo>
                  <a:pt x="962" y="6875"/>
                </a:lnTo>
                <a:lnTo>
                  <a:pt x="992" y="6769"/>
                </a:lnTo>
                <a:lnTo>
                  <a:pt x="1007" y="6753"/>
                </a:lnTo>
                <a:lnTo>
                  <a:pt x="1044" y="6652"/>
                </a:lnTo>
                <a:lnTo>
                  <a:pt x="1057" y="6607"/>
                </a:lnTo>
                <a:lnTo>
                  <a:pt x="1112" y="6482"/>
                </a:lnTo>
                <a:lnTo>
                  <a:pt x="1191" y="6312"/>
                </a:lnTo>
                <a:lnTo>
                  <a:pt x="1223" y="6243"/>
                </a:lnTo>
                <a:lnTo>
                  <a:pt x="1258" y="6125"/>
                </a:lnTo>
                <a:lnTo>
                  <a:pt x="1303" y="6041"/>
                </a:lnTo>
                <a:lnTo>
                  <a:pt x="1375" y="5886"/>
                </a:lnTo>
                <a:lnTo>
                  <a:pt x="1417" y="5779"/>
                </a:lnTo>
                <a:lnTo>
                  <a:pt x="1471" y="5658"/>
                </a:lnTo>
                <a:lnTo>
                  <a:pt x="1476" y="5634"/>
                </a:lnTo>
                <a:lnTo>
                  <a:pt x="1514" y="5541"/>
                </a:lnTo>
                <a:lnTo>
                  <a:pt x="1531" y="5489"/>
                </a:lnTo>
                <a:lnTo>
                  <a:pt x="1544" y="5445"/>
                </a:lnTo>
                <a:lnTo>
                  <a:pt x="1534" y="5445"/>
                </a:lnTo>
                <a:lnTo>
                  <a:pt x="1548" y="5400"/>
                </a:lnTo>
                <a:close/>
                <a:moveTo>
                  <a:pt x="1571" y="5816"/>
                </a:moveTo>
                <a:lnTo>
                  <a:pt x="1537" y="5853"/>
                </a:lnTo>
                <a:lnTo>
                  <a:pt x="1502" y="5986"/>
                </a:lnTo>
                <a:lnTo>
                  <a:pt x="1524" y="5962"/>
                </a:lnTo>
                <a:lnTo>
                  <a:pt x="1556" y="5871"/>
                </a:lnTo>
                <a:lnTo>
                  <a:pt x="1571" y="5816"/>
                </a:lnTo>
                <a:close/>
                <a:moveTo>
                  <a:pt x="3853" y="5900"/>
                </a:moveTo>
                <a:lnTo>
                  <a:pt x="3782" y="6026"/>
                </a:lnTo>
                <a:lnTo>
                  <a:pt x="3739" y="6178"/>
                </a:lnTo>
                <a:lnTo>
                  <a:pt x="3742" y="6226"/>
                </a:lnTo>
                <a:lnTo>
                  <a:pt x="3769" y="6210"/>
                </a:lnTo>
                <a:lnTo>
                  <a:pt x="3826" y="6077"/>
                </a:lnTo>
                <a:lnTo>
                  <a:pt x="3863" y="5930"/>
                </a:lnTo>
                <a:lnTo>
                  <a:pt x="3853" y="5900"/>
                </a:lnTo>
                <a:close/>
                <a:moveTo>
                  <a:pt x="1537" y="5954"/>
                </a:moveTo>
                <a:lnTo>
                  <a:pt x="1529" y="5962"/>
                </a:lnTo>
                <a:lnTo>
                  <a:pt x="1479" y="6053"/>
                </a:lnTo>
                <a:lnTo>
                  <a:pt x="1437" y="6094"/>
                </a:lnTo>
                <a:lnTo>
                  <a:pt x="1419" y="6127"/>
                </a:lnTo>
                <a:lnTo>
                  <a:pt x="1469" y="6094"/>
                </a:lnTo>
                <a:lnTo>
                  <a:pt x="1537" y="5954"/>
                </a:lnTo>
                <a:close/>
                <a:moveTo>
                  <a:pt x="11422" y="5959"/>
                </a:moveTo>
                <a:lnTo>
                  <a:pt x="11407" y="5994"/>
                </a:lnTo>
                <a:lnTo>
                  <a:pt x="11407" y="6038"/>
                </a:lnTo>
                <a:lnTo>
                  <a:pt x="11384" y="5996"/>
                </a:lnTo>
                <a:lnTo>
                  <a:pt x="11342" y="6011"/>
                </a:lnTo>
                <a:lnTo>
                  <a:pt x="11297" y="6056"/>
                </a:lnTo>
                <a:lnTo>
                  <a:pt x="11364" y="6043"/>
                </a:lnTo>
                <a:lnTo>
                  <a:pt x="11365" y="6099"/>
                </a:lnTo>
                <a:lnTo>
                  <a:pt x="11414" y="6127"/>
                </a:lnTo>
                <a:lnTo>
                  <a:pt x="11437" y="6090"/>
                </a:lnTo>
                <a:lnTo>
                  <a:pt x="11431" y="6062"/>
                </a:lnTo>
                <a:lnTo>
                  <a:pt x="11451" y="6041"/>
                </a:lnTo>
                <a:lnTo>
                  <a:pt x="11479" y="6006"/>
                </a:lnTo>
                <a:lnTo>
                  <a:pt x="11479" y="5979"/>
                </a:lnTo>
                <a:lnTo>
                  <a:pt x="11422" y="5959"/>
                </a:lnTo>
                <a:close/>
                <a:moveTo>
                  <a:pt x="1410" y="6045"/>
                </a:moveTo>
                <a:lnTo>
                  <a:pt x="1373" y="6067"/>
                </a:lnTo>
                <a:lnTo>
                  <a:pt x="1335" y="6141"/>
                </a:lnTo>
                <a:lnTo>
                  <a:pt x="1281" y="6221"/>
                </a:lnTo>
                <a:lnTo>
                  <a:pt x="1275" y="6252"/>
                </a:lnTo>
                <a:lnTo>
                  <a:pt x="1317" y="6203"/>
                </a:lnTo>
                <a:lnTo>
                  <a:pt x="1395" y="6088"/>
                </a:lnTo>
                <a:lnTo>
                  <a:pt x="1410" y="6045"/>
                </a:lnTo>
                <a:close/>
                <a:moveTo>
                  <a:pt x="10634" y="6112"/>
                </a:moveTo>
                <a:lnTo>
                  <a:pt x="10599" y="6159"/>
                </a:lnTo>
                <a:lnTo>
                  <a:pt x="10559" y="6115"/>
                </a:lnTo>
                <a:lnTo>
                  <a:pt x="10456" y="6151"/>
                </a:lnTo>
                <a:lnTo>
                  <a:pt x="10478" y="6233"/>
                </a:lnTo>
                <a:lnTo>
                  <a:pt x="10525" y="6242"/>
                </a:lnTo>
                <a:lnTo>
                  <a:pt x="10525" y="6289"/>
                </a:lnTo>
                <a:lnTo>
                  <a:pt x="10622" y="6326"/>
                </a:lnTo>
                <a:lnTo>
                  <a:pt x="10723" y="6309"/>
                </a:lnTo>
                <a:lnTo>
                  <a:pt x="10771" y="6216"/>
                </a:lnTo>
                <a:lnTo>
                  <a:pt x="10711" y="6157"/>
                </a:lnTo>
                <a:lnTo>
                  <a:pt x="10634" y="6112"/>
                </a:lnTo>
                <a:close/>
                <a:moveTo>
                  <a:pt x="19462" y="6125"/>
                </a:moveTo>
                <a:lnTo>
                  <a:pt x="19457" y="6191"/>
                </a:lnTo>
                <a:lnTo>
                  <a:pt x="19486" y="6302"/>
                </a:lnTo>
                <a:lnTo>
                  <a:pt x="19539" y="6378"/>
                </a:lnTo>
                <a:lnTo>
                  <a:pt x="19551" y="6430"/>
                </a:lnTo>
                <a:lnTo>
                  <a:pt x="19605" y="6528"/>
                </a:lnTo>
                <a:lnTo>
                  <a:pt x="19653" y="6620"/>
                </a:lnTo>
                <a:lnTo>
                  <a:pt x="19707" y="6688"/>
                </a:lnTo>
                <a:lnTo>
                  <a:pt x="19794" y="6760"/>
                </a:lnTo>
                <a:lnTo>
                  <a:pt x="19854" y="6804"/>
                </a:lnTo>
                <a:lnTo>
                  <a:pt x="19851" y="6757"/>
                </a:lnTo>
                <a:lnTo>
                  <a:pt x="19760" y="6657"/>
                </a:lnTo>
                <a:lnTo>
                  <a:pt x="19707" y="6578"/>
                </a:lnTo>
                <a:lnTo>
                  <a:pt x="19698" y="6504"/>
                </a:lnTo>
                <a:lnTo>
                  <a:pt x="19683" y="6482"/>
                </a:lnTo>
                <a:lnTo>
                  <a:pt x="19667" y="6531"/>
                </a:lnTo>
                <a:lnTo>
                  <a:pt x="19610" y="6449"/>
                </a:lnTo>
                <a:lnTo>
                  <a:pt x="19585" y="6375"/>
                </a:lnTo>
                <a:lnTo>
                  <a:pt x="19531" y="6262"/>
                </a:lnTo>
                <a:lnTo>
                  <a:pt x="19549" y="6210"/>
                </a:lnTo>
                <a:lnTo>
                  <a:pt x="19486" y="6132"/>
                </a:lnTo>
                <a:lnTo>
                  <a:pt x="19462" y="6125"/>
                </a:lnTo>
                <a:close/>
                <a:moveTo>
                  <a:pt x="3414" y="6129"/>
                </a:moveTo>
                <a:lnTo>
                  <a:pt x="3367" y="6179"/>
                </a:lnTo>
                <a:lnTo>
                  <a:pt x="3309" y="6346"/>
                </a:lnTo>
                <a:lnTo>
                  <a:pt x="3319" y="6381"/>
                </a:lnTo>
                <a:lnTo>
                  <a:pt x="3374" y="6403"/>
                </a:lnTo>
                <a:lnTo>
                  <a:pt x="3369" y="6306"/>
                </a:lnTo>
                <a:lnTo>
                  <a:pt x="3387" y="6220"/>
                </a:lnTo>
                <a:lnTo>
                  <a:pt x="3454" y="6147"/>
                </a:lnTo>
                <a:lnTo>
                  <a:pt x="3414" y="6129"/>
                </a:lnTo>
                <a:close/>
                <a:moveTo>
                  <a:pt x="10314" y="6181"/>
                </a:moveTo>
                <a:lnTo>
                  <a:pt x="10209" y="6220"/>
                </a:lnTo>
                <a:lnTo>
                  <a:pt x="10195" y="6356"/>
                </a:lnTo>
                <a:lnTo>
                  <a:pt x="10227" y="6513"/>
                </a:lnTo>
                <a:lnTo>
                  <a:pt x="10272" y="6573"/>
                </a:lnTo>
                <a:lnTo>
                  <a:pt x="10222" y="6627"/>
                </a:lnTo>
                <a:lnTo>
                  <a:pt x="10286" y="6747"/>
                </a:lnTo>
                <a:lnTo>
                  <a:pt x="10338" y="6748"/>
                </a:lnTo>
                <a:lnTo>
                  <a:pt x="10383" y="6609"/>
                </a:lnTo>
                <a:lnTo>
                  <a:pt x="10423" y="6580"/>
                </a:lnTo>
                <a:lnTo>
                  <a:pt x="10463" y="6457"/>
                </a:lnTo>
                <a:lnTo>
                  <a:pt x="10564" y="6398"/>
                </a:lnTo>
                <a:lnTo>
                  <a:pt x="10466" y="6260"/>
                </a:lnTo>
                <a:lnTo>
                  <a:pt x="10436" y="6195"/>
                </a:lnTo>
                <a:lnTo>
                  <a:pt x="10388" y="6193"/>
                </a:lnTo>
                <a:lnTo>
                  <a:pt x="10363" y="6248"/>
                </a:lnTo>
                <a:lnTo>
                  <a:pt x="10316" y="6242"/>
                </a:lnTo>
                <a:lnTo>
                  <a:pt x="10314" y="6181"/>
                </a:lnTo>
                <a:close/>
                <a:moveTo>
                  <a:pt x="12355" y="6262"/>
                </a:moveTo>
                <a:lnTo>
                  <a:pt x="12308" y="6324"/>
                </a:lnTo>
                <a:lnTo>
                  <a:pt x="12291" y="6415"/>
                </a:lnTo>
                <a:lnTo>
                  <a:pt x="12191" y="6513"/>
                </a:lnTo>
                <a:lnTo>
                  <a:pt x="12127" y="6678"/>
                </a:lnTo>
                <a:lnTo>
                  <a:pt x="12084" y="6804"/>
                </a:lnTo>
                <a:lnTo>
                  <a:pt x="12134" y="6871"/>
                </a:lnTo>
                <a:lnTo>
                  <a:pt x="12099" y="7058"/>
                </a:lnTo>
                <a:lnTo>
                  <a:pt x="12152" y="7060"/>
                </a:lnTo>
                <a:lnTo>
                  <a:pt x="12124" y="7238"/>
                </a:lnTo>
                <a:lnTo>
                  <a:pt x="12167" y="7329"/>
                </a:lnTo>
                <a:lnTo>
                  <a:pt x="12130" y="7385"/>
                </a:lnTo>
                <a:lnTo>
                  <a:pt x="12179" y="7472"/>
                </a:lnTo>
                <a:lnTo>
                  <a:pt x="12296" y="7477"/>
                </a:lnTo>
                <a:lnTo>
                  <a:pt x="12346" y="7545"/>
                </a:lnTo>
                <a:lnTo>
                  <a:pt x="12536" y="7487"/>
                </a:lnTo>
                <a:lnTo>
                  <a:pt x="12559" y="7459"/>
                </a:lnTo>
                <a:lnTo>
                  <a:pt x="12387" y="7373"/>
                </a:lnTo>
                <a:lnTo>
                  <a:pt x="12306" y="7243"/>
                </a:lnTo>
                <a:lnTo>
                  <a:pt x="12298" y="7053"/>
                </a:lnTo>
                <a:lnTo>
                  <a:pt x="12274" y="6868"/>
                </a:lnTo>
                <a:lnTo>
                  <a:pt x="12308" y="6652"/>
                </a:lnTo>
                <a:lnTo>
                  <a:pt x="12373" y="6513"/>
                </a:lnTo>
                <a:lnTo>
                  <a:pt x="12440" y="6358"/>
                </a:lnTo>
                <a:lnTo>
                  <a:pt x="12425" y="6299"/>
                </a:lnTo>
                <a:lnTo>
                  <a:pt x="12355" y="6262"/>
                </a:lnTo>
                <a:close/>
                <a:moveTo>
                  <a:pt x="10604" y="6487"/>
                </a:moveTo>
                <a:lnTo>
                  <a:pt x="10523" y="6516"/>
                </a:lnTo>
                <a:lnTo>
                  <a:pt x="10540" y="6573"/>
                </a:lnTo>
                <a:lnTo>
                  <a:pt x="10508" y="6615"/>
                </a:lnTo>
                <a:lnTo>
                  <a:pt x="10575" y="6661"/>
                </a:lnTo>
                <a:lnTo>
                  <a:pt x="10669" y="6595"/>
                </a:lnTo>
                <a:lnTo>
                  <a:pt x="10615" y="6553"/>
                </a:lnTo>
                <a:lnTo>
                  <a:pt x="10604" y="6487"/>
                </a:lnTo>
                <a:close/>
                <a:moveTo>
                  <a:pt x="3675" y="6531"/>
                </a:moveTo>
                <a:lnTo>
                  <a:pt x="3640" y="6597"/>
                </a:lnTo>
                <a:lnTo>
                  <a:pt x="3586" y="6561"/>
                </a:lnTo>
                <a:lnTo>
                  <a:pt x="3546" y="6600"/>
                </a:lnTo>
                <a:lnTo>
                  <a:pt x="3563" y="6804"/>
                </a:lnTo>
                <a:lnTo>
                  <a:pt x="3585" y="6910"/>
                </a:lnTo>
                <a:lnTo>
                  <a:pt x="3568" y="7029"/>
                </a:lnTo>
                <a:lnTo>
                  <a:pt x="3493" y="6997"/>
                </a:lnTo>
                <a:lnTo>
                  <a:pt x="3498" y="7063"/>
                </a:lnTo>
                <a:lnTo>
                  <a:pt x="3637" y="7105"/>
                </a:lnTo>
                <a:lnTo>
                  <a:pt x="3623" y="7146"/>
                </a:lnTo>
                <a:lnTo>
                  <a:pt x="3509" y="7198"/>
                </a:lnTo>
                <a:lnTo>
                  <a:pt x="3498" y="7284"/>
                </a:lnTo>
                <a:lnTo>
                  <a:pt x="3513" y="7327"/>
                </a:lnTo>
                <a:lnTo>
                  <a:pt x="3640" y="7289"/>
                </a:lnTo>
                <a:lnTo>
                  <a:pt x="3717" y="7199"/>
                </a:lnTo>
                <a:lnTo>
                  <a:pt x="3787" y="7139"/>
                </a:lnTo>
                <a:lnTo>
                  <a:pt x="3750" y="7083"/>
                </a:lnTo>
                <a:lnTo>
                  <a:pt x="3858" y="7050"/>
                </a:lnTo>
                <a:lnTo>
                  <a:pt x="3881" y="6923"/>
                </a:lnTo>
                <a:lnTo>
                  <a:pt x="3839" y="6898"/>
                </a:lnTo>
                <a:lnTo>
                  <a:pt x="3863" y="6787"/>
                </a:lnTo>
                <a:lnTo>
                  <a:pt x="3918" y="6792"/>
                </a:lnTo>
                <a:lnTo>
                  <a:pt x="3938" y="6708"/>
                </a:lnTo>
                <a:lnTo>
                  <a:pt x="3881" y="6671"/>
                </a:lnTo>
                <a:lnTo>
                  <a:pt x="4015" y="6664"/>
                </a:lnTo>
                <a:lnTo>
                  <a:pt x="4114" y="6664"/>
                </a:lnTo>
                <a:lnTo>
                  <a:pt x="4156" y="6659"/>
                </a:lnTo>
                <a:lnTo>
                  <a:pt x="4156" y="6612"/>
                </a:lnTo>
                <a:lnTo>
                  <a:pt x="4094" y="6558"/>
                </a:lnTo>
                <a:lnTo>
                  <a:pt x="4003" y="6543"/>
                </a:lnTo>
                <a:lnTo>
                  <a:pt x="3766" y="6568"/>
                </a:lnTo>
                <a:lnTo>
                  <a:pt x="3675" y="6531"/>
                </a:lnTo>
                <a:close/>
                <a:moveTo>
                  <a:pt x="962" y="6612"/>
                </a:moveTo>
                <a:lnTo>
                  <a:pt x="955" y="6615"/>
                </a:lnTo>
                <a:lnTo>
                  <a:pt x="908" y="6728"/>
                </a:lnTo>
                <a:lnTo>
                  <a:pt x="875" y="6822"/>
                </a:lnTo>
                <a:lnTo>
                  <a:pt x="871" y="6851"/>
                </a:lnTo>
                <a:lnTo>
                  <a:pt x="843" y="6949"/>
                </a:lnTo>
                <a:lnTo>
                  <a:pt x="865" y="6900"/>
                </a:lnTo>
                <a:lnTo>
                  <a:pt x="900" y="6802"/>
                </a:lnTo>
                <a:lnTo>
                  <a:pt x="935" y="6700"/>
                </a:lnTo>
                <a:lnTo>
                  <a:pt x="947" y="6664"/>
                </a:lnTo>
                <a:lnTo>
                  <a:pt x="962" y="6612"/>
                </a:lnTo>
                <a:close/>
                <a:moveTo>
                  <a:pt x="818" y="7139"/>
                </a:moveTo>
                <a:lnTo>
                  <a:pt x="803" y="7156"/>
                </a:lnTo>
                <a:lnTo>
                  <a:pt x="766" y="7262"/>
                </a:lnTo>
                <a:lnTo>
                  <a:pt x="761" y="7311"/>
                </a:lnTo>
                <a:lnTo>
                  <a:pt x="737" y="7406"/>
                </a:lnTo>
                <a:lnTo>
                  <a:pt x="727" y="7467"/>
                </a:lnTo>
                <a:lnTo>
                  <a:pt x="700" y="7580"/>
                </a:lnTo>
                <a:lnTo>
                  <a:pt x="682" y="7614"/>
                </a:lnTo>
                <a:lnTo>
                  <a:pt x="667" y="7666"/>
                </a:lnTo>
                <a:lnTo>
                  <a:pt x="695" y="7659"/>
                </a:lnTo>
                <a:lnTo>
                  <a:pt x="695" y="7693"/>
                </a:lnTo>
                <a:lnTo>
                  <a:pt x="677" y="7738"/>
                </a:lnTo>
                <a:lnTo>
                  <a:pt x="672" y="7789"/>
                </a:lnTo>
                <a:lnTo>
                  <a:pt x="679" y="7797"/>
                </a:lnTo>
                <a:lnTo>
                  <a:pt x="670" y="7849"/>
                </a:lnTo>
                <a:lnTo>
                  <a:pt x="664" y="7911"/>
                </a:lnTo>
                <a:lnTo>
                  <a:pt x="642" y="8002"/>
                </a:lnTo>
                <a:lnTo>
                  <a:pt x="659" y="8016"/>
                </a:lnTo>
                <a:lnTo>
                  <a:pt x="689" y="7910"/>
                </a:lnTo>
                <a:lnTo>
                  <a:pt x="700" y="7842"/>
                </a:lnTo>
                <a:lnTo>
                  <a:pt x="717" y="7817"/>
                </a:lnTo>
                <a:lnTo>
                  <a:pt x="727" y="7741"/>
                </a:lnTo>
                <a:lnTo>
                  <a:pt x="752" y="7681"/>
                </a:lnTo>
                <a:lnTo>
                  <a:pt x="757" y="7646"/>
                </a:lnTo>
                <a:lnTo>
                  <a:pt x="786" y="7536"/>
                </a:lnTo>
                <a:lnTo>
                  <a:pt x="806" y="7423"/>
                </a:lnTo>
                <a:lnTo>
                  <a:pt x="799" y="7422"/>
                </a:lnTo>
                <a:lnTo>
                  <a:pt x="833" y="7284"/>
                </a:lnTo>
                <a:lnTo>
                  <a:pt x="855" y="7193"/>
                </a:lnTo>
                <a:lnTo>
                  <a:pt x="844" y="7186"/>
                </a:lnTo>
                <a:lnTo>
                  <a:pt x="814" y="7290"/>
                </a:lnTo>
                <a:lnTo>
                  <a:pt x="793" y="7324"/>
                </a:lnTo>
                <a:lnTo>
                  <a:pt x="752" y="7430"/>
                </a:lnTo>
                <a:lnTo>
                  <a:pt x="751" y="7400"/>
                </a:lnTo>
                <a:lnTo>
                  <a:pt x="779" y="7284"/>
                </a:lnTo>
                <a:lnTo>
                  <a:pt x="818" y="7139"/>
                </a:lnTo>
                <a:close/>
                <a:moveTo>
                  <a:pt x="7418" y="7376"/>
                </a:moveTo>
                <a:lnTo>
                  <a:pt x="7299" y="7430"/>
                </a:lnTo>
                <a:lnTo>
                  <a:pt x="7373" y="7565"/>
                </a:lnTo>
                <a:lnTo>
                  <a:pt x="7338" y="7607"/>
                </a:lnTo>
                <a:lnTo>
                  <a:pt x="7222" y="7545"/>
                </a:lnTo>
                <a:lnTo>
                  <a:pt x="7273" y="7721"/>
                </a:lnTo>
                <a:lnTo>
                  <a:pt x="7164" y="7731"/>
                </a:lnTo>
                <a:lnTo>
                  <a:pt x="7278" y="7917"/>
                </a:lnTo>
                <a:lnTo>
                  <a:pt x="7334" y="8004"/>
                </a:lnTo>
                <a:lnTo>
                  <a:pt x="7406" y="8019"/>
                </a:lnTo>
                <a:lnTo>
                  <a:pt x="7658" y="8051"/>
                </a:lnTo>
                <a:lnTo>
                  <a:pt x="7822" y="7994"/>
                </a:lnTo>
                <a:lnTo>
                  <a:pt x="7832" y="7842"/>
                </a:lnTo>
                <a:lnTo>
                  <a:pt x="7919" y="7757"/>
                </a:lnTo>
                <a:lnTo>
                  <a:pt x="7835" y="7677"/>
                </a:lnTo>
                <a:lnTo>
                  <a:pt x="7683" y="7684"/>
                </a:lnTo>
                <a:lnTo>
                  <a:pt x="7651" y="7588"/>
                </a:lnTo>
                <a:lnTo>
                  <a:pt x="7504" y="7595"/>
                </a:lnTo>
                <a:lnTo>
                  <a:pt x="7512" y="7428"/>
                </a:lnTo>
                <a:lnTo>
                  <a:pt x="7418" y="7376"/>
                </a:lnTo>
                <a:close/>
                <a:moveTo>
                  <a:pt x="533" y="8076"/>
                </a:moveTo>
                <a:lnTo>
                  <a:pt x="503" y="8134"/>
                </a:lnTo>
                <a:cubicBezTo>
                  <a:pt x="468" y="8339"/>
                  <a:pt x="438" y="8523"/>
                  <a:pt x="491" y="8743"/>
                </a:cubicBezTo>
                <a:cubicBezTo>
                  <a:pt x="531" y="8908"/>
                  <a:pt x="531" y="8878"/>
                  <a:pt x="531" y="8878"/>
                </a:cubicBezTo>
                <a:cubicBezTo>
                  <a:pt x="531" y="8878"/>
                  <a:pt x="561" y="9039"/>
                  <a:pt x="593" y="8994"/>
                </a:cubicBezTo>
                <a:lnTo>
                  <a:pt x="623" y="8807"/>
                </a:lnTo>
                <a:lnTo>
                  <a:pt x="655" y="8659"/>
                </a:lnTo>
                <a:lnTo>
                  <a:pt x="629" y="8655"/>
                </a:lnTo>
                <a:lnTo>
                  <a:pt x="642" y="8480"/>
                </a:lnTo>
                <a:lnTo>
                  <a:pt x="613" y="8448"/>
                </a:lnTo>
                <a:lnTo>
                  <a:pt x="562" y="8496"/>
                </a:lnTo>
                <a:lnTo>
                  <a:pt x="525" y="8492"/>
                </a:lnTo>
                <a:lnTo>
                  <a:pt x="533" y="8413"/>
                </a:lnTo>
                <a:lnTo>
                  <a:pt x="558" y="8406"/>
                </a:lnTo>
                <a:lnTo>
                  <a:pt x="588" y="8272"/>
                </a:lnTo>
                <a:lnTo>
                  <a:pt x="575" y="8270"/>
                </a:lnTo>
                <a:lnTo>
                  <a:pt x="582" y="8147"/>
                </a:lnTo>
                <a:lnTo>
                  <a:pt x="560" y="8182"/>
                </a:lnTo>
                <a:lnTo>
                  <a:pt x="550" y="8142"/>
                </a:lnTo>
                <a:lnTo>
                  <a:pt x="528" y="8129"/>
                </a:lnTo>
                <a:lnTo>
                  <a:pt x="533" y="8076"/>
                </a:lnTo>
                <a:close/>
                <a:moveTo>
                  <a:pt x="629" y="8196"/>
                </a:moveTo>
                <a:lnTo>
                  <a:pt x="603" y="8246"/>
                </a:lnTo>
                <a:lnTo>
                  <a:pt x="598" y="8329"/>
                </a:lnTo>
                <a:lnTo>
                  <a:pt x="592" y="8438"/>
                </a:lnTo>
                <a:lnTo>
                  <a:pt x="603" y="8452"/>
                </a:lnTo>
                <a:lnTo>
                  <a:pt x="617" y="8405"/>
                </a:lnTo>
                <a:lnTo>
                  <a:pt x="627" y="8322"/>
                </a:lnTo>
                <a:lnTo>
                  <a:pt x="637" y="8203"/>
                </a:lnTo>
                <a:lnTo>
                  <a:pt x="629" y="8196"/>
                </a:lnTo>
                <a:close/>
                <a:moveTo>
                  <a:pt x="21143" y="8294"/>
                </a:moveTo>
                <a:cubicBezTo>
                  <a:pt x="21150" y="8324"/>
                  <a:pt x="21160" y="8353"/>
                  <a:pt x="21167" y="8383"/>
                </a:cubicBezTo>
                <a:lnTo>
                  <a:pt x="21160" y="8371"/>
                </a:lnTo>
                <a:lnTo>
                  <a:pt x="21150" y="8341"/>
                </a:lnTo>
                <a:lnTo>
                  <a:pt x="21143" y="8294"/>
                </a:lnTo>
                <a:close/>
                <a:moveTo>
                  <a:pt x="21175" y="8489"/>
                </a:moveTo>
                <a:lnTo>
                  <a:pt x="21223" y="8698"/>
                </a:lnTo>
                <a:lnTo>
                  <a:pt x="21197" y="8605"/>
                </a:lnTo>
                <a:lnTo>
                  <a:pt x="21210" y="8694"/>
                </a:lnTo>
                <a:lnTo>
                  <a:pt x="21233" y="8773"/>
                </a:lnTo>
                <a:lnTo>
                  <a:pt x="21247" y="8841"/>
                </a:lnTo>
                <a:lnTo>
                  <a:pt x="21257" y="8891"/>
                </a:lnTo>
                <a:lnTo>
                  <a:pt x="21235" y="8812"/>
                </a:lnTo>
                <a:lnTo>
                  <a:pt x="21233" y="8836"/>
                </a:lnTo>
                <a:lnTo>
                  <a:pt x="21220" y="8755"/>
                </a:lnTo>
                <a:lnTo>
                  <a:pt x="21197" y="8642"/>
                </a:lnTo>
                <a:lnTo>
                  <a:pt x="21182" y="8597"/>
                </a:lnTo>
                <a:lnTo>
                  <a:pt x="21193" y="8691"/>
                </a:lnTo>
                <a:lnTo>
                  <a:pt x="21192" y="8750"/>
                </a:lnTo>
                <a:lnTo>
                  <a:pt x="21207" y="8775"/>
                </a:lnTo>
                <a:lnTo>
                  <a:pt x="21227" y="8839"/>
                </a:lnTo>
                <a:lnTo>
                  <a:pt x="21235" y="8861"/>
                </a:lnTo>
                <a:lnTo>
                  <a:pt x="21239" y="8943"/>
                </a:lnTo>
                <a:lnTo>
                  <a:pt x="21257" y="9011"/>
                </a:lnTo>
                <a:lnTo>
                  <a:pt x="21262" y="9098"/>
                </a:lnTo>
                <a:lnTo>
                  <a:pt x="21247" y="9093"/>
                </a:lnTo>
                <a:lnTo>
                  <a:pt x="21257" y="9147"/>
                </a:lnTo>
                <a:lnTo>
                  <a:pt x="21272" y="9140"/>
                </a:lnTo>
                <a:lnTo>
                  <a:pt x="21280" y="9049"/>
                </a:lnTo>
                <a:lnTo>
                  <a:pt x="21270" y="8933"/>
                </a:lnTo>
                <a:lnTo>
                  <a:pt x="21264" y="8889"/>
                </a:lnTo>
                <a:lnTo>
                  <a:pt x="21269" y="8878"/>
                </a:lnTo>
                <a:lnTo>
                  <a:pt x="21254" y="8799"/>
                </a:lnTo>
                <a:lnTo>
                  <a:pt x="21228" y="8687"/>
                </a:lnTo>
                <a:lnTo>
                  <a:pt x="21210" y="8600"/>
                </a:lnTo>
                <a:lnTo>
                  <a:pt x="21175" y="8489"/>
                </a:lnTo>
                <a:close/>
                <a:moveTo>
                  <a:pt x="20899" y="8691"/>
                </a:moveTo>
                <a:lnTo>
                  <a:pt x="20890" y="8743"/>
                </a:lnTo>
                <a:lnTo>
                  <a:pt x="20905" y="8895"/>
                </a:lnTo>
                <a:lnTo>
                  <a:pt x="20925" y="8825"/>
                </a:lnTo>
                <a:lnTo>
                  <a:pt x="20922" y="8760"/>
                </a:lnTo>
                <a:lnTo>
                  <a:pt x="20917" y="8691"/>
                </a:lnTo>
                <a:lnTo>
                  <a:pt x="20899" y="8691"/>
                </a:lnTo>
                <a:close/>
                <a:moveTo>
                  <a:pt x="21148" y="9029"/>
                </a:moveTo>
                <a:lnTo>
                  <a:pt x="21125" y="9058"/>
                </a:lnTo>
                <a:lnTo>
                  <a:pt x="21165" y="9139"/>
                </a:lnTo>
                <a:lnTo>
                  <a:pt x="21200" y="9255"/>
                </a:lnTo>
                <a:lnTo>
                  <a:pt x="21222" y="9347"/>
                </a:lnTo>
                <a:lnTo>
                  <a:pt x="21247" y="9447"/>
                </a:lnTo>
                <a:lnTo>
                  <a:pt x="21244" y="9352"/>
                </a:lnTo>
                <a:lnTo>
                  <a:pt x="21197" y="9162"/>
                </a:lnTo>
                <a:lnTo>
                  <a:pt x="21148" y="9029"/>
                </a:lnTo>
                <a:close/>
                <a:moveTo>
                  <a:pt x="21240" y="9160"/>
                </a:moveTo>
                <a:lnTo>
                  <a:pt x="21279" y="9342"/>
                </a:lnTo>
                <a:lnTo>
                  <a:pt x="21304" y="9506"/>
                </a:lnTo>
                <a:lnTo>
                  <a:pt x="21324" y="9681"/>
                </a:lnTo>
                <a:lnTo>
                  <a:pt x="21346" y="9829"/>
                </a:lnTo>
                <a:lnTo>
                  <a:pt x="21314" y="9527"/>
                </a:lnTo>
                <a:lnTo>
                  <a:pt x="21290" y="9376"/>
                </a:lnTo>
                <a:lnTo>
                  <a:pt x="21267" y="9218"/>
                </a:lnTo>
                <a:lnTo>
                  <a:pt x="21240" y="9160"/>
                </a:lnTo>
                <a:close/>
                <a:moveTo>
                  <a:pt x="7800" y="9401"/>
                </a:moveTo>
                <a:lnTo>
                  <a:pt x="7666" y="9502"/>
                </a:lnTo>
                <a:lnTo>
                  <a:pt x="7547" y="9659"/>
                </a:lnTo>
                <a:lnTo>
                  <a:pt x="7547" y="9768"/>
                </a:lnTo>
                <a:lnTo>
                  <a:pt x="7472" y="9931"/>
                </a:lnTo>
                <a:lnTo>
                  <a:pt x="7559" y="9878"/>
                </a:lnTo>
                <a:lnTo>
                  <a:pt x="7565" y="9940"/>
                </a:lnTo>
                <a:lnTo>
                  <a:pt x="7497" y="9997"/>
                </a:lnTo>
                <a:lnTo>
                  <a:pt x="7497" y="10054"/>
                </a:lnTo>
                <a:lnTo>
                  <a:pt x="7596" y="10140"/>
                </a:lnTo>
                <a:lnTo>
                  <a:pt x="7611" y="10278"/>
                </a:lnTo>
                <a:lnTo>
                  <a:pt x="7554" y="10371"/>
                </a:lnTo>
                <a:lnTo>
                  <a:pt x="7418" y="10287"/>
                </a:lnTo>
                <a:lnTo>
                  <a:pt x="7348" y="10388"/>
                </a:lnTo>
                <a:lnTo>
                  <a:pt x="7360" y="10505"/>
                </a:lnTo>
                <a:lnTo>
                  <a:pt x="7234" y="10507"/>
                </a:lnTo>
                <a:lnTo>
                  <a:pt x="7231" y="10588"/>
                </a:lnTo>
                <a:lnTo>
                  <a:pt x="7375" y="10694"/>
                </a:lnTo>
                <a:lnTo>
                  <a:pt x="7269" y="10687"/>
                </a:lnTo>
                <a:lnTo>
                  <a:pt x="7040" y="10788"/>
                </a:lnTo>
                <a:lnTo>
                  <a:pt x="7078" y="10850"/>
                </a:lnTo>
                <a:lnTo>
                  <a:pt x="7179" y="10822"/>
                </a:lnTo>
                <a:lnTo>
                  <a:pt x="7266" y="10889"/>
                </a:lnTo>
                <a:lnTo>
                  <a:pt x="7368" y="10842"/>
                </a:lnTo>
                <a:lnTo>
                  <a:pt x="7401" y="10898"/>
                </a:lnTo>
                <a:lnTo>
                  <a:pt x="7599" y="10930"/>
                </a:lnTo>
                <a:lnTo>
                  <a:pt x="7738" y="10992"/>
                </a:lnTo>
                <a:lnTo>
                  <a:pt x="7867" y="10938"/>
                </a:lnTo>
                <a:lnTo>
                  <a:pt x="7858" y="10830"/>
                </a:lnTo>
                <a:lnTo>
                  <a:pt x="7929" y="10800"/>
                </a:lnTo>
                <a:lnTo>
                  <a:pt x="7982" y="10692"/>
                </a:lnTo>
                <a:lnTo>
                  <a:pt x="7872" y="10610"/>
                </a:lnTo>
                <a:lnTo>
                  <a:pt x="7870" y="10529"/>
                </a:lnTo>
                <a:lnTo>
                  <a:pt x="7887" y="10305"/>
                </a:lnTo>
                <a:lnTo>
                  <a:pt x="7833" y="10248"/>
                </a:lnTo>
                <a:lnTo>
                  <a:pt x="7837" y="9987"/>
                </a:lnTo>
                <a:lnTo>
                  <a:pt x="7748" y="9931"/>
                </a:lnTo>
                <a:lnTo>
                  <a:pt x="7897" y="9815"/>
                </a:lnTo>
                <a:lnTo>
                  <a:pt x="7982" y="9687"/>
                </a:lnTo>
                <a:lnTo>
                  <a:pt x="7887" y="9642"/>
                </a:lnTo>
                <a:lnTo>
                  <a:pt x="7788" y="9622"/>
                </a:lnTo>
                <a:lnTo>
                  <a:pt x="7967" y="9484"/>
                </a:lnTo>
                <a:lnTo>
                  <a:pt x="7858" y="9448"/>
                </a:lnTo>
                <a:lnTo>
                  <a:pt x="7800" y="9401"/>
                </a:lnTo>
                <a:close/>
                <a:moveTo>
                  <a:pt x="20753" y="9539"/>
                </a:moveTo>
                <a:lnTo>
                  <a:pt x="20740" y="9618"/>
                </a:lnTo>
                <a:lnTo>
                  <a:pt x="20733" y="9805"/>
                </a:lnTo>
                <a:lnTo>
                  <a:pt x="20748" y="9925"/>
                </a:lnTo>
                <a:lnTo>
                  <a:pt x="20800" y="10014"/>
                </a:lnTo>
                <a:lnTo>
                  <a:pt x="20838" y="9930"/>
                </a:lnTo>
                <a:lnTo>
                  <a:pt x="20830" y="9753"/>
                </a:lnTo>
                <a:lnTo>
                  <a:pt x="20800" y="9657"/>
                </a:lnTo>
                <a:lnTo>
                  <a:pt x="20782" y="9548"/>
                </a:lnTo>
                <a:lnTo>
                  <a:pt x="20753" y="9539"/>
                </a:lnTo>
                <a:close/>
                <a:moveTo>
                  <a:pt x="21269" y="9553"/>
                </a:moveTo>
                <a:lnTo>
                  <a:pt x="21277" y="9645"/>
                </a:lnTo>
                <a:lnTo>
                  <a:pt x="21300" y="9729"/>
                </a:lnTo>
                <a:lnTo>
                  <a:pt x="21310" y="9713"/>
                </a:lnTo>
                <a:lnTo>
                  <a:pt x="21280" y="9554"/>
                </a:lnTo>
                <a:lnTo>
                  <a:pt x="21269" y="9553"/>
                </a:lnTo>
                <a:close/>
                <a:moveTo>
                  <a:pt x="7279" y="9866"/>
                </a:moveTo>
                <a:lnTo>
                  <a:pt x="7172" y="9904"/>
                </a:lnTo>
                <a:lnTo>
                  <a:pt x="6983" y="9960"/>
                </a:lnTo>
                <a:lnTo>
                  <a:pt x="6939" y="10155"/>
                </a:lnTo>
                <a:lnTo>
                  <a:pt x="6772" y="10280"/>
                </a:lnTo>
                <a:lnTo>
                  <a:pt x="6891" y="10384"/>
                </a:lnTo>
                <a:lnTo>
                  <a:pt x="7108" y="10383"/>
                </a:lnTo>
                <a:lnTo>
                  <a:pt x="7254" y="10271"/>
                </a:lnTo>
                <a:lnTo>
                  <a:pt x="7298" y="10144"/>
                </a:lnTo>
                <a:lnTo>
                  <a:pt x="7403" y="10056"/>
                </a:lnTo>
                <a:lnTo>
                  <a:pt x="7358" y="9899"/>
                </a:lnTo>
                <a:lnTo>
                  <a:pt x="7279" y="9866"/>
                </a:lnTo>
                <a:close/>
                <a:moveTo>
                  <a:pt x="21413" y="9962"/>
                </a:moveTo>
                <a:cubicBezTo>
                  <a:pt x="21414" y="9976"/>
                  <a:pt x="21415" y="9990"/>
                  <a:pt x="21416" y="10004"/>
                </a:cubicBezTo>
                <a:lnTo>
                  <a:pt x="21414" y="9997"/>
                </a:lnTo>
                <a:lnTo>
                  <a:pt x="21413" y="9962"/>
                </a:lnTo>
                <a:close/>
                <a:moveTo>
                  <a:pt x="21172" y="10078"/>
                </a:moveTo>
                <a:lnTo>
                  <a:pt x="21177" y="10164"/>
                </a:lnTo>
                <a:lnTo>
                  <a:pt x="21197" y="10367"/>
                </a:lnTo>
                <a:lnTo>
                  <a:pt x="21210" y="10524"/>
                </a:lnTo>
                <a:lnTo>
                  <a:pt x="21203" y="10704"/>
                </a:lnTo>
                <a:lnTo>
                  <a:pt x="21215" y="10857"/>
                </a:lnTo>
                <a:lnTo>
                  <a:pt x="21222" y="10862"/>
                </a:lnTo>
                <a:lnTo>
                  <a:pt x="21230" y="10812"/>
                </a:lnTo>
                <a:lnTo>
                  <a:pt x="21240" y="10680"/>
                </a:lnTo>
                <a:lnTo>
                  <a:pt x="21228" y="10489"/>
                </a:lnTo>
                <a:lnTo>
                  <a:pt x="21232" y="10445"/>
                </a:lnTo>
                <a:lnTo>
                  <a:pt x="21215" y="10290"/>
                </a:lnTo>
                <a:lnTo>
                  <a:pt x="21195" y="10182"/>
                </a:lnTo>
                <a:lnTo>
                  <a:pt x="21188" y="10122"/>
                </a:lnTo>
                <a:lnTo>
                  <a:pt x="21172" y="10078"/>
                </a:lnTo>
                <a:close/>
                <a:moveTo>
                  <a:pt x="9248" y="10413"/>
                </a:moveTo>
                <a:lnTo>
                  <a:pt x="9087" y="10440"/>
                </a:lnTo>
                <a:lnTo>
                  <a:pt x="9084" y="10519"/>
                </a:lnTo>
                <a:lnTo>
                  <a:pt x="9167" y="10649"/>
                </a:lnTo>
                <a:lnTo>
                  <a:pt x="9261" y="10512"/>
                </a:lnTo>
                <a:lnTo>
                  <a:pt x="9248" y="10413"/>
                </a:lnTo>
                <a:close/>
                <a:moveTo>
                  <a:pt x="21295" y="10714"/>
                </a:moveTo>
                <a:lnTo>
                  <a:pt x="21284" y="10795"/>
                </a:lnTo>
                <a:lnTo>
                  <a:pt x="21300" y="11054"/>
                </a:lnTo>
                <a:lnTo>
                  <a:pt x="21319" y="11243"/>
                </a:lnTo>
                <a:lnTo>
                  <a:pt x="21329" y="11204"/>
                </a:lnTo>
                <a:lnTo>
                  <a:pt x="21326" y="11061"/>
                </a:lnTo>
                <a:lnTo>
                  <a:pt x="21310" y="10999"/>
                </a:lnTo>
                <a:lnTo>
                  <a:pt x="21302" y="10889"/>
                </a:lnTo>
                <a:lnTo>
                  <a:pt x="21295" y="10714"/>
                </a:lnTo>
                <a:close/>
                <a:moveTo>
                  <a:pt x="21438" y="11211"/>
                </a:moveTo>
                <a:cubicBezTo>
                  <a:pt x="21437" y="11239"/>
                  <a:pt x="21434" y="11268"/>
                  <a:pt x="21433" y="11297"/>
                </a:cubicBezTo>
                <a:lnTo>
                  <a:pt x="21431" y="11307"/>
                </a:lnTo>
                <a:lnTo>
                  <a:pt x="21438" y="11211"/>
                </a:lnTo>
                <a:close/>
                <a:moveTo>
                  <a:pt x="21275" y="11238"/>
                </a:moveTo>
                <a:lnTo>
                  <a:pt x="21267" y="11275"/>
                </a:lnTo>
                <a:lnTo>
                  <a:pt x="21270" y="11340"/>
                </a:lnTo>
                <a:lnTo>
                  <a:pt x="21304" y="11467"/>
                </a:lnTo>
                <a:lnTo>
                  <a:pt x="21302" y="11305"/>
                </a:lnTo>
                <a:lnTo>
                  <a:pt x="21289" y="11258"/>
                </a:lnTo>
                <a:lnTo>
                  <a:pt x="21275" y="11238"/>
                </a:lnTo>
                <a:close/>
                <a:moveTo>
                  <a:pt x="21342" y="11345"/>
                </a:moveTo>
                <a:lnTo>
                  <a:pt x="21329" y="11352"/>
                </a:lnTo>
                <a:lnTo>
                  <a:pt x="21329" y="11549"/>
                </a:lnTo>
                <a:lnTo>
                  <a:pt x="21326" y="11669"/>
                </a:lnTo>
                <a:lnTo>
                  <a:pt x="21326" y="11749"/>
                </a:lnTo>
                <a:lnTo>
                  <a:pt x="21342" y="11637"/>
                </a:lnTo>
                <a:lnTo>
                  <a:pt x="21342" y="11552"/>
                </a:lnTo>
                <a:lnTo>
                  <a:pt x="21351" y="11473"/>
                </a:lnTo>
                <a:lnTo>
                  <a:pt x="21342" y="11448"/>
                </a:lnTo>
                <a:lnTo>
                  <a:pt x="21342" y="11345"/>
                </a:lnTo>
                <a:close/>
                <a:moveTo>
                  <a:pt x="13977" y="11692"/>
                </a:moveTo>
                <a:lnTo>
                  <a:pt x="14034" y="11791"/>
                </a:lnTo>
                <a:lnTo>
                  <a:pt x="14071" y="11970"/>
                </a:lnTo>
                <a:lnTo>
                  <a:pt x="13958" y="11985"/>
                </a:lnTo>
                <a:lnTo>
                  <a:pt x="13866" y="12051"/>
                </a:lnTo>
                <a:lnTo>
                  <a:pt x="13901" y="12180"/>
                </a:lnTo>
                <a:lnTo>
                  <a:pt x="13778" y="12207"/>
                </a:lnTo>
                <a:lnTo>
                  <a:pt x="13798" y="12263"/>
                </a:lnTo>
                <a:lnTo>
                  <a:pt x="13880" y="12283"/>
                </a:lnTo>
                <a:lnTo>
                  <a:pt x="13982" y="12419"/>
                </a:lnTo>
                <a:lnTo>
                  <a:pt x="14144" y="12423"/>
                </a:lnTo>
                <a:lnTo>
                  <a:pt x="14188" y="12475"/>
                </a:lnTo>
                <a:lnTo>
                  <a:pt x="14179" y="12559"/>
                </a:lnTo>
                <a:lnTo>
                  <a:pt x="14199" y="12598"/>
                </a:lnTo>
                <a:lnTo>
                  <a:pt x="14273" y="12694"/>
                </a:lnTo>
                <a:lnTo>
                  <a:pt x="14246" y="12562"/>
                </a:lnTo>
                <a:lnTo>
                  <a:pt x="14332" y="12478"/>
                </a:lnTo>
                <a:lnTo>
                  <a:pt x="14400" y="12561"/>
                </a:lnTo>
                <a:lnTo>
                  <a:pt x="14526" y="12625"/>
                </a:lnTo>
                <a:lnTo>
                  <a:pt x="14432" y="12726"/>
                </a:lnTo>
                <a:lnTo>
                  <a:pt x="14300" y="12732"/>
                </a:lnTo>
                <a:lnTo>
                  <a:pt x="14315" y="12889"/>
                </a:lnTo>
                <a:lnTo>
                  <a:pt x="14404" y="12864"/>
                </a:lnTo>
                <a:lnTo>
                  <a:pt x="14407" y="12995"/>
                </a:lnTo>
                <a:lnTo>
                  <a:pt x="14526" y="13010"/>
                </a:lnTo>
                <a:lnTo>
                  <a:pt x="14561" y="13195"/>
                </a:lnTo>
                <a:lnTo>
                  <a:pt x="14623" y="13305"/>
                </a:lnTo>
                <a:lnTo>
                  <a:pt x="14621" y="13349"/>
                </a:lnTo>
                <a:lnTo>
                  <a:pt x="14424" y="13478"/>
                </a:lnTo>
                <a:lnTo>
                  <a:pt x="14223" y="13522"/>
                </a:lnTo>
                <a:lnTo>
                  <a:pt x="14106" y="13470"/>
                </a:lnTo>
                <a:lnTo>
                  <a:pt x="13967" y="13480"/>
                </a:lnTo>
                <a:lnTo>
                  <a:pt x="13891" y="13367"/>
                </a:lnTo>
                <a:lnTo>
                  <a:pt x="13866" y="13283"/>
                </a:lnTo>
                <a:lnTo>
                  <a:pt x="13905" y="13226"/>
                </a:lnTo>
                <a:lnTo>
                  <a:pt x="13913" y="13157"/>
                </a:lnTo>
                <a:lnTo>
                  <a:pt x="13901" y="13015"/>
                </a:lnTo>
                <a:lnTo>
                  <a:pt x="14005" y="12963"/>
                </a:lnTo>
                <a:lnTo>
                  <a:pt x="13952" y="12931"/>
                </a:lnTo>
                <a:lnTo>
                  <a:pt x="13888" y="12943"/>
                </a:lnTo>
                <a:lnTo>
                  <a:pt x="13789" y="12842"/>
                </a:lnTo>
                <a:lnTo>
                  <a:pt x="13697" y="12773"/>
                </a:lnTo>
                <a:lnTo>
                  <a:pt x="13503" y="12610"/>
                </a:lnTo>
                <a:lnTo>
                  <a:pt x="13485" y="12487"/>
                </a:lnTo>
                <a:lnTo>
                  <a:pt x="13329" y="12354"/>
                </a:lnTo>
                <a:lnTo>
                  <a:pt x="13404" y="12131"/>
                </a:lnTo>
                <a:lnTo>
                  <a:pt x="13515" y="12066"/>
                </a:lnTo>
                <a:lnTo>
                  <a:pt x="13540" y="11941"/>
                </a:lnTo>
                <a:lnTo>
                  <a:pt x="13640" y="11867"/>
                </a:lnTo>
                <a:lnTo>
                  <a:pt x="13752" y="11741"/>
                </a:lnTo>
                <a:lnTo>
                  <a:pt x="13865" y="11746"/>
                </a:lnTo>
                <a:lnTo>
                  <a:pt x="13977" y="11692"/>
                </a:lnTo>
                <a:close/>
                <a:moveTo>
                  <a:pt x="8387" y="12712"/>
                </a:moveTo>
                <a:lnTo>
                  <a:pt x="8289" y="12758"/>
                </a:lnTo>
                <a:lnTo>
                  <a:pt x="8248" y="12817"/>
                </a:lnTo>
                <a:lnTo>
                  <a:pt x="8252" y="12945"/>
                </a:lnTo>
                <a:lnTo>
                  <a:pt x="8305" y="12997"/>
                </a:lnTo>
                <a:lnTo>
                  <a:pt x="8377" y="12870"/>
                </a:lnTo>
                <a:lnTo>
                  <a:pt x="8387" y="12712"/>
                </a:lnTo>
                <a:close/>
                <a:moveTo>
                  <a:pt x="8295" y="13025"/>
                </a:moveTo>
                <a:lnTo>
                  <a:pt x="8217" y="13062"/>
                </a:lnTo>
                <a:lnTo>
                  <a:pt x="8145" y="13034"/>
                </a:lnTo>
                <a:lnTo>
                  <a:pt x="8153" y="13143"/>
                </a:lnTo>
                <a:lnTo>
                  <a:pt x="8113" y="13355"/>
                </a:lnTo>
                <a:lnTo>
                  <a:pt x="8156" y="13418"/>
                </a:lnTo>
                <a:lnTo>
                  <a:pt x="8223" y="13374"/>
                </a:lnTo>
                <a:lnTo>
                  <a:pt x="8285" y="13401"/>
                </a:lnTo>
                <a:lnTo>
                  <a:pt x="8351" y="13172"/>
                </a:lnTo>
                <a:lnTo>
                  <a:pt x="8295" y="13025"/>
                </a:lnTo>
                <a:close/>
                <a:moveTo>
                  <a:pt x="8659" y="13682"/>
                </a:moveTo>
                <a:lnTo>
                  <a:pt x="8623" y="13768"/>
                </a:lnTo>
                <a:lnTo>
                  <a:pt x="8811" y="13897"/>
                </a:lnTo>
                <a:lnTo>
                  <a:pt x="8883" y="13931"/>
                </a:lnTo>
                <a:lnTo>
                  <a:pt x="8987" y="14017"/>
                </a:lnTo>
                <a:lnTo>
                  <a:pt x="9029" y="13931"/>
                </a:lnTo>
                <a:lnTo>
                  <a:pt x="9013" y="13874"/>
                </a:lnTo>
                <a:lnTo>
                  <a:pt x="9084" y="13742"/>
                </a:lnTo>
                <a:lnTo>
                  <a:pt x="8973" y="13739"/>
                </a:lnTo>
                <a:lnTo>
                  <a:pt x="8824" y="13731"/>
                </a:lnTo>
                <a:lnTo>
                  <a:pt x="8659" y="13682"/>
                </a:lnTo>
                <a:close/>
                <a:moveTo>
                  <a:pt x="11906" y="14274"/>
                </a:moveTo>
                <a:lnTo>
                  <a:pt x="11772" y="14342"/>
                </a:lnTo>
                <a:lnTo>
                  <a:pt x="11663" y="14348"/>
                </a:lnTo>
                <a:lnTo>
                  <a:pt x="11645" y="14392"/>
                </a:lnTo>
                <a:lnTo>
                  <a:pt x="11633" y="14394"/>
                </a:lnTo>
                <a:lnTo>
                  <a:pt x="11561" y="14407"/>
                </a:lnTo>
                <a:lnTo>
                  <a:pt x="11601" y="14475"/>
                </a:lnTo>
                <a:lnTo>
                  <a:pt x="11677" y="14491"/>
                </a:lnTo>
                <a:lnTo>
                  <a:pt x="11829" y="14406"/>
                </a:lnTo>
                <a:lnTo>
                  <a:pt x="11824" y="14392"/>
                </a:lnTo>
                <a:lnTo>
                  <a:pt x="11809" y="14360"/>
                </a:lnTo>
                <a:lnTo>
                  <a:pt x="11906" y="14274"/>
                </a:lnTo>
                <a:close/>
                <a:moveTo>
                  <a:pt x="10257" y="14320"/>
                </a:moveTo>
                <a:lnTo>
                  <a:pt x="10227" y="14392"/>
                </a:lnTo>
                <a:lnTo>
                  <a:pt x="10413" y="14434"/>
                </a:lnTo>
                <a:lnTo>
                  <a:pt x="10410" y="14463"/>
                </a:lnTo>
                <a:lnTo>
                  <a:pt x="10631" y="14453"/>
                </a:lnTo>
                <a:lnTo>
                  <a:pt x="10651" y="14402"/>
                </a:lnTo>
                <a:lnTo>
                  <a:pt x="10567" y="14422"/>
                </a:lnTo>
                <a:lnTo>
                  <a:pt x="10570" y="14390"/>
                </a:lnTo>
                <a:lnTo>
                  <a:pt x="10458" y="14375"/>
                </a:lnTo>
                <a:lnTo>
                  <a:pt x="10339" y="14382"/>
                </a:lnTo>
                <a:lnTo>
                  <a:pt x="10257" y="14320"/>
                </a:lnTo>
                <a:close/>
                <a:moveTo>
                  <a:pt x="9382" y="14353"/>
                </a:moveTo>
                <a:lnTo>
                  <a:pt x="9353" y="14412"/>
                </a:lnTo>
                <a:lnTo>
                  <a:pt x="9315" y="14507"/>
                </a:lnTo>
                <a:lnTo>
                  <a:pt x="9338" y="14488"/>
                </a:lnTo>
                <a:lnTo>
                  <a:pt x="9390" y="14446"/>
                </a:lnTo>
                <a:lnTo>
                  <a:pt x="9434" y="14375"/>
                </a:lnTo>
                <a:lnTo>
                  <a:pt x="9382" y="14353"/>
                </a:lnTo>
                <a:close/>
                <a:moveTo>
                  <a:pt x="9191" y="14454"/>
                </a:moveTo>
                <a:lnTo>
                  <a:pt x="9152" y="14510"/>
                </a:lnTo>
                <a:lnTo>
                  <a:pt x="9111" y="14564"/>
                </a:lnTo>
                <a:lnTo>
                  <a:pt x="9040" y="14566"/>
                </a:lnTo>
                <a:lnTo>
                  <a:pt x="9101" y="14606"/>
                </a:lnTo>
                <a:lnTo>
                  <a:pt x="9166" y="14623"/>
                </a:lnTo>
                <a:lnTo>
                  <a:pt x="9219" y="14579"/>
                </a:lnTo>
                <a:lnTo>
                  <a:pt x="9231" y="14502"/>
                </a:lnTo>
                <a:lnTo>
                  <a:pt x="9191" y="14454"/>
                </a:lnTo>
                <a:close/>
                <a:moveTo>
                  <a:pt x="19285" y="14894"/>
                </a:moveTo>
                <a:lnTo>
                  <a:pt x="19196" y="14911"/>
                </a:lnTo>
                <a:lnTo>
                  <a:pt x="19183" y="15160"/>
                </a:lnTo>
                <a:lnTo>
                  <a:pt x="19230" y="15308"/>
                </a:lnTo>
                <a:lnTo>
                  <a:pt x="19297" y="15343"/>
                </a:lnTo>
                <a:lnTo>
                  <a:pt x="19389" y="15209"/>
                </a:lnTo>
                <a:lnTo>
                  <a:pt x="19429" y="15124"/>
                </a:lnTo>
                <a:lnTo>
                  <a:pt x="19426" y="14983"/>
                </a:lnTo>
                <a:lnTo>
                  <a:pt x="19352" y="14921"/>
                </a:lnTo>
                <a:lnTo>
                  <a:pt x="19285" y="14894"/>
                </a:lnTo>
                <a:close/>
                <a:moveTo>
                  <a:pt x="15580" y="19577"/>
                </a:moveTo>
                <a:lnTo>
                  <a:pt x="15512" y="19590"/>
                </a:lnTo>
                <a:lnTo>
                  <a:pt x="15368" y="19691"/>
                </a:lnTo>
                <a:lnTo>
                  <a:pt x="15416" y="19703"/>
                </a:lnTo>
                <a:lnTo>
                  <a:pt x="15468" y="19700"/>
                </a:lnTo>
                <a:lnTo>
                  <a:pt x="15493" y="19698"/>
                </a:lnTo>
                <a:lnTo>
                  <a:pt x="15524" y="19649"/>
                </a:lnTo>
                <a:lnTo>
                  <a:pt x="15596" y="19582"/>
                </a:lnTo>
                <a:lnTo>
                  <a:pt x="15580" y="19577"/>
                </a:lnTo>
                <a:close/>
                <a:moveTo>
                  <a:pt x="14712" y="20008"/>
                </a:moveTo>
                <a:lnTo>
                  <a:pt x="14650" y="20060"/>
                </a:lnTo>
                <a:lnTo>
                  <a:pt x="14636" y="20105"/>
                </a:lnTo>
                <a:lnTo>
                  <a:pt x="14533" y="20184"/>
                </a:lnTo>
                <a:lnTo>
                  <a:pt x="14462" y="20200"/>
                </a:lnTo>
                <a:lnTo>
                  <a:pt x="14479" y="20221"/>
                </a:lnTo>
                <a:lnTo>
                  <a:pt x="14420" y="20272"/>
                </a:lnTo>
                <a:lnTo>
                  <a:pt x="14271" y="20356"/>
                </a:lnTo>
                <a:lnTo>
                  <a:pt x="14164" y="20420"/>
                </a:lnTo>
                <a:lnTo>
                  <a:pt x="14089" y="20444"/>
                </a:lnTo>
                <a:lnTo>
                  <a:pt x="14024" y="20472"/>
                </a:lnTo>
                <a:lnTo>
                  <a:pt x="13925" y="20511"/>
                </a:lnTo>
                <a:lnTo>
                  <a:pt x="13840" y="20534"/>
                </a:lnTo>
                <a:lnTo>
                  <a:pt x="13806" y="20580"/>
                </a:lnTo>
                <a:lnTo>
                  <a:pt x="13737" y="20629"/>
                </a:lnTo>
                <a:lnTo>
                  <a:pt x="13736" y="20678"/>
                </a:lnTo>
                <a:lnTo>
                  <a:pt x="13758" y="20704"/>
                </a:lnTo>
                <a:lnTo>
                  <a:pt x="13788" y="20720"/>
                </a:lnTo>
                <a:lnTo>
                  <a:pt x="13761" y="20755"/>
                </a:lnTo>
                <a:lnTo>
                  <a:pt x="13667" y="20814"/>
                </a:lnTo>
                <a:lnTo>
                  <a:pt x="13659" y="20829"/>
                </a:lnTo>
                <a:lnTo>
                  <a:pt x="13580" y="20856"/>
                </a:lnTo>
                <a:lnTo>
                  <a:pt x="13535" y="20896"/>
                </a:lnTo>
                <a:lnTo>
                  <a:pt x="13537" y="20923"/>
                </a:lnTo>
                <a:lnTo>
                  <a:pt x="13578" y="20942"/>
                </a:lnTo>
                <a:lnTo>
                  <a:pt x="13570" y="20972"/>
                </a:lnTo>
                <a:lnTo>
                  <a:pt x="13602" y="20981"/>
                </a:lnTo>
                <a:lnTo>
                  <a:pt x="13722" y="20960"/>
                </a:lnTo>
                <a:lnTo>
                  <a:pt x="13808" y="20944"/>
                </a:lnTo>
                <a:lnTo>
                  <a:pt x="13958" y="20890"/>
                </a:lnTo>
                <a:lnTo>
                  <a:pt x="14094" y="20843"/>
                </a:lnTo>
                <a:lnTo>
                  <a:pt x="14198" y="20777"/>
                </a:lnTo>
                <a:lnTo>
                  <a:pt x="14295" y="20698"/>
                </a:lnTo>
                <a:lnTo>
                  <a:pt x="14440" y="20577"/>
                </a:lnTo>
                <a:lnTo>
                  <a:pt x="14554" y="20477"/>
                </a:lnTo>
                <a:lnTo>
                  <a:pt x="14645" y="20390"/>
                </a:lnTo>
                <a:lnTo>
                  <a:pt x="14673" y="20336"/>
                </a:lnTo>
                <a:lnTo>
                  <a:pt x="14723" y="20306"/>
                </a:lnTo>
                <a:lnTo>
                  <a:pt x="14747" y="20275"/>
                </a:lnTo>
                <a:lnTo>
                  <a:pt x="14730" y="20238"/>
                </a:lnTo>
                <a:lnTo>
                  <a:pt x="14767" y="20208"/>
                </a:lnTo>
                <a:lnTo>
                  <a:pt x="14812" y="20226"/>
                </a:lnTo>
                <a:lnTo>
                  <a:pt x="14847" y="20198"/>
                </a:lnTo>
                <a:lnTo>
                  <a:pt x="14872" y="20159"/>
                </a:lnTo>
                <a:lnTo>
                  <a:pt x="14839" y="20144"/>
                </a:lnTo>
                <a:lnTo>
                  <a:pt x="14832" y="20070"/>
                </a:lnTo>
                <a:lnTo>
                  <a:pt x="14802" y="20036"/>
                </a:lnTo>
                <a:lnTo>
                  <a:pt x="14765" y="20021"/>
                </a:lnTo>
                <a:lnTo>
                  <a:pt x="14712" y="20008"/>
                </a:lnTo>
                <a:close/>
              </a:path>
            </a:pathLst>
          </a:custGeom>
          <a:solidFill>
            <a:srgbClr val="000000"/>
          </a:solidFill>
          <a:ln w="12700">
            <a:miter lim="400000"/>
          </a:ln>
        </p:spPr>
        <p:txBody>
          <a:bodyPr lIns="71437" tIns="71437" rIns="71437" bIns="71437" anchor="ctr"/>
          <a:lstStyle/>
          <a:p>
            <a:pPr defTabSz="821531">
              <a:defRPr b="0">
                <a:solidFill>
                  <a:srgbClr val="FFFFFF"/>
                </a:solidFill>
                <a:latin typeface="+mn-lt"/>
                <a:ea typeface="+mn-ea"/>
                <a:cs typeface="+mn-cs"/>
                <a:sym typeface="Helvetica Neue Medium"/>
              </a:defRPr>
            </a:pPr>
          </a:p>
        </p:txBody>
      </p:sp>
      <p:grpSp>
        <p:nvGrpSpPr>
          <p:cNvPr id="386" name="Group 386"/>
          <p:cNvGrpSpPr/>
          <p:nvPr/>
        </p:nvGrpSpPr>
        <p:grpSpPr>
          <a:xfrm>
            <a:off x="8003151" y="986108"/>
            <a:ext cx="1206501" cy="1526708"/>
            <a:chOff x="0" y="0"/>
            <a:chExt cx="1206500" cy="1526707"/>
          </a:xfrm>
        </p:grpSpPr>
        <p:sp>
          <p:nvSpPr>
            <p:cNvPr id="384" name="Shape 384"/>
            <p:cNvSpPr/>
            <p:nvPr/>
          </p:nvSpPr>
          <p:spPr>
            <a:xfrm>
              <a:off x="224080" y="0"/>
              <a:ext cx="741344" cy="1526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385" name="o2.png"/>
            <p:cNvPicPr>
              <a:picLocks noChangeAspect="1"/>
            </p:cNvPicPr>
            <p:nvPr/>
          </p:nvPicPr>
          <p:blipFill>
            <a:blip r:embed="rId5">
              <a:extLst/>
            </a:blip>
            <a:srcRect l="0" t="0" r="0" b="0"/>
            <a:stretch>
              <a:fillRect/>
            </a:stretch>
          </p:blipFill>
          <p:spPr>
            <a:xfrm>
              <a:off x="0" y="420453"/>
              <a:ext cx="1206500" cy="685801"/>
            </a:xfrm>
            <a:prstGeom prst="rect">
              <a:avLst/>
            </a:prstGeom>
            <a:ln w="12700" cap="flat">
              <a:noFill/>
              <a:miter lim="400000"/>
            </a:ln>
            <a:effectLst/>
          </p:spPr>
        </p:pic>
      </p:grpSp>
      <p:grpSp>
        <p:nvGrpSpPr>
          <p:cNvPr id="389" name="Group 389"/>
          <p:cNvGrpSpPr/>
          <p:nvPr/>
        </p:nvGrpSpPr>
        <p:grpSpPr>
          <a:xfrm>
            <a:off x="3991304" y="1038054"/>
            <a:ext cx="2540001" cy="1422816"/>
            <a:chOff x="0" y="0"/>
            <a:chExt cx="2540000" cy="1422815"/>
          </a:xfrm>
        </p:grpSpPr>
        <p:sp>
          <p:nvSpPr>
            <p:cNvPr id="387" name="Shape 387"/>
            <p:cNvSpPr/>
            <p:nvPr/>
          </p:nvSpPr>
          <p:spPr>
            <a:xfrm>
              <a:off x="0" y="0"/>
              <a:ext cx="2540001" cy="1422816"/>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929292"/>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388" name="wp-poczta.png"/>
            <p:cNvPicPr>
              <a:picLocks noChangeAspect="1"/>
            </p:cNvPicPr>
            <p:nvPr/>
          </p:nvPicPr>
          <p:blipFill>
            <a:blip r:embed="rId6">
              <a:extLst/>
            </a:blip>
            <a:stretch>
              <a:fillRect/>
            </a:stretch>
          </p:blipFill>
          <p:spPr>
            <a:xfrm>
              <a:off x="379506" y="205232"/>
              <a:ext cx="1780988" cy="1012351"/>
            </a:xfrm>
            <a:prstGeom prst="rect">
              <a:avLst/>
            </a:prstGeom>
            <a:ln w="12700" cap="flat">
              <a:noFill/>
              <a:miter lim="400000"/>
            </a:ln>
            <a:effectLst/>
          </p:spPr>
        </p:pic>
      </p:grpSp>
      <p:grpSp>
        <p:nvGrpSpPr>
          <p:cNvPr id="392" name="Group 392"/>
          <p:cNvGrpSpPr/>
          <p:nvPr/>
        </p:nvGrpSpPr>
        <p:grpSpPr>
          <a:xfrm>
            <a:off x="10967542" y="964763"/>
            <a:ext cx="2540001" cy="2049736"/>
            <a:chOff x="0" y="0"/>
            <a:chExt cx="2540000" cy="2049734"/>
          </a:xfrm>
        </p:grpSpPr>
        <p:sp>
          <p:nvSpPr>
            <p:cNvPr id="390" name="Shape 390"/>
            <p:cNvSpPr/>
            <p:nvPr/>
          </p:nvSpPr>
          <p:spPr>
            <a:xfrm>
              <a:off x="0" y="0"/>
              <a:ext cx="2540000" cy="2049735"/>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D5D5D5"/>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391" name="wp-poczta.png"/>
            <p:cNvPicPr>
              <a:picLocks noChangeAspect="1"/>
            </p:cNvPicPr>
            <p:nvPr/>
          </p:nvPicPr>
          <p:blipFill>
            <a:blip r:embed="rId6">
              <a:extLst/>
            </a:blip>
            <a:stretch>
              <a:fillRect/>
            </a:stretch>
          </p:blipFill>
          <p:spPr>
            <a:xfrm>
              <a:off x="93463" y="141818"/>
              <a:ext cx="2261988" cy="1285762"/>
            </a:xfrm>
            <a:prstGeom prst="rect">
              <a:avLst/>
            </a:prstGeom>
            <a:ln w="12700" cap="flat">
              <a:noFill/>
              <a:miter lim="400000"/>
            </a:ln>
            <a:effectLst/>
          </p:spPr>
        </p:pic>
      </p:grpSp>
      <p:sp>
        <p:nvSpPr>
          <p:cNvPr id="393" name="Shape 393"/>
          <p:cNvSpPr txBox="1"/>
          <p:nvPr>
            <p:ph type="body" sz="quarter" idx="4294967295"/>
          </p:nvPr>
        </p:nvSpPr>
        <p:spPr>
          <a:xfrm>
            <a:off x="3181097" y="11795162"/>
            <a:ext cx="10850610" cy="948851"/>
          </a:xfrm>
          <a:prstGeom prst="rect">
            <a:avLst/>
          </a:prstGeom>
          <a:solidFill>
            <a:srgbClr val="D6D5D5"/>
          </a:solidFill>
          <a:ln w="63500">
            <a:solidFill>
              <a:srgbClr val="EBEBEB"/>
            </a:solidFill>
          </a:ln>
        </p:spPr>
        <p:txBody>
          <a:bodyPr lIns="71437" tIns="71437" rIns="71437" bIns="71437"/>
          <a:lstStyle/>
          <a:p>
            <a:pPr marL="0" indent="0" defTabSz="575071">
              <a:spcBef>
                <a:spcPts val="0"/>
              </a:spcBef>
              <a:buSzTx/>
              <a:buNone/>
              <a:defRPr sz="2380">
                <a:latin typeface="Helvetica"/>
                <a:ea typeface="Helvetica"/>
                <a:cs typeface="Helvetica"/>
                <a:sym typeface="Helvetica"/>
              </a:defRPr>
            </a:pPr>
            <a:r>
              <a:t>…</a:t>
            </a:r>
          </a:p>
          <a:p>
            <a:pPr marL="0" indent="0" defTabSz="575071">
              <a:spcBef>
                <a:spcPts val="0"/>
              </a:spcBef>
              <a:buSzTx/>
              <a:buNone/>
              <a:defRPr sz="2380">
                <a:latin typeface="Helvetica"/>
                <a:ea typeface="Helvetica"/>
                <a:cs typeface="Helvetica"/>
                <a:sym typeface="Helvetica"/>
              </a:defRPr>
            </a:pPr>
            <a:r>
              <a:t>utils.upload_model()</a:t>
            </a:r>
          </a:p>
        </p:txBody>
      </p:sp>
      <p:sp>
        <p:nvSpPr>
          <p:cNvPr id="394" name="Shape 394"/>
          <p:cNvSpPr txBox="1"/>
          <p:nvPr/>
        </p:nvSpPr>
        <p:spPr>
          <a:xfrm>
            <a:off x="3181096" y="11120580"/>
            <a:ext cx="10850611" cy="622301"/>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lgn="l" defTabSz="673655">
              <a:defRPr b="0" sz="2788">
                <a:latin typeface="Helvetica"/>
                <a:ea typeface="Helvetica"/>
                <a:cs typeface="Helvetica"/>
                <a:sym typeface="Helvetica"/>
              </a:defRPr>
            </a:lvl1pPr>
          </a:lstStyle>
          <a:p>
            <a:pPr/>
            <a:r>
              <a:t>create_model.ipynb</a:t>
            </a:r>
          </a:p>
        </p:txBody>
      </p:sp>
      <p:grpSp>
        <p:nvGrpSpPr>
          <p:cNvPr id="397" name="Group 397"/>
          <p:cNvGrpSpPr/>
          <p:nvPr/>
        </p:nvGrpSpPr>
        <p:grpSpPr>
          <a:xfrm>
            <a:off x="9546663" y="1288360"/>
            <a:ext cx="741344" cy="1526708"/>
            <a:chOff x="0" y="0"/>
            <a:chExt cx="741342" cy="1526707"/>
          </a:xfrm>
        </p:grpSpPr>
        <p:sp>
          <p:nvSpPr>
            <p:cNvPr id="395" name="Shape 395"/>
            <p:cNvSpPr/>
            <p:nvPr/>
          </p:nvSpPr>
          <p:spPr>
            <a:xfrm>
              <a:off x="0" y="0"/>
              <a:ext cx="741343" cy="1526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396" name="wp.png"/>
            <p:cNvPicPr>
              <a:picLocks noChangeAspect="1"/>
            </p:cNvPicPr>
            <p:nvPr/>
          </p:nvPicPr>
          <p:blipFill>
            <a:blip r:embed="rId7">
              <a:extLst/>
            </a:blip>
            <a:srcRect l="0" t="909" r="0" b="909"/>
            <a:stretch>
              <a:fillRect/>
            </a:stretch>
          </p:blipFill>
          <p:spPr>
            <a:xfrm>
              <a:off x="55949" y="584362"/>
              <a:ext cx="629512" cy="357829"/>
            </a:xfrm>
            <a:prstGeom prst="rect">
              <a:avLst/>
            </a:prstGeom>
            <a:ln w="12700" cap="flat">
              <a:noFill/>
              <a:miter lim="400000"/>
            </a:ln>
            <a:effectLst/>
          </p:spPr>
        </p:pic>
      </p:grpSp>
      <p:grpSp>
        <p:nvGrpSpPr>
          <p:cNvPr id="400" name="Group 400"/>
          <p:cNvGrpSpPr/>
          <p:nvPr/>
        </p:nvGrpSpPr>
        <p:grpSpPr>
          <a:xfrm>
            <a:off x="6683720" y="1226277"/>
            <a:ext cx="1206501" cy="1526708"/>
            <a:chOff x="0" y="0"/>
            <a:chExt cx="1206500" cy="1526707"/>
          </a:xfrm>
        </p:grpSpPr>
        <p:sp>
          <p:nvSpPr>
            <p:cNvPr id="398" name="Shape 398"/>
            <p:cNvSpPr/>
            <p:nvPr/>
          </p:nvSpPr>
          <p:spPr>
            <a:xfrm>
              <a:off x="224080" y="0"/>
              <a:ext cx="741344" cy="1526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399" name="o2.png"/>
            <p:cNvPicPr>
              <a:picLocks noChangeAspect="1"/>
            </p:cNvPicPr>
            <p:nvPr/>
          </p:nvPicPr>
          <p:blipFill>
            <a:blip r:embed="rId5">
              <a:extLst/>
            </a:blip>
            <a:srcRect l="0" t="0" r="0" b="0"/>
            <a:stretch>
              <a:fillRect/>
            </a:stretch>
          </p:blipFill>
          <p:spPr>
            <a:xfrm>
              <a:off x="0" y="420453"/>
              <a:ext cx="1206500" cy="685801"/>
            </a:xfrm>
            <a:prstGeom prst="rect">
              <a:avLst/>
            </a:prstGeom>
            <a:ln w="12700" cap="flat">
              <a:noFill/>
              <a:miter lim="400000"/>
            </a:ln>
            <a:effectLst/>
          </p:spPr>
        </p:pic>
      </p:grpSp>
      <p:grpSp>
        <p:nvGrpSpPr>
          <p:cNvPr id="403" name="Group 403"/>
          <p:cNvGrpSpPr/>
          <p:nvPr/>
        </p:nvGrpSpPr>
        <p:grpSpPr>
          <a:xfrm>
            <a:off x="13876509" y="1288360"/>
            <a:ext cx="1206501" cy="1526708"/>
            <a:chOff x="0" y="0"/>
            <a:chExt cx="1206500" cy="1526707"/>
          </a:xfrm>
        </p:grpSpPr>
        <p:sp>
          <p:nvSpPr>
            <p:cNvPr id="401" name="Shape 401"/>
            <p:cNvSpPr/>
            <p:nvPr/>
          </p:nvSpPr>
          <p:spPr>
            <a:xfrm>
              <a:off x="224080" y="0"/>
              <a:ext cx="741344" cy="1526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402" name="o2.png"/>
            <p:cNvPicPr>
              <a:picLocks noChangeAspect="1"/>
            </p:cNvPicPr>
            <p:nvPr/>
          </p:nvPicPr>
          <p:blipFill>
            <a:blip r:embed="rId5">
              <a:extLst/>
            </a:blip>
            <a:srcRect l="0" t="0" r="0" b="0"/>
            <a:stretch>
              <a:fillRect/>
            </a:stretch>
          </p:blipFill>
          <p:spPr>
            <a:xfrm>
              <a:off x="0" y="420453"/>
              <a:ext cx="1206500" cy="685801"/>
            </a:xfrm>
            <a:prstGeom prst="rect">
              <a:avLst/>
            </a:prstGeom>
            <a:ln w="12700" cap="flat">
              <a:noFill/>
              <a:miter lim="400000"/>
            </a:ln>
            <a:effectLst/>
          </p:spPr>
        </p:pic>
      </p:grpSp>
      <p:grpSp>
        <p:nvGrpSpPr>
          <p:cNvPr id="406" name="Group 406"/>
          <p:cNvGrpSpPr/>
          <p:nvPr/>
        </p:nvGrpSpPr>
        <p:grpSpPr>
          <a:xfrm>
            <a:off x="3210399" y="466282"/>
            <a:ext cx="741343" cy="1526708"/>
            <a:chOff x="0" y="0"/>
            <a:chExt cx="741342" cy="1526707"/>
          </a:xfrm>
        </p:grpSpPr>
        <p:sp>
          <p:nvSpPr>
            <p:cNvPr id="404" name="Shape 404"/>
            <p:cNvSpPr/>
            <p:nvPr/>
          </p:nvSpPr>
          <p:spPr>
            <a:xfrm>
              <a:off x="0" y="0"/>
              <a:ext cx="741343" cy="1526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405" name="wp.png"/>
            <p:cNvPicPr>
              <a:picLocks noChangeAspect="1"/>
            </p:cNvPicPr>
            <p:nvPr/>
          </p:nvPicPr>
          <p:blipFill>
            <a:blip r:embed="rId7">
              <a:extLst/>
            </a:blip>
            <a:srcRect l="0" t="909" r="0" b="909"/>
            <a:stretch>
              <a:fillRect/>
            </a:stretch>
          </p:blipFill>
          <p:spPr>
            <a:xfrm>
              <a:off x="55949" y="584362"/>
              <a:ext cx="629512" cy="357829"/>
            </a:xfrm>
            <a:prstGeom prst="rect">
              <a:avLst/>
            </a:prstGeom>
            <a:ln w="12700" cap="flat">
              <a:noFill/>
              <a:miter lim="400000"/>
            </a:ln>
            <a:effectLst/>
          </p:spPr>
        </p:pic>
      </p:grpSp>
      <p:grpSp>
        <p:nvGrpSpPr>
          <p:cNvPr id="410" name="Group 410"/>
          <p:cNvGrpSpPr/>
          <p:nvPr/>
        </p:nvGrpSpPr>
        <p:grpSpPr>
          <a:xfrm>
            <a:off x="8404275" y="7777438"/>
            <a:ext cx="6374454" cy="4523820"/>
            <a:chOff x="0" y="0"/>
            <a:chExt cx="6374453" cy="4523818"/>
          </a:xfrm>
        </p:grpSpPr>
        <p:sp>
          <p:nvSpPr>
            <p:cNvPr id="407" name="Shape 407"/>
            <p:cNvSpPr/>
            <p:nvPr/>
          </p:nvSpPr>
          <p:spPr>
            <a:xfrm>
              <a:off x="0" y="4492149"/>
              <a:ext cx="6374454" cy="1"/>
            </a:xfrm>
            <a:prstGeom prst="line">
              <a:avLst/>
            </a:prstGeom>
            <a:noFill/>
            <a:ln w="635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08" name="Shape 408"/>
            <p:cNvSpPr/>
            <p:nvPr/>
          </p:nvSpPr>
          <p:spPr>
            <a:xfrm flipV="1">
              <a:off x="6361752" y="-1"/>
              <a:ext cx="1" cy="4523820"/>
            </a:xfrm>
            <a:prstGeom prst="line">
              <a:avLst/>
            </a:prstGeom>
            <a:noFill/>
            <a:ln w="635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09" name="Shape 409"/>
            <p:cNvSpPr/>
            <p:nvPr/>
          </p:nvSpPr>
          <p:spPr>
            <a:xfrm flipH="1" flipV="1">
              <a:off x="1811262" y="12576"/>
              <a:ext cx="4563192" cy="1"/>
            </a:xfrm>
            <a:prstGeom prst="line">
              <a:avLst/>
            </a:prstGeom>
            <a:noFill/>
            <a:ln w="63500" cap="flat">
              <a:solidFill>
                <a:srgbClr val="000000"/>
              </a:solidFill>
              <a:prstDash val="solid"/>
              <a:miter lim="400000"/>
              <a:tailEnd type="triangle" w="med" len="med"/>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grpSp>
        <p:nvGrpSpPr>
          <p:cNvPr id="413" name="Group 413"/>
          <p:cNvGrpSpPr/>
          <p:nvPr/>
        </p:nvGrpSpPr>
        <p:grpSpPr>
          <a:xfrm>
            <a:off x="10232574" y="8592118"/>
            <a:ext cx="459806" cy="1180250"/>
            <a:chOff x="0" y="0"/>
            <a:chExt cx="459804" cy="1180248"/>
          </a:xfrm>
        </p:grpSpPr>
        <p:sp>
          <p:nvSpPr>
            <p:cNvPr id="411" name="Shape 411"/>
            <p:cNvSpPr/>
            <p:nvPr/>
          </p:nvSpPr>
          <p:spPr>
            <a:xfrm>
              <a:off x="0" y="1141"/>
              <a:ext cx="459805" cy="1"/>
            </a:xfrm>
            <a:prstGeom prst="line">
              <a:avLst/>
            </a:prstGeom>
            <a:noFill/>
            <a:ln w="63500" cap="flat">
              <a:solidFill>
                <a:schemeClr val="accent3"/>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12" name="Shape 412"/>
            <p:cNvSpPr/>
            <p:nvPr/>
          </p:nvSpPr>
          <p:spPr>
            <a:xfrm flipH="1">
              <a:off x="427123" y="0"/>
              <a:ext cx="1" cy="1180249"/>
            </a:xfrm>
            <a:prstGeom prst="line">
              <a:avLst/>
            </a:prstGeom>
            <a:noFill/>
            <a:ln w="63500" cap="flat">
              <a:solidFill>
                <a:schemeClr val="accent3"/>
              </a:solidFill>
              <a:prstDash val="solid"/>
              <a:miter lim="400000"/>
              <a:tailEnd type="triangle" w="med" len="med"/>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grpSp>
        <p:nvGrpSpPr>
          <p:cNvPr id="416" name="Group 416"/>
          <p:cNvGrpSpPr/>
          <p:nvPr/>
        </p:nvGrpSpPr>
        <p:grpSpPr>
          <a:xfrm>
            <a:off x="5079999" y="5249618"/>
            <a:ext cx="1515421" cy="1787446"/>
            <a:chOff x="0" y="0"/>
            <a:chExt cx="1515419" cy="1787444"/>
          </a:xfrm>
        </p:grpSpPr>
        <p:sp>
          <p:nvSpPr>
            <p:cNvPr id="414" name="Shape 414"/>
            <p:cNvSpPr/>
            <p:nvPr/>
          </p:nvSpPr>
          <p:spPr>
            <a:xfrm>
              <a:off x="0" y="1784794"/>
              <a:ext cx="1515420" cy="1"/>
            </a:xfrm>
            <a:prstGeom prst="line">
              <a:avLst/>
            </a:prstGeom>
            <a:noFill/>
            <a:ln w="63500" cap="flat">
              <a:solidFill>
                <a:schemeClr val="accent3"/>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15" name="Shape 415"/>
            <p:cNvSpPr/>
            <p:nvPr/>
          </p:nvSpPr>
          <p:spPr>
            <a:xfrm flipV="1">
              <a:off x="31332" y="0"/>
              <a:ext cx="1" cy="1787445"/>
            </a:xfrm>
            <a:prstGeom prst="line">
              <a:avLst/>
            </a:prstGeom>
            <a:noFill/>
            <a:ln w="63500" cap="flat">
              <a:solidFill>
                <a:schemeClr val="accent3"/>
              </a:solidFill>
              <a:prstDash val="solid"/>
              <a:miter lim="400000"/>
              <a:tailEnd type="triangle" w="med" len="med"/>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
        <p:nvSpPr>
          <p:cNvPr id="417" name="Shape 417"/>
          <p:cNvSpPr/>
          <p:nvPr/>
        </p:nvSpPr>
        <p:spPr>
          <a:xfrm flipV="1">
            <a:off x="4583369" y="5249618"/>
            <a:ext cx="1" cy="4408826"/>
          </a:xfrm>
          <a:prstGeom prst="line">
            <a:avLst/>
          </a:prstGeom>
          <a:ln w="63500">
            <a:solidFill>
              <a:schemeClr val="accent4"/>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18" name="Shape 418"/>
          <p:cNvSpPr/>
          <p:nvPr/>
        </p:nvSpPr>
        <p:spPr>
          <a:xfrm flipV="1">
            <a:off x="12191999" y="5249618"/>
            <a:ext cx="1" cy="4408826"/>
          </a:xfrm>
          <a:prstGeom prst="line">
            <a:avLst/>
          </a:prstGeom>
          <a:ln w="63500">
            <a:solidFill>
              <a:schemeClr val="accent4"/>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grpSp>
        <p:nvGrpSpPr>
          <p:cNvPr id="421" name="Group 421"/>
          <p:cNvGrpSpPr/>
          <p:nvPr/>
        </p:nvGrpSpPr>
        <p:grpSpPr>
          <a:xfrm>
            <a:off x="10192697" y="5249618"/>
            <a:ext cx="1491304" cy="1711098"/>
            <a:chOff x="0" y="0"/>
            <a:chExt cx="1491302" cy="1711096"/>
          </a:xfrm>
        </p:grpSpPr>
        <p:sp>
          <p:nvSpPr>
            <p:cNvPr id="419" name="Shape 419"/>
            <p:cNvSpPr/>
            <p:nvPr/>
          </p:nvSpPr>
          <p:spPr>
            <a:xfrm>
              <a:off x="0" y="1679346"/>
              <a:ext cx="1491303" cy="1"/>
            </a:xfrm>
            <a:prstGeom prst="line">
              <a:avLst/>
            </a:prstGeom>
            <a:noFill/>
            <a:ln w="63500" cap="flat">
              <a:solidFill>
                <a:schemeClr val="accent3"/>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20" name="Shape 420"/>
            <p:cNvSpPr/>
            <p:nvPr/>
          </p:nvSpPr>
          <p:spPr>
            <a:xfrm flipV="1">
              <a:off x="1479922" y="-1"/>
              <a:ext cx="1" cy="1711098"/>
            </a:xfrm>
            <a:prstGeom prst="line">
              <a:avLst/>
            </a:prstGeom>
            <a:noFill/>
            <a:ln w="63500" cap="flat">
              <a:solidFill>
                <a:schemeClr val="accent3"/>
              </a:solidFill>
              <a:prstDash val="solid"/>
              <a:miter lim="400000"/>
              <a:tailEnd type="triangle" w="med" len="med"/>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lt" backwards="0">
                                    <p:tmAbs val="100"/>
                                  </p:iterate>
                                  <p:childTnLst>
                                    <p:set>
                                      <p:cBhvr>
                                        <p:cTn id="14" fill="hold"/>
                                        <p:tgtEl>
                                          <p:spTgt spid="393"/>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8" presetID="22" grpId="4" fill="hold">
                                  <p:stCondLst>
                                    <p:cond delay="1000"/>
                                  </p:stCondLst>
                                  <p:iterate type="el" backwards="0">
                                    <p:tmAbs val="0"/>
                                  </p:iterate>
                                  <p:childTnLst>
                                    <p:set>
                                      <p:cBhvr>
                                        <p:cTn id="17" fill="hold"/>
                                        <p:tgtEl>
                                          <p:spTgt spid="366"/>
                                        </p:tgtEl>
                                        <p:attrNameLst>
                                          <p:attrName>style.visibility</p:attrName>
                                        </p:attrNameLst>
                                      </p:cBhvr>
                                      <p:to>
                                        <p:strVal val="visible"/>
                                      </p:to>
                                    </p:set>
                                    <p:animEffect filter="wipe(left)" transition="in">
                                      <p:cBhvr>
                                        <p:cTn id="18" dur="1000"/>
                                        <p:tgtEl>
                                          <p:spTgt spid="366"/>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3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371"/>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8" fill="hold">
                                  <p:stCondLst>
                                    <p:cond delay="1000"/>
                                  </p:stCondLst>
                                  <p:iterate type="el" backwards="0">
                                    <p:tmAbs val="0"/>
                                  </p:iterate>
                                  <p:childTnLst>
                                    <p:set>
                                      <p:cBhvr>
                                        <p:cTn id="33" fill="hold"/>
                                        <p:tgtEl>
                                          <p:spTgt spid="373"/>
                                        </p:tgtEl>
                                        <p:attrNameLst>
                                          <p:attrName>style.visibility</p:attrName>
                                        </p:attrNameLst>
                                      </p:cBhvr>
                                      <p:to>
                                        <p:strVal val="visible"/>
                                      </p:to>
                                    </p:set>
                                  </p:childTnLst>
                                </p:cTn>
                              </p:par>
                            </p:childTnLst>
                          </p:cTn>
                        </p:par>
                        <p:par>
                          <p:cTn id="34" fill="hold">
                            <p:stCondLst>
                              <p:cond delay="1000"/>
                            </p:stCondLst>
                            <p:childTnLst>
                              <p:par>
                                <p:cTn id="35" presetClass="entr" nodeType="afterEffect" presetSubtype="0" presetID="1" grpId="9" fill="hold">
                                  <p:stCondLst>
                                    <p:cond delay="0"/>
                                  </p:stCondLst>
                                  <p:iterate type="el" backwards="0">
                                    <p:tmAbs val="0"/>
                                  </p:iterate>
                                  <p:childTnLst>
                                    <p:set>
                                      <p:cBhvr>
                                        <p:cTn id="36" fill="hold"/>
                                        <p:tgtEl>
                                          <p:spTgt spid="377"/>
                                        </p:tgtEl>
                                        <p:attrNameLst>
                                          <p:attrName>style.visibility</p:attrName>
                                        </p:attrNameLst>
                                      </p:cBhvr>
                                      <p:to>
                                        <p:strVal val="visible"/>
                                      </p:to>
                                    </p:set>
                                  </p:childTnLst>
                                </p:cTn>
                              </p:par>
                            </p:childTnLst>
                          </p:cTn>
                        </p:par>
                        <p:par>
                          <p:cTn id="37" fill="hold">
                            <p:stCondLst>
                              <p:cond delay="1000"/>
                            </p:stCondLst>
                            <p:childTnLst>
                              <p:par>
                                <p:cTn id="38" presetClass="entr" nodeType="afterEffect" presetSubtype="0" presetID="1" grpId="10" fill="hold">
                                  <p:stCondLst>
                                    <p:cond delay="1000"/>
                                  </p:stCondLst>
                                  <p:iterate type="el" backwards="0">
                                    <p:tmAbs val="0"/>
                                  </p:iterate>
                                  <p:childTnLst>
                                    <p:set>
                                      <p:cBhvr>
                                        <p:cTn id="39" fill="hold"/>
                                        <p:tgtEl>
                                          <p:spTgt spid="374"/>
                                        </p:tgtEl>
                                        <p:attrNameLst>
                                          <p:attrName>style.visibility</p:attrName>
                                        </p:attrNameLst>
                                      </p:cBhvr>
                                      <p:to>
                                        <p:strVal val="visible"/>
                                      </p:to>
                                    </p:set>
                                  </p:childTnLst>
                                </p:cTn>
                              </p:par>
                            </p:childTnLst>
                          </p:cTn>
                        </p:par>
                        <p:par>
                          <p:cTn id="40" fill="hold">
                            <p:stCondLst>
                              <p:cond delay="2000"/>
                            </p:stCondLst>
                            <p:childTnLst>
                              <p:par>
                                <p:cTn id="41" presetClass="entr" nodeType="afterEffect" presetSubtype="0" presetID="1" grpId="11" fill="hold">
                                  <p:stCondLst>
                                    <p:cond delay="1000"/>
                                  </p:stCondLst>
                                  <p:iterate type="el" backwards="0">
                                    <p:tmAbs val="0"/>
                                  </p:iterate>
                                  <p:childTnLst>
                                    <p:set>
                                      <p:cBhvr>
                                        <p:cTn id="42" fill="hold"/>
                                        <p:tgtEl>
                                          <p:spTgt spid="375"/>
                                        </p:tgtEl>
                                        <p:attrNameLst>
                                          <p:attrName>style.visibility</p:attrName>
                                        </p:attrNameLst>
                                      </p:cBhvr>
                                      <p:to>
                                        <p:strVal val="visible"/>
                                      </p:to>
                                    </p:set>
                                  </p:childTnLst>
                                </p:cTn>
                              </p:par>
                            </p:childTnLst>
                          </p:cTn>
                        </p:par>
                        <p:par>
                          <p:cTn id="43" fill="hold">
                            <p:stCondLst>
                              <p:cond delay="3000"/>
                            </p:stCondLst>
                            <p:childTnLst>
                              <p:par>
                                <p:cTn id="44" presetClass="entr" nodeType="afterEffect" presetSubtype="0" presetID="1" grpId="12" fill="hold">
                                  <p:stCondLst>
                                    <p:cond delay="1000"/>
                                  </p:stCondLst>
                                  <p:iterate type="el" backwards="0">
                                    <p:tmAbs val="0"/>
                                  </p:iterate>
                                  <p:childTnLst>
                                    <p:set>
                                      <p:cBhvr>
                                        <p:cTn id="45" fill="hold"/>
                                        <p:tgtEl>
                                          <p:spTgt spid="37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3" fill="hold">
                                  <p:stCondLst>
                                    <p:cond delay="0"/>
                                  </p:stCondLst>
                                  <p:iterate type="el" backwards="0">
                                    <p:tmAbs val="0"/>
                                  </p:iterate>
                                  <p:childTnLst>
                                    <p:set>
                                      <p:cBhvr>
                                        <p:cTn id="49" fill="hold"/>
                                        <p:tgtEl>
                                          <p:spTgt spid="380"/>
                                        </p:tgtEl>
                                        <p:attrNameLst>
                                          <p:attrName>style.visibility</p:attrName>
                                        </p:attrNameLst>
                                      </p:cBhvr>
                                      <p:to>
                                        <p:strVal val="visible"/>
                                      </p:to>
                                    </p:set>
                                  </p:childTnLst>
                                </p:cTn>
                              </p:par>
                            </p:childTnLst>
                          </p:cTn>
                        </p:par>
                        <p:par>
                          <p:cTn id="50" fill="hold">
                            <p:stCondLst>
                              <p:cond delay="0"/>
                            </p:stCondLst>
                            <p:childTnLst>
                              <p:par>
                                <p:cTn id="51" presetClass="entr" nodeType="afterEffect" presetSubtype="8" presetID="22" grpId="14" fill="hold">
                                  <p:stCondLst>
                                    <p:cond delay="1000"/>
                                  </p:stCondLst>
                                  <p:iterate type="el" backwards="0">
                                    <p:tmAbs val="0"/>
                                  </p:iterate>
                                  <p:childTnLst>
                                    <p:set>
                                      <p:cBhvr>
                                        <p:cTn id="52" fill="hold"/>
                                        <p:tgtEl>
                                          <p:spTgt spid="381"/>
                                        </p:tgtEl>
                                        <p:attrNameLst>
                                          <p:attrName>style.visibility</p:attrName>
                                        </p:attrNameLst>
                                      </p:cBhvr>
                                      <p:to>
                                        <p:strVal val="visible"/>
                                      </p:to>
                                    </p:set>
                                    <p:animEffect filter="wipe(left)" transition="in">
                                      <p:cBhvr>
                                        <p:cTn id="53" dur="500"/>
                                        <p:tgtEl>
                                          <p:spTgt spid="381"/>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15" fill="hold">
                                  <p:stCondLst>
                                    <p:cond delay="0"/>
                                  </p:stCondLst>
                                  <p:iterate type="el" backwards="0">
                                    <p:tmAbs val="0"/>
                                  </p:iterate>
                                  <p:childTnLst>
                                    <p:set>
                                      <p:cBhvr>
                                        <p:cTn id="57" fill="hold"/>
                                        <p:tgtEl>
                                          <p:spTgt spid="41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0" presetID="1" grpId="16" fill="hold">
                                  <p:stCondLst>
                                    <p:cond delay="0"/>
                                  </p:stCondLst>
                                  <p:iterate type="el" backwards="0">
                                    <p:tmAbs val="0"/>
                                  </p:iterate>
                                  <p:childTnLst>
                                    <p:set>
                                      <p:cBhvr>
                                        <p:cTn id="61" fill="hold"/>
                                        <p:tgtEl>
                                          <p:spTgt spid="4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0" presetID="1" grpId="17" fill="hold">
                                  <p:stCondLst>
                                    <p:cond delay="0"/>
                                  </p:stCondLst>
                                  <p:iterate type="el" backwards="0">
                                    <p:tmAbs val="0"/>
                                  </p:iterate>
                                  <p:childTnLst>
                                    <p:set>
                                      <p:cBhvr>
                                        <p:cTn id="65" fill="hold"/>
                                        <p:tgtEl>
                                          <p:spTgt spid="421"/>
                                        </p:tgtEl>
                                        <p:attrNameLst>
                                          <p:attrName>style.visibility</p:attrName>
                                        </p:attrNameLst>
                                      </p:cBhvr>
                                      <p:to>
                                        <p:strVal val="visible"/>
                                      </p:to>
                                    </p:set>
                                  </p:childTnLst>
                                </p:cTn>
                              </p:par>
                            </p:childTnLst>
                          </p:cTn>
                        </p:par>
                        <p:par>
                          <p:cTn id="66" fill="hold">
                            <p:stCondLst>
                              <p:cond delay="0"/>
                            </p:stCondLst>
                            <p:childTnLst>
                              <p:par>
                                <p:cTn id="67" presetClass="entr" nodeType="afterEffect" presetSubtype="0" presetID="1" grpId="18" fill="hold">
                                  <p:stCondLst>
                                    <p:cond delay="0"/>
                                  </p:stCondLst>
                                  <p:iterate type="el" backwards="0">
                                    <p:tmAbs val="0"/>
                                  </p:iterate>
                                  <p:childTnLst>
                                    <p:set>
                                      <p:cBhvr>
                                        <p:cTn id="68" fill="hold"/>
                                        <p:tgtEl>
                                          <p:spTgt spid="4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0" presetID="1" grpId="19" fill="hold">
                                  <p:stCondLst>
                                    <p:cond delay="0"/>
                                  </p:stCondLst>
                                  <p:iterate type="el" backwards="0">
                                    <p:tmAbs val="0"/>
                                  </p:iterate>
                                  <p:childTnLst>
                                    <p:set>
                                      <p:cBhvr>
                                        <p:cTn id="72" fill="hold"/>
                                        <p:tgtEl>
                                          <p:spTgt spid="417"/>
                                        </p:tgtEl>
                                        <p:attrNameLst>
                                          <p:attrName>style.visibility</p:attrName>
                                        </p:attrNameLst>
                                      </p:cBhvr>
                                      <p:to>
                                        <p:strVal val="visible"/>
                                      </p:to>
                                    </p:set>
                                  </p:childTnLst>
                                </p:cTn>
                              </p:par>
                            </p:childTnLst>
                          </p:cTn>
                        </p:par>
                        <p:par>
                          <p:cTn id="73" fill="hold">
                            <p:stCondLst>
                              <p:cond delay="0"/>
                            </p:stCondLst>
                            <p:childTnLst>
                              <p:par>
                                <p:cTn id="74" presetClass="entr" nodeType="afterEffect" presetSubtype="0" presetID="1" grpId="20" fill="hold">
                                  <p:stCondLst>
                                    <p:cond delay="0"/>
                                  </p:stCondLst>
                                  <p:iterate type="el" backwards="0">
                                    <p:tmAbs val="0"/>
                                  </p:iterate>
                                  <p:childTnLst>
                                    <p:set>
                                      <p:cBhvr>
                                        <p:cTn id="75" fill="hold"/>
                                        <p:tgtEl>
                                          <p:spTgt spid="41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0" presetID="1" grpId="21" fill="hold">
                                  <p:stCondLst>
                                    <p:cond delay="0"/>
                                  </p:stCondLst>
                                  <p:iterate type="el" backwards="0">
                                    <p:tmAbs val="0"/>
                                  </p:iterate>
                                  <p:childTnLst>
                                    <p:set>
                                      <p:cBhvr>
                                        <p:cTn id="79" fill="hold"/>
                                        <p:tgtEl>
                                          <p:spTgt spid="383"/>
                                        </p:tgtEl>
                                        <p:attrNameLst>
                                          <p:attrName>style.visibility</p:attrName>
                                        </p:attrNameLst>
                                      </p:cBhvr>
                                      <p:to>
                                        <p:strVal val="visible"/>
                                      </p:to>
                                    </p:set>
                                  </p:childTnLst>
                                </p:cTn>
                              </p:par>
                            </p:childTnLst>
                          </p:cTn>
                        </p:par>
                        <p:par>
                          <p:cTn id="80" fill="hold">
                            <p:stCondLst>
                              <p:cond delay="0"/>
                            </p:stCondLst>
                            <p:childTnLst>
                              <p:par>
                                <p:cTn id="81" presetClass="entr" nodeType="afterEffect" presetSubtype="0" presetID="1" grpId="22" fill="hold">
                                  <p:stCondLst>
                                    <p:cond delay="1000"/>
                                  </p:stCondLst>
                                  <p:iterate type="el" backwards="0">
                                    <p:tmAbs val="0"/>
                                  </p:iterate>
                                  <p:childTnLst>
                                    <p:set>
                                      <p:cBhvr>
                                        <p:cTn id="82" fill="hold"/>
                                        <p:tgtEl>
                                          <p:spTgt spid="389"/>
                                        </p:tgtEl>
                                        <p:attrNameLst>
                                          <p:attrName>style.visibility</p:attrName>
                                        </p:attrNameLst>
                                      </p:cBhvr>
                                      <p:to>
                                        <p:strVal val="visible"/>
                                      </p:to>
                                    </p:set>
                                  </p:childTnLst>
                                </p:cTn>
                              </p:par>
                            </p:childTnLst>
                          </p:cTn>
                        </p:par>
                        <p:par>
                          <p:cTn id="83" fill="hold">
                            <p:stCondLst>
                              <p:cond delay="1000"/>
                            </p:stCondLst>
                            <p:childTnLst>
                              <p:par>
                                <p:cTn id="84" presetClass="entr" nodeType="afterEffect" presetSubtype="0" presetID="1" grpId="23" fill="hold">
                                  <p:stCondLst>
                                    <p:cond delay="1000"/>
                                  </p:stCondLst>
                                  <p:iterate type="el" backwards="0">
                                    <p:tmAbs val="0"/>
                                  </p:iterate>
                                  <p:childTnLst>
                                    <p:set>
                                      <p:cBhvr>
                                        <p:cTn id="85" fill="hold"/>
                                        <p:tgtEl>
                                          <p:spTgt spid="392"/>
                                        </p:tgtEl>
                                        <p:attrNameLst>
                                          <p:attrName>style.visibility</p:attrName>
                                        </p:attrNameLst>
                                      </p:cBhvr>
                                      <p:to>
                                        <p:strVal val="visible"/>
                                      </p:to>
                                    </p:set>
                                  </p:childTnLst>
                                </p:cTn>
                              </p:par>
                            </p:childTnLst>
                          </p:cTn>
                        </p:par>
                        <p:par>
                          <p:cTn id="86" fill="hold">
                            <p:stCondLst>
                              <p:cond delay="2000"/>
                            </p:stCondLst>
                            <p:childTnLst>
                              <p:par>
                                <p:cTn id="87" presetClass="entr" nodeType="afterEffect" presetSubtype="0" presetID="1" grpId="24" fill="hold">
                                  <p:stCondLst>
                                    <p:cond delay="1000"/>
                                  </p:stCondLst>
                                  <p:iterate type="el" backwards="0">
                                    <p:tmAbs val="0"/>
                                  </p:iterate>
                                  <p:childTnLst>
                                    <p:set>
                                      <p:cBhvr>
                                        <p:cTn id="88" fill="hold"/>
                                        <p:tgtEl>
                                          <p:spTgt spid="3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0" presetID="1" grpId="25" fill="hold">
                                  <p:stCondLst>
                                    <p:cond delay="0"/>
                                  </p:stCondLst>
                                  <p:iterate type="el" backwards="0">
                                    <p:tmAbs val="0"/>
                                  </p:iterate>
                                  <p:childTnLst>
                                    <p:set>
                                      <p:cBhvr>
                                        <p:cTn id="92" fill="hold"/>
                                        <p:tgtEl>
                                          <p:spTgt spid="397"/>
                                        </p:tgtEl>
                                        <p:attrNameLst>
                                          <p:attrName>style.visibility</p:attrName>
                                        </p:attrNameLst>
                                      </p:cBhvr>
                                      <p:to>
                                        <p:strVal val="visible"/>
                                      </p:to>
                                    </p:set>
                                  </p:childTnLst>
                                </p:cTn>
                              </p:par>
                            </p:childTnLst>
                          </p:cTn>
                        </p:par>
                        <p:par>
                          <p:cTn id="93" fill="hold">
                            <p:stCondLst>
                              <p:cond delay="0"/>
                            </p:stCondLst>
                            <p:childTnLst>
                              <p:par>
                                <p:cTn id="94" presetClass="entr" nodeType="afterEffect" presetSubtype="0" presetID="1" grpId="26" fill="hold">
                                  <p:stCondLst>
                                    <p:cond delay="300"/>
                                  </p:stCondLst>
                                  <p:iterate type="el" backwards="0">
                                    <p:tmAbs val="0"/>
                                  </p:iterate>
                                  <p:childTnLst>
                                    <p:set>
                                      <p:cBhvr>
                                        <p:cTn id="95" fill="hold"/>
                                        <p:tgtEl>
                                          <p:spTgt spid="403"/>
                                        </p:tgtEl>
                                        <p:attrNameLst>
                                          <p:attrName>style.visibility</p:attrName>
                                        </p:attrNameLst>
                                      </p:cBhvr>
                                      <p:to>
                                        <p:strVal val="visible"/>
                                      </p:to>
                                    </p:set>
                                  </p:childTnLst>
                                </p:cTn>
                              </p:par>
                            </p:childTnLst>
                          </p:cTn>
                        </p:par>
                        <p:par>
                          <p:cTn id="96" fill="hold">
                            <p:stCondLst>
                              <p:cond delay="300"/>
                            </p:stCondLst>
                            <p:childTnLst>
                              <p:par>
                                <p:cTn id="97" presetClass="entr" nodeType="afterEffect" presetSubtype="0" presetID="1" grpId="27" fill="hold">
                                  <p:stCondLst>
                                    <p:cond delay="300"/>
                                  </p:stCondLst>
                                  <p:iterate type="el" backwards="0">
                                    <p:tmAbs val="0"/>
                                  </p:iterate>
                                  <p:childTnLst>
                                    <p:set>
                                      <p:cBhvr>
                                        <p:cTn id="98" fill="hold"/>
                                        <p:tgtEl>
                                          <p:spTgt spid="400"/>
                                        </p:tgtEl>
                                        <p:attrNameLst>
                                          <p:attrName>style.visibility</p:attrName>
                                        </p:attrNameLst>
                                      </p:cBhvr>
                                      <p:to>
                                        <p:strVal val="visible"/>
                                      </p:to>
                                    </p:set>
                                  </p:childTnLst>
                                </p:cTn>
                              </p:par>
                            </p:childTnLst>
                          </p:cTn>
                        </p:par>
                        <p:par>
                          <p:cTn id="99" fill="hold">
                            <p:stCondLst>
                              <p:cond delay="600"/>
                            </p:stCondLst>
                            <p:childTnLst>
                              <p:par>
                                <p:cTn id="100" presetClass="entr" nodeType="afterEffect" presetSubtype="0" presetID="1" grpId="28" fill="hold">
                                  <p:stCondLst>
                                    <p:cond delay="300"/>
                                  </p:stCondLst>
                                  <p:iterate type="el" backwards="0">
                                    <p:tmAbs val="0"/>
                                  </p:iterate>
                                  <p:childTnLst>
                                    <p:set>
                                      <p:cBhvr>
                                        <p:cTn id="101" fill="hold"/>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1" grpId="7"/>
      <p:bldP build="whole" bldLvl="1" animBg="1" rev="0" advAuto="0" spid="365" grpId="1"/>
      <p:bldP build="whole" bldLvl="1" animBg="1" rev="0" advAuto="0" spid="377" grpId="9"/>
      <p:bldP build="whole" bldLvl="1" animBg="1" rev="0" advAuto="0" spid="413" grpId="16"/>
      <p:bldP build="whole" bldLvl="1" animBg="1" rev="0" advAuto="0" spid="392" grpId="23"/>
      <p:bldP build="whole" bldLvl="1" animBg="1" rev="0" advAuto="0" spid="406" grpId="28"/>
      <p:bldP build="whole" bldLvl="1" animBg="1" rev="0" advAuto="0" spid="374" grpId="10"/>
      <p:bldP build="whole" bldLvl="1" animBg="1" rev="0" advAuto="0" spid="383" grpId="21"/>
      <p:bldP build="whole" bldLvl="1" animBg="1" rev="0" advAuto="0" spid="370" grpId="5"/>
      <p:bldP build="whole" bldLvl="1" animBg="1" rev="0" advAuto="0" spid="386" grpId="24"/>
      <p:bldP build="whole" bldLvl="1" animBg="1" rev="0" advAuto="0" spid="416" grpId="18"/>
      <p:bldP build="whole" bldLvl="1" animBg="1" rev="0" advAuto="0" spid="376" grpId="12"/>
      <p:bldP build="whole" bldLvl="1" animBg="1" rev="0" advAuto="0" spid="389" grpId="22"/>
      <p:bldP build="whole" bldLvl="1" animBg="1" rev="0" advAuto="0" spid="417" grpId="19"/>
      <p:bldP build="whole" bldLvl="1" animBg="1" rev="0" advAuto="0" spid="393" grpId="3"/>
      <p:bldP build="whole" bldLvl="1" animBg="1" rev="0" advAuto="0" spid="372" grpId="6"/>
      <p:bldP build="whole" bldLvl="1" animBg="1" rev="0" advAuto="0" spid="373" grpId="8"/>
      <p:bldP build="whole" bldLvl="1" animBg="1" rev="0" advAuto="0" spid="394" grpId="2"/>
      <p:bldP build="whole" bldLvl="1" animBg="1" rev="0" advAuto="0" spid="380" grpId="13"/>
      <p:bldP build="whole" bldLvl="1" animBg="1" rev="0" advAuto="0" spid="375" grpId="11"/>
      <p:bldP build="whole" bldLvl="1" animBg="1" rev="0" advAuto="0" spid="400" grpId="27"/>
      <p:bldP build="whole" bldLvl="1" animBg="1" rev="0" advAuto="0" spid="421" grpId="17"/>
      <p:bldP build="whole" bldLvl="1" animBg="1" rev="0" advAuto="0" spid="366" grpId="4"/>
      <p:bldP build="whole" bldLvl="1" animBg="1" rev="0" advAuto="0" spid="410" grpId="15"/>
      <p:bldP build="whole" bldLvl="1" animBg="1" rev="0" advAuto="0" spid="418" grpId="20"/>
      <p:bldP build="whole" bldLvl="1" animBg="1" rev="0" advAuto="0" spid="397" grpId="25"/>
      <p:bldP build="whole" bldLvl="1" animBg="1" rev="0" advAuto="0" spid="381" grpId="14"/>
      <p:bldP build="whole" bldLvl="1" animBg="1" rev="0" advAuto="0" spid="403" grpId="26"/>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5" name="wp.png"/>
          <p:cNvPicPr>
            <a:picLocks noChangeAspect="1"/>
          </p:cNvPicPr>
          <p:nvPr>
            <p:ph type="pic" idx="13"/>
          </p:nvPr>
        </p:nvPicPr>
        <p:blipFill>
          <a:blip r:embed="rId2">
            <a:extLst/>
          </a:blip>
          <a:srcRect l="0" t="0" r="0" b="0"/>
          <a:stretch>
            <a:fillRect/>
          </a:stretch>
        </p:blipFill>
        <p:spPr>
          <a:prstGeom prst="rect">
            <a:avLst/>
          </a:prstGeom>
        </p:spPr>
      </p:pic>
      <p:sp>
        <p:nvSpPr>
          <p:cNvPr id="426" name="Shape 426"/>
          <p:cNvSpPr txBox="1"/>
          <p:nvPr>
            <p:ph type="title"/>
          </p:nvPr>
        </p:nvSpPr>
        <p:spPr>
          <a:prstGeom prst="rect">
            <a:avLst/>
          </a:prstGeom>
        </p:spPr>
        <p:txBody>
          <a:bodyPr/>
          <a:lstStyle/>
          <a:p>
            <a:pPr/>
            <a:r>
              <a:t>tfs-</a:t>
            </a:r>
          </a:p>
          <a:p>
            <a:pPr/>
            <a:r>
              <a:t>modelhub</a:t>
            </a:r>
          </a:p>
          <a:p>
            <a:pPr/>
            <a:r>
              <a:t>szczegóły</a:t>
            </a:r>
          </a:p>
        </p:txBody>
      </p:sp>
      <p:grpSp>
        <p:nvGrpSpPr>
          <p:cNvPr id="429" name="Group 429"/>
          <p:cNvGrpSpPr/>
          <p:nvPr/>
        </p:nvGrpSpPr>
        <p:grpSpPr>
          <a:xfrm>
            <a:off x="5167078" y="4600795"/>
            <a:ext cx="5080001" cy="4514409"/>
            <a:chOff x="0" y="0"/>
            <a:chExt cx="5080000" cy="4514407"/>
          </a:xfrm>
        </p:grpSpPr>
        <p:sp>
          <p:nvSpPr>
            <p:cNvPr id="427" name="Shape 427"/>
            <p:cNvSpPr/>
            <p:nvPr/>
          </p:nvSpPr>
          <p:spPr>
            <a:xfrm>
              <a:off x="0" y="0"/>
              <a:ext cx="5080001" cy="4514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5">
                <a:hueOff val="-82419"/>
                <a:satOff val="-9513"/>
                <a:lumOff val="-16343"/>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28" name="Shape 428"/>
            <p:cNvSpPr txBox="1"/>
            <p:nvPr/>
          </p:nvSpPr>
          <p:spPr>
            <a:xfrm>
              <a:off x="509398" y="488153"/>
              <a:ext cx="4063018" cy="35381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4800"/>
              </a:lvl1pPr>
            </a:lstStyle>
            <a:p>
              <a:pPr/>
              <a:r>
                <a:t>tfs-modelhub</a:t>
              </a:r>
            </a:p>
          </p:txBody>
        </p:sp>
      </p:grpSp>
      <p:grpSp>
        <p:nvGrpSpPr>
          <p:cNvPr id="432" name="Group 432"/>
          <p:cNvGrpSpPr/>
          <p:nvPr/>
        </p:nvGrpSpPr>
        <p:grpSpPr>
          <a:xfrm>
            <a:off x="11535445" y="4554279"/>
            <a:ext cx="2899691" cy="2576848"/>
            <a:chOff x="0" y="0"/>
            <a:chExt cx="2899689" cy="2576846"/>
          </a:xfrm>
        </p:grpSpPr>
        <p:sp>
          <p:nvSpPr>
            <p:cNvPr id="430" name="Shape 430"/>
            <p:cNvSpPr/>
            <p:nvPr/>
          </p:nvSpPr>
          <p:spPr>
            <a:xfrm>
              <a:off x="0" y="0"/>
              <a:ext cx="2899690" cy="2576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431" name="Shape 431"/>
            <p:cNvSpPr txBox="1"/>
            <p:nvPr/>
          </p:nvSpPr>
          <p:spPr>
            <a:xfrm>
              <a:off x="275094" y="1008199"/>
              <a:ext cx="2349501"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labelowanie</a:t>
              </a:r>
            </a:p>
          </p:txBody>
        </p:sp>
      </p:grpSp>
      <p:grpSp>
        <p:nvGrpSpPr>
          <p:cNvPr id="435" name="Group 435"/>
          <p:cNvGrpSpPr/>
          <p:nvPr/>
        </p:nvGrpSpPr>
        <p:grpSpPr>
          <a:xfrm>
            <a:off x="7019010" y="10444688"/>
            <a:ext cx="2899690" cy="2576848"/>
            <a:chOff x="0" y="0"/>
            <a:chExt cx="2899689" cy="2576846"/>
          </a:xfrm>
        </p:grpSpPr>
        <p:sp>
          <p:nvSpPr>
            <p:cNvPr id="433" name="Shape 433"/>
            <p:cNvSpPr/>
            <p:nvPr/>
          </p:nvSpPr>
          <p:spPr>
            <a:xfrm>
              <a:off x="0" y="0"/>
              <a:ext cx="2899690" cy="2576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434" name="Shape 434"/>
            <p:cNvSpPr txBox="1"/>
            <p:nvPr/>
          </p:nvSpPr>
          <p:spPr>
            <a:xfrm>
              <a:off x="275094" y="1008199"/>
              <a:ext cx="2349501"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TF Hub</a:t>
              </a:r>
            </a:p>
          </p:txBody>
        </p:sp>
      </p:grpSp>
      <p:grpSp>
        <p:nvGrpSpPr>
          <p:cNvPr id="438" name="Group 438"/>
          <p:cNvGrpSpPr/>
          <p:nvPr/>
        </p:nvGrpSpPr>
        <p:grpSpPr>
          <a:xfrm>
            <a:off x="17220634" y="10032110"/>
            <a:ext cx="5135930" cy="2540001"/>
            <a:chOff x="0" y="0"/>
            <a:chExt cx="5135929" cy="2540000"/>
          </a:xfrm>
        </p:grpSpPr>
        <p:pic>
          <p:nvPicPr>
            <p:cNvPr id="436" name="GitHub-Mark.png"/>
            <p:cNvPicPr>
              <a:picLocks noChangeAspect="1"/>
            </p:cNvPicPr>
            <p:nvPr/>
          </p:nvPicPr>
          <p:blipFill>
            <a:blip r:embed="rId3">
              <a:extLst/>
            </a:blip>
            <a:stretch>
              <a:fillRect/>
            </a:stretch>
          </p:blipFill>
          <p:spPr>
            <a:xfrm>
              <a:off x="2595928" y="0"/>
              <a:ext cx="2540001" cy="2540000"/>
            </a:xfrm>
            <a:prstGeom prst="rect">
              <a:avLst/>
            </a:prstGeom>
            <a:ln w="12700" cap="flat">
              <a:noFill/>
              <a:miter lim="400000"/>
            </a:ln>
            <a:effectLst/>
          </p:spPr>
        </p:pic>
        <p:sp>
          <p:nvSpPr>
            <p:cNvPr id="437" name="Shape 437"/>
            <p:cNvSpPr txBox="1"/>
            <p:nvPr/>
          </p:nvSpPr>
          <p:spPr>
            <a:xfrm>
              <a:off x="-1" y="816051"/>
              <a:ext cx="2679879" cy="9078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5400"/>
              </a:lvl1pPr>
            </a:lstStyle>
            <a:p>
              <a:pPr/>
              <a:r>
                <a:t>Wkrótce</a:t>
              </a:r>
            </a:p>
          </p:txBody>
        </p:sp>
      </p:grpSp>
      <p:grpSp>
        <p:nvGrpSpPr>
          <p:cNvPr id="441" name="Group 441"/>
          <p:cNvGrpSpPr/>
          <p:nvPr/>
        </p:nvGrpSpPr>
        <p:grpSpPr>
          <a:xfrm>
            <a:off x="7019010" y="694464"/>
            <a:ext cx="2899690" cy="2576848"/>
            <a:chOff x="0" y="0"/>
            <a:chExt cx="2899689" cy="2576846"/>
          </a:xfrm>
        </p:grpSpPr>
        <p:sp>
          <p:nvSpPr>
            <p:cNvPr id="439" name="Shape 439"/>
            <p:cNvSpPr/>
            <p:nvPr/>
          </p:nvSpPr>
          <p:spPr>
            <a:xfrm>
              <a:off x="0" y="0"/>
              <a:ext cx="2899690" cy="2576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440" name="Shape 440"/>
            <p:cNvSpPr txBox="1"/>
            <p:nvPr/>
          </p:nvSpPr>
          <p:spPr>
            <a:xfrm>
              <a:off x="275094" y="1008199"/>
              <a:ext cx="2349501"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prostota</a:t>
              </a:r>
            </a:p>
          </p:txBody>
        </p:sp>
      </p:grpSp>
      <p:grpSp>
        <p:nvGrpSpPr>
          <p:cNvPr id="444" name="Group 444"/>
          <p:cNvGrpSpPr/>
          <p:nvPr/>
        </p:nvGrpSpPr>
        <p:grpSpPr>
          <a:xfrm>
            <a:off x="780476" y="3545376"/>
            <a:ext cx="2899691" cy="2576848"/>
            <a:chOff x="0" y="0"/>
            <a:chExt cx="2899689" cy="2576846"/>
          </a:xfrm>
        </p:grpSpPr>
        <p:sp>
          <p:nvSpPr>
            <p:cNvPr id="442" name="Shape 442"/>
            <p:cNvSpPr/>
            <p:nvPr/>
          </p:nvSpPr>
          <p:spPr>
            <a:xfrm>
              <a:off x="0" y="0"/>
              <a:ext cx="2899690" cy="2576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443" name="Shape 443"/>
            <p:cNvSpPr txBox="1"/>
            <p:nvPr/>
          </p:nvSpPr>
          <p:spPr>
            <a:xfrm>
              <a:off x="275094" y="1008199"/>
              <a:ext cx="2349501"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K8s</a:t>
              </a:r>
            </a:p>
          </p:txBody>
        </p:sp>
      </p:grpSp>
      <p:grpSp>
        <p:nvGrpSpPr>
          <p:cNvPr id="447" name="Group 447"/>
          <p:cNvGrpSpPr/>
          <p:nvPr/>
        </p:nvGrpSpPr>
        <p:grpSpPr>
          <a:xfrm>
            <a:off x="11987521" y="7699232"/>
            <a:ext cx="2899690" cy="2576848"/>
            <a:chOff x="0" y="0"/>
            <a:chExt cx="2899689" cy="2576846"/>
          </a:xfrm>
        </p:grpSpPr>
        <p:sp>
          <p:nvSpPr>
            <p:cNvPr id="445" name="Shape 445"/>
            <p:cNvSpPr/>
            <p:nvPr/>
          </p:nvSpPr>
          <p:spPr>
            <a:xfrm>
              <a:off x="0" y="0"/>
              <a:ext cx="2899690" cy="2576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446" name="Shape 446"/>
            <p:cNvSpPr txBox="1"/>
            <p:nvPr/>
          </p:nvSpPr>
          <p:spPr>
            <a:xfrm>
              <a:off x="275094" y="1008199"/>
              <a:ext cx="2349501"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testy A/B</a:t>
              </a:r>
            </a:p>
          </p:txBody>
        </p:sp>
      </p:grpSp>
      <p:grpSp>
        <p:nvGrpSpPr>
          <p:cNvPr id="450" name="Group 450"/>
          <p:cNvGrpSpPr/>
          <p:nvPr/>
        </p:nvGrpSpPr>
        <p:grpSpPr>
          <a:xfrm>
            <a:off x="1313388" y="9379860"/>
            <a:ext cx="2899691" cy="2576847"/>
            <a:chOff x="0" y="0"/>
            <a:chExt cx="2899689" cy="2576846"/>
          </a:xfrm>
        </p:grpSpPr>
        <p:sp>
          <p:nvSpPr>
            <p:cNvPr id="448" name="Shape 448"/>
            <p:cNvSpPr/>
            <p:nvPr/>
          </p:nvSpPr>
          <p:spPr>
            <a:xfrm>
              <a:off x="0" y="0"/>
              <a:ext cx="2899690" cy="2576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449" name="Shape 449"/>
            <p:cNvSpPr txBox="1"/>
            <p:nvPr/>
          </p:nvSpPr>
          <p:spPr>
            <a:xfrm>
              <a:off x="275094" y="1008199"/>
              <a:ext cx="2349501"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GPU</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4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1" grpId="1"/>
      <p:bldP build="whole" bldLvl="1" animBg="1" rev="0" advAuto="0" spid="435" grpId="5"/>
      <p:bldP build="whole" bldLvl="1" animBg="1" rev="0" advAuto="0" spid="438" grpId="7"/>
      <p:bldP build="whole" bldLvl="1" animBg="1" rev="0" advAuto="0" spid="447" grpId="4"/>
      <p:bldP build="whole" bldLvl="1" animBg="1" rev="0" advAuto="0" spid="444" grpId="2"/>
      <p:bldP build="whole" bldLvl="1" animBg="1" rev="0" advAuto="0" spid="432" grpId="3"/>
      <p:bldP build="whole" bldLvl="1" animBg="1" rev="0" advAuto="0" spid="450" grpId="6"/>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2" name="wp.png"/>
          <p:cNvPicPr>
            <a:picLocks noChangeAspect="1"/>
          </p:cNvPicPr>
          <p:nvPr>
            <p:ph type="pic" idx="13"/>
          </p:nvPr>
        </p:nvPicPr>
        <p:blipFill>
          <a:blip r:embed="rId3">
            <a:extLst/>
          </a:blip>
          <a:srcRect l="0" t="0" r="0" b="0"/>
          <a:stretch>
            <a:fillRect/>
          </a:stretch>
        </p:blipFill>
        <p:spPr>
          <a:prstGeom prst="rect">
            <a:avLst/>
          </a:prstGeom>
        </p:spPr>
      </p:pic>
      <p:sp>
        <p:nvSpPr>
          <p:cNvPr id="453" name="Shape 453"/>
          <p:cNvSpPr txBox="1"/>
          <p:nvPr>
            <p:ph type="title"/>
          </p:nvPr>
        </p:nvSpPr>
        <p:spPr>
          <a:prstGeom prst="rect">
            <a:avLst/>
          </a:prstGeom>
        </p:spPr>
        <p:txBody>
          <a:bodyPr/>
          <a:lstStyle/>
          <a:p>
            <a:pPr/>
            <a:r>
              <a:t>Rezultaty</a:t>
            </a:r>
          </a:p>
        </p:txBody>
      </p:sp>
      <p:graphicFrame>
        <p:nvGraphicFramePr>
          <p:cNvPr id="454" name="Table 454"/>
          <p:cNvGraphicFramePr/>
          <p:nvPr/>
        </p:nvGraphicFramePr>
        <p:xfrm>
          <a:off x="1917648" y="2036925"/>
          <a:ext cx="12078664" cy="9813146"/>
        </p:xfrm>
        <a:graphic xmlns:a="http://schemas.openxmlformats.org/drawingml/2006/main">
          <a:graphicData uri="http://schemas.openxmlformats.org/drawingml/2006/table">
            <a:tbl>
              <a:tblPr firstCol="0" firstRow="1" lastCol="0" lastRow="0" bandCol="0" bandRow="0" rtl="0">
                <a:tableStyleId>{2708684C-4D16-4618-839F-0558EEFCDFE6}</a:tableStyleId>
              </a:tblPr>
              <a:tblGrid>
                <a:gridCol w="6039332"/>
                <a:gridCol w="6039332"/>
              </a:tblGrid>
              <a:tr h="2453286">
                <a:tc>
                  <a:txBody>
                    <a:bodyPr/>
                    <a:lstStyle/>
                    <a:p>
                      <a:pPr defTabSz="914400">
                        <a:tabLst>
                          <a:tab pos="1663700" algn="l"/>
                        </a:tabLst>
                        <a:defRPr sz="3200">
                          <a:sym typeface="Helvetica Neue"/>
                        </a:defRPr>
                      </a:pPr>
                    </a:p>
                  </a:txBody>
                  <a:tcPr marL="50800" marR="50800" marT="50800" marB="50800" anchor="ctr" anchorCtr="0" horzOverflow="overflow">
                    <a:lnL w="12700">
                      <a:miter lim="400000"/>
                    </a:lnL>
                  </a:tcPr>
                </a:tc>
                <a:tc>
                  <a:txBody>
                    <a:bodyPr/>
                    <a:lstStyle/>
                    <a:p>
                      <a:pPr defTabSz="914400">
                        <a:tabLst>
                          <a:tab pos="1663700" algn="l"/>
                        </a:tabLst>
                        <a:defRPr sz="3200">
                          <a:sym typeface="Helvetica Neue"/>
                        </a:defRPr>
                      </a:pPr>
                    </a:p>
                  </a:txBody>
                  <a:tcPr marL="50800" marR="50800" marT="50800" marB="50800" anchor="ctr" anchorCtr="0" horzOverflow="overflow">
                    <a:lnR w="12700">
                      <a:miter lim="400000"/>
                    </a:lnR>
                  </a:tcPr>
                </a:tc>
              </a:tr>
              <a:tr h="2453286">
                <a:tc>
                  <a:txBody>
                    <a:bodyPr/>
                    <a:lstStyle/>
                    <a:p>
                      <a:pPr defTabSz="914400">
                        <a:defRPr sz="1800"/>
                      </a:pPr>
                      <a:r>
                        <a:rPr sz="4500">
                          <a:sym typeface="Helvetica Neue"/>
                        </a:rPr>
                        <a:t>27 rdzeni</a:t>
                      </a:r>
                    </a:p>
                  </a:txBody>
                  <a:tcPr marL="50800" marR="50800" marT="50800" marB="50800" anchor="ctr" anchorCtr="0" horzOverflow="overflow">
                    <a:lnL w="12700">
                      <a:miter lim="400000"/>
                    </a:lnL>
                  </a:tcPr>
                </a:tc>
                <a:tc>
                  <a:txBody>
                    <a:bodyPr/>
                    <a:lstStyle/>
                    <a:p>
                      <a:pPr defTabSz="914400">
                        <a:defRPr sz="1800"/>
                      </a:pPr>
                      <a:r>
                        <a:rPr sz="4500">
                          <a:sym typeface="Helvetica Neue"/>
                        </a:rPr>
                        <a:t>24 rdzenie</a:t>
                      </a:r>
                    </a:p>
                  </a:txBody>
                  <a:tcPr marL="50800" marR="50800" marT="50800" marB="50800" anchor="ctr" anchorCtr="0" horzOverflow="overflow">
                    <a:lnR w="12700">
                      <a:miter lim="400000"/>
                    </a:lnR>
                  </a:tcPr>
                </a:tc>
              </a:tr>
              <a:tr h="2453286">
                <a:tc>
                  <a:txBody>
                    <a:bodyPr/>
                    <a:lstStyle/>
                    <a:p>
                      <a:pPr defTabSz="914400">
                        <a:defRPr sz="1800"/>
                      </a:pPr>
                      <a:r>
                        <a:rPr sz="4500">
                          <a:sym typeface="Helvetica Neue"/>
                        </a:rPr>
                        <a:t>150 QPS</a:t>
                      </a:r>
                    </a:p>
                  </a:txBody>
                  <a:tcPr marL="50800" marR="50800" marT="50800" marB="50800" anchor="ctr" anchorCtr="0" horzOverflow="overflow">
                    <a:lnL w="12700">
                      <a:miter lim="400000"/>
                    </a:lnL>
                  </a:tcPr>
                </a:tc>
                <a:tc>
                  <a:txBody>
                    <a:bodyPr/>
                    <a:lstStyle/>
                    <a:p>
                      <a:pPr defTabSz="914400">
                        <a:defRPr sz="1800"/>
                      </a:pPr>
                      <a:r>
                        <a:rPr sz="4500">
                          <a:sym typeface="Helvetica Neue"/>
                        </a:rPr>
                        <a:t>28 000 QPS</a:t>
                      </a:r>
                    </a:p>
                  </a:txBody>
                  <a:tcPr marL="50800" marR="50800" marT="50800" marB="50800" anchor="ctr" anchorCtr="0" horzOverflow="overflow">
                    <a:lnR w="12700">
                      <a:miter lim="400000"/>
                    </a:lnR>
                  </a:tcPr>
                </a:tc>
              </a:tr>
              <a:tr h="2453286">
                <a:tc>
                  <a:txBody>
                    <a:bodyPr/>
                    <a:lstStyle/>
                    <a:p>
                      <a:pPr defTabSz="914400">
                        <a:defRPr sz="1800"/>
                      </a:pPr>
                      <a:r>
                        <a:rPr b="1" sz="4500">
                          <a:sym typeface="Helvetica Neue"/>
                        </a:rPr>
                        <a:t>5.5 QPS / CPU</a:t>
                      </a:r>
                    </a:p>
                  </a:txBody>
                  <a:tcPr marL="50800" marR="50800" marT="50800" marB="50800" anchor="ctr" anchorCtr="0" horzOverflow="overflow">
                    <a:lnL w="12700">
                      <a:miter lim="400000"/>
                    </a:lnL>
                    <a:lnB w="12700">
                      <a:miter lim="400000"/>
                    </a:lnB>
                  </a:tcPr>
                </a:tc>
                <a:tc>
                  <a:txBody>
                    <a:bodyPr/>
                    <a:lstStyle/>
                    <a:p>
                      <a:pPr defTabSz="914400">
                        <a:defRPr sz="1800"/>
                      </a:pPr>
                      <a:r>
                        <a:rPr b="1" sz="4500">
                          <a:sym typeface="Helvetica Neue"/>
                        </a:rPr>
                        <a:t>1100 QPS / CPU</a:t>
                      </a:r>
                    </a:p>
                  </a:txBody>
                  <a:tcPr marL="50800" marR="50800" marT="50800" marB="50800" anchor="ctr" anchorCtr="0" horzOverflow="overflow">
                    <a:lnR w="12700">
                      <a:miter lim="400000"/>
                    </a:lnR>
                    <a:lnB w="12700">
                      <a:miter lim="400000"/>
                    </a:lnB>
                  </a:tcPr>
                </a:tc>
              </a:tr>
            </a:tbl>
          </a:graphicData>
        </a:graphic>
      </p:graphicFrame>
      <p:grpSp>
        <p:nvGrpSpPr>
          <p:cNvPr id="457" name="Group 457"/>
          <p:cNvGrpSpPr/>
          <p:nvPr/>
        </p:nvGrpSpPr>
        <p:grpSpPr>
          <a:xfrm>
            <a:off x="3323680" y="1519074"/>
            <a:ext cx="3048001" cy="2707204"/>
            <a:chOff x="0" y="0"/>
            <a:chExt cx="3048000" cy="2707203"/>
          </a:xfrm>
        </p:grpSpPr>
        <p:pic>
          <p:nvPicPr>
            <p:cNvPr id="455" name="1200px-Scikit_learn_logo_small.svg.png"/>
            <p:cNvPicPr>
              <a:picLocks noChangeAspect="1"/>
            </p:cNvPicPr>
            <p:nvPr/>
          </p:nvPicPr>
          <p:blipFill>
            <a:blip r:embed="rId4">
              <a:extLst/>
            </a:blip>
            <a:srcRect l="0" t="997" r="0" b="997"/>
            <a:stretch>
              <a:fillRect/>
            </a:stretch>
          </p:blipFill>
          <p:spPr>
            <a:xfrm>
              <a:off x="43225" y="0"/>
              <a:ext cx="2961550" cy="1562507"/>
            </a:xfrm>
            <a:prstGeom prst="rect">
              <a:avLst/>
            </a:prstGeom>
            <a:ln w="12700" cap="flat">
              <a:noFill/>
              <a:miter lim="400000"/>
            </a:ln>
            <a:effectLst/>
          </p:spPr>
        </p:pic>
        <p:pic>
          <p:nvPicPr>
            <p:cNvPr id="456" name="1200px-Flask_logo.svg.png"/>
            <p:cNvPicPr>
              <a:picLocks noChangeAspect="1"/>
            </p:cNvPicPr>
            <p:nvPr/>
          </p:nvPicPr>
          <p:blipFill>
            <a:blip r:embed="rId5">
              <a:extLst/>
            </a:blip>
            <a:srcRect l="0" t="0" r="0" b="0"/>
            <a:stretch>
              <a:fillRect/>
            </a:stretch>
          </p:blipFill>
          <p:spPr>
            <a:xfrm>
              <a:off x="0" y="1513403"/>
              <a:ext cx="3048000" cy="1193801"/>
            </a:xfrm>
            <a:prstGeom prst="rect">
              <a:avLst/>
            </a:prstGeom>
            <a:ln w="12700" cap="flat">
              <a:noFill/>
              <a:miter lim="400000"/>
            </a:ln>
            <a:effectLst/>
          </p:spPr>
        </p:pic>
      </p:grpSp>
      <p:pic>
        <p:nvPicPr>
          <p:cNvPr id="458" name="1920px-TensorFlowLogo.svg.png"/>
          <p:cNvPicPr>
            <a:picLocks noChangeAspect="1"/>
          </p:cNvPicPr>
          <p:nvPr/>
        </p:nvPicPr>
        <p:blipFill>
          <a:blip r:embed="rId6">
            <a:extLst/>
          </a:blip>
          <a:stretch>
            <a:fillRect/>
          </a:stretch>
        </p:blipFill>
        <p:spPr>
          <a:xfrm>
            <a:off x="9587399" y="1602676"/>
            <a:ext cx="3048001" cy="2540001"/>
          </a:xfrm>
          <a:prstGeom prst="rect">
            <a:avLst/>
          </a:prstGeom>
          <a:ln w="12700">
            <a:miter lim="400000"/>
          </a:ln>
        </p:spPr>
      </p:pic>
      <p:sp>
        <p:nvSpPr>
          <p:cNvPr id="459" name="Shape 459"/>
          <p:cNvSpPr txBox="1"/>
          <p:nvPr/>
        </p:nvSpPr>
        <p:spPr>
          <a:xfrm>
            <a:off x="5534772" y="8100284"/>
            <a:ext cx="4844416" cy="23704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0">
                <a:solidFill>
                  <a:schemeClr val="accent5">
                    <a:hueOff val="-82419"/>
                    <a:satOff val="-9513"/>
                    <a:lumOff val="-16343"/>
                  </a:schemeClr>
                </a:solidFill>
                <a:latin typeface="+mn-lt"/>
                <a:ea typeface="+mn-ea"/>
                <a:cs typeface="+mn-cs"/>
                <a:sym typeface="Helvetica Neue Medium"/>
              </a:defRPr>
            </a:lvl1pPr>
          </a:lstStyle>
          <a:p>
            <a:pPr/>
            <a:r>
              <a:t>200 x</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4" fill="hold">
                                  <p:stCondLst>
                                    <p:cond delay="0"/>
                                  </p:stCondLst>
                                  <p:iterate type="el" backwards="0">
                                    <p:tmAbs val="0"/>
                                  </p:iterate>
                                  <p:childTnLst>
                                    <p:set>
                                      <p:cBhvr>
                                        <p:cTn id="18" fill="hold"/>
                                        <p:tgtEl>
                                          <p:spTgt spid="459"/>
                                        </p:tgtEl>
                                        <p:attrNameLst>
                                          <p:attrName>style.visibility</p:attrName>
                                        </p:attrNameLst>
                                      </p:cBhvr>
                                      <p:to>
                                        <p:strVal val="visible"/>
                                      </p:to>
                                    </p:set>
                                    <p:anim calcmode="lin" valueType="num">
                                      <p:cBhvr>
                                        <p:cTn id="19" dur="1500" fill="hold"/>
                                        <p:tgtEl>
                                          <p:spTgt spid="459"/>
                                        </p:tgtEl>
                                        <p:attrNameLst>
                                          <p:attrName>ppt_x</p:attrName>
                                        </p:attrNameLst>
                                      </p:cBhvr>
                                      <p:tavLst>
                                        <p:tav tm="0">
                                          <p:val>
                                            <p:strVal val="#ppt_x"/>
                                          </p:val>
                                        </p:tav>
                                        <p:tav tm="100000">
                                          <p:val>
                                            <p:strVal val="#ppt_x"/>
                                          </p:val>
                                        </p:tav>
                                      </p:tavLst>
                                    </p:anim>
                                    <p:anim calcmode="lin" valueType="num">
                                      <p:cBhvr>
                                        <p:cTn id="20" dur="1500" fill="hold"/>
                                        <p:tgtEl>
                                          <p:spTgt spid="45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8" grpId="3"/>
      <p:bldP build="whole" bldLvl="1" animBg="1" rev="0" advAuto="0" spid="454" grpId="1"/>
      <p:bldP build="whole" bldLvl="1" animBg="1" rev="0" advAuto="0" spid="457" grpId="2"/>
      <p:bldP build="whole" bldLvl="1" animBg="1" rev="0" advAuto="0" spid="459" grpId="4"/>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63" name="wp.png"/>
          <p:cNvPicPr>
            <a:picLocks noChangeAspect="1"/>
          </p:cNvPicPr>
          <p:nvPr>
            <p:ph type="pic" idx="13"/>
          </p:nvPr>
        </p:nvPicPr>
        <p:blipFill>
          <a:blip r:embed="rId3">
            <a:extLst/>
          </a:blip>
          <a:srcRect l="0" t="0" r="0" b="0"/>
          <a:stretch>
            <a:fillRect/>
          </a:stretch>
        </p:blipFill>
        <p:spPr>
          <a:prstGeom prst="rect">
            <a:avLst/>
          </a:prstGeom>
        </p:spPr>
      </p:pic>
      <p:sp>
        <p:nvSpPr>
          <p:cNvPr id="464" name="Shape 464"/>
          <p:cNvSpPr txBox="1"/>
          <p:nvPr>
            <p:ph type="title"/>
          </p:nvPr>
        </p:nvSpPr>
        <p:spPr>
          <a:xfrm>
            <a:off x="15724598" y="3678627"/>
            <a:ext cx="8128001" cy="6358746"/>
          </a:xfrm>
          <a:prstGeom prst="rect">
            <a:avLst/>
          </a:prstGeom>
        </p:spPr>
        <p:txBody>
          <a:bodyPr/>
          <a:lstStyle/>
          <a:p>
            <a:pPr defTabSz="553084">
              <a:defRPr sz="7504"/>
            </a:pPr>
            <a:r>
              <a:t>TensorFlow</a:t>
            </a:r>
          </a:p>
          <a:p>
            <a:pPr defTabSz="553084">
              <a:defRPr sz="7504"/>
            </a:pPr>
            <a:r>
              <a:t>Serving —</a:t>
            </a:r>
          </a:p>
          <a:p>
            <a:pPr defTabSz="553084">
              <a:defRPr sz="7504"/>
            </a:pPr>
            <a:r>
              <a:t>podsumowanie</a:t>
            </a:r>
          </a:p>
          <a:p>
            <a:pPr defTabSz="553084">
              <a:defRPr sz="7504"/>
            </a:pPr>
            <a:r>
              <a:t>i dobre</a:t>
            </a:r>
          </a:p>
          <a:p>
            <a:pPr defTabSz="553084">
              <a:defRPr sz="7504"/>
            </a:pPr>
            <a:r>
              <a:t>praktyki</a:t>
            </a:r>
          </a:p>
        </p:txBody>
      </p:sp>
      <p:grpSp>
        <p:nvGrpSpPr>
          <p:cNvPr id="467" name="Group 467"/>
          <p:cNvGrpSpPr/>
          <p:nvPr/>
        </p:nvGrpSpPr>
        <p:grpSpPr>
          <a:xfrm>
            <a:off x="1475364" y="1491728"/>
            <a:ext cx="4572001" cy="4346118"/>
            <a:chOff x="0" y="0"/>
            <a:chExt cx="4572000" cy="4346116"/>
          </a:xfrm>
        </p:grpSpPr>
        <p:sp>
          <p:nvSpPr>
            <p:cNvPr id="465" name="Shape 465"/>
            <p:cNvSpPr/>
            <p:nvPr/>
          </p:nvSpPr>
          <p:spPr>
            <a:xfrm>
              <a:off x="0" y="141575"/>
              <a:ext cx="4572000" cy="4062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461056"/>
                <a:satOff val="4338"/>
                <a:lumOff val="-10225"/>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66" name="Shape 466"/>
            <p:cNvSpPr txBox="1"/>
            <p:nvPr/>
          </p:nvSpPr>
          <p:spPr>
            <a:xfrm>
              <a:off x="381000" y="0"/>
              <a:ext cx="3810001" cy="43461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4800"/>
              </a:lvl1pPr>
            </a:lstStyle>
            <a:p>
              <a:pPr/>
              <a:r>
                <a:t>Scikit + Flask to NIE jest zło</a:t>
              </a:r>
            </a:p>
          </p:txBody>
        </p:sp>
      </p:grpSp>
      <p:grpSp>
        <p:nvGrpSpPr>
          <p:cNvPr id="470" name="Group 470"/>
          <p:cNvGrpSpPr/>
          <p:nvPr/>
        </p:nvGrpSpPr>
        <p:grpSpPr>
          <a:xfrm>
            <a:off x="9063001" y="2242464"/>
            <a:ext cx="4572001" cy="4072245"/>
            <a:chOff x="0" y="0"/>
            <a:chExt cx="4572000" cy="4072244"/>
          </a:xfrm>
        </p:grpSpPr>
        <p:sp>
          <p:nvSpPr>
            <p:cNvPr id="468" name="Shape 468"/>
            <p:cNvSpPr/>
            <p:nvPr/>
          </p:nvSpPr>
          <p:spPr>
            <a:xfrm>
              <a:off x="0" y="4638"/>
              <a:ext cx="4572000" cy="4062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461056"/>
                <a:satOff val="4338"/>
                <a:lumOff val="-10225"/>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69" name="Shape 469"/>
            <p:cNvSpPr txBox="1"/>
            <p:nvPr/>
          </p:nvSpPr>
          <p:spPr>
            <a:xfrm>
              <a:off x="471743" y="0"/>
              <a:ext cx="3810001" cy="40722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4800"/>
              </a:lvl1pPr>
            </a:lstStyle>
            <a:p>
              <a:pPr/>
              <a:r>
                <a:t>TFS nie zawsze        z GPU</a:t>
              </a:r>
            </a:p>
          </p:txBody>
        </p:sp>
      </p:grpSp>
      <p:grpSp>
        <p:nvGrpSpPr>
          <p:cNvPr id="473" name="Group 473"/>
          <p:cNvGrpSpPr/>
          <p:nvPr/>
        </p:nvGrpSpPr>
        <p:grpSpPr>
          <a:xfrm>
            <a:off x="10437213" y="9087501"/>
            <a:ext cx="4572001" cy="4062968"/>
            <a:chOff x="0" y="0"/>
            <a:chExt cx="4572000" cy="4062966"/>
          </a:xfrm>
        </p:grpSpPr>
        <p:sp>
          <p:nvSpPr>
            <p:cNvPr id="471" name="Shape 471"/>
            <p:cNvSpPr/>
            <p:nvPr/>
          </p:nvSpPr>
          <p:spPr>
            <a:xfrm>
              <a:off x="0" y="0"/>
              <a:ext cx="4572000" cy="4062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461056"/>
                <a:satOff val="4338"/>
                <a:lumOff val="-10225"/>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72" name="Shape 472"/>
            <p:cNvSpPr txBox="1"/>
            <p:nvPr/>
          </p:nvSpPr>
          <p:spPr>
            <a:xfrm>
              <a:off x="479108" y="100222"/>
              <a:ext cx="3613784" cy="38625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4800"/>
              </a:lvl1pPr>
            </a:lstStyle>
            <a:p>
              <a:pPr/>
              <a:r>
                <a:t>CPU jest mega ważne</a:t>
              </a:r>
            </a:p>
          </p:txBody>
        </p:sp>
      </p:grpSp>
      <p:grpSp>
        <p:nvGrpSpPr>
          <p:cNvPr id="476" name="Group 476"/>
          <p:cNvGrpSpPr/>
          <p:nvPr/>
        </p:nvGrpSpPr>
        <p:grpSpPr>
          <a:xfrm>
            <a:off x="753000" y="9087501"/>
            <a:ext cx="4572001" cy="4062968"/>
            <a:chOff x="0" y="0"/>
            <a:chExt cx="4572000" cy="4062966"/>
          </a:xfrm>
        </p:grpSpPr>
        <p:sp>
          <p:nvSpPr>
            <p:cNvPr id="474" name="Shape 474"/>
            <p:cNvSpPr/>
            <p:nvPr/>
          </p:nvSpPr>
          <p:spPr>
            <a:xfrm>
              <a:off x="0" y="0"/>
              <a:ext cx="4572000" cy="4062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461056"/>
                <a:satOff val="4338"/>
                <a:lumOff val="-10225"/>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75" name="Shape 475"/>
            <p:cNvSpPr txBox="1"/>
            <p:nvPr/>
          </p:nvSpPr>
          <p:spPr>
            <a:xfrm>
              <a:off x="479108" y="100222"/>
              <a:ext cx="3613785" cy="38625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4800"/>
              </a:lvl1pPr>
            </a:lstStyle>
            <a:p>
              <a:pPr/>
              <a:r>
                <a:t>TF + AMD = ;)</a:t>
              </a:r>
            </a:p>
          </p:txBody>
        </p:sp>
      </p:grpSp>
      <p:grpSp>
        <p:nvGrpSpPr>
          <p:cNvPr id="479" name="Group 479"/>
          <p:cNvGrpSpPr/>
          <p:nvPr/>
        </p:nvGrpSpPr>
        <p:grpSpPr>
          <a:xfrm>
            <a:off x="5595106" y="6574275"/>
            <a:ext cx="4572001" cy="4072245"/>
            <a:chOff x="0" y="0"/>
            <a:chExt cx="4572000" cy="4072244"/>
          </a:xfrm>
        </p:grpSpPr>
        <p:sp>
          <p:nvSpPr>
            <p:cNvPr id="477" name="Shape 477"/>
            <p:cNvSpPr/>
            <p:nvPr/>
          </p:nvSpPr>
          <p:spPr>
            <a:xfrm>
              <a:off x="0" y="4639"/>
              <a:ext cx="4572000" cy="4062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461056"/>
                <a:satOff val="4338"/>
                <a:lumOff val="-10225"/>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478" name="Shape 478"/>
            <p:cNvSpPr txBox="1"/>
            <p:nvPr/>
          </p:nvSpPr>
          <p:spPr>
            <a:xfrm>
              <a:off x="381000" y="0"/>
              <a:ext cx="3810000" cy="40722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4800"/>
              </a:lvl1pPr>
            </a:lstStyle>
            <a:p>
              <a:pPr/>
              <a:r>
                <a:t>NVIDIA nie jest święta</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0" grpId="5"/>
      <p:bldP build="whole" bldLvl="1" animBg="1" rev="0" advAuto="0" spid="479" grpId="3"/>
      <p:bldP build="whole" bldLvl="1" animBg="1" rev="0" advAuto="0" spid="473" grpId="2"/>
      <p:bldP build="whole" bldLvl="1" animBg="1" rev="0" advAuto="0" spid="467" grpId="1"/>
      <p:bldP build="whole" bldLvl="1" animBg="1" rev="0" advAuto="0" spid="476" grpId="4"/>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83" name="wp.png"/>
          <p:cNvPicPr>
            <a:picLocks noChangeAspect="1"/>
          </p:cNvPicPr>
          <p:nvPr>
            <p:ph type="pic" idx="13"/>
          </p:nvPr>
        </p:nvPicPr>
        <p:blipFill>
          <a:blip r:embed="rId2">
            <a:extLst/>
          </a:blip>
          <a:srcRect l="0" t="0" r="0" b="0"/>
          <a:stretch>
            <a:fillRect/>
          </a:stretch>
        </p:blipFill>
        <p:spPr>
          <a:prstGeom prst="rect">
            <a:avLst/>
          </a:prstGeom>
        </p:spPr>
      </p:pic>
      <p:sp>
        <p:nvSpPr>
          <p:cNvPr id="484" name="Shape 484"/>
          <p:cNvSpPr txBox="1"/>
          <p:nvPr>
            <p:ph type="title"/>
          </p:nvPr>
        </p:nvSpPr>
        <p:spPr>
          <a:prstGeom prst="rect">
            <a:avLst/>
          </a:prstGeom>
        </p:spPr>
        <p:txBody>
          <a:bodyPr/>
          <a:lstStyle/>
          <a:p>
            <a:pPr/>
            <a:r>
              <a:t>Pytania?</a:t>
            </a:r>
          </a:p>
        </p:txBody>
      </p:sp>
      <p:sp>
        <p:nvSpPr>
          <p:cNvPr id="485" name="Shape 485"/>
          <p:cNvSpPr txBox="1"/>
          <p:nvPr/>
        </p:nvSpPr>
        <p:spPr>
          <a:xfrm>
            <a:off x="9117445" y="3910931"/>
            <a:ext cx="3305464" cy="13660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400">
                <a:latin typeface="+mn-lt"/>
                <a:ea typeface="+mn-ea"/>
                <a:cs typeface="+mn-cs"/>
                <a:sym typeface="Helvetica Neue Medium"/>
              </a:defRPr>
            </a:lvl1pPr>
          </a:lstStyle>
          <a:p>
            <a:pPr/>
            <a:r>
              <a:t>Jak?</a:t>
            </a:r>
          </a:p>
        </p:txBody>
      </p:sp>
      <p:sp>
        <p:nvSpPr>
          <p:cNvPr id="486" name="Shape 486"/>
          <p:cNvSpPr txBox="1"/>
          <p:nvPr/>
        </p:nvSpPr>
        <p:spPr>
          <a:xfrm>
            <a:off x="5371931" y="1465852"/>
            <a:ext cx="3730674" cy="13660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400">
                <a:latin typeface="+mn-lt"/>
                <a:ea typeface="+mn-ea"/>
                <a:cs typeface="+mn-cs"/>
                <a:sym typeface="Helvetica Neue Medium"/>
              </a:defRPr>
            </a:lvl1pPr>
          </a:lstStyle>
          <a:p>
            <a:pPr/>
            <a:r>
              <a:t>Gdzie?</a:t>
            </a:r>
          </a:p>
        </p:txBody>
      </p:sp>
      <p:sp>
        <p:nvSpPr>
          <p:cNvPr id="487" name="Shape 487"/>
          <p:cNvSpPr txBox="1"/>
          <p:nvPr/>
        </p:nvSpPr>
        <p:spPr>
          <a:xfrm>
            <a:off x="521723" y="6740502"/>
            <a:ext cx="5726086" cy="13660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400">
                <a:latin typeface="+mn-lt"/>
                <a:ea typeface="+mn-ea"/>
                <a:cs typeface="+mn-cs"/>
                <a:sym typeface="Helvetica Neue Medium"/>
              </a:defRPr>
            </a:lvl1pPr>
          </a:lstStyle>
          <a:p>
            <a:pPr/>
            <a:r>
              <a:t>Dlaczego?</a:t>
            </a:r>
          </a:p>
        </p:txBody>
      </p:sp>
      <p:sp>
        <p:nvSpPr>
          <p:cNvPr id="488" name="Shape 488"/>
          <p:cNvSpPr txBox="1"/>
          <p:nvPr/>
        </p:nvSpPr>
        <p:spPr>
          <a:xfrm>
            <a:off x="2530386" y="9570072"/>
            <a:ext cx="3566704" cy="13660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400">
                <a:latin typeface="+mn-lt"/>
                <a:ea typeface="+mn-ea"/>
                <a:cs typeface="+mn-cs"/>
                <a:sym typeface="Helvetica Neue Medium"/>
              </a:defRPr>
            </a:lvl1pPr>
          </a:lstStyle>
          <a:p>
            <a:pPr/>
            <a:r>
              <a:t>Skąd?</a:t>
            </a:r>
          </a:p>
        </p:txBody>
      </p:sp>
      <p:sp>
        <p:nvSpPr>
          <p:cNvPr id="489" name="Shape 489"/>
          <p:cNvSpPr txBox="1"/>
          <p:nvPr/>
        </p:nvSpPr>
        <p:spPr>
          <a:xfrm>
            <a:off x="8813473" y="8050625"/>
            <a:ext cx="3913408" cy="13660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400">
                <a:latin typeface="+mn-lt"/>
                <a:ea typeface="+mn-ea"/>
                <a:cs typeface="+mn-cs"/>
                <a:sym typeface="Helvetica Neue Medium"/>
              </a:defRPr>
            </a:lvl1pPr>
          </a:lstStyle>
          <a:p>
            <a:pPr/>
            <a:r>
              <a:t>Po co?</a:t>
            </a:r>
          </a:p>
        </p:txBody>
      </p:sp>
      <p:sp>
        <p:nvSpPr>
          <p:cNvPr id="490" name="Shape 490"/>
          <p:cNvSpPr txBox="1"/>
          <p:nvPr/>
        </p:nvSpPr>
        <p:spPr>
          <a:xfrm>
            <a:off x="8904840" y="10906151"/>
            <a:ext cx="3730674" cy="13660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400">
                <a:latin typeface="+mn-lt"/>
                <a:ea typeface="+mn-ea"/>
                <a:cs typeface="+mn-cs"/>
                <a:sym typeface="Helvetica Neue Medium"/>
              </a:defRPr>
            </a:lvl1pPr>
          </a:lstStyle>
          <a:p>
            <a:pPr/>
            <a:r>
              <a:t>Kiedy?</a:t>
            </a:r>
          </a:p>
        </p:txBody>
      </p:sp>
      <p:sp>
        <p:nvSpPr>
          <p:cNvPr id="491" name="Shape 491"/>
          <p:cNvSpPr txBox="1"/>
          <p:nvPr/>
        </p:nvSpPr>
        <p:spPr>
          <a:xfrm>
            <a:off x="3208549" y="4320772"/>
            <a:ext cx="3376575" cy="13660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400">
                <a:latin typeface="+mn-lt"/>
                <a:ea typeface="+mn-ea"/>
                <a:cs typeface="+mn-cs"/>
                <a:sym typeface="Helvetica Neue Medium"/>
              </a:defRPr>
            </a:lvl1pPr>
          </a:lstStyle>
          <a:p>
            <a:pPr/>
            <a:r>
              <a:t>Za ile?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1000"/>
                                  </p:stCondLst>
                                  <p:iterate type="el" backwards="0">
                                    <p:tmAbs val="0"/>
                                  </p:iterate>
                                  <p:childTnLst>
                                    <p:set>
                                      <p:cBhvr>
                                        <p:cTn id="6" fill="hold"/>
                                        <p:tgtEl>
                                          <p:spTgt spid="487"/>
                                        </p:tgtEl>
                                        <p:attrNameLst>
                                          <p:attrName>style.visibility</p:attrName>
                                        </p:attrNameLst>
                                      </p:cBhvr>
                                      <p:to>
                                        <p:strVal val="visible"/>
                                      </p:to>
                                    </p:set>
                                  </p:childTnLst>
                                </p:cTn>
                              </p:par>
                            </p:childTnLst>
                          </p:cTn>
                        </p:par>
                        <p:par>
                          <p:cTn id="7" fill="hold">
                            <p:stCondLst>
                              <p:cond delay="1000"/>
                            </p:stCondLst>
                            <p:childTnLst>
                              <p:par>
                                <p:cTn id="8" presetClass="entr" nodeType="afterEffect" presetSubtype="0" presetID="1" grpId="2" fill="hold">
                                  <p:stCondLst>
                                    <p:cond delay="1000"/>
                                  </p:stCondLst>
                                  <p:iterate type="el" backwards="0">
                                    <p:tmAbs val="0"/>
                                  </p:iterate>
                                  <p:childTnLst>
                                    <p:set>
                                      <p:cBhvr>
                                        <p:cTn id="9" fill="hold"/>
                                        <p:tgtEl>
                                          <p:spTgt spid="491"/>
                                        </p:tgtEl>
                                        <p:attrNameLst>
                                          <p:attrName>style.visibility</p:attrName>
                                        </p:attrNameLst>
                                      </p:cBhvr>
                                      <p:to>
                                        <p:strVal val="visible"/>
                                      </p:to>
                                    </p:set>
                                  </p:childTnLst>
                                </p:cTn>
                              </p:par>
                            </p:childTnLst>
                          </p:cTn>
                        </p:par>
                        <p:par>
                          <p:cTn id="10" fill="hold">
                            <p:stCondLst>
                              <p:cond delay="2000"/>
                            </p:stCondLst>
                            <p:childTnLst>
                              <p:par>
                                <p:cTn id="11" presetClass="entr" nodeType="afterEffect" presetSubtype="0" presetID="1" grpId="3" fill="hold">
                                  <p:stCondLst>
                                    <p:cond delay="1000"/>
                                  </p:stCondLst>
                                  <p:iterate type="el" backwards="0">
                                    <p:tmAbs val="0"/>
                                  </p:iterate>
                                  <p:childTnLst>
                                    <p:set>
                                      <p:cBhvr>
                                        <p:cTn id="12" fill="hold"/>
                                        <p:tgtEl>
                                          <p:spTgt spid="486"/>
                                        </p:tgtEl>
                                        <p:attrNameLst>
                                          <p:attrName>style.visibility</p:attrName>
                                        </p:attrNameLst>
                                      </p:cBhvr>
                                      <p:to>
                                        <p:strVal val="visible"/>
                                      </p:to>
                                    </p:set>
                                  </p:childTnLst>
                                </p:cTn>
                              </p:par>
                            </p:childTnLst>
                          </p:cTn>
                        </p:par>
                        <p:par>
                          <p:cTn id="13" fill="hold">
                            <p:stCondLst>
                              <p:cond delay="3000"/>
                            </p:stCondLst>
                            <p:childTnLst>
                              <p:par>
                                <p:cTn id="14" presetClass="entr" nodeType="afterEffect" presetSubtype="0" presetID="1" grpId="4" fill="hold">
                                  <p:stCondLst>
                                    <p:cond delay="1000"/>
                                  </p:stCondLst>
                                  <p:iterate type="el" backwards="0">
                                    <p:tmAbs val="0"/>
                                  </p:iterate>
                                  <p:childTnLst>
                                    <p:set>
                                      <p:cBhvr>
                                        <p:cTn id="15" fill="hold"/>
                                        <p:tgtEl>
                                          <p:spTgt spid="490"/>
                                        </p:tgtEl>
                                        <p:attrNameLst>
                                          <p:attrName>style.visibility</p:attrName>
                                        </p:attrNameLst>
                                      </p:cBhvr>
                                      <p:to>
                                        <p:strVal val="visible"/>
                                      </p:to>
                                    </p:set>
                                  </p:childTnLst>
                                </p:cTn>
                              </p:par>
                            </p:childTnLst>
                          </p:cTn>
                        </p:par>
                        <p:par>
                          <p:cTn id="16" fill="hold">
                            <p:stCondLst>
                              <p:cond delay="4000"/>
                            </p:stCondLst>
                            <p:childTnLst>
                              <p:par>
                                <p:cTn id="17" presetClass="entr" nodeType="afterEffect" presetSubtype="0" presetID="1" grpId="5" fill="hold">
                                  <p:stCondLst>
                                    <p:cond delay="1000"/>
                                  </p:stCondLst>
                                  <p:iterate type="el" backwards="0">
                                    <p:tmAbs val="0"/>
                                  </p:iterate>
                                  <p:childTnLst>
                                    <p:set>
                                      <p:cBhvr>
                                        <p:cTn id="18" fill="hold"/>
                                        <p:tgtEl>
                                          <p:spTgt spid="488"/>
                                        </p:tgtEl>
                                        <p:attrNameLst>
                                          <p:attrName>style.visibility</p:attrName>
                                        </p:attrNameLst>
                                      </p:cBhvr>
                                      <p:to>
                                        <p:strVal val="visible"/>
                                      </p:to>
                                    </p:set>
                                  </p:childTnLst>
                                </p:cTn>
                              </p:par>
                            </p:childTnLst>
                          </p:cTn>
                        </p:par>
                        <p:par>
                          <p:cTn id="19" fill="hold">
                            <p:stCondLst>
                              <p:cond delay="5000"/>
                            </p:stCondLst>
                            <p:childTnLst>
                              <p:par>
                                <p:cTn id="20" presetClass="entr" nodeType="afterEffect" presetSubtype="0" presetID="1" grpId="6" fill="hold">
                                  <p:stCondLst>
                                    <p:cond delay="1000"/>
                                  </p:stCondLst>
                                  <p:iterate type="el" backwards="0">
                                    <p:tmAbs val="0"/>
                                  </p:iterate>
                                  <p:childTnLst>
                                    <p:set>
                                      <p:cBhvr>
                                        <p:cTn id="21" fill="hold"/>
                                        <p:tgtEl>
                                          <p:spTgt spid="485"/>
                                        </p:tgtEl>
                                        <p:attrNameLst>
                                          <p:attrName>style.visibility</p:attrName>
                                        </p:attrNameLst>
                                      </p:cBhvr>
                                      <p:to>
                                        <p:strVal val="visible"/>
                                      </p:to>
                                    </p:set>
                                  </p:childTnLst>
                                </p:cTn>
                              </p:par>
                            </p:childTnLst>
                          </p:cTn>
                        </p:par>
                        <p:par>
                          <p:cTn id="22" fill="hold">
                            <p:stCondLst>
                              <p:cond delay="6000"/>
                            </p:stCondLst>
                            <p:childTnLst>
                              <p:par>
                                <p:cTn id="23" presetClass="entr" nodeType="afterEffect" presetSubtype="0" presetID="1" grpId="7" fill="hold">
                                  <p:stCondLst>
                                    <p:cond delay="1000"/>
                                  </p:stCondLst>
                                  <p:iterate type="el" backwards="0">
                                    <p:tmAbs val="0"/>
                                  </p:iterate>
                                  <p:childTnLst>
                                    <p:set>
                                      <p:cBhvr>
                                        <p:cTn id="24" fill="hold"/>
                                        <p:tgtEl>
                                          <p:spTgt spid="4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1" grpId="2"/>
      <p:bldP build="whole" bldLvl="1" animBg="1" rev="0" advAuto="0" spid="486" grpId="3"/>
      <p:bldP build="whole" bldLvl="1" animBg="1" rev="0" advAuto="0" spid="485" grpId="6"/>
      <p:bldP build="whole" bldLvl="1" animBg="1" rev="0" advAuto="0" spid="490" grpId="4"/>
      <p:bldP build="whole" bldLvl="1" animBg="1" rev="0" advAuto="0" spid="487" grpId="1"/>
      <p:bldP build="whole" bldLvl="1" animBg="1" rev="0" advAuto="0" spid="489" grpId="7"/>
      <p:bldP build="whole" bldLvl="1" animBg="1" rev="0" advAuto="0" spid="488" grpId="5"/>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93" name="wp.png"/>
          <p:cNvPicPr>
            <a:picLocks noChangeAspect="1"/>
          </p:cNvPicPr>
          <p:nvPr>
            <p:ph type="pic" idx="13"/>
          </p:nvPr>
        </p:nvPicPr>
        <p:blipFill>
          <a:blip r:embed="rId3">
            <a:extLst/>
          </a:blip>
          <a:srcRect l="0" t="0" r="0" b="0"/>
          <a:stretch>
            <a:fillRect/>
          </a:stretch>
        </p:blipFill>
        <p:spPr>
          <a:prstGeom prst="rect">
            <a:avLst/>
          </a:prstGeom>
        </p:spPr>
      </p:pic>
      <p:sp>
        <p:nvSpPr>
          <p:cNvPr id="494" name="Shape 494"/>
          <p:cNvSpPr txBox="1"/>
          <p:nvPr>
            <p:ph type="title"/>
          </p:nvPr>
        </p:nvSpPr>
        <p:spPr>
          <a:xfrm>
            <a:off x="15724599" y="3678627"/>
            <a:ext cx="8128001" cy="6358746"/>
          </a:xfrm>
          <a:prstGeom prst="rect">
            <a:avLst/>
          </a:prstGeom>
        </p:spPr>
        <p:txBody>
          <a:bodyPr/>
          <a:lstStyle/>
          <a:p>
            <a:pPr/>
            <a:r>
              <a:t>Dziękujemy!</a:t>
            </a:r>
          </a:p>
          <a:p>
            <a:pPr/>
            <a:r>
              <a:t>&amp;</a:t>
            </a:r>
          </a:p>
          <a:p>
            <a:pPr/>
            <a:r>
              <a:t>Koniec :)</a:t>
            </a:r>
          </a:p>
        </p:txBody>
      </p:sp>
      <p:grpSp>
        <p:nvGrpSpPr>
          <p:cNvPr id="497" name="Group 497"/>
          <p:cNvGrpSpPr/>
          <p:nvPr/>
        </p:nvGrpSpPr>
        <p:grpSpPr>
          <a:xfrm>
            <a:off x="6364680" y="2526929"/>
            <a:ext cx="3810001" cy="4853701"/>
            <a:chOff x="0" y="0"/>
            <a:chExt cx="3810000" cy="4853699"/>
          </a:xfrm>
        </p:grpSpPr>
        <p:pic>
          <p:nvPicPr>
            <p:cNvPr id="495" name="index.png"/>
            <p:cNvPicPr>
              <a:picLocks noChangeAspect="1"/>
            </p:cNvPicPr>
            <p:nvPr/>
          </p:nvPicPr>
          <p:blipFill>
            <a:blip r:embed="rId4">
              <a:extLst/>
            </a:blip>
            <a:srcRect l="0" t="106" r="0" b="106"/>
            <a:stretch>
              <a:fillRect/>
            </a:stretch>
          </p:blipFill>
          <p:spPr>
            <a:xfrm>
              <a:off x="273305" y="438044"/>
              <a:ext cx="3263390" cy="3977536"/>
            </a:xfrm>
            <a:prstGeom prst="rect">
              <a:avLst/>
            </a:prstGeom>
            <a:ln w="12700" cap="flat">
              <a:noFill/>
              <a:miter lim="400000"/>
            </a:ln>
            <a:effectLst/>
          </p:spPr>
        </p:pic>
        <p:sp>
          <p:nvSpPr>
            <p:cNvPr id="496" name="Shape 496"/>
            <p:cNvSpPr/>
            <p:nvPr/>
          </p:nvSpPr>
          <p:spPr>
            <a:xfrm>
              <a:off x="0" y="-1"/>
              <a:ext cx="3810001" cy="485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435" y="19576"/>
                    <a:pt x="21285" y="19500"/>
                    <a:pt x="21177" y="19378"/>
                  </a:cubicBezTo>
                  <a:cubicBezTo>
                    <a:pt x="21068" y="19256"/>
                    <a:pt x="21000" y="19087"/>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1645" y="1937"/>
                  </a:moveTo>
                  <a:lnTo>
                    <a:pt x="20067" y="1920"/>
                  </a:lnTo>
                  <a:lnTo>
                    <a:pt x="20093" y="19666"/>
                  </a:lnTo>
                  <a:lnTo>
                    <a:pt x="1619" y="19644"/>
                  </a:lnTo>
                  <a:lnTo>
                    <a:pt x="1645" y="1937"/>
                  </a:lnTo>
                  <a:close/>
                </a:path>
              </a:pathLst>
            </a:custGeom>
            <a:noFill/>
            <a:ln w="38100" cap="flat">
              <a:solidFill>
                <a:srgbClr val="000000"/>
              </a:solidFill>
              <a:prstDash val="sysDot"/>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grpSp>
      <p:sp>
        <p:nvSpPr>
          <p:cNvPr id="498" name="Shape 498"/>
          <p:cNvSpPr txBox="1"/>
          <p:nvPr/>
        </p:nvSpPr>
        <p:spPr>
          <a:xfrm>
            <a:off x="6434594" y="8231665"/>
            <a:ext cx="3670174" cy="907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400"/>
            </a:lvl1pPr>
          </a:lstStyle>
          <a:p>
            <a:pPr/>
            <a:r>
              <a:t>Artur Fierka</a:t>
            </a:r>
          </a:p>
        </p:txBody>
      </p:sp>
      <p:sp>
        <p:nvSpPr>
          <p:cNvPr id="499" name="Shape 499"/>
          <p:cNvSpPr txBox="1"/>
          <p:nvPr/>
        </p:nvSpPr>
        <p:spPr>
          <a:xfrm>
            <a:off x="5601906" y="10529483"/>
            <a:ext cx="5335550"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500"/>
              </a:spcBef>
              <a:defRPr b="0" sz="3800"/>
            </a:pPr>
            <a:r>
              <a:rPr u="sng">
                <a:hlinkClick r:id="rId5" invalidUrl="" action="" tgtFrame="" tooltip="" history="1" highlightClick="0" endSnd="0"/>
              </a:rPr>
              <a:t>artur.fierka@grupawp.pl</a:t>
            </a:r>
            <a:r>
              <a:t> </a:t>
            </a:r>
          </a:p>
        </p:txBody>
      </p:sp>
      <p:sp>
        <p:nvSpPr>
          <p:cNvPr id="500" name="Shape 500"/>
          <p:cNvSpPr txBox="1"/>
          <p:nvPr/>
        </p:nvSpPr>
        <p:spPr>
          <a:xfrm>
            <a:off x="6315760" y="9393096"/>
            <a:ext cx="3907842"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b="0" sz="4800"/>
            </a:lvl1pPr>
          </a:lstStyle>
          <a:p>
            <a:pPr/>
            <a:r>
              <a:t>Data Scientist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wp.png"/>
          <p:cNvPicPr>
            <a:picLocks noChangeAspect="1"/>
          </p:cNvPicPr>
          <p:nvPr>
            <p:ph type="pic" idx="13"/>
          </p:nvPr>
        </p:nvPicPr>
        <p:blipFill>
          <a:blip r:embed="rId3">
            <a:extLst/>
          </a:blip>
          <a:srcRect l="0" t="0" r="0" b="0"/>
          <a:stretch>
            <a:fillRect/>
          </a:stretch>
        </p:blipFill>
        <p:spPr>
          <a:prstGeom prst="rect">
            <a:avLst/>
          </a:prstGeom>
        </p:spPr>
      </p:pic>
      <p:sp>
        <p:nvSpPr>
          <p:cNvPr id="167" name="Shape 167"/>
          <p:cNvSpPr txBox="1"/>
          <p:nvPr>
            <p:ph type="title"/>
          </p:nvPr>
        </p:nvSpPr>
        <p:spPr>
          <a:xfrm>
            <a:off x="15724598" y="4151597"/>
            <a:ext cx="8128001" cy="6358746"/>
          </a:xfrm>
          <a:prstGeom prst="rect">
            <a:avLst/>
          </a:prstGeom>
        </p:spPr>
        <p:txBody>
          <a:bodyPr/>
          <a:lstStyle/>
          <a:p>
            <a:pPr lvl="1" defTabSz="561340">
              <a:defRPr sz="7616">
                <a:latin typeface="Helvetica Neue"/>
                <a:ea typeface="Helvetica Neue"/>
                <a:cs typeface="Helvetica Neue"/>
                <a:sym typeface="Helvetica Neue"/>
              </a:defRPr>
            </a:pPr>
            <a:r>
              <a:t>Uczenie</a:t>
            </a:r>
          </a:p>
          <a:p>
            <a:pPr lvl="1" defTabSz="561340">
              <a:defRPr sz="7616">
                <a:latin typeface="Helvetica Neue"/>
                <a:ea typeface="Helvetica Neue"/>
                <a:cs typeface="Helvetica Neue"/>
                <a:sym typeface="Helvetica Neue"/>
              </a:defRPr>
            </a:pPr>
            <a:r>
              <a:t>maszynowe</a:t>
            </a:r>
          </a:p>
          <a:p>
            <a:pPr lvl="1" defTabSz="561340">
              <a:defRPr sz="7616">
                <a:latin typeface="Helvetica Neue"/>
                <a:ea typeface="Helvetica Neue"/>
                <a:cs typeface="Helvetica Neue"/>
                <a:sym typeface="Helvetica Neue"/>
              </a:defRPr>
            </a:pPr>
            <a:r>
              <a:t>na (super)</a:t>
            </a:r>
          </a:p>
          <a:p>
            <a:pPr lvl="1" defTabSz="561340">
              <a:defRPr sz="7616">
                <a:latin typeface="Helvetica Neue"/>
                <a:ea typeface="Helvetica Neue"/>
                <a:cs typeface="Helvetica Neue"/>
                <a:sym typeface="Helvetica Neue"/>
              </a:defRPr>
            </a:pPr>
            <a:r>
              <a:t>produkcji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txBox="1"/>
          <p:nvPr/>
        </p:nvSpPr>
        <p:spPr>
          <a:xfrm>
            <a:off x="1654308" y="8177491"/>
            <a:ext cx="12744146" cy="13660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400">
                <a:latin typeface="+mn-lt"/>
                <a:ea typeface="+mn-ea"/>
                <a:cs typeface="+mn-cs"/>
                <a:sym typeface="Helvetica Neue Medium"/>
              </a:defRPr>
            </a:lvl1pPr>
          </a:lstStyle>
          <a:p>
            <a:pPr/>
            <a:r>
              <a:t>10 000 000 użytkowników</a:t>
            </a:r>
          </a:p>
        </p:txBody>
      </p:sp>
      <p:pic>
        <p:nvPicPr>
          <p:cNvPr id="172" name="wp.png"/>
          <p:cNvPicPr>
            <a:picLocks noChangeAspect="1"/>
          </p:cNvPicPr>
          <p:nvPr>
            <p:ph type="pic" idx="13"/>
          </p:nvPr>
        </p:nvPicPr>
        <p:blipFill>
          <a:blip r:embed="rId3">
            <a:extLst/>
          </a:blip>
          <a:srcRect l="0" t="0" r="0" b="0"/>
          <a:stretch>
            <a:fillRect/>
          </a:stretch>
        </p:blipFill>
        <p:spPr>
          <a:prstGeom prst="rect">
            <a:avLst/>
          </a:prstGeom>
        </p:spPr>
      </p:pic>
      <p:sp>
        <p:nvSpPr>
          <p:cNvPr id="173" name="Shape 173"/>
          <p:cNvSpPr txBox="1"/>
          <p:nvPr>
            <p:ph type="title"/>
          </p:nvPr>
        </p:nvSpPr>
        <p:spPr>
          <a:xfrm>
            <a:off x="15724598" y="4138897"/>
            <a:ext cx="8128001" cy="6358746"/>
          </a:xfrm>
          <a:prstGeom prst="rect">
            <a:avLst/>
          </a:prstGeom>
        </p:spPr>
        <p:txBody>
          <a:bodyPr/>
          <a:lstStyle/>
          <a:p>
            <a:pPr/>
            <a:r>
              <a:t>Dygresja</a:t>
            </a:r>
          </a:p>
        </p:txBody>
      </p:sp>
      <p:grpSp>
        <p:nvGrpSpPr>
          <p:cNvPr id="177" name="Group 177"/>
          <p:cNvGrpSpPr/>
          <p:nvPr/>
        </p:nvGrpSpPr>
        <p:grpSpPr>
          <a:xfrm>
            <a:off x="3533252" y="5713342"/>
            <a:ext cx="8986259" cy="2195801"/>
            <a:chOff x="0" y="0"/>
            <a:chExt cx="8986257" cy="2195799"/>
          </a:xfrm>
        </p:grpSpPr>
        <p:pic>
          <p:nvPicPr>
            <p:cNvPr id="174" name="o2-poczta.png"/>
            <p:cNvPicPr>
              <a:picLocks noChangeAspect="1"/>
            </p:cNvPicPr>
            <p:nvPr/>
          </p:nvPicPr>
          <p:blipFill>
            <a:blip r:embed="rId4">
              <a:extLst/>
            </a:blip>
            <a:stretch>
              <a:fillRect/>
            </a:stretch>
          </p:blipFill>
          <p:spPr>
            <a:xfrm>
              <a:off x="0" y="11399"/>
              <a:ext cx="3784600" cy="2184401"/>
            </a:xfrm>
            <a:prstGeom prst="rect">
              <a:avLst/>
            </a:prstGeom>
            <a:ln w="12700" cap="flat">
              <a:noFill/>
              <a:miter lim="400000"/>
            </a:ln>
            <a:effectLst/>
          </p:spPr>
        </p:pic>
        <p:pic>
          <p:nvPicPr>
            <p:cNvPr id="175" name="wp-poczta.png"/>
            <p:cNvPicPr>
              <a:picLocks noChangeAspect="1"/>
            </p:cNvPicPr>
            <p:nvPr/>
          </p:nvPicPr>
          <p:blipFill>
            <a:blip r:embed="rId5">
              <a:extLst/>
            </a:blip>
            <a:stretch>
              <a:fillRect/>
            </a:stretch>
          </p:blipFill>
          <p:spPr>
            <a:xfrm>
              <a:off x="5201657" y="0"/>
              <a:ext cx="3784601" cy="2184400"/>
            </a:xfrm>
            <a:prstGeom prst="rect">
              <a:avLst/>
            </a:prstGeom>
            <a:ln w="12700" cap="flat">
              <a:noFill/>
              <a:miter lim="400000"/>
            </a:ln>
            <a:effectLst/>
          </p:spPr>
        </p:pic>
        <p:sp>
          <p:nvSpPr>
            <p:cNvPr id="176" name="Shape 176"/>
            <p:cNvSpPr txBox="1"/>
            <p:nvPr/>
          </p:nvSpPr>
          <p:spPr>
            <a:xfrm>
              <a:off x="4009258" y="209829"/>
              <a:ext cx="967741" cy="178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1200">
                  <a:latin typeface="+mn-lt"/>
                  <a:ea typeface="+mn-ea"/>
                  <a:cs typeface="+mn-cs"/>
                  <a:sym typeface="Helvetica Neue Medium"/>
                </a:defRPr>
              </a:lvl1pPr>
            </a:lstStyle>
            <a:p>
              <a:pPr/>
              <a:r>
                <a:t>+</a:t>
              </a:r>
            </a:p>
          </p:txBody>
        </p:sp>
      </p:grpSp>
      <p:sp>
        <p:nvSpPr>
          <p:cNvPr id="178" name="Shape 178"/>
          <p:cNvSpPr txBox="1"/>
          <p:nvPr/>
        </p:nvSpPr>
        <p:spPr>
          <a:xfrm>
            <a:off x="6387521" y="1577586"/>
            <a:ext cx="3277719" cy="17875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1200">
                <a:latin typeface="+mn-lt"/>
                <a:ea typeface="+mn-ea"/>
                <a:cs typeface="+mn-cs"/>
                <a:sym typeface="Helvetica Neue Medium"/>
              </a:defRPr>
            </a:lvl1pPr>
          </a:lstStyle>
          <a:p>
            <a:pPr/>
            <a:r>
              <a:t>2014</a:t>
            </a:r>
          </a:p>
        </p:txBody>
      </p:sp>
      <p:sp>
        <p:nvSpPr>
          <p:cNvPr id="179" name="Shape 179"/>
          <p:cNvSpPr txBox="1"/>
          <p:nvPr/>
        </p:nvSpPr>
        <p:spPr>
          <a:xfrm>
            <a:off x="4706588" y="10257357"/>
            <a:ext cx="6639586" cy="140733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8400">
                <a:latin typeface="+mn-lt"/>
                <a:ea typeface="+mn-ea"/>
                <a:cs typeface="+mn-cs"/>
                <a:sym typeface="Helvetica Neue Medium"/>
              </a:defRPr>
            </a:lvl1pPr>
          </a:lstStyle>
          <a:p>
            <a:pPr/>
            <a:r>
              <a:t>1700 maili / s</a:t>
            </a:r>
          </a:p>
        </p:txBody>
      </p:sp>
      <p:grpSp>
        <p:nvGrpSpPr>
          <p:cNvPr id="182" name="Group 182"/>
          <p:cNvGrpSpPr/>
          <p:nvPr/>
        </p:nvGrpSpPr>
        <p:grpSpPr>
          <a:xfrm>
            <a:off x="3661375" y="3603046"/>
            <a:ext cx="8730012" cy="2209801"/>
            <a:chOff x="0" y="0"/>
            <a:chExt cx="8730010" cy="2209800"/>
          </a:xfrm>
        </p:grpSpPr>
        <p:pic>
          <p:nvPicPr>
            <p:cNvPr id="180" name="o2.png"/>
            <p:cNvPicPr>
              <a:picLocks noChangeAspect="1"/>
            </p:cNvPicPr>
            <p:nvPr/>
          </p:nvPicPr>
          <p:blipFill>
            <a:blip r:embed="rId6">
              <a:extLst/>
            </a:blip>
            <a:srcRect l="5980" t="5980" r="5980" b="5980"/>
            <a:stretch>
              <a:fillRect/>
            </a:stretch>
          </p:blipFill>
          <p:spPr>
            <a:xfrm>
              <a:off x="0" y="12700"/>
              <a:ext cx="3784600" cy="2184401"/>
            </a:xfrm>
            <a:prstGeom prst="rect">
              <a:avLst/>
            </a:prstGeom>
            <a:ln w="12700" cap="flat">
              <a:noFill/>
              <a:miter lim="400000"/>
            </a:ln>
            <a:effectLst/>
          </p:spPr>
        </p:pic>
        <p:pic>
          <p:nvPicPr>
            <p:cNvPr id="181" name="wp.png"/>
            <p:cNvPicPr>
              <a:picLocks noChangeAspect="1"/>
            </p:cNvPicPr>
            <p:nvPr/>
          </p:nvPicPr>
          <p:blipFill>
            <a:blip r:embed="rId3">
              <a:extLst/>
            </a:blip>
            <a:stretch>
              <a:fillRect/>
            </a:stretch>
          </p:blipFill>
          <p:spPr>
            <a:xfrm>
              <a:off x="4945410" y="0"/>
              <a:ext cx="3784601" cy="2209800"/>
            </a:xfrm>
            <a:prstGeom prst="rect">
              <a:avLst/>
            </a:prstGeom>
            <a:ln w="12700" cap="flat">
              <a:noFill/>
              <a:miter lim="400000"/>
            </a:ln>
            <a:effectLst/>
          </p:spPr>
        </p:pic>
      </p:grpSp>
      <p:sp>
        <p:nvSpPr>
          <p:cNvPr id="183" name="Shape 183"/>
          <p:cNvSpPr txBox="1"/>
          <p:nvPr/>
        </p:nvSpPr>
        <p:spPr>
          <a:xfrm>
            <a:off x="4282370" y="10277994"/>
            <a:ext cx="7488023" cy="13660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400">
                <a:latin typeface="+mn-lt"/>
                <a:ea typeface="+mn-ea"/>
                <a:cs typeface="+mn-cs"/>
                <a:sym typeface="Helvetica Neue Medium"/>
              </a:defRPr>
            </a:lvl1pPr>
          </a:lstStyle>
          <a:p>
            <a:pPr/>
            <a:r>
              <a:t>10 000 maili / s</a:t>
            </a:r>
          </a:p>
        </p:txBody>
      </p:sp>
      <p:sp>
        <p:nvSpPr>
          <p:cNvPr id="184" name="Shape 184"/>
          <p:cNvSpPr txBox="1"/>
          <p:nvPr/>
        </p:nvSpPr>
        <p:spPr>
          <a:xfrm>
            <a:off x="3333452" y="8177491"/>
            <a:ext cx="9385859" cy="13660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400">
                <a:latin typeface="+mn-lt"/>
                <a:ea typeface="+mn-ea"/>
                <a:cs typeface="+mn-cs"/>
                <a:sym typeface="Helvetica Neue Medium"/>
              </a:defRPr>
            </a:lvl1pPr>
          </a:lstStyle>
          <a:p>
            <a:pPr/>
            <a:r>
              <a:t>10 000 logowań / s</a:t>
            </a:r>
          </a:p>
        </p:txBody>
      </p:sp>
      <p:sp>
        <p:nvSpPr>
          <p:cNvPr id="185" name="Shape 185"/>
          <p:cNvSpPr txBox="1"/>
          <p:nvPr/>
        </p:nvSpPr>
        <p:spPr>
          <a:xfrm>
            <a:off x="3778307" y="8177491"/>
            <a:ext cx="8496149" cy="13660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400">
                <a:latin typeface="+mn-lt"/>
                <a:ea typeface="+mn-ea"/>
                <a:cs typeface="+mn-cs"/>
                <a:sym typeface="Helvetica Neue Medium"/>
              </a:defRPr>
            </a:lvl1pPr>
          </a:lstStyle>
          <a:p>
            <a:pPr/>
            <a:r>
              <a:t>3000 logowań / s</a:t>
            </a:r>
          </a:p>
        </p:txBody>
      </p:sp>
      <p:sp>
        <p:nvSpPr>
          <p:cNvPr id="186" name="Shape 186"/>
          <p:cNvSpPr txBox="1"/>
          <p:nvPr/>
        </p:nvSpPr>
        <p:spPr>
          <a:xfrm>
            <a:off x="3264110" y="10277994"/>
            <a:ext cx="9524543" cy="13660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400">
                <a:latin typeface="+mn-lt"/>
                <a:ea typeface="+mn-ea"/>
                <a:cs typeface="+mn-cs"/>
                <a:sym typeface="Helvetica Neue Medium"/>
              </a:defRPr>
            </a:lvl1pPr>
          </a:lstStyle>
          <a:p>
            <a:pPr/>
            <a:r>
              <a:t>4 500 000 000 maili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xit" nodeType="clickEffect" presetSubtype="0" presetID="1" grpId="5" fill="hold">
                                  <p:stCondLst>
                                    <p:cond delay="0"/>
                                  </p:stCondLst>
                                  <p:iterate type="el" backwards="0">
                                    <p:tmAbs val="0"/>
                                  </p:iterate>
                                  <p:childTnLst>
                                    <p:set>
                                      <p:cBhvr>
                                        <p:cTn id="22" fill="hold">
                                          <p:stCondLst>
                                            <p:cond delay="0"/>
                                          </p:stCondLst>
                                        </p:cTn>
                                        <p:tgtEl>
                                          <p:spTgt spid="171"/>
                                        </p:tgtEl>
                                        <p:attrNameLst>
                                          <p:attrName>style.visibility</p:attrName>
                                        </p:attrNameLst>
                                      </p:cBhvr>
                                      <p:to>
                                        <p:strVal val="hidden"/>
                                      </p:to>
                                    </p:set>
                                  </p:childTnLst>
                                </p:cTn>
                              </p:par>
                            </p:childTnLst>
                          </p:cTn>
                        </p:par>
                        <p:par>
                          <p:cTn id="23" fill="hold">
                            <p:stCondLst>
                              <p:cond delay="0"/>
                            </p:stCondLst>
                            <p:childTnLst>
                              <p:par>
                                <p:cTn id="24" presetClass="entr" nodeType="afterEffect" presetSubtype="10" presetID="19" grpId="6" fill="hold">
                                  <p:stCondLst>
                                    <p:cond delay="0"/>
                                  </p:stCondLst>
                                  <p:iterate type="el" backwards="0">
                                    <p:tmAbs val="0"/>
                                  </p:iterate>
                                  <p:childTnLst>
                                    <p:set>
                                      <p:cBhvr>
                                        <p:cTn id="25" fill="hold"/>
                                        <p:tgtEl>
                                          <p:spTgt spid="185"/>
                                        </p:tgtEl>
                                        <p:attrNameLst>
                                          <p:attrName>style.visibility</p:attrName>
                                        </p:attrNameLst>
                                      </p:cBhvr>
                                      <p:to>
                                        <p:strVal val="visible"/>
                                      </p:to>
                                    </p:set>
                                    <p:anim calcmode="lin" valueType="num">
                                      <p:cBhvr>
                                        <p:cTn id="26" dur="1000" fill="hold"/>
                                        <p:tgtEl>
                                          <p:spTgt spid="185"/>
                                        </p:tgtEl>
                                        <p:attrNameLst>
                                          <p:attrName>ppt_w</p:attrName>
                                        </p:attrNameLst>
                                      </p:cBhvr>
                                      <p:tavLst>
                                        <p:tav tm="0" fmla="#ppt_w*sin(2.5*pi*$)">
                                          <p:val>
                                            <p:fltVal val="0"/>
                                          </p:val>
                                        </p:tav>
                                        <p:tav tm="100000">
                                          <p:val>
                                            <p:fltVal val="1"/>
                                          </p:val>
                                        </p:tav>
                                      </p:tavLst>
                                    </p:anim>
                                    <p:anim calcmode="lin" valueType="num">
                                      <p:cBhvr>
                                        <p:cTn id="27" dur="1000" fill="hold"/>
                                        <p:tgtEl>
                                          <p:spTgt spid="185"/>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Class="exit" nodeType="clickEffect" presetSubtype="0" presetID="1" grpId="7" fill="hold">
                                  <p:stCondLst>
                                    <p:cond delay="0"/>
                                  </p:stCondLst>
                                  <p:iterate type="el" backwards="0">
                                    <p:tmAbs val="0"/>
                                  </p:iterate>
                                  <p:childTnLst>
                                    <p:set>
                                      <p:cBhvr>
                                        <p:cTn id="31" fill="hold">
                                          <p:stCondLst>
                                            <p:cond delay="0"/>
                                          </p:stCondLst>
                                        </p:cTn>
                                        <p:tgtEl>
                                          <p:spTgt spid="185"/>
                                        </p:tgtEl>
                                        <p:attrNameLst>
                                          <p:attrName>style.visibility</p:attrName>
                                        </p:attrNameLst>
                                      </p:cBhvr>
                                      <p:to>
                                        <p:strVal val="hidden"/>
                                      </p:to>
                                    </p:set>
                                  </p:childTnLst>
                                </p:cTn>
                              </p:par>
                            </p:childTnLst>
                          </p:cTn>
                        </p:par>
                        <p:par>
                          <p:cTn id="32" fill="hold">
                            <p:stCondLst>
                              <p:cond delay="0"/>
                            </p:stCondLst>
                            <p:childTnLst>
                              <p:par>
                                <p:cTn id="33" presetClass="entr" nodeType="afterEffect" presetSubtype="10" presetID="19" grpId="8" fill="hold">
                                  <p:stCondLst>
                                    <p:cond delay="0"/>
                                  </p:stCondLst>
                                  <p:iterate type="el" backwards="0">
                                    <p:tmAbs val="0"/>
                                  </p:iterate>
                                  <p:childTnLst>
                                    <p:set>
                                      <p:cBhvr>
                                        <p:cTn id="34" fill="hold"/>
                                        <p:tgtEl>
                                          <p:spTgt spid="184"/>
                                        </p:tgtEl>
                                        <p:attrNameLst>
                                          <p:attrName>style.visibility</p:attrName>
                                        </p:attrNameLst>
                                      </p:cBhvr>
                                      <p:to>
                                        <p:strVal val="visible"/>
                                      </p:to>
                                    </p:set>
                                    <p:anim calcmode="lin" valueType="num">
                                      <p:cBhvr>
                                        <p:cTn id="35" dur="1000" fill="hold"/>
                                        <p:tgtEl>
                                          <p:spTgt spid="184"/>
                                        </p:tgtEl>
                                        <p:attrNameLst>
                                          <p:attrName>ppt_w</p:attrName>
                                        </p:attrNameLst>
                                      </p:cBhvr>
                                      <p:tavLst>
                                        <p:tav tm="0" fmla="#ppt_w*sin(2.5*pi*$)">
                                          <p:val>
                                            <p:fltVal val="0"/>
                                          </p:val>
                                        </p:tav>
                                        <p:tav tm="100000">
                                          <p:val>
                                            <p:fltVal val="1"/>
                                          </p:val>
                                        </p:tav>
                                      </p:tavLst>
                                    </p:anim>
                                    <p:anim calcmode="lin" valueType="num">
                                      <p:cBhvr>
                                        <p:cTn id="36" dur="1000" fill="hold"/>
                                        <p:tgtEl>
                                          <p:spTgt spid="18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9" fill="hold">
                                  <p:stCondLst>
                                    <p:cond delay="0"/>
                                  </p:stCondLst>
                                  <p:iterate type="el" backwards="0">
                                    <p:tmAbs val="0"/>
                                  </p:iterate>
                                  <p:childTnLst>
                                    <p:set>
                                      <p:cBhvr>
                                        <p:cTn id="40" fill="hold"/>
                                        <p:tgtEl>
                                          <p:spTgt spid="1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xit" nodeType="clickEffect" presetSubtype="0" presetID="1" grpId="10" fill="hold">
                                  <p:stCondLst>
                                    <p:cond delay="0"/>
                                  </p:stCondLst>
                                  <p:iterate type="el" backwards="0">
                                    <p:tmAbs val="0"/>
                                  </p:iterate>
                                  <p:childTnLst>
                                    <p:set>
                                      <p:cBhvr>
                                        <p:cTn id="44" fill="hold">
                                          <p:stCondLst>
                                            <p:cond delay="0"/>
                                          </p:stCondLst>
                                        </p:cTn>
                                        <p:tgtEl>
                                          <p:spTgt spid="186"/>
                                        </p:tgtEl>
                                        <p:attrNameLst>
                                          <p:attrName>style.visibility</p:attrName>
                                        </p:attrNameLst>
                                      </p:cBhvr>
                                      <p:to>
                                        <p:strVal val="hidden"/>
                                      </p:to>
                                    </p:set>
                                  </p:childTnLst>
                                </p:cTn>
                              </p:par>
                            </p:childTnLst>
                          </p:cTn>
                        </p:par>
                        <p:par>
                          <p:cTn id="45" fill="hold">
                            <p:stCondLst>
                              <p:cond delay="0"/>
                            </p:stCondLst>
                            <p:childTnLst>
                              <p:par>
                                <p:cTn id="46" presetClass="entr" nodeType="afterEffect" presetSubtype="10" presetID="19" grpId="11" fill="hold">
                                  <p:stCondLst>
                                    <p:cond delay="0"/>
                                  </p:stCondLst>
                                  <p:iterate type="el" backwards="0">
                                    <p:tmAbs val="0"/>
                                  </p:iterate>
                                  <p:childTnLst>
                                    <p:set>
                                      <p:cBhvr>
                                        <p:cTn id="47" fill="hold"/>
                                        <p:tgtEl>
                                          <p:spTgt spid="179"/>
                                        </p:tgtEl>
                                        <p:attrNameLst>
                                          <p:attrName>style.visibility</p:attrName>
                                        </p:attrNameLst>
                                      </p:cBhvr>
                                      <p:to>
                                        <p:strVal val="visible"/>
                                      </p:to>
                                    </p:set>
                                    <p:anim calcmode="lin" valueType="num">
                                      <p:cBhvr>
                                        <p:cTn id="48" dur="1000" fill="hold"/>
                                        <p:tgtEl>
                                          <p:spTgt spid="179"/>
                                        </p:tgtEl>
                                        <p:attrNameLst>
                                          <p:attrName>ppt_w</p:attrName>
                                        </p:attrNameLst>
                                      </p:cBhvr>
                                      <p:tavLst>
                                        <p:tav tm="0" fmla="#ppt_w*sin(2.5*pi*$)">
                                          <p:val>
                                            <p:fltVal val="0"/>
                                          </p:val>
                                        </p:tav>
                                        <p:tav tm="100000">
                                          <p:val>
                                            <p:fltVal val="1"/>
                                          </p:val>
                                        </p:tav>
                                      </p:tavLst>
                                    </p:anim>
                                    <p:anim calcmode="lin" valueType="num">
                                      <p:cBhvr>
                                        <p:cTn id="49" dur="1000" fill="hold"/>
                                        <p:tgtEl>
                                          <p:spTgt spid="179"/>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Class="exit" nodeType="clickEffect" presetSubtype="0" presetID="1" grpId="12" fill="hold">
                                  <p:stCondLst>
                                    <p:cond delay="0"/>
                                  </p:stCondLst>
                                  <p:iterate type="el" backwards="0">
                                    <p:tmAbs val="0"/>
                                  </p:iterate>
                                  <p:childTnLst>
                                    <p:set>
                                      <p:cBhvr>
                                        <p:cTn id="53" fill="hold">
                                          <p:stCondLst>
                                            <p:cond delay="0"/>
                                          </p:stCondLst>
                                        </p:cTn>
                                        <p:tgtEl>
                                          <p:spTgt spid="179"/>
                                        </p:tgtEl>
                                        <p:attrNameLst>
                                          <p:attrName>style.visibility</p:attrName>
                                        </p:attrNameLst>
                                      </p:cBhvr>
                                      <p:to>
                                        <p:strVal val="hidden"/>
                                      </p:to>
                                    </p:set>
                                  </p:childTnLst>
                                </p:cTn>
                              </p:par>
                            </p:childTnLst>
                          </p:cTn>
                        </p:par>
                        <p:par>
                          <p:cTn id="54" fill="hold">
                            <p:stCondLst>
                              <p:cond delay="0"/>
                            </p:stCondLst>
                            <p:childTnLst>
                              <p:par>
                                <p:cTn id="55" presetClass="entr" nodeType="afterEffect" presetSubtype="10" presetID="19" grpId="13" fill="hold">
                                  <p:stCondLst>
                                    <p:cond delay="0"/>
                                  </p:stCondLst>
                                  <p:iterate type="el" backwards="0">
                                    <p:tmAbs val="0"/>
                                  </p:iterate>
                                  <p:childTnLst>
                                    <p:set>
                                      <p:cBhvr>
                                        <p:cTn id="56" fill="hold"/>
                                        <p:tgtEl>
                                          <p:spTgt spid="183"/>
                                        </p:tgtEl>
                                        <p:attrNameLst>
                                          <p:attrName>style.visibility</p:attrName>
                                        </p:attrNameLst>
                                      </p:cBhvr>
                                      <p:to>
                                        <p:strVal val="visible"/>
                                      </p:to>
                                    </p:set>
                                    <p:anim calcmode="lin" valueType="num">
                                      <p:cBhvr>
                                        <p:cTn id="57" dur="1000" fill="hold"/>
                                        <p:tgtEl>
                                          <p:spTgt spid="183"/>
                                        </p:tgtEl>
                                        <p:attrNameLst>
                                          <p:attrName>ppt_w</p:attrName>
                                        </p:attrNameLst>
                                      </p:cBhvr>
                                      <p:tavLst>
                                        <p:tav tm="0" fmla="#ppt_w*sin(2.5*pi*$)">
                                          <p:val>
                                            <p:fltVal val="0"/>
                                          </p:val>
                                        </p:tav>
                                        <p:tav tm="100000">
                                          <p:val>
                                            <p:fltVal val="1"/>
                                          </p:val>
                                        </p:tav>
                                      </p:tavLst>
                                    </p:anim>
                                    <p:anim calcmode="lin" valueType="num">
                                      <p:cBhvr>
                                        <p:cTn id="58" dur="1000" fill="hold"/>
                                        <p:tgtEl>
                                          <p:spTgt spid="1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11"/>
      <p:bldP build="whole" bldLvl="1" animBg="1" rev="0" advAuto="0" spid="178" grpId="1"/>
      <p:bldP build="whole" bldLvl="1" animBg="1" rev="0" advAuto="0" spid="184" grpId="8"/>
      <p:bldP build="whole" bldLvl="1" animBg="1" rev="0" advAuto="0" spid="177" grpId="3"/>
      <p:bldP build="whole" bldLvl="1" animBg="1" rev="0" advAuto="0" spid="179" grpId="12"/>
      <p:bldP build="whole" bldLvl="1" animBg="1" rev="0" advAuto="0" spid="182" grpId="2"/>
      <p:bldP build="whole" bldLvl="1" animBg="1" rev="0" advAuto="0" spid="171" grpId="4"/>
      <p:bldP build="whole" bldLvl="1" animBg="1" rev="0" advAuto="0" spid="171" grpId="5"/>
      <p:bldP build="whole" bldLvl="1" animBg="1" rev="0" advAuto="0" spid="183" grpId="13"/>
      <p:bldP build="whole" bldLvl="1" animBg="1" rev="0" advAuto="0" spid="186" grpId="9"/>
      <p:bldP build="whole" bldLvl="1" animBg="1" rev="0" advAuto="0" spid="185" grpId="7"/>
      <p:bldP build="whole" bldLvl="1" animBg="1" rev="0" advAuto="0" spid="186" grpId="10"/>
      <p:bldP build="whole" bldLvl="1" animBg="1" rev="0" advAuto="0" spid="185" grpId="6"/>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wp.png"/>
          <p:cNvPicPr>
            <a:picLocks noChangeAspect="1"/>
          </p:cNvPicPr>
          <p:nvPr>
            <p:ph type="pic" idx="13"/>
          </p:nvPr>
        </p:nvPicPr>
        <p:blipFill>
          <a:blip r:embed="rId3">
            <a:extLst/>
          </a:blip>
          <a:srcRect l="0" t="0" r="0" b="0"/>
          <a:stretch>
            <a:fillRect/>
          </a:stretch>
        </p:blipFill>
        <p:spPr>
          <a:prstGeom prst="rect">
            <a:avLst/>
          </a:prstGeom>
        </p:spPr>
      </p:pic>
      <p:sp>
        <p:nvSpPr>
          <p:cNvPr id="191" name="Shape 191"/>
          <p:cNvSpPr txBox="1"/>
          <p:nvPr>
            <p:ph type="title"/>
          </p:nvPr>
        </p:nvSpPr>
        <p:spPr>
          <a:prstGeom prst="rect">
            <a:avLst/>
          </a:prstGeom>
        </p:spPr>
        <p:txBody>
          <a:bodyPr/>
          <a:lstStyle/>
          <a:p>
            <a:pPr/>
            <a:r>
              <a:t>Problem</a:t>
            </a:r>
          </a:p>
        </p:txBody>
      </p:sp>
      <p:graphicFrame>
        <p:nvGraphicFramePr>
          <p:cNvPr id="192" name="Table 192"/>
          <p:cNvGraphicFramePr/>
          <p:nvPr/>
        </p:nvGraphicFramePr>
        <p:xfrm>
          <a:off x="2323297" y="1951427"/>
          <a:ext cx="12078664" cy="9813146"/>
        </p:xfrm>
        <a:graphic xmlns:a="http://schemas.openxmlformats.org/drawingml/2006/main">
          <a:graphicData uri="http://schemas.openxmlformats.org/drawingml/2006/table">
            <a:tbl>
              <a:tblPr firstCol="0" firstRow="1" lastCol="0" lastRow="0" bandCol="0" bandRow="0" rtl="0">
                <a:tableStyleId>{2708684C-4D16-4618-839F-0558EEFCDFE6}</a:tableStyleId>
              </a:tblPr>
              <a:tblGrid>
                <a:gridCol w="12078664"/>
              </a:tblGrid>
              <a:tr h="2453286">
                <a:tc>
                  <a:txBody>
                    <a:bodyPr/>
                    <a:lstStyle/>
                    <a:p>
                      <a:pPr defTabSz="914400">
                        <a:tabLst>
                          <a:tab pos="1663700" algn="l"/>
                        </a:tabLst>
                        <a:defRPr sz="3200">
                          <a:sym typeface="Helvetica Neue"/>
                        </a:defRPr>
                      </a:pPr>
                    </a:p>
                  </a:txBody>
                  <a:tcPr marL="50800" marR="50800" marT="50800" marB="50800" anchor="ctr" anchorCtr="0" horzOverflow="overflow">
                    <a:lnL w="12700">
                      <a:miter lim="400000"/>
                    </a:lnL>
                    <a:lnR w="12700">
                      <a:miter lim="400000"/>
                    </a:lnR>
                  </a:tcPr>
                </a:tc>
              </a:tr>
              <a:tr h="2453286">
                <a:tc>
                  <a:txBody>
                    <a:bodyPr/>
                    <a:lstStyle/>
                    <a:p>
                      <a:pPr defTabSz="914400">
                        <a:defRPr sz="1800"/>
                      </a:pPr>
                      <a:r>
                        <a:rPr sz="4500">
                          <a:sym typeface="Helvetica Neue"/>
                        </a:rPr>
                        <a:t>27 rdzeni</a:t>
                      </a:r>
                    </a:p>
                  </a:txBody>
                  <a:tcPr marL="50800" marR="50800" marT="50800" marB="50800" anchor="ctr" anchorCtr="0" horzOverflow="overflow">
                    <a:lnL w="12700">
                      <a:miter lim="400000"/>
                    </a:lnL>
                    <a:lnR w="12700">
                      <a:miter lim="400000"/>
                    </a:lnR>
                  </a:tcPr>
                </a:tc>
              </a:tr>
              <a:tr h="2453286">
                <a:tc>
                  <a:txBody>
                    <a:bodyPr/>
                    <a:lstStyle/>
                    <a:p>
                      <a:pPr defTabSz="914400">
                        <a:defRPr sz="1800"/>
                      </a:pPr>
                      <a:r>
                        <a:rPr sz="4500">
                          <a:sym typeface="Helvetica Neue"/>
                        </a:rPr>
                        <a:t>150 QPS</a:t>
                      </a:r>
                    </a:p>
                  </a:txBody>
                  <a:tcPr marL="50800" marR="50800" marT="50800" marB="50800" anchor="ctr" anchorCtr="0" horzOverflow="overflow">
                    <a:lnL w="12700">
                      <a:miter lim="400000"/>
                    </a:lnL>
                    <a:lnR w="12700">
                      <a:miter lim="400000"/>
                    </a:lnR>
                  </a:tcPr>
                </a:tc>
              </a:tr>
              <a:tr h="2453286">
                <a:tc>
                  <a:txBody>
                    <a:bodyPr/>
                    <a:lstStyle/>
                    <a:p>
                      <a:pPr defTabSz="914400">
                        <a:defRPr sz="1800"/>
                      </a:pPr>
                      <a:r>
                        <a:rPr b="1" sz="4500">
                          <a:sym typeface="Helvetica Neue"/>
                        </a:rPr>
                        <a:t>5.5 QPS / CPU</a:t>
                      </a:r>
                    </a:p>
                  </a:txBody>
                  <a:tcPr marL="50800" marR="50800" marT="50800" marB="50800" anchor="ctr" anchorCtr="0" horzOverflow="overflow">
                    <a:lnL w="12700">
                      <a:miter lim="400000"/>
                    </a:lnL>
                    <a:lnR w="12700">
                      <a:miter lim="400000"/>
                    </a:lnR>
                    <a:lnB w="12700">
                      <a:miter lim="400000"/>
                    </a:lnB>
                  </a:tcPr>
                </a:tc>
              </a:tr>
            </a:tbl>
          </a:graphicData>
        </a:graphic>
      </p:graphicFrame>
      <p:grpSp>
        <p:nvGrpSpPr>
          <p:cNvPr id="195" name="Group 195"/>
          <p:cNvGrpSpPr/>
          <p:nvPr/>
        </p:nvGrpSpPr>
        <p:grpSpPr>
          <a:xfrm>
            <a:off x="4980375" y="2670423"/>
            <a:ext cx="6600923" cy="1562507"/>
            <a:chOff x="43225" y="0"/>
            <a:chExt cx="6600921" cy="1562506"/>
          </a:xfrm>
        </p:grpSpPr>
        <p:pic>
          <p:nvPicPr>
            <p:cNvPr id="193" name="1200px-Scikit_learn_logo_small.svg.png"/>
            <p:cNvPicPr>
              <a:picLocks noChangeAspect="1"/>
            </p:cNvPicPr>
            <p:nvPr/>
          </p:nvPicPr>
          <p:blipFill>
            <a:blip r:embed="rId4">
              <a:extLst/>
            </a:blip>
            <a:srcRect l="0" t="997" r="0" b="997"/>
            <a:stretch>
              <a:fillRect/>
            </a:stretch>
          </p:blipFill>
          <p:spPr>
            <a:xfrm>
              <a:off x="43225" y="0"/>
              <a:ext cx="2961550" cy="1562507"/>
            </a:xfrm>
            <a:prstGeom prst="rect">
              <a:avLst/>
            </a:prstGeom>
            <a:ln w="12700" cap="flat">
              <a:noFill/>
              <a:miter lim="400000"/>
            </a:ln>
            <a:effectLst/>
          </p:spPr>
        </p:pic>
        <p:pic>
          <p:nvPicPr>
            <p:cNvPr id="194" name="1200px-Flask_logo.svg.png"/>
            <p:cNvPicPr>
              <a:picLocks noChangeAspect="1"/>
            </p:cNvPicPr>
            <p:nvPr/>
          </p:nvPicPr>
          <p:blipFill>
            <a:blip r:embed="rId5">
              <a:extLst/>
            </a:blip>
            <a:srcRect l="0" t="0" r="0" b="0"/>
            <a:stretch>
              <a:fillRect/>
            </a:stretch>
          </p:blipFill>
          <p:spPr>
            <a:xfrm>
              <a:off x="3596147" y="184348"/>
              <a:ext cx="3048001" cy="1193801"/>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1"/>
      <p:bldP build="whole" bldLvl="1" animBg="1" rev="0" advAuto="0" spid="195"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wp.png"/>
          <p:cNvPicPr>
            <a:picLocks noChangeAspect="1"/>
          </p:cNvPicPr>
          <p:nvPr>
            <p:ph type="pic" idx="13"/>
          </p:nvPr>
        </p:nvPicPr>
        <p:blipFill>
          <a:blip r:embed="rId3">
            <a:extLst/>
          </a:blip>
          <a:srcRect l="0" t="0" r="0" b="0"/>
          <a:stretch>
            <a:fillRect/>
          </a:stretch>
        </p:blipFill>
        <p:spPr>
          <a:prstGeom prst="rect">
            <a:avLst/>
          </a:prstGeom>
        </p:spPr>
      </p:pic>
      <p:sp>
        <p:nvSpPr>
          <p:cNvPr id="200" name="Shape 200"/>
          <p:cNvSpPr txBox="1"/>
          <p:nvPr>
            <p:ph type="title"/>
          </p:nvPr>
        </p:nvSpPr>
        <p:spPr>
          <a:prstGeom prst="rect">
            <a:avLst/>
          </a:prstGeom>
        </p:spPr>
        <p:txBody>
          <a:bodyPr/>
          <a:lstStyle/>
          <a:p>
            <a:pPr/>
            <a:r>
              <a:t>Dostępne</a:t>
            </a:r>
          </a:p>
          <a:p>
            <a:pPr/>
            <a:r>
              <a:t>rozwiązania</a:t>
            </a:r>
          </a:p>
        </p:txBody>
      </p:sp>
      <p:grpSp>
        <p:nvGrpSpPr>
          <p:cNvPr id="203" name="Group 203"/>
          <p:cNvGrpSpPr/>
          <p:nvPr/>
        </p:nvGrpSpPr>
        <p:grpSpPr>
          <a:xfrm>
            <a:off x="9296890" y="6337184"/>
            <a:ext cx="2540001" cy="2257205"/>
            <a:chOff x="0" y="0"/>
            <a:chExt cx="2540000" cy="2257204"/>
          </a:xfrm>
        </p:grpSpPr>
        <p:sp>
          <p:nvSpPr>
            <p:cNvPr id="201" name="Shape 201"/>
            <p:cNvSpPr/>
            <p:nvPr/>
          </p:nvSpPr>
          <p:spPr>
            <a:xfrm>
              <a:off x="0" y="0"/>
              <a:ext cx="2540001" cy="2257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929292"/>
            </a:solid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202" name="cntk-logo.png"/>
            <p:cNvPicPr>
              <a:picLocks noChangeAspect="1"/>
            </p:cNvPicPr>
            <p:nvPr/>
          </p:nvPicPr>
          <p:blipFill>
            <a:blip r:embed="rId4">
              <a:extLst/>
            </a:blip>
            <a:srcRect l="0" t="8333" r="0" b="8333"/>
            <a:stretch>
              <a:fillRect/>
            </a:stretch>
          </p:blipFill>
          <p:spPr>
            <a:xfrm>
              <a:off x="280595" y="304098"/>
              <a:ext cx="1978810" cy="1649008"/>
            </a:xfrm>
            <a:prstGeom prst="rect">
              <a:avLst/>
            </a:prstGeom>
            <a:ln w="12700" cap="flat">
              <a:noFill/>
              <a:miter lim="400000"/>
            </a:ln>
            <a:effectLst/>
          </p:spPr>
        </p:pic>
      </p:grpSp>
      <p:grpSp>
        <p:nvGrpSpPr>
          <p:cNvPr id="210" name="Group 210"/>
          <p:cNvGrpSpPr/>
          <p:nvPr/>
        </p:nvGrpSpPr>
        <p:grpSpPr>
          <a:xfrm>
            <a:off x="461699" y="2114466"/>
            <a:ext cx="13902222" cy="11099829"/>
            <a:chOff x="0" y="0"/>
            <a:chExt cx="13902220" cy="11099827"/>
          </a:xfrm>
        </p:grpSpPr>
        <p:grpSp>
          <p:nvGrpSpPr>
            <p:cNvPr id="206" name="Group 206"/>
            <p:cNvGrpSpPr/>
            <p:nvPr/>
          </p:nvGrpSpPr>
          <p:grpSpPr>
            <a:xfrm>
              <a:off x="0" y="8278322"/>
              <a:ext cx="3175000" cy="2821506"/>
              <a:chOff x="0" y="0"/>
              <a:chExt cx="3174999" cy="2821504"/>
            </a:xfrm>
          </p:grpSpPr>
          <p:sp>
            <p:nvSpPr>
              <p:cNvPr id="204" name="Shape 204"/>
              <p:cNvSpPr/>
              <p:nvPr/>
            </p:nvSpPr>
            <p:spPr>
              <a:xfrm>
                <a:off x="0" y="0"/>
                <a:ext cx="3175000" cy="2821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6">
                  <a:satOff val="-15798"/>
                  <a:lumOff val="-17517"/>
                </a:schemeClr>
              </a:solid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205" name="flat,550x550,075,f.u1.jpg"/>
              <p:cNvPicPr>
                <a:picLocks noChangeAspect="1"/>
              </p:cNvPicPr>
              <p:nvPr/>
            </p:nvPicPr>
            <p:blipFill>
              <a:blip r:embed="rId5">
                <a:extLst/>
              </a:blip>
              <a:srcRect l="3886" t="0" r="3886" b="0"/>
              <a:stretch>
                <a:fillRect/>
              </a:stretch>
            </p:blipFill>
            <p:spPr>
              <a:xfrm>
                <a:off x="350743" y="835344"/>
                <a:ext cx="2473513" cy="1150818"/>
              </a:xfrm>
              <a:prstGeom prst="rect">
                <a:avLst/>
              </a:prstGeom>
              <a:ln w="12700" cap="flat">
                <a:noFill/>
                <a:miter lim="400000"/>
              </a:ln>
              <a:effectLst/>
            </p:spPr>
          </p:pic>
        </p:grpSp>
        <p:grpSp>
          <p:nvGrpSpPr>
            <p:cNvPr id="209" name="Group 209"/>
            <p:cNvGrpSpPr/>
            <p:nvPr/>
          </p:nvGrpSpPr>
          <p:grpSpPr>
            <a:xfrm>
              <a:off x="10981220" y="-1"/>
              <a:ext cx="2921001" cy="2595786"/>
              <a:chOff x="0" y="0"/>
              <a:chExt cx="2921000" cy="2595784"/>
            </a:xfrm>
          </p:grpSpPr>
          <p:sp>
            <p:nvSpPr>
              <p:cNvPr id="207" name="Shape 207"/>
              <p:cNvSpPr/>
              <p:nvPr/>
            </p:nvSpPr>
            <p:spPr>
              <a:xfrm>
                <a:off x="0" y="0"/>
                <a:ext cx="2921001" cy="25957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6">
                  <a:satOff val="-15798"/>
                  <a:lumOff val="-17517"/>
                </a:schemeClr>
              </a:solid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208" name="theano-1.png"/>
              <p:cNvPicPr>
                <a:picLocks noChangeAspect="1"/>
              </p:cNvPicPr>
              <p:nvPr/>
            </p:nvPicPr>
            <p:blipFill>
              <a:blip r:embed="rId6">
                <a:extLst/>
              </a:blip>
              <a:srcRect l="0" t="0" r="0" b="0"/>
              <a:stretch>
                <a:fillRect/>
              </a:stretch>
            </p:blipFill>
            <p:spPr>
              <a:xfrm>
                <a:off x="322684" y="932740"/>
                <a:ext cx="2275632" cy="730303"/>
              </a:xfrm>
              <a:prstGeom prst="rect">
                <a:avLst/>
              </a:prstGeom>
              <a:ln w="12700" cap="flat">
                <a:noFill/>
                <a:miter lim="400000"/>
              </a:ln>
              <a:effectLst/>
            </p:spPr>
          </p:pic>
        </p:grpSp>
      </p:grpSp>
      <p:grpSp>
        <p:nvGrpSpPr>
          <p:cNvPr id="218" name="Group 218"/>
          <p:cNvGrpSpPr/>
          <p:nvPr/>
        </p:nvGrpSpPr>
        <p:grpSpPr>
          <a:xfrm>
            <a:off x="9597637" y="8658948"/>
            <a:ext cx="5667764" cy="4611530"/>
            <a:chOff x="435469" y="127731"/>
            <a:chExt cx="5667762" cy="4611528"/>
          </a:xfrm>
        </p:grpSpPr>
        <p:grpSp>
          <p:nvGrpSpPr>
            <p:cNvPr id="213" name="Group 213"/>
            <p:cNvGrpSpPr/>
            <p:nvPr/>
          </p:nvGrpSpPr>
          <p:grpSpPr>
            <a:xfrm>
              <a:off x="3436232" y="811878"/>
              <a:ext cx="2667001" cy="2370065"/>
              <a:chOff x="0" y="0"/>
              <a:chExt cx="2667000" cy="2370064"/>
            </a:xfrm>
          </p:grpSpPr>
          <p:sp>
            <p:nvSpPr>
              <p:cNvPr id="211" name="Shape 211"/>
              <p:cNvSpPr/>
              <p:nvPr/>
            </p:nvSpPr>
            <p:spPr>
              <a:xfrm>
                <a:off x="0" y="0"/>
                <a:ext cx="2667000" cy="2370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gradFill flip="none" rotWithShape="1">
                <a:gsLst>
                  <a:gs pos="0">
                    <a:srgbClr val="000000"/>
                  </a:gs>
                  <a:gs pos="82239">
                    <a:srgbClr val="804A00"/>
                  </a:gs>
                  <a:gs pos="100000">
                    <a:schemeClr val="accent4">
                      <a:hueOff val="-1081314"/>
                      <a:satOff val="4338"/>
                      <a:lumOff val="-8931"/>
                    </a:schemeClr>
                  </a:gs>
                </a:gsLst>
                <a:lin ang="5400000" scaled="0"/>
              </a:grad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212" name="1*1T7xFfYGsiEDfi-sBDztDw.png"/>
              <p:cNvPicPr>
                <a:picLocks noChangeAspect="1"/>
              </p:cNvPicPr>
              <p:nvPr/>
            </p:nvPicPr>
            <p:blipFill>
              <a:blip r:embed="rId7">
                <a:extLst/>
              </a:blip>
              <a:srcRect l="0" t="0" r="0" b="0"/>
              <a:stretch>
                <a:fillRect/>
              </a:stretch>
            </p:blipFill>
            <p:spPr>
              <a:xfrm>
                <a:off x="294625" y="868174"/>
                <a:ext cx="2077750" cy="633715"/>
              </a:xfrm>
              <a:prstGeom prst="rect">
                <a:avLst/>
              </a:prstGeom>
              <a:ln w="12700" cap="flat">
                <a:noFill/>
                <a:miter lim="400000"/>
              </a:ln>
              <a:effectLst/>
            </p:spPr>
          </p:pic>
        </p:grpSp>
        <p:grpSp>
          <p:nvGrpSpPr>
            <p:cNvPr id="216" name="Group 216"/>
            <p:cNvGrpSpPr/>
            <p:nvPr/>
          </p:nvGrpSpPr>
          <p:grpSpPr>
            <a:xfrm>
              <a:off x="435469" y="2369195"/>
              <a:ext cx="2667001" cy="2370065"/>
              <a:chOff x="0" y="0"/>
              <a:chExt cx="2667000" cy="2370064"/>
            </a:xfrm>
          </p:grpSpPr>
          <p:sp>
            <p:nvSpPr>
              <p:cNvPr id="214" name="Shape 214"/>
              <p:cNvSpPr/>
              <p:nvPr/>
            </p:nvSpPr>
            <p:spPr>
              <a:xfrm>
                <a:off x="0" y="0"/>
                <a:ext cx="2667000" cy="2370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gradFill flip="none" rotWithShape="1">
                <a:gsLst>
                  <a:gs pos="0">
                    <a:srgbClr val="000000"/>
                  </a:gs>
                  <a:gs pos="82239">
                    <a:srgbClr val="804A00"/>
                  </a:gs>
                  <a:gs pos="100000">
                    <a:schemeClr val="accent4">
                      <a:hueOff val="-1081314"/>
                      <a:satOff val="4338"/>
                      <a:lumOff val="-8931"/>
                    </a:schemeClr>
                  </a:gs>
                </a:gsLst>
                <a:lin ang="5400000" scaled="0"/>
              </a:grad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215" name="1*OoqsrMD7JzXAvRUGx_8_fg.jpeg"/>
              <p:cNvPicPr>
                <a:picLocks noChangeAspect="1"/>
              </p:cNvPicPr>
              <p:nvPr/>
            </p:nvPicPr>
            <p:blipFill>
              <a:blip r:embed="rId8">
                <a:extLst/>
              </a:blip>
              <a:srcRect l="0" t="0" r="0" b="0"/>
              <a:stretch>
                <a:fillRect/>
              </a:stretch>
            </p:blipFill>
            <p:spPr>
              <a:xfrm>
                <a:off x="294625" y="829866"/>
                <a:ext cx="2077750" cy="710332"/>
              </a:xfrm>
              <a:prstGeom prst="rect">
                <a:avLst/>
              </a:prstGeom>
              <a:ln w="12700" cap="flat">
                <a:noFill/>
                <a:miter lim="400000"/>
              </a:ln>
              <a:effectLst/>
            </p:spPr>
          </p:pic>
        </p:grpSp>
        <p:pic>
          <p:nvPicPr>
            <p:cNvPr id="217" name="Amazon-logo.png"/>
            <p:cNvPicPr>
              <a:picLocks noChangeAspect="1"/>
            </p:cNvPicPr>
            <p:nvPr/>
          </p:nvPicPr>
          <p:blipFill>
            <a:blip r:embed="rId9">
              <a:extLst/>
            </a:blip>
            <a:srcRect l="0" t="22036" r="0" b="22036"/>
            <a:stretch>
              <a:fillRect/>
            </a:stretch>
          </p:blipFill>
          <p:spPr>
            <a:xfrm rot="19607214">
              <a:off x="650254" y="967024"/>
              <a:ext cx="3502667" cy="1469229"/>
            </a:xfrm>
            <a:prstGeom prst="rect">
              <a:avLst/>
            </a:prstGeom>
            <a:ln w="12700" cap="flat">
              <a:noFill/>
              <a:miter lim="400000"/>
            </a:ln>
            <a:effectLst/>
          </p:spPr>
        </p:pic>
      </p:grpSp>
      <p:grpSp>
        <p:nvGrpSpPr>
          <p:cNvPr id="226" name="Group 226"/>
          <p:cNvGrpSpPr/>
          <p:nvPr/>
        </p:nvGrpSpPr>
        <p:grpSpPr>
          <a:xfrm>
            <a:off x="757365" y="645352"/>
            <a:ext cx="10280651" cy="5245933"/>
            <a:chOff x="0" y="0"/>
            <a:chExt cx="10280649" cy="5245931"/>
          </a:xfrm>
        </p:grpSpPr>
        <p:grpSp>
          <p:nvGrpSpPr>
            <p:cNvPr id="221" name="Group 221"/>
            <p:cNvGrpSpPr/>
            <p:nvPr/>
          </p:nvGrpSpPr>
          <p:grpSpPr>
            <a:xfrm>
              <a:off x="0" y="162471"/>
              <a:ext cx="4445001" cy="3950108"/>
              <a:chOff x="0" y="0"/>
              <a:chExt cx="4445000" cy="3950107"/>
            </a:xfrm>
          </p:grpSpPr>
          <p:sp>
            <p:nvSpPr>
              <p:cNvPr id="219" name="Shape 219"/>
              <p:cNvSpPr/>
              <p:nvPr/>
            </p:nvSpPr>
            <p:spPr>
              <a:xfrm>
                <a:off x="0" y="0"/>
                <a:ext cx="4445001" cy="3950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1081314"/>
                  <a:satOff val="4338"/>
                  <a:lumOff val="-8931"/>
                </a:schemeClr>
              </a:solid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220" name="1920px-TensorFlowLogo.svg.png"/>
              <p:cNvPicPr>
                <a:picLocks noChangeAspect="1"/>
              </p:cNvPicPr>
              <p:nvPr/>
            </p:nvPicPr>
            <p:blipFill>
              <a:blip r:embed="rId10">
                <a:extLst/>
              </a:blip>
              <a:stretch>
                <a:fillRect/>
              </a:stretch>
            </p:blipFill>
            <p:spPr>
              <a:xfrm>
                <a:off x="491042" y="532172"/>
                <a:ext cx="3462916" cy="2885764"/>
              </a:xfrm>
              <a:prstGeom prst="rect">
                <a:avLst/>
              </a:prstGeom>
              <a:ln w="12700" cap="flat">
                <a:noFill/>
                <a:miter lim="400000"/>
              </a:ln>
              <a:effectLst/>
            </p:spPr>
          </p:pic>
        </p:grpSp>
        <p:grpSp>
          <p:nvGrpSpPr>
            <p:cNvPr id="224" name="Group 224"/>
            <p:cNvGrpSpPr/>
            <p:nvPr/>
          </p:nvGrpSpPr>
          <p:grpSpPr>
            <a:xfrm>
              <a:off x="6470649" y="-1"/>
              <a:ext cx="3810001" cy="3385808"/>
              <a:chOff x="0" y="0"/>
              <a:chExt cx="3810000" cy="3385806"/>
            </a:xfrm>
          </p:grpSpPr>
          <p:sp>
            <p:nvSpPr>
              <p:cNvPr id="222" name="Shape 222"/>
              <p:cNvSpPr/>
              <p:nvPr/>
            </p:nvSpPr>
            <p:spPr>
              <a:xfrm>
                <a:off x="0" y="0"/>
                <a:ext cx="3810000" cy="3385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1081314"/>
                  <a:satOff val="4338"/>
                  <a:lumOff val="-8931"/>
                </a:schemeClr>
              </a:solid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223" name="keras-logo-2018-large-1200.png"/>
              <p:cNvPicPr>
                <a:picLocks noChangeAspect="1"/>
              </p:cNvPicPr>
              <p:nvPr/>
            </p:nvPicPr>
            <p:blipFill>
              <a:blip r:embed="rId11">
                <a:extLst/>
              </a:blip>
              <a:srcRect l="0" t="0" r="0" b="0"/>
              <a:stretch>
                <a:fillRect/>
              </a:stretch>
            </p:blipFill>
            <p:spPr>
              <a:xfrm>
                <a:off x="420893" y="1262512"/>
                <a:ext cx="2968214" cy="860783"/>
              </a:xfrm>
              <a:prstGeom prst="rect">
                <a:avLst/>
              </a:prstGeom>
              <a:ln w="12700" cap="flat">
                <a:noFill/>
                <a:miter lim="400000"/>
              </a:ln>
              <a:effectLst/>
            </p:spPr>
          </p:pic>
        </p:grpSp>
        <p:pic>
          <p:nvPicPr>
            <p:cNvPr id="225" name="2BE1E88B00000578-3218613-image-m-5_1441127035222.jpg"/>
            <p:cNvPicPr>
              <a:picLocks noChangeAspect="1"/>
            </p:cNvPicPr>
            <p:nvPr/>
          </p:nvPicPr>
          <p:blipFill>
            <a:blip r:embed="rId12">
              <a:extLst/>
            </a:blip>
            <a:srcRect l="4118" t="4118" r="4118" b="4118"/>
            <a:stretch>
              <a:fillRect/>
            </a:stretch>
          </p:blipFill>
          <p:spPr>
            <a:xfrm>
              <a:off x="4596584" y="3470836"/>
              <a:ext cx="2349501" cy="1775096"/>
            </a:xfrm>
            <a:prstGeom prst="rect">
              <a:avLst/>
            </a:prstGeom>
            <a:ln w="12700" cap="flat">
              <a:noFill/>
              <a:miter lim="400000"/>
            </a:ln>
            <a:effectLst/>
          </p:spPr>
        </p:pic>
      </p:grpSp>
      <p:grpSp>
        <p:nvGrpSpPr>
          <p:cNvPr id="234" name="Group 234"/>
          <p:cNvGrpSpPr/>
          <p:nvPr/>
        </p:nvGrpSpPr>
        <p:grpSpPr>
          <a:xfrm>
            <a:off x="2470679" y="7612926"/>
            <a:ext cx="5188274" cy="5595650"/>
            <a:chOff x="0" y="0"/>
            <a:chExt cx="5188273" cy="5595649"/>
          </a:xfrm>
        </p:grpSpPr>
        <p:grpSp>
          <p:nvGrpSpPr>
            <p:cNvPr id="229" name="Group 229"/>
            <p:cNvGrpSpPr/>
            <p:nvPr/>
          </p:nvGrpSpPr>
          <p:grpSpPr>
            <a:xfrm>
              <a:off x="-1" y="-1"/>
              <a:ext cx="2159001" cy="1918625"/>
              <a:chOff x="0" y="0"/>
              <a:chExt cx="2159000" cy="1918623"/>
            </a:xfrm>
          </p:grpSpPr>
          <p:sp>
            <p:nvSpPr>
              <p:cNvPr id="227" name="Shape 227"/>
              <p:cNvSpPr/>
              <p:nvPr/>
            </p:nvSpPr>
            <p:spPr>
              <a:xfrm>
                <a:off x="0" y="0"/>
                <a:ext cx="2159000" cy="1918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1"/>
              </a:solid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228" name="og_image_caffe2.png"/>
              <p:cNvPicPr>
                <a:picLocks noChangeAspect="1"/>
              </p:cNvPicPr>
              <p:nvPr/>
            </p:nvPicPr>
            <p:blipFill>
              <a:blip r:embed="rId13">
                <a:extLst/>
              </a:blip>
              <a:srcRect l="0" t="0" r="0" b="0"/>
              <a:stretch>
                <a:fillRect/>
              </a:stretch>
            </p:blipFill>
            <p:spPr>
              <a:xfrm>
                <a:off x="238506" y="517790"/>
                <a:ext cx="1681988" cy="883044"/>
              </a:xfrm>
              <a:prstGeom prst="rect">
                <a:avLst/>
              </a:prstGeom>
              <a:ln w="12700" cap="flat">
                <a:noFill/>
                <a:miter lim="400000"/>
              </a:ln>
              <a:effectLst/>
            </p:spPr>
          </p:pic>
        </p:grpSp>
        <p:grpSp>
          <p:nvGrpSpPr>
            <p:cNvPr id="232" name="Group 232"/>
            <p:cNvGrpSpPr/>
            <p:nvPr/>
          </p:nvGrpSpPr>
          <p:grpSpPr>
            <a:xfrm>
              <a:off x="1632272" y="2435563"/>
              <a:ext cx="3556001" cy="3160087"/>
              <a:chOff x="0" y="0"/>
              <a:chExt cx="3556000" cy="3160085"/>
            </a:xfrm>
          </p:grpSpPr>
          <p:sp>
            <p:nvSpPr>
              <p:cNvPr id="230" name="Shape 230"/>
              <p:cNvSpPr/>
              <p:nvPr/>
            </p:nvSpPr>
            <p:spPr>
              <a:xfrm>
                <a:off x="0" y="0"/>
                <a:ext cx="3556000" cy="3160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371"/>
                      <a:pt x="330"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330" y="20925"/>
                      <a:pt x="600" y="21229"/>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1001" y="21229"/>
                      <a:pt x="21270"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270" y="675"/>
                      <a:pt x="21000" y="371"/>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1"/>
              </a:solidFill>
              <a:ln w="25400" cap="flat">
                <a:solidFill>
                  <a:srgbClr val="000000"/>
                </a:solidFill>
                <a:prstDash val="solid"/>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pic>
            <p:nvPicPr>
              <p:cNvPr id="231" name="pytorch-logo-dark.png"/>
              <p:cNvPicPr>
                <a:picLocks noChangeAspect="1"/>
              </p:cNvPicPr>
              <p:nvPr/>
            </p:nvPicPr>
            <p:blipFill>
              <a:blip r:embed="rId14">
                <a:extLst/>
              </a:blip>
              <a:srcRect l="0" t="0" r="0" b="0"/>
              <a:stretch>
                <a:fillRect/>
              </a:stretch>
            </p:blipFill>
            <p:spPr>
              <a:xfrm>
                <a:off x="392833" y="1290562"/>
                <a:ext cx="2770334" cy="578958"/>
              </a:xfrm>
              <a:prstGeom prst="rect">
                <a:avLst/>
              </a:prstGeom>
              <a:ln w="12700" cap="flat">
                <a:noFill/>
                <a:miter lim="400000"/>
              </a:ln>
              <a:effectLst/>
            </p:spPr>
          </p:pic>
        </p:grpSp>
        <p:pic>
          <p:nvPicPr>
            <p:cNvPr id="233" name="fb_icon_325x325.png"/>
            <p:cNvPicPr>
              <a:picLocks noChangeAspect="1"/>
            </p:cNvPicPr>
            <p:nvPr/>
          </p:nvPicPr>
          <p:blipFill>
            <a:blip r:embed="rId15">
              <a:extLst/>
            </a:blip>
            <a:srcRect l="0" t="0" r="0" b="0"/>
            <a:stretch>
              <a:fillRect/>
            </a:stretch>
          </p:blipFill>
          <p:spPr>
            <a:xfrm>
              <a:off x="2928241" y="842910"/>
              <a:ext cx="1345003" cy="134500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wp.png"/>
          <p:cNvPicPr>
            <a:picLocks noChangeAspect="1"/>
          </p:cNvPicPr>
          <p:nvPr>
            <p:ph type="pic" idx="13"/>
          </p:nvPr>
        </p:nvPicPr>
        <p:blipFill>
          <a:blip r:embed="rId3">
            <a:extLst/>
          </a:blip>
          <a:srcRect l="0" t="0" r="0" b="0"/>
          <a:stretch>
            <a:fillRect/>
          </a:stretch>
        </p:blipFill>
        <p:spPr>
          <a:prstGeom prst="rect">
            <a:avLst/>
          </a:prstGeom>
        </p:spPr>
      </p:pic>
      <p:sp>
        <p:nvSpPr>
          <p:cNvPr id="239" name="Shape 239"/>
          <p:cNvSpPr txBox="1"/>
          <p:nvPr>
            <p:ph type="title"/>
          </p:nvPr>
        </p:nvSpPr>
        <p:spPr>
          <a:prstGeom prst="rect">
            <a:avLst/>
          </a:prstGeom>
        </p:spPr>
        <p:txBody>
          <a:bodyPr/>
          <a:lstStyle/>
          <a:p>
            <a:pPr/>
            <a:r>
              <a:t>TensorFlow</a:t>
            </a:r>
          </a:p>
          <a:p>
            <a:pPr/>
            <a:r>
              <a:t>Serving</a:t>
            </a:r>
          </a:p>
        </p:txBody>
      </p:sp>
      <p:pic>
        <p:nvPicPr>
          <p:cNvPr id="240" name="1920px-TensorFlowLogo.svg.png"/>
          <p:cNvPicPr>
            <a:picLocks noChangeAspect="1"/>
          </p:cNvPicPr>
          <p:nvPr/>
        </p:nvPicPr>
        <p:blipFill>
          <a:blip r:embed="rId4">
            <a:extLst/>
          </a:blip>
          <a:srcRect l="0" t="0" r="0" b="0"/>
          <a:stretch>
            <a:fillRect/>
          </a:stretch>
        </p:blipFill>
        <p:spPr>
          <a:xfrm>
            <a:off x="5972311" y="5418470"/>
            <a:ext cx="3454890" cy="2879075"/>
          </a:xfrm>
          <a:prstGeom prst="rect">
            <a:avLst/>
          </a:prstGeom>
          <a:ln w="12700">
            <a:miter lim="400000"/>
          </a:ln>
        </p:spPr>
      </p:pic>
      <p:grpSp>
        <p:nvGrpSpPr>
          <p:cNvPr id="243" name="Group 243"/>
          <p:cNvGrpSpPr/>
          <p:nvPr/>
        </p:nvGrpSpPr>
        <p:grpSpPr>
          <a:xfrm>
            <a:off x="6681869" y="3242291"/>
            <a:ext cx="2035682" cy="1809035"/>
            <a:chOff x="0" y="0"/>
            <a:chExt cx="2035680" cy="1809033"/>
          </a:xfrm>
        </p:grpSpPr>
        <p:sp>
          <p:nvSpPr>
            <p:cNvPr id="241" name="Shape 241"/>
            <p:cNvSpPr/>
            <p:nvPr/>
          </p:nvSpPr>
          <p:spPr>
            <a:xfrm>
              <a:off x="0" y="0"/>
              <a:ext cx="2035681" cy="18090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42" name="Shape 242"/>
            <p:cNvSpPr txBox="1"/>
            <p:nvPr/>
          </p:nvSpPr>
          <p:spPr>
            <a:xfrm>
              <a:off x="223260" y="624292"/>
              <a:ext cx="1589160"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Google</a:t>
              </a:r>
            </a:p>
          </p:txBody>
        </p:sp>
      </p:grpSp>
      <p:grpSp>
        <p:nvGrpSpPr>
          <p:cNvPr id="246" name="Group 246"/>
          <p:cNvGrpSpPr/>
          <p:nvPr/>
        </p:nvGrpSpPr>
        <p:grpSpPr>
          <a:xfrm>
            <a:off x="3524877" y="7137843"/>
            <a:ext cx="2349501" cy="2087915"/>
            <a:chOff x="0" y="0"/>
            <a:chExt cx="2349500" cy="2087913"/>
          </a:xfrm>
        </p:grpSpPr>
        <p:sp>
          <p:nvSpPr>
            <p:cNvPr id="244" name="Shape 244"/>
            <p:cNvSpPr/>
            <p:nvPr/>
          </p:nvSpPr>
          <p:spPr>
            <a:xfrm>
              <a:off x="0" y="0"/>
              <a:ext cx="2349500" cy="2087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45" name="Shape 245"/>
            <p:cNvSpPr txBox="1"/>
            <p:nvPr/>
          </p:nvSpPr>
          <p:spPr>
            <a:xfrm>
              <a:off x="270157" y="293833"/>
              <a:ext cx="1809186" cy="15002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10 milionów QPS</a:t>
              </a:r>
            </a:p>
          </p:txBody>
        </p:sp>
      </p:grpSp>
      <p:grpSp>
        <p:nvGrpSpPr>
          <p:cNvPr id="249" name="Group 249"/>
          <p:cNvGrpSpPr/>
          <p:nvPr/>
        </p:nvGrpSpPr>
        <p:grpSpPr>
          <a:xfrm>
            <a:off x="3435351" y="4301970"/>
            <a:ext cx="2528551" cy="2247030"/>
            <a:chOff x="0" y="0"/>
            <a:chExt cx="2528549" cy="2247028"/>
          </a:xfrm>
        </p:grpSpPr>
        <p:sp>
          <p:nvSpPr>
            <p:cNvPr id="247" name="Shape 247"/>
            <p:cNvSpPr/>
            <p:nvPr/>
          </p:nvSpPr>
          <p:spPr>
            <a:xfrm>
              <a:off x="0" y="0"/>
              <a:ext cx="2528550" cy="2247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48" name="Shape 248"/>
            <p:cNvSpPr txBox="1"/>
            <p:nvPr/>
          </p:nvSpPr>
          <p:spPr>
            <a:xfrm>
              <a:off x="223260" y="608339"/>
              <a:ext cx="2082030" cy="1030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1500 projektów</a:t>
              </a:r>
            </a:p>
          </p:txBody>
        </p:sp>
      </p:grpSp>
      <p:grpSp>
        <p:nvGrpSpPr>
          <p:cNvPr id="252" name="Group 252"/>
          <p:cNvGrpSpPr/>
          <p:nvPr/>
        </p:nvGrpSpPr>
        <p:grpSpPr>
          <a:xfrm>
            <a:off x="6641885" y="8534808"/>
            <a:ext cx="2035681" cy="1809035"/>
            <a:chOff x="0" y="0"/>
            <a:chExt cx="2035680" cy="1809033"/>
          </a:xfrm>
        </p:grpSpPr>
        <p:sp>
          <p:nvSpPr>
            <p:cNvPr id="250" name="Shape 250"/>
            <p:cNvSpPr/>
            <p:nvPr/>
          </p:nvSpPr>
          <p:spPr>
            <a:xfrm>
              <a:off x="0" y="0"/>
              <a:ext cx="2035681" cy="18090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51" name="Shape 251"/>
            <p:cNvSpPr txBox="1"/>
            <p:nvPr/>
          </p:nvSpPr>
          <p:spPr>
            <a:xfrm>
              <a:off x="223260" y="154392"/>
              <a:ext cx="1589160" cy="1500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CPU</a:t>
              </a:r>
            </a:p>
            <a:p>
              <a:pPr/>
              <a:r>
                <a:t>GPU</a:t>
              </a:r>
            </a:p>
            <a:p>
              <a:pPr/>
              <a:r>
                <a:t>TPU</a:t>
              </a:r>
            </a:p>
          </p:txBody>
        </p:sp>
      </p:grpSp>
      <p:grpSp>
        <p:nvGrpSpPr>
          <p:cNvPr id="255" name="Group 255"/>
          <p:cNvGrpSpPr/>
          <p:nvPr/>
        </p:nvGrpSpPr>
        <p:grpSpPr>
          <a:xfrm>
            <a:off x="9445073" y="8534808"/>
            <a:ext cx="2035682" cy="1809035"/>
            <a:chOff x="0" y="0"/>
            <a:chExt cx="2035680" cy="1809033"/>
          </a:xfrm>
        </p:grpSpPr>
        <p:sp>
          <p:nvSpPr>
            <p:cNvPr id="253" name="Shape 253"/>
            <p:cNvSpPr/>
            <p:nvPr/>
          </p:nvSpPr>
          <p:spPr>
            <a:xfrm>
              <a:off x="0" y="0"/>
              <a:ext cx="2035681" cy="18090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000000"/>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54" name="Shape 254"/>
            <p:cNvSpPr txBox="1"/>
            <p:nvPr/>
          </p:nvSpPr>
          <p:spPr>
            <a:xfrm>
              <a:off x="223260" y="389342"/>
              <a:ext cx="1589160" cy="1030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GRPC</a:t>
              </a:r>
            </a:p>
            <a:p>
              <a:pPr/>
              <a:r>
                <a:t>REST</a:t>
              </a:r>
            </a:p>
          </p:txBody>
        </p:sp>
      </p:grpSp>
      <p:grpSp>
        <p:nvGrpSpPr>
          <p:cNvPr id="258" name="Group 258"/>
          <p:cNvGrpSpPr/>
          <p:nvPr/>
        </p:nvGrpSpPr>
        <p:grpSpPr>
          <a:xfrm>
            <a:off x="9525042" y="5701879"/>
            <a:ext cx="2921001" cy="2595786"/>
            <a:chOff x="0" y="0"/>
            <a:chExt cx="2921000" cy="2595784"/>
          </a:xfrm>
        </p:grpSpPr>
        <p:sp>
          <p:nvSpPr>
            <p:cNvPr id="256" name="Shape 256"/>
            <p:cNvSpPr/>
            <p:nvPr/>
          </p:nvSpPr>
          <p:spPr>
            <a:xfrm>
              <a:off x="0" y="0"/>
              <a:ext cx="2921000" cy="25957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929292"/>
            </a:solidFill>
            <a:ln w="12700" cap="flat">
              <a:noFill/>
              <a:miter lim="400000"/>
            </a:ln>
            <a:effectLst/>
          </p:spPr>
          <p:txBody>
            <a:bodyPr wrap="square" lIns="0" tIns="0" rIns="0" bIns="0" numCol="1" anchor="ctr">
              <a:noAutofit/>
            </a:bodyPr>
            <a:lstStyle/>
            <a:p>
              <a:pPr algn="l">
                <a:spcBef>
                  <a:spcPts val="5900"/>
                </a:spcBef>
                <a:defRPr b="0" sz="4800">
                  <a:solidFill>
                    <a:srgbClr val="929292"/>
                  </a:solidFill>
                </a:defRPr>
              </a:pPr>
            </a:p>
          </p:txBody>
        </p:sp>
        <p:sp>
          <p:nvSpPr>
            <p:cNvPr id="257" name="Shape 257"/>
            <p:cNvSpPr txBox="1"/>
            <p:nvPr/>
          </p:nvSpPr>
          <p:spPr>
            <a:xfrm>
              <a:off x="222250" y="782717"/>
              <a:ext cx="2476500" cy="1030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rozproszone działanie</a:t>
              </a:r>
            </a:p>
          </p:txBody>
        </p:sp>
      </p:grpSp>
      <p:grpSp>
        <p:nvGrpSpPr>
          <p:cNvPr id="261" name="Group 261"/>
          <p:cNvGrpSpPr/>
          <p:nvPr/>
        </p:nvGrpSpPr>
        <p:grpSpPr>
          <a:xfrm>
            <a:off x="12142034" y="8037516"/>
            <a:ext cx="2667001" cy="2370065"/>
            <a:chOff x="0" y="0"/>
            <a:chExt cx="2667000" cy="2370064"/>
          </a:xfrm>
        </p:grpSpPr>
        <p:sp>
          <p:nvSpPr>
            <p:cNvPr id="259" name="Shape 259"/>
            <p:cNvSpPr/>
            <p:nvPr/>
          </p:nvSpPr>
          <p:spPr>
            <a:xfrm>
              <a:off x="0" y="0"/>
              <a:ext cx="2667000" cy="2370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929292"/>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60" name="Shape 260"/>
            <p:cNvSpPr txBox="1"/>
            <p:nvPr/>
          </p:nvSpPr>
          <p:spPr>
            <a:xfrm>
              <a:off x="222250" y="669857"/>
              <a:ext cx="2222500" cy="1030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auto</a:t>
              </a:r>
            </a:p>
            <a:p>
              <a:pPr/>
              <a:r>
                <a:t>skalowanie</a:t>
              </a:r>
            </a:p>
          </p:txBody>
        </p:sp>
      </p:grpSp>
      <p:grpSp>
        <p:nvGrpSpPr>
          <p:cNvPr id="264" name="Group 264"/>
          <p:cNvGrpSpPr/>
          <p:nvPr/>
        </p:nvGrpSpPr>
        <p:grpSpPr>
          <a:xfrm>
            <a:off x="11836817" y="2816755"/>
            <a:ext cx="3429001" cy="3047227"/>
            <a:chOff x="0" y="0"/>
            <a:chExt cx="3429000" cy="3047225"/>
          </a:xfrm>
        </p:grpSpPr>
        <p:sp>
          <p:nvSpPr>
            <p:cNvPr id="262" name="Shape 262"/>
            <p:cNvSpPr/>
            <p:nvPr/>
          </p:nvSpPr>
          <p:spPr>
            <a:xfrm>
              <a:off x="0" y="0"/>
              <a:ext cx="3429000" cy="304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929292"/>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63" name="Shape 263"/>
            <p:cNvSpPr txBox="1"/>
            <p:nvPr/>
          </p:nvSpPr>
          <p:spPr>
            <a:xfrm>
              <a:off x="222250" y="773488"/>
              <a:ext cx="2984500" cy="15002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rozproszenie grafu obliczeniowego</a:t>
              </a:r>
            </a:p>
          </p:txBody>
        </p:sp>
      </p:grpSp>
      <p:grpSp>
        <p:nvGrpSpPr>
          <p:cNvPr id="267" name="Group 267"/>
          <p:cNvGrpSpPr/>
          <p:nvPr/>
        </p:nvGrpSpPr>
        <p:grpSpPr>
          <a:xfrm>
            <a:off x="13230136" y="1063146"/>
            <a:ext cx="2035682" cy="1809035"/>
            <a:chOff x="0" y="0"/>
            <a:chExt cx="2035680" cy="1809033"/>
          </a:xfrm>
        </p:grpSpPr>
        <p:sp>
          <p:nvSpPr>
            <p:cNvPr id="265" name="Shape 265"/>
            <p:cNvSpPr/>
            <p:nvPr/>
          </p:nvSpPr>
          <p:spPr>
            <a:xfrm>
              <a:off x="0" y="0"/>
              <a:ext cx="2035681" cy="18090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929292"/>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66" name="Shape 266"/>
            <p:cNvSpPr txBox="1"/>
            <p:nvPr/>
          </p:nvSpPr>
          <p:spPr>
            <a:xfrm>
              <a:off x="223260" y="389342"/>
              <a:ext cx="1589160" cy="1030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1 TB</a:t>
              </a:r>
            </a:p>
            <a:p>
              <a:pPr/>
              <a:r>
                <a:t>model</a:t>
              </a:r>
            </a:p>
          </p:txBody>
        </p:sp>
      </p:grpSp>
      <p:grpSp>
        <p:nvGrpSpPr>
          <p:cNvPr id="270" name="Group 270"/>
          <p:cNvGrpSpPr/>
          <p:nvPr/>
        </p:nvGrpSpPr>
        <p:grpSpPr>
          <a:xfrm>
            <a:off x="3932521" y="1548362"/>
            <a:ext cx="2667001" cy="2370065"/>
            <a:chOff x="0" y="0"/>
            <a:chExt cx="2667000" cy="2370064"/>
          </a:xfrm>
        </p:grpSpPr>
        <p:sp>
          <p:nvSpPr>
            <p:cNvPr id="268" name="Shape 268"/>
            <p:cNvSpPr/>
            <p:nvPr/>
          </p:nvSpPr>
          <p:spPr>
            <a:xfrm>
              <a:off x="0" y="0"/>
              <a:ext cx="2667000" cy="2370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929292"/>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69" name="Shape 269"/>
            <p:cNvSpPr txBox="1"/>
            <p:nvPr/>
          </p:nvSpPr>
          <p:spPr>
            <a:xfrm>
              <a:off x="222250" y="669857"/>
              <a:ext cx="2222500" cy="1030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modele warunkowe</a:t>
              </a:r>
            </a:p>
          </p:txBody>
        </p:sp>
      </p:grpSp>
      <p:grpSp>
        <p:nvGrpSpPr>
          <p:cNvPr id="273" name="Group 273"/>
          <p:cNvGrpSpPr/>
          <p:nvPr/>
        </p:nvGrpSpPr>
        <p:grpSpPr>
          <a:xfrm>
            <a:off x="6429709" y="839061"/>
            <a:ext cx="2540001" cy="2257205"/>
            <a:chOff x="0" y="0"/>
            <a:chExt cx="2540000" cy="2257203"/>
          </a:xfrm>
        </p:grpSpPr>
        <p:sp>
          <p:nvSpPr>
            <p:cNvPr id="271" name="Shape 271"/>
            <p:cNvSpPr/>
            <p:nvPr/>
          </p:nvSpPr>
          <p:spPr>
            <a:xfrm>
              <a:off x="0" y="0"/>
              <a:ext cx="2540000" cy="2257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929292"/>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72" name="Shape 272"/>
            <p:cNvSpPr txBox="1"/>
            <p:nvPr/>
          </p:nvSpPr>
          <p:spPr>
            <a:xfrm>
              <a:off x="222249" y="613427"/>
              <a:ext cx="2095501" cy="1030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modele eksperckie</a:t>
              </a:r>
            </a:p>
          </p:txBody>
        </p:sp>
      </p:grpSp>
      <p:grpSp>
        <p:nvGrpSpPr>
          <p:cNvPr id="276" name="Group 276"/>
          <p:cNvGrpSpPr/>
          <p:nvPr/>
        </p:nvGrpSpPr>
        <p:grpSpPr>
          <a:xfrm>
            <a:off x="8748414" y="444050"/>
            <a:ext cx="3429001" cy="3047227"/>
            <a:chOff x="0" y="0"/>
            <a:chExt cx="3429000" cy="3047225"/>
          </a:xfrm>
        </p:grpSpPr>
        <p:sp>
          <p:nvSpPr>
            <p:cNvPr id="274" name="Shape 274"/>
            <p:cNvSpPr/>
            <p:nvPr/>
          </p:nvSpPr>
          <p:spPr>
            <a:xfrm>
              <a:off x="0" y="0"/>
              <a:ext cx="3429000" cy="304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rgbClr val="929292"/>
            </a:solidFill>
            <a:ln w="12700" cap="flat">
              <a:noFill/>
              <a:miter lim="400000"/>
            </a:ln>
            <a:effectLst/>
          </p:spPr>
          <p:txBody>
            <a:bodyPr wrap="square" lIns="0" tIns="0" rIns="0" bIns="0" numCol="1" anchor="ctr">
              <a:noAutofit/>
            </a:bodyPr>
            <a:lstStyle/>
            <a:p>
              <a:pPr algn="l">
                <a:spcBef>
                  <a:spcPts val="5900"/>
                </a:spcBef>
                <a:defRPr b="0" sz="4800"/>
              </a:pPr>
            </a:p>
          </p:txBody>
        </p:sp>
        <p:sp>
          <p:nvSpPr>
            <p:cNvPr id="275" name="Shape 275"/>
            <p:cNvSpPr txBox="1"/>
            <p:nvPr/>
          </p:nvSpPr>
          <p:spPr>
            <a:xfrm>
              <a:off x="222250" y="773488"/>
              <a:ext cx="2984500" cy="15002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współdzielenie grafu obliczeniowego</a:t>
              </a:r>
            </a:p>
          </p:txBody>
        </p:sp>
      </p:grpSp>
      <p:grpSp>
        <p:nvGrpSpPr>
          <p:cNvPr id="279" name="Group 279"/>
          <p:cNvGrpSpPr/>
          <p:nvPr/>
        </p:nvGrpSpPr>
        <p:grpSpPr>
          <a:xfrm>
            <a:off x="790804" y="1828877"/>
            <a:ext cx="2159001" cy="1918625"/>
            <a:chOff x="0" y="0"/>
            <a:chExt cx="2159000" cy="1918623"/>
          </a:xfrm>
        </p:grpSpPr>
        <p:sp>
          <p:nvSpPr>
            <p:cNvPr id="277" name="Shape 277"/>
            <p:cNvSpPr/>
            <p:nvPr/>
          </p:nvSpPr>
          <p:spPr>
            <a:xfrm>
              <a:off x="0" y="0"/>
              <a:ext cx="2159000" cy="1918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1081314"/>
                <a:satOff val="4338"/>
                <a:lumOff val="-8931"/>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78" name="Shape 278"/>
            <p:cNvSpPr txBox="1"/>
            <p:nvPr/>
          </p:nvSpPr>
          <p:spPr>
            <a:xfrm>
              <a:off x="223260" y="154392"/>
              <a:ext cx="1714501" cy="1500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super wydajny (C++)</a:t>
              </a:r>
            </a:p>
          </p:txBody>
        </p:sp>
      </p:grpSp>
      <p:grpSp>
        <p:nvGrpSpPr>
          <p:cNvPr id="282" name="Group 282"/>
          <p:cNvGrpSpPr/>
          <p:nvPr/>
        </p:nvGrpSpPr>
        <p:grpSpPr>
          <a:xfrm>
            <a:off x="411644" y="4678750"/>
            <a:ext cx="2794001" cy="2482925"/>
            <a:chOff x="0" y="0"/>
            <a:chExt cx="2794000" cy="2482924"/>
          </a:xfrm>
        </p:grpSpPr>
        <p:sp>
          <p:nvSpPr>
            <p:cNvPr id="280" name="Shape 280"/>
            <p:cNvSpPr/>
            <p:nvPr/>
          </p:nvSpPr>
          <p:spPr>
            <a:xfrm>
              <a:off x="0" y="0"/>
              <a:ext cx="2794000" cy="2482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1081314"/>
                <a:satOff val="4338"/>
                <a:lumOff val="-8931"/>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81" name="Shape 281"/>
            <p:cNvSpPr txBox="1"/>
            <p:nvPr/>
          </p:nvSpPr>
          <p:spPr>
            <a:xfrm>
              <a:off x="222249" y="334948"/>
              <a:ext cx="2349501" cy="1970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super skalowalny (Docker + K8s)</a:t>
              </a:r>
            </a:p>
          </p:txBody>
        </p:sp>
      </p:grpSp>
      <p:grpSp>
        <p:nvGrpSpPr>
          <p:cNvPr id="285" name="Group 285"/>
          <p:cNvGrpSpPr/>
          <p:nvPr/>
        </p:nvGrpSpPr>
        <p:grpSpPr>
          <a:xfrm>
            <a:off x="4694521" y="10776503"/>
            <a:ext cx="3314205" cy="2370065"/>
            <a:chOff x="0" y="0"/>
            <a:chExt cx="3314203" cy="2370064"/>
          </a:xfrm>
        </p:grpSpPr>
        <p:sp>
          <p:nvSpPr>
            <p:cNvPr id="283" name="Shape 283"/>
            <p:cNvSpPr/>
            <p:nvPr/>
          </p:nvSpPr>
          <p:spPr>
            <a:xfrm>
              <a:off x="0" y="0"/>
              <a:ext cx="3314204" cy="2370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1081314"/>
                <a:satOff val="4338"/>
                <a:lumOff val="-8931"/>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84" name="Shape 284"/>
            <p:cNvSpPr txBox="1"/>
            <p:nvPr/>
          </p:nvSpPr>
          <p:spPr>
            <a:xfrm>
              <a:off x="437371" y="172951"/>
              <a:ext cx="2439462" cy="20241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wiele wersji modeli</a:t>
              </a:r>
            </a:p>
            <a:p>
              <a:pPr/>
              <a:r>
                <a:t>TESTY A/B</a:t>
              </a:r>
            </a:p>
          </p:txBody>
        </p:sp>
      </p:grpSp>
      <p:grpSp>
        <p:nvGrpSpPr>
          <p:cNvPr id="288" name="Group 288"/>
          <p:cNvGrpSpPr/>
          <p:nvPr/>
        </p:nvGrpSpPr>
        <p:grpSpPr>
          <a:xfrm>
            <a:off x="1489560" y="11006335"/>
            <a:ext cx="2035681" cy="1809035"/>
            <a:chOff x="0" y="0"/>
            <a:chExt cx="2035680" cy="1809033"/>
          </a:xfrm>
        </p:grpSpPr>
        <p:sp>
          <p:nvSpPr>
            <p:cNvPr id="286" name="Shape 286"/>
            <p:cNvSpPr/>
            <p:nvPr/>
          </p:nvSpPr>
          <p:spPr>
            <a:xfrm>
              <a:off x="0" y="0"/>
              <a:ext cx="2035681" cy="18090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1081314"/>
                <a:satOff val="4338"/>
                <a:lumOff val="-8931"/>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87" name="Shape 287"/>
            <p:cNvSpPr txBox="1"/>
            <p:nvPr/>
          </p:nvSpPr>
          <p:spPr>
            <a:xfrm>
              <a:off x="223260" y="389342"/>
              <a:ext cx="1589160" cy="1030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wiele modeli</a:t>
              </a:r>
            </a:p>
          </p:txBody>
        </p:sp>
      </p:grpSp>
      <p:grpSp>
        <p:nvGrpSpPr>
          <p:cNvPr id="291" name="Group 291"/>
          <p:cNvGrpSpPr/>
          <p:nvPr/>
        </p:nvGrpSpPr>
        <p:grpSpPr>
          <a:xfrm>
            <a:off x="632942" y="7885542"/>
            <a:ext cx="2794001" cy="2482925"/>
            <a:chOff x="0" y="0"/>
            <a:chExt cx="2794000" cy="2482924"/>
          </a:xfrm>
        </p:grpSpPr>
        <p:sp>
          <p:nvSpPr>
            <p:cNvPr id="289" name="Shape 289"/>
            <p:cNvSpPr/>
            <p:nvPr/>
          </p:nvSpPr>
          <p:spPr>
            <a:xfrm>
              <a:off x="0" y="0"/>
              <a:ext cx="2794000" cy="2482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4">
                <a:hueOff val="-1081314"/>
                <a:satOff val="4338"/>
                <a:lumOff val="-8931"/>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90" name="Shape 290"/>
            <p:cNvSpPr txBox="1"/>
            <p:nvPr/>
          </p:nvSpPr>
          <p:spPr>
            <a:xfrm>
              <a:off x="222249" y="491338"/>
              <a:ext cx="2349501" cy="15002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dynamiczna obsługa modeli</a:t>
              </a:r>
            </a:p>
          </p:txBody>
        </p:sp>
      </p:grpSp>
      <p:grpSp>
        <p:nvGrpSpPr>
          <p:cNvPr id="294" name="Group 294"/>
          <p:cNvGrpSpPr/>
          <p:nvPr/>
        </p:nvGrpSpPr>
        <p:grpSpPr>
          <a:xfrm>
            <a:off x="9623558" y="10580987"/>
            <a:ext cx="5594723" cy="2761096"/>
            <a:chOff x="0" y="0"/>
            <a:chExt cx="5594722" cy="2761095"/>
          </a:xfrm>
        </p:grpSpPr>
        <p:sp>
          <p:nvSpPr>
            <p:cNvPr id="292" name="Shape 292"/>
            <p:cNvSpPr/>
            <p:nvPr/>
          </p:nvSpPr>
          <p:spPr>
            <a:xfrm>
              <a:off x="0" y="0"/>
              <a:ext cx="5594723" cy="2761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0" y="0"/>
                  </a:moveTo>
                  <a:cubicBezTo>
                    <a:pt x="600" y="185"/>
                    <a:pt x="532" y="354"/>
                    <a:pt x="423" y="476"/>
                  </a:cubicBezTo>
                  <a:cubicBezTo>
                    <a:pt x="315" y="599"/>
                    <a:pt x="165" y="675"/>
                    <a:pt x="0" y="675"/>
                  </a:cubicBezTo>
                  <a:lnTo>
                    <a:pt x="0" y="2026"/>
                  </a:lnTo>
                  <a:cubicBezTo>
                    <a:pt x="330" y="2026"/>
                    <a:pt x="600" y="2330"/>
                    <a:pt x="600" y="2700"/>
                  </a:cubicBezTo>
                  <a:cubicBezTo>
                    <a:pt x="600" y="3071"/>
                    <a:pt x="330" y="3375"/>
                    <a:pt x="0" y="3375"/>
                  </a:cubicBezTo>
                  <a:lnTo>
                    <a:pt x="0" y="4724"/>
                  </a:lnTo>
                  <a:cubicBezTo>
                    <a:pt x="330" y="4724"/>
                    <a:pt x="600" y="5030"/>
                    <a:pt x="600" y="5401"/>
                  </a:cubicBezTo>
                  <a:cubicBezTo>
                    <a:pt x="600" y="5772"/>
                    <a:pt x="330" y="6076"/>
                    <a:pt x="0" y="6076"/>
                  </a:cubicBezTo>
                  <a:lnTo>
                    <a:pt x="0" y="7425"/>
                  </a:lnTo>
                  <a:cubicBezTo>
                    <a:pt x="330" y="7425"/>
                    <a:pt x="600" y="7729"/>
                    <a:pt x="600" y="8100"/>
                  </a:cubicBezTo>
                  <a:cubicBezTo>
                    <a:pt x="600" y="8470"/>
                    <a:pt x="330" y="8776"/>
                    <a:pt x="0" y="8776"/>
                  </a:cubicBezTo>
                  <a:lnTo>
                    <a:pt x="0" y="10125"/>
                  </a:lnTo>
                  <a:cubicBezTo>
                    <a:pt x="330" y="10125"/>
                    <a:pt x="600" y="10429"/>
                    <a:pt x="600" y="10800"/>
                  </a:cubicBezTo>
                  <a:cubicBezTo>
                    <a:pt x="600" y="11171"/>
                    <a:pt x="330" y="11475"/>
                    <a:pt x="0" y="11475"/>
                  </a:cubicBezTo>
                  <a:lnTo>
                    <a:pt x="0" y="12826"/>
                  </a:lnTo>
                  <a:cubicBezTo>
                    <a:pt x="330" y="12826"/>
                    <a:pt x="600" y="13130"/>
                    <a:pt x="600" y="13500"/>
                  </a:cubicBezTo>
                  <a:cubicBezTo>
                    <a:pt x="600" y="13871"/>
                    <a:pt x="330" y="14175"/>
                    <a:pt x="0" y="14175"/>
                  </a:cubicBezTo>
                  <a:lnTo>
                    <a:pt x="0" y="15526"/>
                  </a:lnTo>
                  <a:cubicBezTo>
                    <a:pt x="330" y="15526"/>
                    <a:pt x="600" y="15830"/>
                    <a:pt x="600" y="16201"/>
                  </a:cubicBezTo>
                  <a:cubicBezTo>
                    <a:pt x="600" y="16572"/>
                    <a:pt x="330" y="16876"/>
                    <a:pt x="0" y="16876"/>
                  </a:cubicBezTo>
                  <a:lnTo>
                    <a:pt x="0" y="18225"/>
                  </a:lnTo>
                  <a:cubicBezTo>
                    <a:pt x="330" y="18225"/>
                    <a:pt x="600" y="18530"/>
                    <a:pt x="600" y="18901"/>
                  </a:cubicBezTo>
                  <a:cubicBezTo>
                    <a:pt x="600" y="19272"/>
                    <a:pt x="330" y="19576"/>
                    <a:pt x="0" y="19576"/>
                  </a:cubicBezTo>
                  <a:lnTo>
                    <a:pt x="0" y="20925"/>
                  </a:lnTo>
                  <a:cubicBezTo>
                    <a:pt x="165" y="20925"/>
                    <a:pt x="315" y="21001"/>
                    <a:pt x="423" y="21124"/>
                  </a:cubicBezTo>
                  <a:cubicBezTo>
                    <a:pt x="532" y="21246"/>
                    <a:pt x="600" y="21415"/>
                    <a:pt x="600" y="21600"/>
                  </a:cubicBezTo>
                  <a:lnTo>
                    <a:pt x="1799" y="21600"/>
                  </a:lnTo>
                  <a:cubicBezTo>
                    <a:pt x="1799" y="21229"/>
                    <a:pt x="2068" y="20925"/>
                    <a:pt x="2398" y="20925"/>
                  </a:cubicBezTo>
                  <a:cubicBezTo>
                    <a:pt x="2728" y="20925"/>
                    <a:pt x="2999" y="21229"/>
                    <a:pt x="2999" y="21600"/>
                  </a:cubicBezTo>
                  <a:lnTo>
                    <a:pt x="4198" y="21600"/>
                  </a:lnTo>
                  <a:cubicBezTo>
                    <a:pt x="4198" y="21229"/>
                    <a:pt x="4468" y="20925"/>
                    <a:pt x="4798" y="20925"/>
                  </a:cubicBezTo>
                  <a:cubicBezTo>
                    <a:pt x="5128" y="20925"/>
                    <a:pt x="5397" y="21229"/>
                    <a:pt x="5397" y="21600"/>
                  </a:cubicBezTo>
                  <a:lnTo>
                    <a:pt x="6598" y="21600"/>
                  </a:lnTo>
                  <a:cubicBezTo>
                    <a:pt x="6598" y="21229"/>
                    <a:pt x="6868" y="20925"/>
                    <a:pt x="7198" y="20925"/>
                  </a:cubicBezTo>
                  <a:cubicBezTo>
                    <a:pt x="7527" y="20925"/>
                    <a:pt x="7797" y="21229"/>
                    <a:pt x="7797" y="21600"/>
                  </a:cubicBezTo>
                  <a:lnTo>
                    <a:pt x="8998" y="21600"/>
                  </a:lnTo>
                  <a:cubicBezTo>
                    <a:pt x="8998" y="21229"/>
                    <a:pt x="9268" y="20925"/>
                    <a:pt x="9598" y="20925"/>
                  </a:cubicBezTo>
                  <a:cubicBezTo>
                    <a:pt x="9927" y="20925"/>
                    <a:pt x="10197" y="21229"/>
                    <a:pt x="10197" y="21600"/>
                  </a:cubicBezTo>
                  <a:lnTo>
                    <a:pt x="11396" y="21600"/>
                  </a:lnTo>
                  <a:cubicBezTo>
                    <a:pt x="11396" y="21229"/>
                    <a:pt x="11668" y="20925"/>
                    <a:pt x="11997" y="20925"/>
                  </a:cubicBezTo>
                  <a:cubicBezTo>
                    <a:pt x="12327" y="20925"/>
                    <a:pt x="12597" y="21229"/>
                    <a:pt x="12597" y="21600"/>
                  </a:cubicBezTo>
                  <a:lnTo>
                    <a:pt x="13796" y="21600"/>
                  </a:lnTo>
                  <a:cubicBezTo>
                    <a:pt x="13796" y="21229"/>
                    <a:pt x="14066" y="20925"/>
                    <a:pt x="14395" y="20925"/>
                  </a:cubicBezTo>
                  <a:cubicBezTo>
                    <a:pt x="14725" y="20925"/>
                    <a:pt x="14997" y="21229"/>
                    <a:pt x="14997" y="21600"/>
                  </a:cubicBezTo>
                  <a:lnTo>
                    <a:pt x="16196" y="21600"/>
                  </a:lnTo>
                  <a:cubicBezTo>
                    <a:pt x="16196" y="21229"/>
                    <a:pt x="16466" y="20925"/>
                    <a:pt x="16795" y="20925"/>
                  </a:cubicBezTo>
                  <a:cubicBezTo>
                    <a:pt x="17125" y="20925"/>
                    <a:pt x="17395" y="21229"/>
                    <a:pt x="17395" y="21600"/>
                  </a:cubicBezTo>
                  <a:lnTo>
                    <a:pt x="18596" y="21600"/>
                  </a:lnTo>
                  <a:cubicBezTo>
                    <a:pt x="18596" y="21229"/>
                    <a:pt x="18865" y="20925"/>
                    <a:pt x="19195" y="20925"/>
                  </a:cubicBezTo>
                  <a:cubicBezTo>
                    <a:pt x="19525" y="20925"/>
                    <a:pt x="19795" y="21229"/>
                    <a:pt x="19795" y="21600"/>
                  </a:cubicBezTo>
                  <a:lnTo>
                    <a:pt x="20995" y="21600"/>
                  </a:lnTo>
                  <a:cubicBezTo>
                    <a:pt x="20998" y="21415"/>
                    <a:pt x="21067" y="21246"/>
                    <a:pt x="21176" y="21124"/>
                  </a:cubicBezTo>
                  <a:cubicBezTo>
                    <a:pt x="21285" y="21001"/>
                    <a:pt x="21435" y="20925"/>
                    <a:pt x="21600" y="20925"/>
                  </a:cubicBezTo>
                  <a:lnTo>
                    <a:pt x="21600" y="19576"/>
                  </a:lnTo>
                  <a:cubicBezTo>
                    <a:pt x="21270" y="19576"/>
                    <a:pt x="21000" y="19272"/>
                    <a:pt x="21000" y="18901"/>
                  </a:cubicBezTo>
                  <a:cubicBezTo>
                    <a:pt x="21000" y="18530"/>
                    <a:pt x="21270" y="18225"/>
                    <a:pt x="21600" y="18225"/>
                  </a:cubicBezTo>
                  <a:lnTo>
                    <a:pt x="21600" y="16876"/>
                  </a:lnTo>
                  <a:cubicBezTo>
                    <a:pt x="21270" y="16876"/>
                    <a:pt x="21000" y="16572"/>
                    <a:pt x="21000" y="16201"/>
                  </a:cubicBezTo>
                  <a:cubicBezTo>
                    <a:pt x="21000" y="15830"/>
                    <a:pt x="21270" y="15526"/>
                    <a:pt x="21600" y="15526"/>
                  </a:cubicBezTo>
                  <a:lnTo>
                    <a:pt x="21600" y="14175"/>
                  </a:lnTo>
                  <a:cubicBezTo>
                    <a:pt x="21270" y="14175"/>
                    <a:pt x="21000" y="13871"/>
                    <a:pt x="21000" y="13500"/>
                  </a:cubicBezTo>
                  <a:cubicBezTo>
                    <a:pt x="21000" y="13130"/>
                    <a:pt x="21270" y="12826"/>
                    <a:pt x="21600" y="12826"/>
                  </a:cubicBezTo>
                  <a:lnTo>
                    <a:pt x="21600" y="11475"/>
                  </a:lnTo>
                  <a:cubicBezTo>
                    <a:pt x="21270" y="11475"/>
                    <a:pt x="21000" y="11171"/>
                    <a:pt x="21000" y="10800"/>
                  </a:cubicBezTo>
                  <a:cubicBezTo>
                    <a:pt x="21000" y="10429"/>
                    <a:pt x="21270" y="10125"/>
                    <a:pt x="21600" y="10125"/>
                  </a:cubicBezTo>
                  <a:lnTo>
                    <a:pt x="21600" y="8776"/>
                  </a:lnTo>
                  <a:cubicBezTo>
                    <a:pt x="21270" y="8776"/>
                    <a:pt x="21000" y="8470"/>
                    <a:pt x="21000" y="8100"/>
                  </a:cubicBezTo>
                  <a:cubicBezTo>
                    <a:pt x="21000" y="7729"/>
                    <a:pt x="21270" y="7425"/>
                    <a:pt x="21600" y="7425"/>
                  </a:cubicBezTo>
                  <a:lnTo>
                    <a:pt x="21600" y="6076"/>
                  </a:lnTo>
                  <a:cubicBezTo>
                    <a:pt x="21270" y="6076"/>
                    <a:pt x="21000" y="5772"/>
                    <a:pt x="21000" y="5401"/>
                  </a:cubicBezTo>
                  <a:cubicBezTo>
                    <a:pt x="21000" y="5030"/>
                    <a:pt x="21270" y="4724"/>
                    <a:pt x="21600" y="4724"/>
                  </a:cubicBezTo>
                  <a:lnTo>
                    <a:pt x="21600" y="3375"/>
                  </a:lnTo>
                  <a:cubicBezTo>
                    <a:pt x="21270" y="3375"/>
                    <a:pt x="21000" y="3071"/>
                    <a:pt x="21000" y="2700"/>
                  </a:cubicBezTo>
                  <a:cubicBezTo>
                    <a:pt x="21000" y="2330"/>
                    <a:pt x="21270" y="2026"/>
                    <a:pt x="21600" y="2026"/>
                  </a:cubicBezTo>
                  <a:lnTo>
                    <a:pt x="21600" y="675"/>
                  </a:lnTo>
                  <a:cubicBezTo>
                    <a:pt x="21435" y="675"/>
                    <a:pt x="21285" y="599"/>
                    <a:pt x="21177" y="476"/>
                  </a:cubicBezTo>
                  <a:cubicBezTo>
                    <a:pt x="21068" y="354"/>
                    <a:pt x="21000" y="185"/>
                    <a:pt x="21000" y="0"/>
                  </a:cubicBezTo>
                  <a:lnTo>
                    <a:pt x="19800" y="0"/>
                  </a:lnTo>
                  <a:cubicBezTo>
                    <a:pt x="19800" y="371"/>
                    <a:pt x="19530" y="675"/>
                    <a:pt x="19200" y="675"/>
                  </a:cubicBezTo>
                  <a:cubicBezTo>
                    <a:pt x="18871" y="675"/>
                    <a:pt x="18601" y="371"/>
                    <a:pt x="18601" y="0"/>
                  </a:cubicBezTo>
                  <a:lnTo>
                    <a:pt x="17402" y="0"/>
                  </a:lnTo>
                  <a:cubicBezTo>
                    <a:pt x="17402" y="371"/>
                    <a:pt x="17130" y="675"/>
                    <a:pt x="16800" y="675"/>
                  </a:cubicBezTo>
                  <a:cubicBezTo>
                    <a:pt x="16471" y="675"/>
                    <a:pt x="16201" y="371"/>
                    <a:pt x="16201" y="0"/>
                  </a:cubicBezTo>
                  <a:lnTo>
                    <a:pt x="15002" y="0"/>
                  </a:lnTo>
                  <a:cubicBezTo>
                    <a:pt x="15002" y="371"/>
                    <a:pt x="14732" y="675"/>
                    <a:pt x="14402" y="675"/>
                  </a:cubicBezTo>
                  <a:cubicBezTo>
                    <a:pt x="14073" y="675"/>
                    <a:pt x="13801" y="371"/>
                    <a:pt x="13801" y="0"/>
                  </a:cubicBezTo>
                  <a:lnTo>
                    <a:pt x="12602" y="0"/>
                  </a:lnTo>
                  <a:cubicBezTo>
                    <a:pt x="12602" y="371"/>
                    <a:pt x="12332" y="675"/>
                    <a:pt x="12002" y="675"/>
                  </a:cubicBezTo>
                  <a:cubicBezTo>
                    <a:pt x="11673" y="675"/>
                    <a:pt x="11403" y="371"/>
                    <a:pt x="11403" y="0"/>
                  </a:cubicBezTo>
                  <a:lnTo>
                    <a:pt x="10197" y="0"/>
                  </a:lnTo>
                  <a:cubicBezTo>
                    <a:pt x="10197" y="371"/>
                    <a:pt x="9927" y="675"/>
                    <a:pt x="9598" y="675"/>
                  </a:cubicBezTo>
                  <a:cubicBezTo>
                    <a:pt x="9268" y="675"/>
                    <a:pt x="8998" y="371"/>
                    <a:pt x="8998" y="0"/>
                  </a:cubicBezTo>
                  <a:lnTo>
                    <a:pt x="7797" y="0"/>
                  </a:lnTo>
                  <a:cubicBezTo>
                    <a:pt x="7797" y="371"/>
                    <a:pt x="7527" y="675"/>
                    <a:pt x="7198" y="675"/>
                  </a:cubicBezTo>
                  <a:cubicBezTo>
                    <a:pt x="6868" y="675"/>
                    <a:pt x="6598" y="371"/>
                    <a:pt x="6598" y="0"/>
                  </a:cubicBezTo>
                  <a:lnTo>
                    <a:pt x="5397" y="0"/>
                  </a:lnTo>
                  <a:cubicBezTo>
                    <a:pt x="5397" y="371"/>
                    <a:pt x="5128" y="675"/>
                    <a:pt x="4798" y="675"/>
                  </a:cubicBezTo>
                  <a:cubicBezTo>
                    <a:pt x="4468" y="675"/>
                    <a:pt x="4198" y="371"/>
                    <a:pt x="4198" y="0"/>
                  </a:cubicBezTo>
                  <a:lnTo>
                    <a:pt x="2999" y="0"/>
                  </a:lnTo>
                  <a:cubicBezTo>
                    <a:pt x="2999" y="371"/>
                    <a:pt x="2728" y="675"/>
                    <a:pt x="2398" y="675"/>
                  </a:cubicBezTo>
                  <a:cubicBezTo>
                    <a:pt x="2068" y="675"/>
                    <a:pt x="1799" y="371"/>
                    <a:pt x="1799" y="0"/>
                  </a:cubicBezTo>
                  <a:lnTo>
                    <a:pt x="600" y="0"/>
                  </a:lnTo>
                  <a:close/>
                  <a:moveTo>
                    <a:pt x="2155" y="2421"/>
                  </a:moveTo>
                  <a:lnTo>
                    <a:pt x="19438" y="2421"/>
                  </a:lnTo>
                  <a:lnTo>
                    <a:pt x="19438" y="19167"/>
                  </a:lnTo>
                  <a:lnTo>
                    <a:pt x="2155" y="19167"/>
                  </a:lnTo>
                  <a:lnTo>
                    <a:pt x="2155" y="2421"/>
                  </a:lnTo>
                  <a:close/>
                </a:path>
              </a:pathLst>
            </a:custGeom>
            <a:solidFill>
              <a:schemeClr val="accent5">
                <a:hueOff val="-82419"/>
                <a:satOff val="-9513"/>
                <a:lumOff val="-16343"/>
              </a:schemeClr>
            </a:solidFill>
            <a:ln w="12700" cap="flat">
              <a:noFill/>
              <a:miter lim="400000"/>
            </a:ln>
            <a:effectLst/>
          </p:spPr>
          <p:txBody>
            <a:bodyPr wrap="square" lIns="0" tIns="0" rIns="0" bIns="0" numCol="1" anchor="ctr">
              <a:noAutofit/>
            </a:bodyPr>
            <a:lstStyle/>
            <a:p>
              <a:pPr>
                <a:defRPr b="0" sz="3200">
                  <a:solidFill>
                    <a:srgbClr val="FFFFFF"/>
                  </a:solidFill>
                  <a:latin typeface="+mn-lt"/>
                  <a:ea typeface="+mn-ea"/>
                  <a:cs typeface="+mn-cs"/>
                  <a:sym typeface="Helvetica Neue Medium"/>
                </a:defRPr>
              </a:pPr>
            </a:p>
          </p:txBody>
        </p:sp>
        <p:sp>
          <p:nvSpPr>
            <p:cNvPr id="293" name="Shape 293"/>
            <p:cNvSpPr txBox="1"/>
            <p:nvPr/>
          </p:nvSpPr>
          <p:spPr>
            <a:xfrm>
              <a:off x="567404" y="814235"/>
              <a:ext cx="4459914" cy="1031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6200"/>
              </a:lvl1pPr>
            </a:lstStyle>
            <a:p>
              <a:pPr/>
              <a:r>
                <a:t>TensorFlow</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2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2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2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2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1" fill="hold">
                                  <p:stCondLst>
                                    <p:cond delay="0"/>
                                  </p:stCondLst>
                                  <p:iterate type="el" backwards="0">
                                    <p:tmAbs val="0"/>
                                  </p:iterate>
                                  <p:childTnLst>
                                    <p:set>
                                      <p:cBhvr>
                                        <p:cTn id="46" fill="hold"/>
                                        <p:tgtEl>
                                          <p:spTgt spid="2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2" fill="hold">
                                  <p:stCondLst>
                                    <p:cond delay="0"/>
                                  </p:stCondLst>
                                  <p:iterate type="el" backwards="0">
                                    <p:tmAbs val="0"/>
                                  </p:iterate>
                                  <p:childTnLst>
                                    <p:set>
                                      <p:cBhvr>
                                        <p:cTn id="50" fill="hold"/>
                                        <p:tgtEl>
                                          <p:spTgt spid="2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3" fill="hold">
                                  <p:stCondLst>
                                    <p:cond delay="0"/>
                                  </p:stCondLst>
                                  <p:iterate type="el" backwards="0">
                                    <p:tmAbs val="0"/>
                                  </p:iterate>
                                  <p:childTnLst>
                                    <p:set>
                                      <p:cBhvr>
                                        <p:cTn id="54" fill="hold"/>
                                        <p:tgtEl>
                                          <p:spTgt spid="2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4" fill="hold">
                                  <p:stCondLst>
                                    <p:cond delay="0"/>
                                  </p:stCondLst>
                                  <p:iterate type="el" backwards="0">
                                    <p:tmAbs val="0"/>
                                  </p:iterate>
                                  <p:childTnLst>
                                    <p:set>
                                      <p:cBhvr>
                                        <p:cTn id="58" fill="hold"/>
                                        <p:tgtEl>
                                          <p:spTgt spid="2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15" fill="hold">
                                  <p:stCondLst>
                                    <p:cond delay="0"/>
                                  </p:stCondLst>
                                  <p:iterate type="el" backwards="0">
                                    <p:tmAbs val="0"/>
                                  </p:iterate>
                                  <p:childTnLst>
                                    <p:set>
                                      <p:cBhvr>
                                        <p:cTn id="62" fill="hold"/>
                                        <p:tgtEl>
                                          <p:spTgt spid="2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0" presetID="1" grpId="16" fill="hold">
                                  <p:stCondLst>
                                    <p:cond delay="0"/>
                                  </p:stCondLst>
                                  <p:iterate type="el" backwards="0">
                                    <p:tmAbs val="0"/>
                                  </p:iterate>
                                  <p:childTnLst>
                                    <p:set>
                                      <p:cBhvr>
                                        <p:cTn id="66" fill="hold"/>
                                        <p:tgtEl>
                                          <p:spTgt spid="2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7" fill="hold">
                                  <p:stCondLst>
                                    <p:cond delay="0"/>
                                  </p:stCondLst>
                                  <p:iterate type="el" backwards="0">
                                    <p:tmAbs val="0"/>
                                  </p:iterate>
                                  <p:childTnLst>
                                    <p:set>
                                      <p:cBhvr>
                                        <p:cTn id="70" fill="hold"/>
                                        <p:tgtEl>
                                          <p:spTgt spid="28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1" presetID="2" grpId="18" fill="hold">
                                  <p:stCondLst>
                                    <p:cond delay="0"/>
                                  </p:stCondLst>
                                  <p:iterate type="el" backwards="0">
                                    <p:tmAbs val="0"/>
                                  </p:iterate>
                                  <p:childTnLst>
                                    <p:set>
                                      <p:cBhvr>
                                        <p:cTn id="74" fill="hold"/>
                                        <p:tgtEl>
                                          <p:spTgt spid="294"/>
                                        </p:tgtEl>
                                        <p:attrNameLst>
                                          <p:attrName>style.visibility</p:attrName>
                                        </p:attrNameLst>
                                      </p:cBhvr>
                                      <p:to>
                                        <p:strVal val="visible"/>
                                      </p:to>
                                    </p:set>
                                    <p:anim calcmode="lin" valueType="num">
                                      <p:cBhvr>
                                        <p:cTn id="75" dur="1000" fill="hold"/>
                                        <p:tgtEl>
                                          <p:spTgt spid="294"/>
                                        </p:tgtEl>
                                        <p:attrNameLst>
                                          <p:attrName>ppt_x</p:attrName>
                                        </p:attrNameLst>
                                      </p:cBhvr>
                                      <p:tavLst>
                                        <p:tav tm="0">
                                          <p:val>
                                            <p:strVal val="#ppt_x"/>
                                          </p:val>
                                        </p:tav>
                                        <p:tav tm="100000">
                                          <p:val>
                                            <p:strVal val="#ppt_x"/>
                                          </p:val>
                                        </p:tav>
                                      </p:tavLst>
                                    </p:anim>
                                    <p:anim calcmode="lin" valueType="num">
                                      <p:cBhvr>
                                        <p:cTn id="76" dur="1000" fill="hold"/>
                                        <p:tgtEl>
                                          <p:spTgt spid="2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8" grpId="6"/>
      <p:bldP build="whole" bldLvl="1" animBg="1" rev="0" advAuto="0" spid="273" grpId="11"/>
      <p:bldP build="whole" bldLvl="1" animBg="1" rev="0" advAuto="0" spid="279" grpId="13"/>
      <p:bldP build="whole" bldLvl="1" animBg="1" rev="0" advAuto="0" spid="291" grpId="15"/>
      <p:bldP build="whole" bldLvl="1" animBg="1" rev="0" advAuto="0" spid="288" grpId="16"/>
      <p:bldP build="whole" bldLvl="1" animBg="1" rev="0" advAuto="0" spid="267" grpId="9"/>
      <p:bldP build="whole" bldLvl="1" animBg="1" rev="0" advAuto="0" spid="270" grpId="12"/>
      <p:bldP build="whole" bldLvl="1" animBg="1" rev="0" advAuto="0" spid="264" grpId="8"/>
      <p:bldP build="whole" bldLvl="1" animBg="1" rev="0" advAuto="0" spid="294" grpId="18"/>
      <p:bldP build="whole" bldLvl="1" animBg="1" rev="0" advAuto="0" spid="252" grpId="4"/>
      <p:bldP build="whole" bldLvl="1" animBg="1" rev="0" advAuto="0" spid="285" grpId="17"/>
      <p:bldP build="whole" bldLvl="1" animBg="1" rev="0" advAuto="0" spid="276" grpId="10"/>
      <p:bldP build="whole" bldLvl="1" animBg="1" rev="0" advAuto="0" spid="243" grpId="1"/>
      <p:bldP build="whole" bldLvl="1" animBg="1" rev="0" advAuto="0" spid="249" grpId="2"/>
      <p:bldP build="whole" bldLvl="1" animBg="1" rev="0" advAuto="0" spid="255" grpId="5"/>
      <p:bldP build="whole" bldLvl="1" animBg="1" rev="0" advAuto="0" spid="282" grpId="14"/>
      <p:bldP build="whole" bldLvl="1" animBg="1" rev="0" advAuto="0" spid="261" grpId="7"/>
      <p:bldP build="whole" bldLvl="1" animBg="1" rev="0" advAuto="0" spid="246"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8" name="wp.png"/>
          <p:cNvPicPr>
            <a:picLocks noChangeAspect="1"/>
          </p:cNvPicPr>
          <p:nvPr>
            <p:ph type="pic" idx="13"/>
          </p:nvPr>
        </p:nvPicPr>
        <p:blipFill>
          <a:blip r:embed="rId2">
            <a:extLst/>
          </a:blip>
          <a:srcRect l="0" t="0" r="0" b="0"/>
          <a:stretch>
            <a:fillRect/>
          </a:stretch>
        </p:blipFill>
        <p:spPr>
          <a:prstGeom prst="rect">
            <a:avLst/>
          </a:prstGeom>
        </p:spPr>
      </p:pic>
      <p:sp>
        <p:nvSpPr>
          <p:cNvPr id="299" name="Shape 299"/>
          <p:cNvSpPr txBox="1"/>
          <p:nvPr>
            <p:ph type="title"/>
          </p:nvPr>
        </p:nvSpPr>
        <p:spPr>
          <a:prstGeom prst="rect">
            <a:avLst/>
          </a:prstGeom>
        </p:spPr>
        <p:txBody>
          <a:bodyPr/>
          <a:lstStyle/>
          <a:p>
            <a:pPr/>
            <a:r>
              <a:t>TensorFlow</a:t>
            </a:r>
          </a:p>
          <a:p>
            <a:pPr/>
            <a:r>
              <a:t>Serving</a:t>
            </a:r>
          </a:p>
        </p:txBody>
      </p:sp>
      <p:pic>
        <p:nvPicPr>
          <p:cNvPr id="300" name="1920px-TensorFlowLogo.svg.png"/>
          <p:cNvPicPr>
            <a:picLocks noChangeAspect="1"/>
          </p:cNvPicPr>
          <p:nvPr/>
        </p:nvPicPr>
        <p:blipFill>
          <a:blip r:embed="rId3">
            <a:extLst/>
          </a:blip>
          <a:srcRect l="0" t="0" r="0" b="0"/>
          <a:stretch>
            <a:fillRect/>
          </a:stretch>
        </p:blipFill>
        <p:spPr>
          <a:xfrm>
            <a:off x="5972311" y="5418470"/>
            <a:ext cx="3454890" cy="2879075"/>
          </a:xfrm>
          <a:prstGeom prst="rect">
            <a:avLst/>
          </a:prstGeom>
          <a:ln w="12700">
            <a:miter lim="400000"/>
          </a:ln>
        </p:spPr>
      </p:pic>
      <p:pic>
        <p:nvPicPr>
          <p:cNvPr id="301" name="1280px-Google_2015_logo.svg.png"/>
          <p:cNvPicPr>
            <a:picLocks noChangeAspect="1"/>
          </p:cNvPicPr>
          <p:nvPr/>
        </p:nvPicPr>
        <p:blipFill>
          <a:blip r:embed="rId4">
            <a:extLst/>
          </a:blip>
          <a:stretch>
            <a:fillRect/>
          </a:stretch>
        </p:blipFill>
        <p:spPr>
          <a:xfrm>
            <a:off x="5503493" y="3479479"/>
            <a:ext cx="3754273" cy="1270001"/>
          </a:xfrm>
          <a:prstGeom prst="rect">
            <a:avLst/>
          </a:prstGeom>
          <a:ln w="12700">
            <a:miter lim="400000"/>
          </a:ln>
        </p:spPr>
      </p:pic>
      <p:pic>
        <p:nvPicPr>
          <p:cNvPr id="302" name="logo-twitter-circle-png-transparent-image-1.png"/>
          <p:cNvPicPr>
            <a:picLocks noChangeAspect="1"/>
          </p:cNvPicPr>
          <p:nvPr/>
        </p:nvPicPr>
        <p:blipFill>
          <a:blip r:embed="rId5">
            <a:extLst/>
          </a:blip>
          <a:stretch>
            <a:fillRect/>
          </a:stretch>
        </p:blipFill>
        <p:spPr>
          <a:xfrm>
            <a:off x="1821549" y="508948"/>
            <a:ext cx="1905001" cy="1905001"/>
          </a:xfrm>
          <a:prstGeom prst="rect">
            <a:avLst/>
          </a:prstGeom>
          <a:ln w="12700">
            <a:miter lim="400000"/>
          </a:ln>
        </p:spPr>
      </p:pic>
      <p:pic>
        <p:nvPicPr>
          <p:cNvPr id="303" name="deepmind_logo.png"/>
          <p:cNvPicPr>
            <a:picLocks noChangeAspect="1"/>
          </p:cNvPicPr>
          <p:nvPr/>
        </p:nvPicPr>
        <p:blipFill>
          <a:blip r:embed="rId6">
            <a:extLst/>
          </a:blip>
          <a:srcRect l="0" t="0" r="0" b="5084"/>
          <a:stretch>
            <a:fillRect/>
          </a:stretch>
        </p:blipFill>
        <p:spPr>
          <a:xfrm>
            <a:off x="9795589" y="4683123"/>
            <a:ext cx="5304531" cy="1205423"/>
          </a:xfrm>
          <a:prstGeom prst="rect">
            <a:avLst/>
          </a:prstGeom>
          <a:ln w="12700">
            <a:miter lim="400000"/>
          </a:ln>
        </p:spPr>
      </p:pic>
      <p:pic>
        <p:nvPicPr>
          <p:cNvPr id="304" name="1200px-Coca-Cola_logo.svg.png"/>
          <p:cNvPicPr>
            <a:picLocks noChangeAspect="1"/>
          </p:cNvPicPr>
          <p:nvPr/>
        </p:nvPicPr>
        <p:blipFill>
          <a:blip r:embed="rId7">
            <a:extLst/>
          </a:blip>
          <a:stretch>
            <a:fillRect/>
          </a:stretch>
        </p:blipFill>
        <p:spPr>
          <a:xfrm>
            <a:off x="1136378" y="2257217"/>
            <a:ext cx="3829147" cy="1270001"/>
          </a:xfrm>
          <a:prstGeom prst="rect">
            <a:avLst/>
          </a:prstGeom>
          <a:ln w="12700">
            <a:miter lim="400000"/>
          </a:ln>
        </p:spPr>
      </p:pic>
      <p:pic>
        <p:nvPicPr>
          <p:cNvPr id="305" name="Airbnb_Logo_Bélo.svg.png"/>
          <p:cNvPicPr>
            <a:picLocks noChangeAspect="1"/>
          </p:cNvPicPr>
          <p:nvPr/>
        </p:nvPicPr>
        <p:blipFill>
          <a:blip r:embed="rId8">
            <a:extLst/>
          </a:blip>
          <a:stretch>
            <a:fillRect/>
          </a:stretch>
        </p:blipFill>
        <p:spPr>
          <a:xfrm>
            <a:off x="4809346" y="604198"/>
            <a:ext cx="4064001" cy="1270001"/>
          </a:xfrm>
          <a:prstGeom prst="rect">
            <a:avLst/>
          </a:prstGeom>
          <a:ln w="12700">
            <a:miter lim="400000"/>
          </a:ln>
        </p:spPr>
      </p:pic>
      <p:pic>
        <p:nvPicPr>
          <p:cNvPr id="306" name="logo_General_Electric_Healthcare_BLUE.jpg"/>
          <p:cNvPicPr>
            <a:picLocks noChangeAspect="1"/>
          </p:cNvPicPr>
          <p:nvPr/>
        </p:nvPicPr>
        <p:blipFill>
          <a:blip r:embed="rId9">
            <a:extLst/>
          </a:blip>
          <a:stretch>
            <a:fillRect/>
          </a:stretch>
        </p:blipFill>
        <p:spPr>
          <a:xfrm>
            <a:off x="6150379" y="2041839"/>
            <a:ext cx="3768321" cy="1270001"/>
          </a:xfrm>
          <a:prstGeom prst="rect">
            <a:avLst/>
          </a:prstGeom>
          <a:ln w="12700">
            <a:miter lim="400000"/>
          </a:ln>
        </p:spPr>
      </p:pic>
      <p:pic>
        <p:nvPicPr>
          <p:cNvPr id="307" name="58568d224f6ae202fedf2720.png"/>
          <p:cNvPicPr>
            <a:picLocks noChangeAspect="1"/>
          </p:cNvPicPr>
          <p:nvPr/>
        </p:nvPicPr>
        <p:blipFill>
          <a:blip r:embed="rId10">
            <a:extLst/>
          </a:blip>
          <a:stretch>
            <a:fillRect/>
          </a:stretch>
        </p:blipFill>
        <p:spPr>
          <a:xfrm>
            <a:off x="1374270" y="8305682"/>
            <a:ext cx="2891397" cy="1905001"/>
          </a:xfrm>
          <a:prstGeom prst="rect">
            <a:avLst/>
          </a:prstGeom>
          <a:ln w="12700">
            <a:miter lim="400000"/>
          </a:ln>
        </p:spPr>
      </p:pic>
      <p:pic>
        <p:nvPicPr>
          <p:cNvPr id="308" name="AMD-Logo.png"/>
          <p:cNvPicPr>
            <a:picLocks noChangeAspect="1"/>
          </p:cNvPicPr>
          <p:nvPr/>
        </p:nvPicPr>
        <p:blipFill>
          <a:blip r:embed="rId11">
            <a:extLst/>
          </a:blip>
          <a:stretch>
            <a:fillRect/>
          </a:stretch>
        </p:blipFill>
        <p:spPr>
          <a:xfrm>
            <a:off x="459226" y="6665773"/>
            <a:ext cx="5292742" cy="1270001"/>
          </a:xfrm>
          <a:prstGeom prst="rect">
            <a:avLst/>
          </a:prstGeom>
          <a:ln w="12700">
            <a:miter lim="400000"/>
          </a:ln>
        </p:spPr>
      </p:pic>
      <p:pic>
        <p:nvPicPr>
          <p:cNvPr id="309" name="1280px-LinkedIn_Logo.svg.png"/>
          <p:cNvPicPr>
            <a:picLocks noChangeAspect="1"/>
          </p:cNvPicPr>
          <p:nvPr/>
        </p:nvPicPr>
        <p:blipFill>
          <a:blip r:embed="rId12">
            <a:extLst/>
          </a:blip>
          <a:stretch>
            <a:fillRect/>
          </a:stretch>
        </p:blipFill>
        <p:spPr>
          <a:xfrm>
            <a:off x="10578675" y="604198"/>
            <a:ext cx="4684727" cy="1270001"/>
          </a:xfrm>
          <a:prstGeom prst="rect">
            <a:avLst/>
          </a:prstGeom>
          <a:ln w="12700">
            <a:miter lim="400000"/>
          </a:ln>
        </p:spPr>
      </p:pic>
      <p:pic>
        <p:nvPicPr>
          <p:cNvPr id="310" name="dropbox_2017_logo.png"/>
          <p:cNvPicPr>
            <a:picLocks noChangeAspect="1"/>
          </p:cNvPicPr>
          <p:nvPr/>
        </p:nvPicPr>
        <p:blipFill>
          <a:blip r:embed="rId13">
            <a:extLst/>
          </a:blip>
          <a:stretch>
            <a:fillRect/>
          </a:stretch>
        </p:blipFill>
        <p:spPr>
          <a:xfrm>
            <a:off x="9542681" y="3050412"/>
            <a:ext cx="5720721" cy="1270001"/>
          </a:xfrm>
          <a:prstGeom prst="rect">
            <a:avLst/>
          </a:prstGeom>
          <a:ln w="12700">
            <a:miter lim="400000"/>
          </a:ln>
        </p:spPr>
      </p:pic>
      <p:pic>
        <p:nvPicPr>
          <p:cNvPr id="311" name="800px-EBay_logo.png"/>
          <p:cNvPicPr>
            <a:picLocks noChangeAspect="1"/>
          </p:cNvPicPr>
          <p:nvPr/>
        </p:nvPicPr>
        <p:blipFill>
          <a:blip r:embed="rId14">
            <a:extLst/>
          </a:blip>
          <a:stretch>
            <a:fillRect/>
          </a:stretch>
        </p:blipFill>
        <p:spPr>
          <a:xfrm>
            <a:off x="9981324" y="6258454"/>
            <a:ext cx="2911175" cy="1270001"/>
          </a:xfrm>
          <a:prstGeom prst="rect">
            <a:avLst/>
          </a:prstGeom>
          <a:ln w="12700">
            <a:miter lim="400000"/>
          </a:ln>
        </p:spPr>
      </p:pic>
      <p:pic>
        <p:nvPicPr>
          <p:cNvPr id="312" name="ibm_PNG19658.png"/>
          <p:cNvPicPr>
            <a:picLocks noChangeAspect="1"/>
          </p:cNvPicPr>
          <p:nvPr/>
        </p:nvPicPr>
        <p:blipFill>
          <a:blip r:embed="rId15">
            <a:extLst/>
          </a:blip>
          <a:stretch>
            <a:fillRect/>
          </a:stretch>
        </p:blipFill>
        <p:spPr>
          <a:xfrm>
            <a:off x="12184768" y="7636195"/>
            <a:ext cx="2916297" cy="1270001"/>
          </a:xfrm>
          <a:prstGeom prst="rect">
            <a:avLst/>
          </a:prstGeom>
          <a:ln w="12700">
            <a:miter lim="400000"/>
          </a:ln>
        </p:spPr>
      </p:pic>
      <p:pic>
        <p:nvPicPr>
          <p:cNvPr id="313" name="Branding_lenovo-logo_lenovologoposred_low_res.png"/>
          <p:cNvPicPr>
            <a:picLocks noChangeAspect="1"/>
          </p:cNvPicPr>
          <p:nvPr/>
        </p:nvPicPr>
        <p:blipFill>
          <a:blip r:embed="rId16">
            <a:extLst/>
          </a:blip>
          <a:stretch>
            <a:fillRect/>
          </a:stretch>
        </p:blipFill>
        <p:spPr>
          <a:xfrm>
            <a:off x="11458547" y="11912710"/>
            <a:ext cx="3812383" cy="1270001"/>
          </a:xfrm>
          <a:prstGeom prst="rect">
            <a:avLst/>
          </a:prstGeom>
          <a:ln w="12700">
            <a:miter lim="400000"/>
          </a:ln>
        </p:spPr>
      </p:pic>
      <p:pic>
        <p:nvPicPr>
          <p:cNvPr id="314" name="768px-Xiaomi_logo.svg.png"/>
          <p:cNvPicPr>
            <a:picLocks noChangeAspect="1"/>
          </p:cNvPicPr>
          <p:nvPr/>
        </p:nvPicPr>
        <p:blipFill>
          <a:blip r:embed="rId17">
            <a:extLst/>
          </a:blip>
          <a:stretch>
            <a:fillRect/>
          </a:stretch>
        </p:blipFill>
        <p:spPr>
          <a:xfrm>
            <a:off x="13446714" y="6049572"/>
            <a:ext cx="1270001" cy="1270001"/>
          </a:xfrm>
          <a:prstGeom prst="rect">
            <a:avLst/>
          </a:prstGeom>
          <a:ln w="12700">
            <a:miter lim="400000"/>
          </a:ln>
        </p:spPr>
      </p:pic>
      <p:pic>
        <p:nvPicPr>
          <p:cNvPr id="315" name="58480f91cef1014c0b5e493c.png"/>
          <p:cNvPicPr>
            <a:picLocks noChangeAspect="1"/>
          </p:cNvPicPr>
          <p:nvPr/>
        </p:nvPicPr>
        <p:blipFill>
          <a:blip r:embed="rId18">
            <a:extLst/>
          </a:blip>
          <a:stretch>
            <a:fillRect/>
          </a:stretch>
        </p:blipFill>
        <p:spPr>
          <a:xfrm>
            <a:off x="227665" y="10580592"/>
            <a:ext cx="6350001" cy="1270001"/>
          </a:xfrm>
          <a:prstGeom prst="rect">
            <a:avLst/>
          </a:prstGeom>
          <a:ln w="12700">
            <a:miter lim="400000"/>
          </a:ln>
        </p:spPr>
      </p:pic>
      <p:pic>
        <p:nvPicPr>
          <p:cNvPr id="316" name="qualcomm-logo.png"/>
          <p:cNvPicPr>
            <a:picLocks noChangeAspect="1"/>
          </p:cNvPicPr>
          <p:nvPr/>
        </p:nvPicPr>
        <p:blipFill>
          <a:blip r:embed="rId19">
            <a:extLst/>
          </a:blip>
          <a:stretch>
            <a:fillRect/>
          </a:stretch>
        </p:blipFill>
        <p:spPr>
          <a:xfrm>
            <a:off x="294054" y="11869912"/>
            <a:ext cx="4570137" cy="1270001"/>
          </a:xfrm>
          <a:prstGeom prst="rect">
            <a:avLst/>
          </a:prstGeom>
          <a:ln w="12700">
            <a:miter lim="400000"/>
          </a:ln>
        </p:spPr>
      </p:pic>
      <p:pic>
        <p:nvPicPr>
          <p:cNvPr id="317" name="Nvidia_logo.svg.png"/>
          <p:cNvPicPr>
            <a:picLocks noChangeAspect="1"/>
          </p:cNvPicPr>
          <p:nvPr/>
        </p:nvPicPr>
        <p:blipFill>
          <a:blip r:embed="rId20">
            <a:extLst/>
          </a:blip>
          <a:stretch>
            <a:fillRect/>
          </a:stretch>
        </p:blipFill>
        <p:spPr>
          <a:xfrm>
            <a:off x="1815438" y="4185065"/>
            <a:ext cx="2580318" cy="1905001"/>
          </a:xfrm>
          <a:prstGeom prst="rect">
            <a:avLst/>
          </a:prstGeom>
          <a:ln w="12700">
            <a:miter lim="400000"/>
          </a:ln>
        </p:spPr>
      </p:pic>
      <p:pic>
        <p:nvPicPr>
          <p:cNvPr id="318" name="paypal-logo-1.png"/>
          <p:cNvPicPr>
            <a:picLocks noChangeAspect="1"/>
          </p:cNvPicPr>
          <p:nvPr/>
        </p:nvPicPr>
        <p:blipFill>
          <a:blip r:embed="rId21">
            <a:extLst/>
          </a:blip>
          <a:stretch>
            <a:fillRect/>
          </a:stretch>
        </p:blipFill>
        <p:spPr>
          <a:xfrm>
            <a:off x="10853539" y="10383378"/>
            <a:ext cx="4417392" cy="1270001"/>
          </a:xfrm>
          <a:prstGeom prst="rect">
            <a:avLst/>
          </a:prstGeom>
          <a:ln w="12700">
            <a:miter lim="400000"/>
          </a:ln>
        </p:spPr>
      </p:pic>
      <p:pic>
        <p:nvPicPr>
          <p:cNvPr id="319" name="1280px-SAP-Logo.svg.png"/>
          <p:cNvPicPr>
            <a:picLocks noChangeAspect="1"/>
          </p:cNvPicPr>
          <p:nvPr/>
        </p:nvPicPr>
        <p:blipFill>
          <a:blip r:embed="rId22">
            <a:extLst/>
          </a:blip>
          <a:stretch>
            <a:fillRect/>
          </a:stretch>
        </p:blipFill>
        <p:spPr>
          <a:xfrm>
            <a:off x="11639019" y="9048732"/>
            <a:ext cx="2564039" cy="1270001"/>
          </a:xfrm>
          <a:prstGeom prst="rect">
            <a:avLst/>
          </a:prstGeom>
          <a:ln w="12700">
            <a:miter lim="400000"/>
          </a:ln>
        </p:spPr>
      </p:pic>
      <p:pic>
        <p:nvPicPr>
          <p:cNvPr id="320" name="uber_2018_logo.png"/>
          <p:cNvPicPr>
            <a:picLocks noChangeAspect="1"/>
          </p:cNvPicPr>
          <p:nvPr/>
        </p:nvPicPr>
        <p:blipFill>
          <a:blip r:embed="rId23">
            <a:extLst/>
          </a:blip>
          <a:stretch>
            <a:fillRect/>
          </a:stretch>
        </p:blipFill>
        <p:spPr>
          <a:xfrm>
            <a:off x="5138933" y="11839010"/>
            <a:ext cx="3404827" cy="1270001"/>
          </a:xfrm>
          <a:prstGeom prst="rect">
            <a:avLst/>
          </a:prstGeom>
          <a:ln w="12700">
            <a:miter lim="400000"/>
          </a:ln>
        </p:spPr>
      </p:pic>
      <p:pic>
        <p:nvPicPr>
          <p:cNvPr id="321" name="Snapchat Logo.png"/>
          <p:cNvPicPr>
            <a:picLocks noChangeAspect="1"/>
          </p:cNvPicPr>
          <p:nvPr/>
        </p:nvPicPr>
        <p:blipFill>
          <a:blip r:embed="rId24">
            <a:extLst/>
          </a:blip>
          <a:srcRect l="11811" t="11811" r="11811" b="11811"/>
          <a:stretch>
            <a:fillRect/>
          </a:stretch>
        </p:blipFill>
        <p:spPr>
          <a:xfrm>
            <a:off x="8396642" y="11552412"/>
            <a:ext cx="2856608" cy="1905001"/>
          </a:xfrm>
          <a:prstGeom prst="rect">
            <a:avLst/>
          </a:prstGeom>
          <a:ln w="12700">
            <a:miter lim="400000"/>
          </a:ln>
        </p:spPr>
      </p:pic>
      <p:pic>
        <p:nvPicPr>
          <p:cNvPr id="322" name="wp.png"/>
          <p:cNvPicPr>
            <a:picLocks noChangeAspect="1"/>
          </p:cNvPicPr>
          <p:nvPr/>
        </p:nvPicPr>
        <p:blipFill>
          <a:blip r:embed="rId2">
            <a:extLst/>
          </a:blip>
          <a:stretch>
            <a:fillRect/>
          </a:stretch>
        </p:blipFill>
        <p:spPr>
          <a:xfrm>
            <a:off x="6050144" y="8413732"/>
            <a:ext cx="4350115" cy="2540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1000"/>
                                  </p:stCondLst>
                                  <p:iterate type="el" backwards="0">
                                    <p:tmAbs val="0"/>
                                  </p:iterate>
                                  <p:childTnLst>
                                    <p:set>
                                      <p:cBhvr>
                                        <p:cTn id="9" fill="hold"/>
                                        <p:tgtEl>
                                          <p:spTgt spid="30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307"/>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1000"/>
                                  </p:stCondLst>
                                  <p:iterate type="el" backwards="0">
                                    <p:tmAbs val="0"/>
                                  </p:iterate>
                                  <p:childTnLst>
                                    <p:set>
                                      <p:cBhvr>
                                        <p:cTn id="20" fill="hold"/>
                                        <p:tgtEl>
                                          <p:spTgt spid="3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315"/>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1000"/>
                                  </p:stCondLst>
                                  <p:iterate type="el" backwards="0">
                                    <p:tmAbs val="0"/>
                                  </p:iterate>
                                  <p:childTnLst>
                                    <p:set>
                                      <p:cBhvr>
                                        <p:cTn id="27" fill="hold"/>
                                        <p:tgtEl>
                                          <p:spTgt spid="3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8" fill="hold">
                                  <p:stCondLst>
                                    <p:cond delay="0"/>
                                  </p:stCondLst>
                                  <p:iterate type="el" backwards="0">
                                    <p:tmAbs val="0"/>
                                  </p:iterate>
                                  <p:childTnLst>
                                    <p:set>
                                      <p:cBhvr>
                                        <p:cTn id="31" fill="hold"/>
                                        <p:tgtEl>
                                          <p:spTgt spid="321"/>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1000"/>
                                  </p:stCondLst>
                                  <p:iterate type="el" backwards="0">
                                    <p:tmAbs val="0"/>
                                  </p:iterate>
                                  <p:childTnLst>
                                    <p:set>
                                      <p:cBhvr>
                                        <p:cTn id="34" fill="hold"/>
                                        <p:tgtEl>
                                          <p:spTgt spid="311"/>
                                        </p:tgtEl>
                                        <p:attrNameLst>
                                          <p:attrName>style.visibility</p:attrName>
                                        </p:attrNameLst>
                                      </p:cBhvr>
                                      <p:to>
                                        <p:strVal val="visible"/>
                                      </p:to>
                                    </p:set>
                                  </p:childTnLst>
                                </p:cTn>
                              </p:par>
                            </p:childTnLst>
                          </p:cTn>
                        </p:par>
                        <p:par>
                          <p:cTn id="35" fill="hold">
                            <p:stCondLst>
                              <p:cond delay="1000"/>
                            </p:stCondLst>
                            <p:childTnLst>
                              <p:par>
                                <p:cTn id="36" presetClass="entr" nodeType="afterEffect" presetSubtype="0" presetID="1" grpId="10" fill="hold">
                                  <p:stCondLst>
                                    <p:cond delay="1000"/>
                                  </p:stCondLst>
                                  <p:iterate type="el" backwards="0">
                                    <p:tmAbs val="0"/>
                                  </p:iterate>
                                  <p:childTnLst>
                                    <p:set>
                                      <p:cBhvr>
                                        <p:cTn id="37" fill="hold"/>
                                        <p:tgtEl>
                                          <p:spTgt spid="314"/>
                                        </p:tgtEl>
                                        <p:attrNameLst>
                                          <p:attrName>style.visibility</p:attrName>
                                        </p:attrNameLst>
                                      </p:cBhvr>
                                      <p:to>
                                        <p:strVal val="visible"/>
                                      </p:to>
                                    </p:set>
                                  </p:childTnLst>
                                </p:cTn>
                              </p:par>
                            </p:childTnLst>
                          </p:cTn>
                        </p:par>
                        <p:par>
                          <p:cTn id="38" fill="hold">
                            <p:stCondLst>
                              <p:cond delay="2000"/>
                            </p:stCondLst>
                            <p:childTnLst>
                              <p:par>
                                <p:cTn id="39" presetClass="entr" nodeType="afterEffect" presetSubtype="0" presetID="1" grpId="11" fill="hold">
                                  <p:stCondLst>
                                    <p:cond delay="1000"/>
                                  </p:stCondLst>
                                  <p:iterate type="el" backwards="0">
                                    <p:tmAbs val="0"/>
                                  </p:iterate>
                                  <p:childTnLst>
                                    <p:set>
                                      <p:cBhvr>
                                        <p:cTn id="40" fill="hold"/>
                                        <p:tgtEl>
                                          <p:spTgt spid="302"/>
                                        </p:tgtEl>
                                        <p:attrNameLst>
                                          <p:attrName>style.visibility</p:attrName>
                                        </p:attrNameLst>
                                      </p:cBhvr>
                                      <p:to>
                                        <p:strVal val="visible"/>
                                      </p:to>
                                    </p:set>
                                  </p:childTnLst>
                                </p:cTn>
                              </p:par>
                            </p:childTnLst>
                          </p:cTn>
                        </p:par>
                        <p:par>
                          <p:cTn id="41" fill="hold">
                            <p:stCondLst>
                              <p:cond delay="3000"/>
                            </p:stCondLst>
                            <p:childTnLst>
                              <p:par>
                                <p:cTn id="42" presetClass="entr" nodeType="afterEffect" presetSubtype="0" presetID="1" grpId="12" fill="hold">
                                  <p:stCondLst>
                                    <p:cond delay="900"/>
                                  </p:stCondLst>
                                  <p:iterate type="el" backwards="0">
                                    <p:tmAbs val="0"/>
                                  </p:iterate>
                                  <p:childTnLst>
                                    <p:set>
                                      <p:cBhvr>
                                        <p:cTn id="43" fill="hold"/>
                                        <p:tgtEl>
                                          <p:spTgt spid="304"/>
                                        </p:tgtEl>
                                        <p:attrNameLst>
                                          <p:attrName>style.visibility</p:attrName>
                                        </p:attrNameLst>
                                      </p:cBhvr>
                                      <p:to>
                                        <p:strVal val="visible"/>
                                      </p:to>
                                    </p:set>
                                  </p:childTnLst>
                                </p:cTn>
                              </p:par>
                            </p:childTnLst>
                          </p:cTn>
                        </p:par>
                        <p:par>
                          <p:cTn id="44" fill="hold">
                            <p:stCondLst>
                              <p:cond delay="3900"/>
                            </p:stCondLst>
                            <p:childTnLst>
                              <p:par>
                                <p:cTn id="45" presetClass="entr" nodeType="afterEffect" presetSubtype="0" presetID="1" grpId="13" fill="hold">
                                  <p:stCondLst>
                                    <p:cond delay="900"/>
                                  </p:stCondLst>
                                  <p:iterate type="el" backwards="0">
                                    <p:tmAbs val="0"/>
                                  </p:iterate>
                                  <p:childTnLst>
                                    <p:set>
                                      <p:cBhvr>
                                        <p:cTn id="46" fill="hold"/>
                                        <p:tgtEl>
                                          <p:spTgt spid="309"/>
                                        </p:tgtEl>
                                        <p:attrNameLst>
                                          <p:attrName>style.visibility</p:attrName>
                                        </p:attrNameLst>
                                      </p:cBhvr>
                                      <p:to>
                                        <p:strVal val="visible"/>
                                      </p:to>
                                    </p:set>
                                  </p:childTnLst>
                                </p:cTn>
                              </p:par>
                            </p:childTnLst>
                          </p:cTn>
                        </p:par>
                        <p:par>
                          <p:cTn id="47" fill="hold">
                            <p:stCondLst>
                              <p:cond delay="4800"/>
                            </p:stCondLst>
                            <p:childTnLst>
                              <p:par>
                                <p:cTn id="48" presetClass="entr" nodeType="afterEffect" presetSubtype="0" presetID="1" grpId="14" fill="hold">
                                  <p:stCondLst>
                                    <p:cond delay="800"/>
                                  </p:stCondLst>
                                  <p:iterate type="el" backwards="0">
                                    <p:tmAbs val="0"/>
                                  </p:iterate>
                                  <p:childTnLst>
                                    <p:set>
                                      <p:cBhvr>
                                        <p:cTn id="49" fill="hold"/>
                                        <p:tgtEl>
                                          <p:spTgt spid="313"/>
                                        </p:tgtEl>
                                        <p:attrNameLst>
                                          <p:attrName>style.visibility</p:attrName>
                                        </p:attrNameLst>
                                      </p:cBhvr>
                                      <p:to>
                                        <p:strVal val="visible"/>
                                      </p:to>
                                    </p:set>
                                  </p:childTnLst>
                                </p:cTn>
                              </p:par>
                            </p:childTnLst>
                          </p:cTn>
                        </p:par>
                        <p:par>
                          <p:cTn id="50" fill="hold">
                            <p:stCondLst>
                              <p:cond delay="5600"/>
                            </p:stCondLst>
                            <p:childTnLst>
                              <p:par>
                                <p:cTn id="51" presetClass="entr" nodeType="afterEffect" presetSubtype="0" presetID="1" grpId="15" fill="hold">
                                  <p:stCondLst>
                                    <p:cond delay="800"/>
                                  </p:stCondLst>
                                  <p:iterate type="el" backwards="0">
                                    <p:tmAbs val="0"/>
                                  </p:iterate>
                                  <p:childTnLst>
                                    <p:set>
                                      <p:cBhvr>
                                        <p:cTn id="52" fill="hold"/>
                                        <p:tgtEl>
                                          <p:spTgt spid="310"/>
                                        </p:tgtEl>
                                        <p:attrNameLst>
                                          <p:attrName>style.visibility</p:attrName>
                                        </p:attrNameLst>
                                      </p:cBhvr>
                                      <p:to>
                                        <p:strVal val="visible"/>
                                      </p:to>
                                    </p:set>
                                  </p:childTnLst>
                                </p:cTn>
                              </p:par>
                            </p:childTnLst>
                          </p:cTn>
                        </p:par>
                        <p:par>
                          <p:cTn id="53" fill="hold">
                            <p:stCondLst>
                              <p:cond delay="6400"/>
                            </p:stCondLst>
                            <p:childTnLst>
                              <p:par>
                                <p:cTn id="54" presetClass="entr" nodeType="afterEffect" presetSubtype="0" presetID="1" grpId="16" fill="hold">
                                  <p:stCondLst>
                                    <p:cond delay="800"/>
                                  </p:stCondLst>
                                  <p:iterate type="el" backwards="0">
                                    <p:tmAbs val="0"/>
                                  </p:iterate>
                                  <p:childTnLst>
                                    <p:set>
                                      <p:cBhvr>
                                        <p:cTn id="55" fill="hold"/>
                                        <p:tgtEl>
                                          <p:spTgt spid="306"/>
                                        </p:tgtEl>
                                        <p:attrNameLst>
                                          <p:attrName>style.visibility</p:attrName>
                                        </p:attrNameLst>
                                      </p:cBhvr>
                                      <p:to>
                                        <p:strVal val="visible"/>
                                      </p:to>
                                    </p:set>
                                  </p:childTnLst>
                                </p:cTn>
                              </p:par>
                            </p:childTnLst>
                          </p:cTn>
                        </p:par>
                        <p:par>
                          <p:cTn id="56" fill="hold">
                            <p:stCondLst>
                              <p:cond delay="7200"/>
                            </p:stCondLst>
                            <p:childTnLst>
                              <p:par>
                                <p:cTn id="57" presetClass="entr" nodeType="afterEffect" presetSubtype="0" presetID="1" grpId="17" fill="hold">
                                  <p:stCondLst>
                                    <p:cond delay="700"/>
                                  </p:stCondLst>
                                  <p:iterate type="el" backwards="0">
                                    <p:tmAbs val="0"/>
                                  </p:iterate>
                                  <p:childTnLst>
                                    <p:set>
                                      <p:cBhvr>
                                        <p:cTn id="58" fill="hold"/>
                                        <p:tgtEl>
                                          <p:spTgt spid="305"/>
                                        </p:tgtEl>
                                        <p:attrNameLst>
                                          <p:attrName>style.visibility</p:attrName>
                                        </p:attrNameLst>
                                      </p:cBhvr>
                                      <p:to>
                                        <p:strVal val="visible"/>
                                      </p:to>
                                    </p:set>
                                  </p:childTnLst>
                                </p:cTn>
                              </p:par>
                            </p:childTnLst>
                          </p:cTn>
                        </p:par>
                        <p:par>
                          <p:cTn id="59" fill="hold">
                            <p:stCondLst>
                              <p:cond delay="7900"/>
                            </p:stCondLst>
                            <p:childTnLst>
                              <p:par>
                                <p:cTn id="60" presetClass="entr" nodeType="afterEffect" presetSubtype="0" presetID="1" grpId="18" fill="hold">
                                  <p:stCondLst>
                                    <p:cond delay="700"/>
                                  </p:stCondLst>
                                  <p:iterate type="el" backwards="0">
                                    <p:tmAbs val="0"/>
                                  </p:iterate>
                                  <p:childTnLst>
                                    <p:set>
                                      <p:cBhvr>
                                        <p:cTn id="61" fill="hold"/>
                                        <p:tgtEl>
                                          <p:spTgt spid="312"/>
                                        </p:tgtEl>
                                        <p:attrNameLst>
                                          <p:attrName>style.visibility</p:attrName>
                                        </p:attrNameLst>
                                      </p:cBhvr>
                                      <p:to>
                                        <p:strVal val="visible"/>
                                      </p:to>
                                    </p:set>
                                  </p:childTnLst>
                                </p:cTn>
                              </p:par>
                            </p:childTnLst>
                          </p:cTn>
                        </p:par>
                        <p:par>
                          <p:cTn id="62" fill="hold">
                            <p:stCondLst>
                              <p:cond delay="8600"/>
                            </p:stCondLst>
                            <p:childTnLst>
                              <p:par>
                                <p:cTn id="63" presetClass="entr" nodeType="afterEffect" presetSubtype="0" presetID="1" grpId="19" fill="hold">
                                  <p:stCondLst>
                                    <p:cond delay="600"/>
                                  </p:stCondLst>
                                  <p:iterate type="el" backwards="0">
                                    <p:tmAbs val="0"/>
                                  </p:iterate>
                                  <p:childTnLst>
                                    <p:set>
                                      <p:cBhvr>
                                        <p:cTn id="64" fill="hold"/>
                                        <p:tgtEl>
                                          <p:spTgt spid="319"/>
                                        </p:tgtEl>
                                        <p:attrNameLst>
                                          <p:attrName>style.visibility</p:attrName>
                                        </p:attrNameLst>
                                      </p:cBhvr>
                                      <p:to>
                                        <p:strVal val="visible"/>
                                      </p:to>
                                    </p:set>
                                  </p:childTnLst>
                                </p:cTn>
                              </p:par>
                            </p:childTnLst>
                          </p:cTn>
                        </p:par>
                        <p:par>
                          <p:cTn id="65" fill="hold">
                            <p:stCondLst>
                              <p:cond delay="9200"/>
                            </p:stCondLst>
                            <p:childTnLst>
                              <p:par>
                                <p:cTn id="66" presetClass="entr" nodeType="afterEffect" presetSubtype="0" presetID="1" grpId="20" fill="hold">
                                  <p:stCondLst>
                                    <p:cond delay="600"/>
                                  </p:stCondLst>
                                  <p:iterate type="el" backwards="0">
                                    <p:tmAbs val="0"/>
                                  </p:iterate>
                                  <p:childTnLst>
                                    <p:set>
                                      <p:cBhvr>
                                        <p:cTn id="67" fill="hold"/>
                                        <p:tgtEl>
                                          <p:spTgt spid="318"/>
                                        </p:tgtEl>
                                        <p:attrNameLst>
                                          <p:attrName>style.visibility</p:attrName>
                                        </p:attrNameLst>
                                      </p:cBhvr>
                                      <p:to>
                                        <p:strVal val="visible"/>
                                      </p:to>
                                    </p:set>
                                  </p:childTnLst>
                                </p:cTn>
                              </p:par>
                            </p:childTnLst>
                          </p:cTn>
                        </p:par>
                        <p:par>
                          <p:cTn id="68" fill="hold">
                            <p:stCondLst>
                              <p:cond delay="9800"/>
                            </p:stCondLst>
                            <p:childTnLst>
                              <p:par>
                                <p:cTn id="69" presetClass="entr" nodeType="afterEffect" presetSubtype="0" presetID="1" grpId="21" fill="hold">
                                  <p:stCondLst>
                                    <p:cond delay="500"/>
                                  </p:stCondLst>
                                  <p:iterate type="el" backwards="0">
                                    <p:tmAbs val="0"/>
                                  </p:iterate>
                                  <p:childTnLst>
                                    <p:set>
                                      <p:cBhvr>
                                        <p:cTn id="70" fill="hold"/>
                                        <p:tgtEl>
                                          <p:spTgt spid="3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0" presetID="1" grpId="22" fill="hold">
                                  <p:stCondLst>
                                    <p:cond delay="0"/>
                                  </p:stCondLst>
                                  <p:iterate type="el" backwards="0">
                                    <p:tmAbs val="0"/>
                                  </p:iterate>
                                  <p:childTnLst>
                                    <p:set>
                                      <p:cBhvr>
                                        <p:cTn id="74" fill="hold"/>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7" grpId="4"/>
      <p:bldP build="whole" bldLvl="1" animBg="1" rev="0" advAuto="0" spid="302" grpId="11"/>
      <p:bldP build="whole" bldLvl="1" animBg="1" rev="0" advAuto="0" spid="310" grpId="15"/>
      <p:bldP build="whole" bldLvl="1" animBg="1" rev="0" advAuto="0" spid="314" grpId="10"/>
      <p:bldP build="whole" bldLvl="1" animBg="1" rev="0" advAuto="0" spid="316" grpId="7"/>
      <p:bldP build="whole" bldLvl="1" animBg="1" rev="0" advAuto="0" spid="317" grpId="3"/>
      <p:bldP build="whole" bldLvl="1" animBg="1" rev="0" advAuto="0" spid="321" grpId="8"/>
      <p:bldP build="whole" bldLvl="1" animBg="1" rev="0" advAuto="0" spid="304" grpId="12"/>
      <p:bldP build="whole" bldLvl="1" animBg="1" rev="0" advAuto="0" spid="306" grpId="16"/>
      <p:bldP build="whole" bldLvl="1" animBg="1" rev="0" advAuto="0" spid="311" grpId="9"/>
      <p:bldP build="whole" bldLvl="1" animBg="1" rev="0" advAuto="0" spid="303" grpId="2"/>
      <p:bldP build="whole" bldLvl="1" animBg="1" rev="0" advAuto="0" spid="312" grpId="18"/>
      <p:bldP build="whole" bldLvl="1" animBg="1" rev="0" advAuto="0" spid="318" grpId="20"/>
      <p:bldP build="whole" bldLvl="1" animBg="1" rev="0" advAuto="0" spid="315" grpId="6"/>
      <p:bldP build="whole" bldLvl="1" animBg="1" rev="0" advAuto="0" spid="301" grpId="1"/>
      <p:bldP build="whole" bldLvl="1" animBg="1" rev="0" advAuto="0" spid="313" grpId="14"/>
      <p:bldP build="whole" bldLvl="1" animBg="1" rev="0" advAuto="0" spid="322" grpId="22"/>
      <p:bldP build="whole" bldLvl="1" animBg="1" rev="0" advAuto="0" spid="319" grpId="19"/>
      <p:bldP build="whole" bldLvl="1" animBg="1" rev="0" advAuto="0" spid="309" grpId="13"/>
      <p:bldP build="whole" bldLvl="1" animBg="1" rev="0" advAuto="0" spid="308" grpId="5"/>
      <p:bldP build="whole" bldLvl="1" animBg="1" rev="0" advAuto="0" spid="305" grpId="17"/>
      <p:bldP build="whole" bldLvl="1" animBg="1" rev="0" advAuto="0" spid="320" grpId="2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4" name="wp.png"/>
          <p:cNvPicPr>
            <a:picLocks noChangeAspect="1"/>
          </p:cNvPicPr>
          <p:nvPr>
            <p:ph type="pic" idx="13"/>
          </p:nvPr>
        </p:nvPicPr>
        <p:blipFill>
          <a:blip r:embed="rId3">
            <a:extLst/>
          </a:blip>
          <a:srcRect l="0" t="0" r="0" b="0"/>
          <a:stretch>
            <a:fillRect/>
          </a:stretch>
        </p:blipFill>
        <p:spPr>
          <a:prstGeom prst="rect">
            <a:avLst/>
          </a:prstGeom>
        </p:spPr>
      </p:pic>
      <p:sp>
        <p:nvSpPr>
          <p:cNvPr id="325" name="Shape 325"/>
          <p:cNvSpPr txBox="1"/>
          <p:nvPr>
            <p:ph type="title"/>
          </p:nvPr>
        </p:nvSpPr>
        <p:spPr>
          <a:xfrm>
            <a:off x="15724599" y="4138897"/>
            <a:ext cx="8128001" cy="6358746"/>
          </a:xfrm>
          <a:prstGeom prst="rect">
            <a:avLst/>
          </a:prstGeom>
        </p:spPr>
        <p:txBody>
          <a:bodyPr/>
          <a:lstStyle/>
          <a:p>
            <a:pPr defTabSz="553084">
              <a:defRPr sz="7504"/>
            </a:pPr>
            <a:r>
              <a:t>Budowa</a:t>
            </a:r>
          </a:p>
          <a:p>
            <a:pPr defTabSz="553084">
              <a:defRPr sz="7504"/>
            </a:pPr>
            <a:r>
              <a:t>modelu dla</a:t>
            </a:r>
          </a:p>
          <a:p>
            <a:pPr defTabSz="553084">
              <a:defRPr sz="7504"/>
            </a:pPr>
            <a:r>
              <a:t> TFS</a:t>
            </a:r>
          </a:p>
          <a:p>
            <a:pPr defTabSz="553084">
              <a:defRPr sz="7504"/>
            </a:pPr>
            <a:r>
              <a:t>(metoda #1)</a:t>
            </a:r>
          </a:p>
        </p:txBody>
      </p:sp>
      <p:sp>
        <p:nvSpPr>
          <p:cNvPr id="326" name="Shape 326"/>
          <p:cNvSpPr txBox="1"/>
          <p:nvPr/>
        </p:nvSpPr>
        <p:spPr>
          <a:xfrm>
            <a:off x="737664" y="549573"/>
            <a:ext cx="14224001" cy="1959545"/>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821531">
              <a:defRPr b="0" sz="2800">
                <a:solidFill>
                  <a:schemeClr val="accent5">
                    <a:hueOff val="-82419"/>
                    <a:satOff val="-9513"/>
                    <a:lumOff val="-16343"/>
                  </a:schemeClr>
                </a:solidFill>
                <a:latin typeface="Helvetica"/>
                <a:ea typeface="Helvetica"/>
                <a:cs typeface="Helvetica"/>
                <a:sym typeface="Helvetica"/>
              </a:defRPr>
            </a:pPr>
            <a:r>
              <a:t># model definition</a:t>
            </a:r>
          </a:p>
          <a:p>
            <a:pPr algn="l" defTabSz="821531">
              <a:defRPr b="0" sz="2800">
                <a:latin typeface="Helvetica"/>
                <a:ea typeface="Helvetica"/>
                <a:cs typeface="Helvetica"/>
                <a:sym typeface="Helvetica"/>
              </a:defRPr>
            </a:pPr>
            <a:r>
              <a:t>x = tf.identity(tf_example[</a:t>
            </a:r>
            <a:r>
              <a:rPr>
                <a:solidFill>
                  <a:schemeClr val="accent3">
                    <a:hueOff val="362282"/>
                    <a:satOff val="31803"/>
                    <a:lumOff val="-18242"/>
                  </a:schemeClr>
                </a:solidFill>
              </a:rPr>
              <a:t>'x'</a:t>
            </a:r>
            <a:r>
              <a:t>], name=</a:t>
            </a:r>
            <a:r>
              <a:rPr>
                <a:solidFill>
                  <a:schemeClr val="accent3">
                    <a:hueOff val="362282"/>
                    <a:satOff val="31803"/>
                    <a:lumOff val="-18242"/>
                  </a:schemeClr>
                </a:solidFill>
              </a:rPr>
              <a:t>'x'</a:t>
            </a:r>
            <a:r>
              <a:t>)</a:t>
            </a:r>
          </a:p>
          <a:p>
            <a:pPr algn="l" defTabSz="821531">
              <a:defRPr b="0" sz="2800">
                <a:latin typeface="Helvetica"/>
                <a:ea typeface="Helvetica"/>
                <a:cs typeface="Helvetica"/>
                <a:sym typeface="Helvetica"/>
              </a:defRPr>
            </a:pPr>
            <a:r>
              <a:t>…</a:t>
            </a:r>
          </a:p>
          <a:p>
            <a:pPr algn="l" defTabSz="821531">
              <a:defRPr b="0" sz="2800">
                <a:latin typeface="Helvetica"/>
                <a:ea typeface="Helvetica"/>
                <a:cs typeface="Helvetica"/>
                <a:sym typeface="Helvetica"/>
              </a:defRPr>
            </a:pPr>
            <a:r>
              <a:t>y = tf.nn.softmax(tf.matmul(x, w) + b, name=</a:t>
            </a:r>
            <a:r>
              <a:rPr>
                <a:solidFill>
                  <a:schemeClr val="accent3">
                    <a:hueOff val="362282"/>
                    <a:satOff val="31803"/>
                    <a:lumOff val="-18242"/>
                  </a:schemeClr>
                </a:solidFill>
              </a:rPr>
              <a:t>'y'</a:t>
            </a:r>
            <a:r>
              <a:t>)</a:t>
            </a:r>
          </a:p>
        </p:txBody>
      </p:sp>
      <p:sp>
        <p:nvSpPr>
          <p:cNvPr id="327" name="Shape 327"/>
          <p:cNvSpPr txBox="1"/>
          <p:nvPr/>
        </p:nvSpPr>
        <p:spPr>
          <a:xfrm>
            <a:off x="737664" y="2759373"/>
            <a:ext cx="14224001" cy="1542232"/>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821531">
              <a:defRPr b="0" sz="2800">
                <a:solidFill>
                  <a:schemeClr val="accent5">
                    <a:hueOff val="-82419"/>
                    <a:satOff val="-9513"/>
                    <a:lumOff val="-16343"/>
                  </a:schemeClr>
                </a:solidFill>
                <a:latin typeface="Helvetica"/>
                <a:ea typeface="Helvetica"/>
                <a:cs typeface="Helvetica"/>
                <a:sym typeface="Helvetica"/>
              </a:defRPr>
            </a:pPr>
            <a:r>
              <a:t># input/output definition</a:t>
            </a:r>
          </a:p>
          <a:p>
            <a:pPr algn="l" defTabSz="821531">
              <a:defRPr b="0" sz="2800">
                <a:latin typeface="Helvetica"/>
                <a:ea typeface="Helvetica"/>
                <a:cs typeface="Helvetica"/>
                <a:sym typeface="Helvetica"/>
              </a:defRPr>
            </a:pPr>
            <a:r>
              <a:t>tensor_info_x = tf.saved_model.utils.build_tensor_info(x)</a:t>
            </a:r>
          </a:p>
          <a:p>
            <a:pPr algn="l" defTabSz="821531">
              <a:defRPr b="0" sz="2800">
                <a:latin typeface="Helvetica"/>
                <a:ea typeface="Helvetica"/>
                <a:cs typeface="Helvetica"/>
                <a:sym typeface="Helvetica"/>
              </a:defRPr>
            </a:pPr>
            <a:r>
              <a:t>tensor_info_y = tf.saved_model.utils.build_tensor_info(y)</a:t>
            </a:r>
          </a:p>
        </p:txBody>
      </p:sp>
      <p:sp>
        <p:nvSpPr>
          <p:cNvPr id="328" name="Shape 328"/>
          <p:cNvSpPr txBox="1"/>
          <p:nvPr/>
        </p:nvSpPr>
        <p:spPr>
          <a:xfrm>
            <a:off x="737664" y="4551860"/>
            <a:ext cx="14224001" cy="2944429"/>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821531">
              <a:defRPr b="0" sz="2800">
                <a:solidFill>
                  <a:schemeClr val="accent5">
                    <a:hueOff val="-82419"/>
                    <a:satOff val="-9513"/>
                    <a:lumOff val="-16343"/>
                  </a:schemeClr>
                </a:solidFill>
                <a:latin typeface="Helvetica"/>
                <a:ea typeface="Helvetica"/>
                <a:cs typeface="Helvetica"/>
                <a:sym typeface="Helvetica"/>
              </a:defRPr>
            </a:pPr>
            <a:r>
              <a:t># prediction signature definition</a:t>
            </a:r>
          </a:p>
          <a:p>
            <a:pPr algn="l" defTabSz="821531">
              <a:defRPr b="0" sz="2800">
                <a:latin typeface="Helvetica"/>
                <a:ea typeface="Helvetica"/>
                <a:cs typeface="Helvetica"/>
                <a:sym typeface="Helvetica"/>
              </a:defRPr>
            </a:pPr>
            <a:r>
              <a:t>prediction_signature = (</a:t>
            </a:r>
          </a:p>
          <a:p>
            <a:pPr algn="l" defTabSz="821531">
              <a:defRPr b="0" sz="2800">
                <a:latin typeface="Helvetica"/>
                <a:ea typeface="Helvetica"/>
                <a:cs typeface="Helvetica"/>
                <a:sym typeface="Helvetica"/>
              </a:defRPr>
            </a:pPr>
            <a:r>
              <a:t>    tf.saved_model.signature_def_utils.build_signature_def(</a:t>
            </a:r>
          </a:p>
          <a:p>
            <a:pPr algn="l" defTabSz="821531">
              <a:defRPr b="0" sz="2800">
                <a:latin typeface="Helvetica"/>
                <a:ea typeface="Helvetica"/>
                <a:cs typeface="Helvetica"/>
                <a:sym typeface="Helvetica"/>
              </a:defRPr>
            </a:pPr>
            <a:r>
              <a:t>          inputs={</a:t>
            </a:r>
            <a:r>
              <a:rPr>
                <a:solidFill>
                  <a:schemeClr val="accent3">
                    <a:hueOff val="362282"/>
                    <a:satOff val="31803"/>
                    <a:lumOff val="-18242"/>
                  </a:schemeClr>
                </a:solidFill>
              </a:rPr>
              <a:t>'instances'</a:t>
            </a:r>
            <a:r>
              <a:t>: tensor_info_x},</a:t>
            </a:r>
          </a:p>
          <a:p>
            <a:pPr algn="l" defTabSz="821531">
              <a:defRPr b="0" sz="2800">
                <a:latin typeface="Helvetica"/>
                <a:ea typeface="Helvetica"/>
                <a:cs typeface="Helvetica"/>
                <a:sym typeface="Helvetica"/>
              </a:defRPr>
            </a:pPr>
            <a:r>
              <a:t>          outputs={</a:t>
            </a:r>
            <a:r>
              <a:rPr>
                <a:solidFill>
                  <a:schemeClr val="accent3">
                    <a:hueOff val="362282"/>
                    <a:satOff val="31803"/>
                    <a:lumOff val="-18242"/>
                  </a:schemeClr>
                </a:solidFill>
              </a:rPr>
              <a:t>'predictions'</a:t>
            </a:r>
            <a:r>
              <a:t>: tensor_info_y},</a:t>
            </a:r>
          </a:p>
          <a:p>
            <a:pPr algn="l" defTabSz="821531">
              <a:defRPr b="0" sz="2800">
                <a:latin typeface="Helvetica"/>
                <a:ea typeface="Helvetica"/>
                <a:cs typeface="Helvetica"/>
                <a:sym typeface="Helvetica"/>
              </a:defRPr>
            </a:pPr>
            <a:r>
              <a:t>    method_name=tf.saved_model.signature_constants.PREDICT_METHOD_NAME))</a:t>
            </a:r>
          </a:p>
        </p:txBody>
      </p:sp>
      <p:sp>
        <p:nvSpPr>
          <p:cNvPr id="329" name="Shape 329"/>
          <p:cNvSpPr txBox="1"/>
          <p:nvPr/>
        </p:nvSpPr>
        <p:spPr>
          <a:xfrm>
            <a:off x="737664" y="7746544"/>
            <a:ext cx="14224001" cy="5419882"/>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821531">
              <a:defRPr b="0" sz="2800">
                <a:solidFill>
                  <a:schemeClr val="accent5">
                    <a:hueOff val="-82419"/>
                    <a:satOff val="-9513"/>
                    <a:lumOff val="-16343"/>
                  </a:schemeClr>
                </a:solidFill>
                <a:latin typeface="Helvetica"/>
                <a:ea typeface="Helvetica"/>
                <a:cs typeface="Helvetica"/>
                <a:sym typeface="Helvetica"/>
              </a:defRPr>
            </a:pPr>
            <a:r>
              <a:t># save model</a:t>
            </a:r>
          </a:p>
          <a:p>
            <a:pPr algn="l" defTabSz="821531">
              <a:defRPr b="0" sz="2800">
                <a:latin typeface="Helvetica"/>
                <a:ea typeface="Helvetica"/>
                <a:cs typeface="Helvetica"/>
                <a:sym typeface="Helvetica"/>
              </a:defRPr>
            </a:pPr>
            <a:r>
              <a:t>EXPORT_PATH = </a:t>
            </a:r>
            <a:r>
              <a:rPr>
                <a:solidFill>
                  <a:schemeClr val="accent3">
                    <a:hueOff val="362282"/>
                    <a:satOff val="31803"/>
                    <a:lumOff val="-18242"/>
                  </a:schemeClr>
                </a:solidFill>
              </a:rPr>
              <a:t>'/path/to/my/model/and/version'</a:t>
            </a:r>
          </a:p>
          <a:p>
            <a:pPr algn="l" defTabSz="821531">
              <a:defRPr b="0" sz="2800">
                <a:latin typeface="Helvetica"/>
                <a:ea typeface="Helvetica"/>
                <a:cs typeface="Helvetica"/>
                <a:sym typeface="Helvetica"/>
              </a:defRPr>
            </a:pPr>
            <a:r>
              <a:rPr>
                <a:solidFill>
                  <a:srgbClr val="3B78E7"/>
                </a:solidFill>
              </a:rPr>
              <a:t>print</a:t>
            </a:r>
            <a:r>
              <a:rPr>
                <a:solidFill>
                  <a:srgbClr val="37474F"/>
                </a:solidFill>
              </a:rPr>
              <a:t>(</a:t>
            </a:r>
            <a:r>
              <a:rPr>
                <a:solidFill>
                  <a:schemeClr val="accent3">
                    <a:hueOff val="362282"/>
                    <a:satOff val="31803"/>
                    <a:lumOff val="-18242"/>
                  </a:schemeClr>
                </a:solidFill>
              </a:rPr>
              <a:t>'Exporting trained model to'</a:t>
            </a:r>
            <a:r>
              <a:rPr>
                <a:solidFill>
                  <a:srgbClr val="37474F"/>
                </a:solidFill>
              </a:rPr>
              <a:t>, EXPORT_PATH)</a:t>
            </a:r>
            <a:endParaRPr>
              <a:solidFill>
                <a:srgbClr val="37474F"/>
              </a:solidFill>
            </a:endParaRPr>
          </a:p>
          <a:p>
            <a:pPr algn="l" defTabSz="821531">
              <a:defRPr b="0" sz="2800">
                <a:latin typeface="Helvetica"/>
                <a:ea typeface="Helvetica"/>
                <a:cs typeface="Helvetica"/>
                <a:sym typeface="Helvetica"/>
              </a:defRPr>
            </a:pPr>
            <a:r>
              <a:t>builder = tf.saved_model.builder.</a:t>
            </a:r>
            <a:r>
              <a:rPr>
                <a:solidFill>
                  <a:srgbClr val="9C27B0"/>
                </a:solidFill>
              </a:rPr>
              <a:t>SavedModelBuilder</a:t>
            </a:r>
            <a:r>
              <a:t>(EXPORT_PATH)</a:t>
            </a:r>
          </a:p>
          <a:p>
            <a:pPr algn="l" defTabSz="821531">
              <a:defRPr b="0" sz="2800">
                <a:latin typeface="Helvetica"/>
                <a:ea typeface="Helvetica"/>
                <a:cs typeface="Helvetica"/>
                <a:sym typeface="Helvetica"/>
              </a:defRPr>
            </a:pPr>
            <a:r>
              <a:t>builder.add_meta_graph_and_variables(</a:t>
            </a:r>
          </a:p>
          <a:p>
            <a:pPr algn="l" defTabSz="821531">
              <a:defRPr b="0" sz="2800">
                <a:latin typeface="Helvetica"/>
                <a:ea typeface="Helvetica"/>
                <a:cs typeface="Helvetica"/>
                <a:sym typeface="Helvetica"/>
              </a:defRPr>
            </a:pPr>
            <a:r>
              <a:t>      sess, [tf.saved_model.tag_constants.SERVING],</a:t>
            </a:r>
          </a:p>
          <a:p>
            <a:pPr algn="l" defTabSz="821531">
              <a:defRPr b="0" sz="2800">
                <a:latin typeface="Helvetica"/>
                <a:ea typeface="Helvetica"/>
                <a:cs typeface="Helvetica"/>
                <a:sym typeface="Helvetica"/>
              </a:defRPr>
            </a:pPr>
            <a:r>
              <a:t>      signature_def_map={</a:t>
            </a:r>
          </a:p>
          <a:p>
            <a:pPr algn="l" defTabSz="821531">
              <a:defRPr b="0" sz="2800">
                <a:latin typeface="Helvetica"/>
                <a:ea typeface="Helvetica"/>
                <a:cs typeface="Helvetica"/>
                <a:sym typeface="Helvetica"/>
              </a:defRPr>
            </a:pPr>
            <a:r>
              <a:rPr>
                <a:solidFill>
                  <a:srgbClr val="37474F"/>
                </a:solidFill>
              </a:rPr>
              <a:t>           </a:t>
            </a:r>
            <a:r>
              <a:rPr>
                <a:solidFill>
                  <a:schemeClr val="accent3">
                    <a:hueOff val="362282"/>
                    <a:satOff val="31803"/>
                    <a:lumOff val="-18242"/>
                  </a:schemeClr>
                </a:solidFill>
              </a:rPr>
              <a:t>'predict'</a:t>
            </a:r>
            <a:r>
              <a:rPr>
                <a:solidFill>
                  <a:srgbClr val="37474F"/>
                </a:solidFill>
              </a:rPr>
              <a:t>:</a:t>
            </a:r>
            <a:endParaRPr>
              <a:solidFill>
                <a:srgbClr val="37474F"/>
              </a:solidFill>
            </a:endParaRPr>
          </a:p>
          <a:p>
            <a:pPr algn="l" defTabSz="821531">
              <a:defRPr b="0" sz="2800">
                <a:latin typeface="Helvetica"/>
                <a:ea typeface="Helvetica"/>
                <a:cs typeface="Helvetica"/>
                <a:sym typeface="Helvetica"/>
              </a:defRPr>
            </a:pPr>
            <a:r>
              <a:t>               prediction_signature</a:t>
            </a:r>
          </a:p>
          <a:p>
            <a:pPr algn="l" defTabSz="821531">
              <a:defRPr b="0" sz="2800">
                <a:latin typeface="Helvetica"/>
                <a:ea typeface="Helvetica"/>
                <a:cs typeface="Helvetica"/>
                <a:sym typeface="Helvetica"/>
              </a:defRPr>
            </a:pPr>
            <a:r>
              <a:t>      },</a:t>
            </a:r>
          </a:p>
          <a:p>
            <a:pPr algn="l" defTabSz="821531">
              <a:defRPr b="0" sz="2800">
                <a:latin typeface="Helvetica"/>
                <a:ea typeface="Helvetica"/>
                <a:cs typeface="Helvetica"/>
                <a:sym typeface="Helvetica"/>
              </a:defRPr>
            </a:pPr>
            <a:r>
              <a:t>      main_op=tf.tables_initializer())</a:t>
            </a:r>
          </a:p>
          <a:p>
            <a:pPr algn="l" defTabSz="821531">
              <a:defRPr b="0" sz="2800">
                <a:latin typeface="Helvetica"/>
                <a:ea typeface="Helvetica"/>
                <a:cs typeface="Helvetica"/>
                <a:sym typeface="Helvetica"/>
              </a:defRPr>
            </a:pPr>
            <a:r>
              <a:t>builder.save()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3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lt" backwards="0">
                                    <p:tmAbs val="100"/>
                                  </p:iterate>
                                  <p:childTnLst>
                                    <p:set>
                                      <p:cBhvr>
                                        <p:cTn id="14" fill="hold"/>
                                        <p:tgtEl>
                                          <p:spTgt spid="3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lt" backwards="0">
                                    <p:tmAbs val="100"/>
                                  </p:iterate>
                                  <p:childTnLst>
                                    <p:set>
                                      <p:cBhvr>
                                        <p:cTn id="18" fill="hold"/>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9" grpId="4"/>
      <p:bldP build="whole" bldLvl="1" animBg="1" rev="0" advAuto="0" spid="327" grpId="2"/>
      <p:bldP build="whole" bldLvl="1" animBg="1" rev="0" advAuto="0" spid="326" grpId="1"/>
      <p:bldP build="whole" bldLvl="1" animBg="1" rev="0" advAuto="0" spid="328" grpId="3"/>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3" name="wp.png"/>
          <p:cNvPicPr>
            <a:picLocks noChangeAspect="1"/>
          </p:cNvPicPr>
          <p:nvPr>
            <p:ph type="pic" idx="13"/>
          </p:nvPr>
        </p:nvPicPr>
        <p:blipFill>
          <a:blip r:embed="rId3">
            <a:extLst/>
          </a:blip>
          <a:srcRect l="0" t="0" r="0" b="0"/>
          <a:stretch>
            <a:fillRect/>
          </a:stretch>
        </p:blipFill>
        <p:spPr>
          <a:prstGeom prst="rect">
            <a:avLst/>
          </a:prstGeom>
        </p:spPr>
      </p:pic>
      <p:sp>
        <p:nvSpPr>
          <p:cNvPr id="334" name="Shape 334"/>
          <p:cNvSpPr txBox="1"/>
          <p:nvPr>
            <p:ph type="title"/>
          </p:nvPr>
        </p:nvSpPr>
        <p:spPr>
          <a:xfrm>
            <a:off x="15724599" y="4138897"/>
            <a:ext cx="8128001" cy="6358746"/>
          </a:xfrm>
          <a:prstGeom prst="rect">
            <a:avLst/>
          </a:prstGeom>
        </p:spPr>
        <p:txBody>
          <a:bodyPr/>
          <a:lstStyle/>
          <a:p>
            <a:pPr defTabSz="553084">
              <a:defRPr sz="7504"/>
            </a:pPr>
            <a:r>
              <a:t>Budowa</a:t>
            </a:r>
          </a:p>
          <a:p>
            <a:pPr defTabSz="553084">
              <a:defRPr sz="7504"/>
            </a:pPr>
            <a:r>
              <a:t>modelu dla</a:t>
            </a:r>
          </a:p>
          <a:p>
            <a:pPr defTabSz="553084">
              <a:defRPr sz="7504"/>
            </a:pPr>
            <a:r>
              <a:t> TFS</a:t>
            </a:r>
          </a:p>
          <a:p>
            <a:pPr defTabSz="553084">
              <a:defRPr sz="7504"/>
            </a:pPr>
            <a:r>
              <a:t>(metoda #2)</a:t>
            </a:r>
          </a:p>
        </p:txBody>
      </p:sp>
      <p:sp>
        <p:nvSpPr>
          <p:cNvPr id="335" name="Shape 335"/>
          <p:cNvSpPr txBox="1"/>
          <p:nvPr>
            <p:ph type="body" sz="quarter" idx="4294967295"/>
          </p:nvPr>
        </p:nvSpPr>
        <p:spPr>
          <a:xfrm>
            <a:off x="737664" y="3347569"/>
            <a:ext cx="14224001" cy="2163374"/>
          </a:xfrm>
          <a:prstGeom prst="rect">
            <a:avLst/>
          </a:prstGeom>
          <a:solidFill>
            <a:srgbClr val="D6D5D5"/>
          </a:solidFill>
          <a:ln w="63500">
            <a:solidFill>
              <a:srgbClr val="EBEBEB"/>
            </a:solidFill>
          </a:ln>
        </p:spPr>
        <p:txBody>
          <a:bodyPr lIns="71437" tIns="71437" rIns="71437" bIns="71437"/>
          <a:lstStyle/>
          <a:p>
            <a:pPr marL="0" indent="0" defTabSz="821531">
              <a:spcBef>
                <a:spcPts val="0"/>
              </a:spcBef>
              <a:buSzTx/>
              <a:buNone/>
              <a:defRPr sz="3400">
                <a:solidFill>
                  <a:schemeClr val="accent5">
                    <a:hueOff val="-82419"/>
                    <a:satOff val="-9513"/>
                    <a:lumOff val="-16343"/>
                  </a:schemeClr>
                </a:solidFill>
                <a:latin typeface="Helvetica"/>
                <a:ea typeface="Helvetica"/>
                <a:cs typeface="Helvetica"/>
                <a:sym typeface="Helvetica"/>
              </a:defRPr>
            </a:pPr>
            <a:r>
              <a:t># create model using tf.estimator</a:t>
            </a:r>
          </a:p>
          <a:p>
            <a:pPr marL="0" indent="0" defTabSz="821531">
              <a:spcBef>
                <a:spcPts val="0"/>
              </a:spcBef>
              <a:buSzTx/>
              <a:buNone/>
              <a:defRPr sz="3400">
                <a:latin typeface="Helvetica"/>
                <a:ea typeface="Helvetica"/>
                <a:cs typeface="Helvetica"/>
                <a:sym typeface="Helvetica"/>
              </a:defRPr>
            </a:pPr>
            <a:r>
              <a:t>&gt;&gt;&gt; classifier = tf.estimator.DNNClassifier(feature_columns=FEATURE_COLUMNS, …)</a:t>
            </a:r>
          </a:p>
        </p:txBody>
      </p:sp>
      <p:sp>
        <p:nvSpPr>
          <p:cNvPr id="336" name="Shape 336"/>
          <p:cNvSpPr txBox="1"/>
          <p:nvPr/>
        </p:nvSpPr>
        <p:spPr>
          <a:xfrm>
            <a:off x="737664" y="6228027"/>
            <a:ext cx="14224001" cy="1480890"/>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821531">
              <a:defRPr b="0" sz="3400">
                <a:solidFill>
                  <a:schemeClr val="accent5">
                    <a:hueOff val="-82419"/>
                    <a:satOff val="-9513"/>
                    <a:lumOff val="-16343"/>
                  </a:schemeClr>
                </a:solidFill>
                <a:latin typeface="Helvetica"/>
                <a:ea typeface="Helvetica"/>
                <a:cs typeface="Helvetica"/>
                <a:sym typeface="Helvetica"/>
              </a:defRPr>
            </a:pPr>
            <a:r>
              <a:t># train</a:t>
            </a:r>
          </a:p>
          <a:p>
            <a:pPr algn="l" defTabSz="821531">
              <a:defRPr b="0" sz="3400">
                <a:latin typeface="Helvetica"/>
                <a:ea typeface="Helvetica"/>
                <a:cs typeface="Helvetica"/>
                <a:sym typeface="Helvetica"/>
              </a:defRPr>
            </a:pPr>
            <a:r>
              <a:t>&gt;&gt;&gt; classifier.train(…)</a:t>
            </a:r>
          </a:p>
        </p:txBody>
      </p:sp>
      <p:sp>
        <p:nvSpPr>
          <p:cNvPr id="337" name="Shape 337"/>
          <p:cNvSpPr txBox="1"/>
          <p:nvPr/>
        </p:nvSpPr>
        <p:spPr>
          <a:xfrm>
            <a:off x="737664" y="8518708"/>
            <a:ext cx="14224001" cy="1849722"/>
          </a:xfrm>
          <a:prstGeom prst="rect">
            <a:avLst/>
          </a:prstGeom>
          <a:solidFill>
            <a:srgbClr val="D6D5D5"/>
          </a:solidFill>
          <a:ln w="63500">
            <a:solidFill>
              <a:srgbClr val="EBEBEB"/>
            </a:solidFill>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821531">
              <a:defRPr b="0" sz="3400">
                <a:solidFill>
                  <a:schemeClr val="accent5">
                    <a:hueOff val="-82419"/>
                    <a:satOff val="-9513"/>
                    <a:lumOff val="-16343"/>
                  </a:schemeClr>
                </a:solidFill>
                <a:latin typeface="Helvetica"/>
                <a:ea typeface="Helvetica"/>
                <a:cs typeface="Helvetica"/>
                <a:sym typeface="Helvetica"/>
              </a:defRPr>
            </a:pPr>
            <a:r>
              <a:t># save model </a:t>
            </a:r>
          </a:p>
          <a:p>
            <a:pPr algn="l" defTabSz="821531">
              <a:defRPr b="0" sz="3400">
                <a:latin typeface="Helvetica"/>
                <a:ea typeface="Helvetica"/>
                <a:cs typeface="Helvetica"/>
                <a:sym typeface="Helvetica"/>
              </a:defRPr>
            </a:pPr>
            <a:r>
              <a:t>&gt;&gt;&gt; classifier.export_savedmodel(export_dir_base=EXPORT_PATH, serving_input_receiver_fn=serving_input_fn)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3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lt" backwards="0">
                                    <p:tmAbs val="100"/>
                                  </p:iterate>
                                  <p:childTnLst>
                                    <p:set>
                                      <p:cBhvr>
                                        <p:cTn id="14" fill="hold"/>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1"/>
      <p:bldP build="whole" bldLvl="1" animBg="1" rev="0" advAuto="0" spid="337" grpId="3"/>
      <p:bldP build="whole" bldLvl="1" animBg="1" rev="0" advAuto="0" spid="336" grpId="2"/>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